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5" r:id="rId4"/>
  </p:sldMasterIdLst>
  <p:notesMasterIdLst>
    <p:notesMasterId r:id="rId23"/>
  </p:notesMasterIdLst>
  <p:sldIdLst>
    <p:sldId id="268" r:id="rId5"/>
    <p:sldId id="281" r:id="rId6"/>
    <p:sldId id="288" r:id="rId7"/>
    <p:sldId id="291" r:id="rId8"/>
    <p:sldId id="292" r:id="rId9"/>
    <p:sldId id="305" r:id="rId10"/>
    <p:sldId id="294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289" r:id="rId20"/>
    <p:sldId id="290" r:id="rId21"/>
    <p:sldId id="304" r:id="rId2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391" autoAdjust="0"/>
  </p:normalViewPr>
  <p:slideViewPr>
    <p:cSldViewPr snapToGrid="0">
      <p:cViewPr varScale="1">
        <p:scale>
          <a:sx n="54" d="100"/>
          <a:sy n="54" d="100"/>
        </p:scale>
        <p:origin x="308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043D4-16E1-4434-ABB7-19AF0096A6F9}" type="doc">
      <dgm:prSet loTypeId="urn:microsoft.com/office/officeart/2005/8/layout/hChevron3" loCatId="process" qsTypeId="urn:microsoft.com/office/officeart/2005/8/quickstyle/simple1" qsCatId="simple" csTypeId="urn:microsoft.com/office/officeart/2005/8/colors/accent0_3" csCatId="mainScheme" phldr="1"/>
      <dgm:spPr/>
    </dgm:pt>
    <dgm:pt modelId="{D5B1EFBF-32C6-41B1-8466-2865030E45FA}">
      <dgm:prSet phldrT="[Text]"/>
      <dgm:spPr/>
      <dgm:t>
        <a:bodyPr/>
        <a:lstStyle/>
        <a:p>
          <a:r>
            <a:rPr lang="pl-PL" dirty="0" smtClean="0"/>
            <a:t>Read file</a:t>
          </a:r>
          <a:endParaRPr lang="en-GB" dirty="0"/>
        </a:p>
      </dgm:t>
    </dgm:pt>
    <dgm:pt modelId="{6715F614-C213-4DD9-AEB2-5F8631BEB568}" type="parTrans" cxnId="{A8996E4C-5819-4C2D-A08F-EFFFBEBEE752}">
      <dgm:prSet/>
      <dgm:spPr/>
      <dgm:t>
        <a:bodyPr/>
        <a:lstStyle/>
        <a:p>
          <a:endParaRPr lang="en-GB"/>
        </a:p>
      </dgm:t>
    </dgm:pt>
    <dgm:pt modelId="{BB69F6D4-FE89-4C41-AE31-6283A07B4DA1}" type="sibTrans" cxnId="{A8996E4C-5819-4C2D-A08F-EFFFBEBEE752}">
      <dgm:prSet/>
      <dgm:spPr/>
      <dgm:t>
        <a:bodyPr/>
        <a:lstStyle/>
        <a:p>
          <a:endParaRPr lang="en-GB"/>
        </a:p>
      </dgm:t>
    </dgm:pt>
    <dgm:pt modelId="{50EC5E7F-D32D-49FC-AD16-4CB8FBAF803D}">
      <dgm:prSet phldrT="[Text]"/>
      <dgm:spPr/>
      <dgm:t>
        <a:bodyPr/>
        <a:lstStyle/>
        <a:p>
          <a:r>
            <a:rPr lang="pl-PL" dirty="0" err="1" smtClean="0"/>
            <a:t>Calculate</a:t>
          </a:r>
          <a:r>
            <a:rPr lang="pl-PL" dirty="0" smtClean="0"/>
            <a:t> R=U/I</a:t>
          </a:r>
          <a:endParaRPr lang="en-GB" dirty="0"/>
        </a:p>
      </dgm:t>
    </dgm:pt>
    <dgm:pt modelId="{4212CDA7-897D-48B8-BBE7-1E244CD2506C}" type="parTrans" cxnId="{91374693-D529-4DAC-AD78-D558D2F4B317}">
      <dgm:prSet/>
      <dgm:spPr/>
      <dgm:t>
        <a:bodyPr/>
        <a:lstStyle/>
        <a:p>
          <a:endParaRPr lang="en-GB"/>
        </a:p>
      </dgm:t>
    </dgm:pt>
    <dgm:pt modelId="{4E086D24-AC9D-4B79-AC71-FA311E41BB9C}" type="sibTrans" cxnId="{91374693-D529-4DAC-AD78-D558D2F4B317}">
      <dgm:prSet/>
      <dgm:spPr/>
      <dgm:t>
        <a:bodyPr/>
        <a:lstStyle/>
        <a:p>
          <a:endParaRPr lang="en-GB"/>
        </a:p>
      </dgm:t>
    </dgm:pt>
    <dgm:pt modelId="{C7DAFF23-A2B6-4A09-A19F-AA3666C001B1}">
      <dgm:prSet phldrT="[Text]"/>
      <dgm:spPr/>
      <dgm:t>
        <a:bodyPr/>
        <a:lstStyle/>
        <a:p>
          <a:r>
            <a:rPr lang="en-GB" dirty="0" smtClean="0"/>
            <a:t>Present</a:t>
          </a:r>
          <a:endParaRPr lang="en-GB" dirty="0"/>
        </a:p>
      </dgm:t>
    </dgm:pt>
    <dgm:pt modelId="{6F9DEFE9-3131-4DAD-88DD-00599A3E3AC1}" type="parTrans" cxnId="{0DC52F92-3832-49AE-BC4C-CB379CFB7C6F}">
      <dgm:prSet/>
      <dgm:spPr/>
      <dgm:t>
        <a:bodyPr/>
        <a:lstStyle/>
        <a:p>
          <a:endParaRPr lang="en-GB"/>
        </a:p>
      </dgm:t>
    </dgm:pt>
    <dgm:pt modelId="{75DCEB51-C26E-40BC-B458-2B3287A76272}" type="sibTrans" cxnId="{0DC52F92-3832-49AE-BC4C-CB379CFB7C6F}">
      <dgm:prSet/>
      <dgm:spPr/>
      <dgm:t>
        <a:bodyPr/>
        <a:lstStyle/>
        <a:p>
          <a:endParaRPr lang="en-GB"/>
        </a:p>
      </dgm:t>
    </dgm:pt>
    <dgm:pt modelId="{EB9BC5A2-1805-48C7-9DF6-542A5B655B1C}" type="pres">
      <dgm:prSet presAssocID="{F76043D4-16E1-4434-ABB7-19AF0096A6F9}" presName="Name0" presStyleCnt="0">
        <dgm:presLayoutVars>
          <dgm:dir/>
          <dgm:resizeHandles val="exact"/>
        </dgm:presLayoutVars>
      </dgm:prSet>
      <dgm:spPr/>
    </dgm:pt>
    <dgm:pt modelId="{9F6736B4-2802-46F8-9980-1731E038B563}" type="pres">
      <dgm:prSet presAssocID="{D5B1EFBF-32C6-41B1-8466-2865030E45FA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82285D-62BD-4FE5-BCBB-664015B0F3C6}" type="pres">
      <dgm:prSet presAssocID="{BB69F6D4-FE89-4C41-AE31-6283A07B4DA1}" presName="parSpace" presStyleCnt="0"/>
      <dgm:spPr/>
    </dgm:pt>
    <dgm:pt modelId="{8EA1D614-697A-478C-B1CE-26A3CDAD9AC8}" type="pres">
      <dgm:prSet presAssocID="{50EC5E7F-D32D-49FC-AD16-4CB8FBAF803D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321C047-78BC-47AD-A2E0-6A9C66769C1F}" type="pres">
      <dgm:prSet presAssocID="{4E086D24-AC9D-4B79-AC71-FA311E41BB9C}" presName="parSpace" presStyleCnt="0"/>
      <dgm:spPr/>
    </dgm:pt>
    <dgm:pt modelId="{6978CA4A-AACC-40F5-A4BC-AAE8C2FBCEB1}" type="pres">
      <dgm:prSet presAssocID="{C7DAFF23-A2B6-4A09-A19F-AA3666C001B1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411D07E-27EE-405E-BEFF-01DF7515C731}" type="presOf" srcId="{F76043D4-16E1-4434-ABB7-19AF0096A6F9}" destId="{EB9BC5A2-1805-48C7-9DF6-542A5B655B1C}" srcOrd="0" destOrd="0" presId="urn:microsoft.com/office/officeart/2005/8/layout/hChevron3"/>
    <dgm:cxn modelId="{A8996E4C-5819-4C2D-A08F-EFFFBEBEE752}" srcId="{F76043D4-16E1-4434-ABB7-19AF0096A6F9}" destId="{D5B1EFBF-32C6-41B1-8466-2865030E45FA}" srcOrd="0" destOrd="0" parTransId="{6715F614-C213-4DD9-AEB2-5F8631BEB568}" sibTransId="{BB69F6D4-FE89-4C41-AE31-6283A07B4DA1}"/>
    <dgm:cxn modelId="{91374693-D529-4DAC-AD78-D558D2F4B317}" srcId="{F76043D4-16E1-4434-ABB7-19AF0096A6F9}" destId="{50EC5E7F-D32D-49FC-AD16-4CB8FBAF803D}" srcOrd="1" destOrd="0" parTransId="{4212CDA7-897D-48B8-BBE7-1E244CD2506C}" sibTransId="{4E086D24-AC9D-4B79-AC71-FA311E41BB9C}"/>
    <dgm:cxn modelId="{042E50CA-1CFC-4047-A3B6-C47564BA3789}" type="presOf" srcId="{D5B1EFBF-32C6-41B1-8466-2865030E45FA}" destId="{9F6736B4-2802-46F8-9980-1731E038B563}" srcOrd="0" destOrd="0" presId="urn:microsoft.com/office/officeart/2005/8/layout/hChevron3"/>
    <dgm:cxn modelId="{0DC52F92-3832-49AE-BC4C-CB379CFB7C6F}" srcId="{F76043D4-16E1-4434-ABB7-19AF0096A6F9}" destId="{C7DAFF23-A2B6-4A09-A19F-AA3666C001B1}" srcOrd="2" destOrd="0" parTransId="{6F9DEFE9-3131-4DAD-88DD-00599A3E3AC1}" sibTransId="{75DCEB51-C26E-40BC-B458-2B3287A76272}"/>
    <dgm:cxn modelId="{0142EEF0-CA24-4CF3-AC3F-A562B8AF1226}" type="presOf" srcId="{50EC5E7F-D32D-49FC-AD16-4CB8FBAF803D}" destId="{8EA1D614-697A-478C-B1CE-26A3CDAD9AC8}" srcOrd="0" destOrd="0" presId="urn:microsoft.com/office/officeart/2005/8/layout/hChevron3"/>
    <dgm:cxn modelId="{5C6F51DF-FA85-4551-8AE0-A2612D6DF65F}" type="presOf" srcId="{C7DAFF23-A2B6-4A09-A19F-AA3666C001B1}" destId="{6978CA4A-AACC-40F5-A4BC-AAE8C2FBCEB1}" srcOrd="0" destOrd="0" presId="urn:microsoft.com/office/officeart/2005/8/layout/hChevron3"/>
    <dgm:cxn modelId="{7CF96891-5867-4155-9B6A-E8292B8392FE}" type="presParOf" srcId="{EB9BC5A2-1805-48C7-9DF6-542A5B655B1C}" destId="{9F6736B4-2802-46F8-9980-1731E038B563}" srcOrd="0" destOrd="0" presId="urn:microsoft.com/office/officeart/2005/8/layout/hChevron3"/>
    <dgm:cxn modelId="{C966BD2E-0816-498C-8D5E-D68C0FB8DC2A}" type="presParOf" srcId="{EB9BC5A2-1805-48C7-9DF6-542A5B655B1C}" destId="{BF82285D-62BD-4FE5-BCBB-664015B0F3C6}" srcOrd="1" destOrd="0" presId="urn:microsoft.com/office/officeart/2005/8/layout/hChevron3"/>
    <dgm:cxn modelId="{5C9A9DED-1B5C-4853-8003-9ADDFE218746}" type="presParOf" srcId="{EB9BC5A2-1805-48C7-9DF6-542A5B655B1C}" destId="{8EA1D614-697A-478C-B1CE-26A3CDAD9AC8}" srcOrd="2" destOrd="0" presId="urn:microsoft.com/office/officeart/2005/8/layout/hChevron3"/>
    <dgm:cxn modelId="{35F93000-7536-45E1-B6CC-3ECEC4E23A16}" type="presParOf" srcId="{EB9BC5A2-1805-48C7-9DF6-542A5B655B1C}" destId="{6321C047-78BC-47AD-A2E0-6A9C66769C1F}" srcOrd="3" destOrd="0" presId="urn:microsoft.com/office/officeart/2005/8/layout/hChevron3"/>
    <dgm:cxn modelId="{98B4EA3C-8F5C-40D4-B0DC-989C2C0C0D6C}" type="presParOf" srcId="{EB9BC5A2-1805-48C7-9DF6-542A5B655B1C}" destId="{6978CA4A-AACC-40F5-A4BC-AAE8C2FBCEB1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2A4D58-ED76-46F2-AB5E-3DCEED118E68}" type="doc">
      <dgm:prSet loTypeId="urn:microsoft.com/office/officeart/2005/8/layout/vList3" loCatId="picture" qsTypeId="urn:microsoft.com/office/officeart/2005/8/quickstyle/simple1" qsCatId="simple" csTypeId="urn:microsoft.com/office/officeart/2005/8/colors/accent0_3" csCatId="mainScheme" phldr="1"/>
      <dgm:spPr/>
    </dgm:pt>
    <dgm:pt modelId="{06B46FAE-E0F9-4749-A223-C5861CE43D17}">
      <dgm:prSet phldrT="[Text]"/>
      <dgm:spPr/>
      <dgm:t>
        <a:bodyPr/>
        <a:lstStyle/>
        <a:p>
          <a:r>
            <a:rPr lang="en-GB" dirty="0" smtClean="0"/>
            <a:t>Acquisition Layer</a:t>
          </a:r>
          <a:endParaRPr lang="en-GB" dirty="0"/>
        </a:p>
      </dgm:t>
    </dgm:pt>
    <dgm:pt modelId="{C24E6547-36C2-4F65-8F94-AE69A5FE4103}" type="parTrans" cxnId="{C561D265-85CD-4FBB-BF4B-9DA32FB2AC79}">
      <dgm:prSet/>
      <dgm:spPr/>
      <dgm:t>
        <a:bodyPr/>
        <a:lstStyle/>
        <a:p>
          <a:endParaRPr lang="en-GB"/>
        </a:p>
      </dgm:t>
    </dgm:pt>
    <dgm:pt modelId="{205E5620-0E12-4B5C-938D-58A50654D718}" type="sibTrans" cxnId="{C561D265-85CD-4FBB-BF4B-9DA32FB2AC79}">
      <dgm:prSet/>
      <dgm:spPr/>
      <dgm:t>
        <a:bodyPr/>
        <a:lstStyle/>
        <a:p>
          <a:endParaRPr lang="en-GB"/>
        </a:p>
      </dgm:t>
    </dgm:pt>
    <dgm:pt modelId="{8194BD30-A166-4731-BB12-2AF4C463714B}">
      <dgm:prSet phldrT="[Text]"/>
      <dgm:spPr/>
      <dgm:t>
        <a:bodyPr/>
        <a:lstStyle/>
        <a:p>
          <a:r>
            <a:rPr lang="en-GB" dirty="0" smtClean="0"/>
            <a:t>Analysis Layer</a:t>
          </a:r>
          <a:endParaRPr lang="en-GB" dirty="0"/>
        </a:p>
      </dgm:t>
    </dgm:pt>
    <dgm:pt modelId="{553F733A-E4CE-4F86-8F3B-162C2072AB46}" type="parTrans" cxnId="{BF416589-4137-4A5F-801C-9CB2AF3E7770}">
      <dgm:prSet/>
      <dgm:spPr/>
      <dgm:t>
        <a:bodyPr/>
        <a:lstStyle/>
        <a:p>
          <a:endParaRPr lang="en-GB"/>
        </a:p>
      </dgm:t>
    </dgm:pt>
    <dgm:pt modelId="{D9B86CE5-D950-4767-B2BB-54571DA33E39}" type="sibTrans" cxnId="{BF416589-4137-4A5F-801C-9CB2AF3E7770}">
      <dgm:prSet/>
      <dgm:spPr/>
      <dgm:t>
        <a:bodyPr/>
        <a:lstStyle/>
        <a:p>
          <a:endParaRPr lang="en-GB"/>
        </a:p>
      </dgm:t>
    </dgm:pt>
    <dgm:pt modelId="{DEDCAF38-468B-407B-AEA4-E864770AA586}">
      <dgm:prSet phldrT="[Text]"/>
      <dgm:spPr/>
      <dgm:t>
        <a:bodyPr/>
        <a:lstStyle/>
        <a:p>
          <a:r>
            <a:rPr lang="en-GB" dirty="0" smtClean="0"/>
            <a:t>Presentation Layer</a:t>
          </a:r>
          <a:endParaRPr lang="en-GB" dirty="0"/>
        </a:p>
      </dgm:t>
    </dgm:pt>
    <dgm:pt modelId="{66BEACB1-9F03-4C05-8A43-B0E759F4BE8F}" type="parTrans" cxnId="{4A0BF84A-ED12-4E19-AA9E-E06034819B55}">
      <dgm:prSet/>
      <dgm:spPr/>
      <dgm:t>
        <a:bodyPr/>
        <a:lstStyle/>
        <a:p>
          <a:endParaRPr lang="en-GB"/>
        </a:p>
      </dgm:t>
    </dgm:pt>
    <dgm:pt modelId="{B07B46C9-79F2-465C-ADF5-2C8E33FBF5BB}" type="sibTrans" cxnId="{4A0BF84A-ED12-4E19-AA9E-E06034819B55}">
      <dgm:prSet/>
      <dgm:spPr/>
      <dgm:t>
        <a:bodyPr/>
        <a:lstStyle/>
        <a:p>
          <a:endParaRPr lang="en-GB"/>
        </a:p>
      </dgm:t>
    </dgm:pt>
    <dgm:pt modelId="{6E949BFF-AE17-45A7-B6DB-1A99255EE27C}" type="pres">
      <dgm:prSet presAssocID="{9E2A4D58-ED76-46F2-AB5E-3DCEED118E68}" presName="linearFlow" presStyleCnt="0">
        <dgm:presLayoutVars>
          <dgm:dir/>
          <dgm:resizeHandles val="exact"/>
        </dgm:presLayoutVars>
      </dgm:prSet>
      <dgm:spPr/>
    </dgm:pt>
    <dgm:pt modelId="{3B4AFBF7-8E80-40EB-986B-7FDD003BE59D}" type="pres">
      <dgm:prSet presAssocID="{06B46FAE-E0F9-4749-A223-C5861CE43D17}" presName="composite" presStyleCnt="0"/>
      <dgm:spPr/>
    </dgm:pt>
    <dgm:pt modelId="{129939E5-C488-4CAC-9449-9CCB747C1245}" type="pres">
      <dgm:prSet presAssocID="{06B46FAE-E0F9-4749-A223-C5861CE43D17}" presName="imgShp" presStyleLbl="fgImgPlace1" presStyleIdx="0" presStyleCnt="3" custLinFactY="100000" custLinFactNeighborX="-2047" custLinFactNeighborY="15986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8DBE1E0-F126-43D5-9250-D5CAD7B8111D}" type="pres">
      <dgm:prSet presAssocID="{06B46FAE-E0F9-4749-A223-C5861CE43D17}" presName="txShp" presStyleLbl="node1" presStyleIdx="0" presStyleCnt="3" custLinFactY="100000" custLinFactNeighborY="1598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A33929-53AA-4E7A-A419-D6494B8EECD1}" type="pres">
      <dgm:prSet presAssocID="{205E5620-0E12-4B5C-938D-58A50654D718}" presName="spacing" presStyleCnt="0"/>
      <dgm:spPr/>
    </dgm:pt>
    <dgm:pt modelId="{D67C646C-A1CB-44CD-8DB5-C1DE5AE059FE}" type="pres">
      <dgm:prSet presAssocID="{8194BD30-A166-4731-BB12-2AF4C463714B}" presName="composite" presStyleCnt="0"/>
      <dgm:spPr/>
    </dgm:pt>
    <dgm:pt modelId="{C6FDF0A6-D86A-4BB9-9C80-1914A030A0AB}" type="pres">
      <dgm:prSet presAssocID="{8194BD30-A166-4731-BB12-2AF4C463714B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6DA858-DD74-4AD6-8421-329CDBC3AB2D}" type="pres">
      <dgm:prSet presAssocID="{8194BD30-A166-4731-BB12-2AF4C463714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4D9941-C6C9-4511-9470-5F8DF84E79A4}" type="pres">
      <dgm:prSet presAssocID="{D9B86CE5-D950-4767-B2BB-54571DA33E39}" presName="spacing" presStyleCnt="0"/>
      <dgm:spPr/>
    </dgm:pt>
    <dgm:pt modelId="{7557E2CD-4283-415D-BA22-2D127E555800}" type="pres">
      <dgm:prSet presAssocID="{DEDCAF38-468B-407B-AEA4-E864770AA586}" presName="composite" presStyleCnt="0"/>
      <dgm:spPr/>
    </dgm:pt>
    <dgm:pt modelId="{C7067C23-C704-4196-8FAA-039A15D28C4C}" type="pres">
      <dgm:prSet presAssocID="{DEDCAF38-468B-407B-AEA4-E864770AA586}" presName="imgShp" presStyleLbl="fgImgPlace1" presStyleIdx="2" presStyleCnt="3" custLinFactY="-100000" custLinFactNeighborX="-869" custLinFactNeighborY="-15986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8059E40E-43C1-4931-95AB-4AB7F0B3BAD4}" type="pres">
      <dgm:prSet presAssocID="{DEDCAF38-468B-407B-AEA4-E864770AA586}" presName="txShp" presStyleLbl="node1" presStyleIdx="2" presStyleCnt="3" custLinFactY="-100000" custLinFactNeighborX="-538" custLinFactNeighborY="-1598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F416589-4137-4A5F-801C-9CB2AF3E7770}" srcId="{9E2A4D58-ED76-46F2-AB5E-3DCEED118E68}" destId="{8194BD30-A166-4731-BB12-2AF4C463714B}" srcOrd="1" destOrd="0" parTransId="{553F733A-E4CE-4F86-8F3B-162C2072AB46}" sibTransId="{D9B86CE5-D950-4767-B2BB-54571DA33E39}"/>
    <dgm:cxn modelId="{600E352C-6783-4448-B1ED-333C2349F902}" type="presOf" srcId="{DEDCAF38-468B-407B-AEA4-E864770AA586}" destId="{8059E40E-43C1-4931-95AB-4AB7F0B3BAD4}" srcOrd="0" destOrd="0" presId="urn:microsoft.com/office/officeart/2005/8/layout/vList3"/>
    <dgm:cxn modelId="{6450D58D-AEF5-45C7-B45F-8EAA928543E0}" type="presOf" srcId="{8194BD30-A166-4731-BB12-2AF4C463714B}" destId="{146DA858-DD74-4AD6-8421-329CDBC3AB2D}" srcOrd="0" destOrd="0" presId="urn:microsoft.com/office/officeart/2005/8/layout/vList3"/>
    <dgm:cxn modelId="{4A0BF84A-ED12-4E19-AA9E-E06034819B55}" srcId="{9E2A4D58-ED76-46F2-AB5E-3DCEED118E68}" destId="{DEDCAF38-468B-407B-AEA4-E864770AA586}" srcOrd="2" destOrd="0" parTransId="{66BEACB1-9F03-4C05-8A43-B0E759F4BE8F}" sibTransId="{B07B46C9-79F2-465C-ADF5-2C8E33FBF5BB}"/>
    <dgm:cxn modelId="{7C2F9A47-5A2A-4DED-B6A4-07518928C22F}" type="presOf" srcId="{06B46FAE-E0F9-4749-A223-C5861CE43D17}" destId="{38DBE1E0-F126-43D5-9250-D5CAD7B8111D}" srcOrd="0" destOrd="0" presId="urn:microsoft.com/office/officeart/2005/8/layout/vList3"/>
    <dgm:cxn modelId="{4FB0932C-928C-49A6-B455-FCED174A2BCF}" type="presOf" srcId="{9E2A4D58-ED76-46F2-AB5E-3DCEED118E68}" destId="{6E949BFF-AE17-45A7-B6DB-1A99255EE27C}" srcOrd="0" destOrd="0" presId="urn:microsoft.com/office/officeart/2005/8/layout/vList3"/>
    <dgm:cxn modelId="{C561D265-85CD-4FBB-BF4B-9DA32FB2AC79}" srcId="{9E2A4D58-ED76-46F2-AB5E-3DCEED118E68}" destId="{06B46FAE-E0F9-4749-A223-C5861CE43D17}" srcOrd="0" destOrd="0" parTransId="{C24E6547-36C2-4F65-8F94-AE69A5FE4103}" sibTransId="{205E5620-0E12-4B5C-938D-58A50654D718}"/>
    <dgm:cxn modelId="{2B940793-9F2C-4D70-B143-8DCCCDD4167D}" type="presParOf" srcId="{6E949BFF-AE17-45A7-B6DB-1A99255EE27C}" destId="{3B4AFBF7-8E80-40EB-986B-7FDD003BE59D}" srcOrd="0" destOrd="0" presId="urn:microsoft.com/office/officeart/2005/8/layout/vList3"/>
    <dgm:cxn modelId="{28AC8000-33B3-4130-9EF1-F70BF66C953D}" type="presParOf" srcId="{3B4AFBF7-8E80-40EB-986B-7FDD003BE59D}" destId="{129939E5-C488-4CAC-9449-9CCB747C1245}" srcOrd="0" destOrd="0" presId="urn:microsoft.com/office/officeart/2005/8/layout/vList3"/>
    <dgm:cxn modelId="{D48534C3-57AA-42E6-9BE6-C64260B2D789}" type="presParOf" srcId="{3B4AFBF7-8E80-40EB-986B-7FDD003BE59D}" destId="{38DBE1E0-F126-43D5-9250-D5CAD7B8111D}" srcOrd="1" destOrd="0" presId="urn:microsoft.com/office/officeart/2005/8/layout/vList3"/>
    <dgm:cxn modelId="{C13E1653-C650-47D1-8917-AE76CA9480B5}" type="presParOf" srcId="{6E949BFF-AE17-45A7-B6DB-1A99255EE27C}" destId="{AAA33929-53AA-4E7A-A419-D6494B8EECD1}" srcOrd="1" destOrd="0" presId="urn:microsoft.com/office/officeart/2005/8/layout/vList3"/>
    <dgm:cxn modelId="{744D9B6D-A3BD-4907-82C6-537F3771E730}" type="presParOf" srcId="{6E949BFF-AE17-45A7-B6DB-1A99255EE27C}" destId="{D67C646C-A1CB-44CD-8DB5-C1DE5AE059FE}" srcOrd="2" destOrd="0" presId="urn:microsoft.com/office/officeart/2005/8/layout/vList3"/>
    <dgm:cxn modelId="{6B769976-F178-448D-B09B-9EBBC71BDA3F}" type="presParOf" srcId="{D67C646C-A1CB-44CD-8DB5-C1DE5AE059FE}" destId="{C6FDF0A6-D86A-4BB9-9C80-1914A030A0AB}" srcOrd="0" destOrd="0" presId="urn:microsoft.com/office/officeart/2005/8/layout/vList3"/>
    <dgm:cxn modelId="{D5810256-1DCA-4B43-8003-A6E0F5BEAD87}" type="presParOf" srcId="{D67C646C-A1CB-44CD-8DB5-C1DE5AE059FE}" destId="{146DA858-DD74-4AD6-8421-329CDBC3AB2D}" srcOrd="1" destOrd="0" presId="urn:microsoft.com/office/officeart/2005/8/layout/vList3"/>
    <dgm:cxn modelId="{E5511F7F-A633-4CBE-8CB5-4A14B63466E0}" type="presParOf" srcId="{6E949BFF-AE17-45A7-B6DB-1A99255EE27C}" destId="{374D9941-C6C9-4511-9470-5F8DF84E79A4}" srcOrd="3" destOrd="0" presId="urn:microsoft.com/office/officeart/2005/8/layout/vList3"/>
    <dgm:cxn modelId="{9C92F052-1A7E-4841-986D-D33800F81291}" type="presParOf" srcId="{6E949BFF-AE17-45A7-B6DB-1A99255EE27C}" destId="{7557E2CD-4283-415D-BA22-2D127E555800}" srcOrd="4" destOrd="0" presId="urn:microsoft.com/office/officeart/2005/8/layout/vList3"/>
    <dgm:cxn modelId="{29BC6ECB-8E1B-4385-B7CD-DDC64A4AD840}" type="presParOf" srcId="{7557E2CD-4283-415D-BA22-2D127E555800}" destId="{C7067C23-C704-4196-8FAA-039A15D28C4C}" srcOrd="0" destOrd="0" presId="urn:microsoft.com/office/officeart/2005/8/layout/vList3"/>
    <dgm:cxn modelId="{B083FAF9-F52C-49B1-B10C-CA84995ED686}" type="presParOf" srcId="{7557E2CD-4283-415D-BA22-2D127E555800}" destId="{8059E40E-43C1-4931-95AB-4AB7F0B3BAD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736B4-2802-46F8-9980-1731E038B563}">
      <dsp:nvSpPr>
        <dsp:cNvPr id="0" name=""/>
        <dsp:cNvSpPr/>
      </dsp:nvSpPr>
      <dsp:spPr>
        <a:xfrm>
          <a:off x="2678" y="1563489"/>
          <a:ext cx="2342554" cy="937021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smtClean="0"/>
            <a:t>Read file</a:t>
          </a:r>
          <a:endParaRPr lang="en-GB" sz="2400" kern="1200" dirty="0"/>
        </a:p>
      </dsp:txBody>
      <dsp:txXfrm>
        <a:off x="2678" y="1563489"/>
        <a:ext cx="2108299" cy="937021"/>
      </dsp:txXfrm>
    </dsp:sp>
    <dsp:sp modelId="{8EA1D614-697A-478C-B1CE-26A3CDAD9AC8}">
      <dsp:nvSpPr>
        <dsp:cNvPr id="0" name=""/>
        <dsp:cNvSpPr/>
      </dsp:nvSpPr>
      <dsp:spPr>
        <a:xfrm>
          <a:off x="1876722" y="1563489"/>
          <a:ext cx="2342554" cy="937021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400" kern="1200" dirty="0" err="1" smtClean="0"/>
            <a:t>Calculate</a:t>
          </a:r>
          <a:r>
            <a:rPr lang="pl-PL" sz="2400" kern="1200" dirty="0" smtClean="0"/>
            <a:t> R=U/I</a:t>
          </a:r>
          <a:endParaRPr lang="en-GB" sz="2400" kern="1200" dirty="0"/>
        </a:p>
      </dsp:txBody>
      <dsp:txXfrm>
        <a:off x="2345233" y="1563489"/>
        <a:ext cx="1405533" cy="937021"/>
      </dsp:txXfrm>
    </dsp:sp>
    <dsp:sp modelId="{6978CA4A-AACC-40F5-A4BC-AAE8C2FBCEB1}">
      <dsp:nvSpPr>
        <dsp:cNvPr id="0" name=""/>
        <dsp:cNvSpPr/>
      </dsp:nvSpPr>
      <dsp:spPr>
        <a:xfrm>
          <a:off x="3750766" y="1563489"/>
          <a:ext cx="2342554" cy="937021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Present</a:t>
          </a:r>
          <a:endParaRPr lang="en-GB" sz="2400" kern="1200" dirty="0"/>
        </a:p>
      </dsp:txBody>
      <dsp:txXfrm>
        <a:off x="4219277" y="1563489"/>
        <a:ext cx="1405533" cy="9370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BE1E0-F126-43D5-9250-D5CAD7B8111D}">
      <dsp:nvSpPr>
        <dsp:cNvPr id="0" name=""/>
        <dsp:cNvSpPr/>
      </dsp:nvSpPr>
      <dsp:spPr>
        <a:xfrm rot="10800000">
          <a:off x="1205915" y="2316969"/>
          <a:ext cx="3903319" cy="89099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904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Acquisition Layer</a:t>
          </a:r>
          <a:endParaRPr lang="en-GB" sz="2800" kern="1200" dirty="0"/>
        </a:p>
      </dsp:txBody>
      <dsp:txXfrm rot="10800000">
        <a:off x="1428663" y="2316969"/>
        <a:ext cx="3680571" cy="890994"/>
      </dsp:txXfrm>
    </dsp:sp>
    <dsp:sp modelId="{129939E5-C488-4CAC-9449-9CCB747C1245}">
      <dsp:nvSpPr>
        <dsp:cNvPr id="0" name=""/>
        <dsp:cNvSpPr/>
      </dsp:nvSpPr>
      <dsp:spPr>
        <a:xfrm>
          <a:off x="742179" y="2316969"/>
          <a:ext cx="890994" cy="89099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6DA858-DD74-4AD6-8421-329CDBC3AB2D}">
      <dsp:nvSpPr>
        <dsp:cNvPr id="0" name=""/>
        <dsp:cNvSpPr/>
      </dsp:nvSpPr>
      <dsp:spPr>
        <a:xfrm rot="10800000">
          <a:off x="1205915" y="1158513"/>
          <a:ext cx="3903319" cy="89099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904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Analysis Layer</a:t>
          </a:r>
          <a:endParaRPr lang="en-GB" sz="2800" kern="1200" dirty="0"/>
        </a:p>
      </dsp:txBody>
      <dsp:txXfrm rot="10800000">
        <a:off x="1428663" y="1158513"/>
        <a:ext cx="3680571" cy="890994"/>
      </dsp:txXfrm>
    </dsp:sp>
    <dsp:sp modelId="{C6FDF0A6-D86A-4BB9-9C80-1914A030A0AB}">
      <dsp:nvSpPr>
        <dsp:cNvPr id="0" name=""/>
        <dsp:cNvSpPr/>
      </dsp:nvSpPr>
      <dsp:spPr>
        <a:xfrm>
          <a:off x="760418" y="1158513"/>
          <a:ext cx="890994" cy="89099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59E40E-43C1-4931-95AB-4AB7F0B3BAD4}">
      <dsp:nvSpPr>
        <dsp:cNvPr id="0" name=""/>
        <dsp:cNvSpPr/>
      </dsp:nvSpPr>
      <dsp:spPr>
        <a:xfrm rot="10800000">
          <a:off x="1184915" y="57"/>
          <a:ext cx="3903319" cy="890994"/>
        </a:xfrm>
        <a:prstGeom prst="homePlat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904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Presentation Layer</a:t>
          </a:r>
          <a:endParaRPr lang="en-GB" sz="2800" kern="1200" dirty="0"/>
        </a:p>
      </dsp:txBody>
      <dsp:txXfrm rot="10800000">
        <a:off x="1407663" y="57"/>
        <a:ext cx="3680571" cy="890994"/>
      </dsp:txXfrm>
    </dsp:sp>
    <dsp:sp modelId="{C7067C23-C704-4196-8FAA-039A15D28C4C}">
      <dsp:nvSpPr>
        <dsp:cNvPr id="0" name=""/>
        <dsp:cNvSpPr/>
      </dsp:nvSpPr>
      <dsp:spPr>
        <a:xfrm>
          <a:off x="752675" y="57"/>
          <a:ext cx="890994" cy="89099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2015-07-15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4369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117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pl-PL" dirty="0" err="1" smtClean="0"/>
              <a:t>Also</a:t>
            </a:r>
            <a:r>
              <a:rPr lang="pl-PL" dirty="0" smtClean="0"/>
              <a:t> for </a:t>
            </a:r>
            <a:r>
              <a:rPr lang="pl-PL" dirty="0" err="1" smtClean="0"/>
              <a:t>Latex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70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58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89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2009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aseline="0" dirty="0" smtClean="0"/>
              <a:t>MATEUSZ</a:t>
            </a:r>
          </a:p>
          <a:p>
            <a:pPr marL="0" indent="0">
              <a:buNone/>
            </a:pPr>
            <a:r>
              <a:rPr lang="en-GB" baseline="0" dirty="0" smtClean="0"/>
              <a:t>3 slogans that make perfect sense for </a:t>
            </a:r>
            <a:r>
              <a:rPr lang="en-GB" baseline="0" smtClean="0"/>
              <a:t>software developers</a:t>
            </a:r>
          </a:p>
          <a:p>
            <a:pPr marL="0" indent="0">
              <a:buNone/>
            </a:pPr>
            <a:endParaRPr lang="en-GB" baseline="0" dirty="0" smtClean="0"/>
          </a:p>
          <a:p>
            <a:pPr marL="228189" indent="-228189">
              <a:buAutoNum type="arabicParenR"/>
            </a:pPr>
            <a:r>
              <a:rPr lang="en-GB" baseline="0" dirty="0" smtClean="0"/>
              <a:t>Pay attention to make it readable</a:t>
            </a:r>
            <a:endParaRPr lang="en-GB" dirty="0"/>
          </a:p>
          <a:p>
            <a:pPr marL="228189" indent="-228189">
              <a:buAutoNum type="arabicParenR"/>
            </a:pPr>
            <a:r>
              <a:rPr lang="en-GB" dirty="0" smtClean="0"/>
              <a:t>Pay attention to make it maintainable</a:t>
            </a:r>
            <a:endParaRPr lang="en-GB" dirty="0"/>
          </a:p>
          <a:p>
            <a:pPr marL="228189" indent="-228189">
              <a:buAutoNum type="arabicParenR"/>
            </a:pPr>
            <a:r>
              <a:rPr lang="en-GB" dirty="0" smtClean="0"/>
              <a:t>Make sure this won’t be a nightmare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317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9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pl-PL" dirty="0" smtClean="0"/>
              <a:t>I </a:t>
            </a:r>
            <a:r>
              <a:rPr lang="pl-PL" dirty="0" err="1" smtClean="0"/>
              <a:t>am</a:t>
            </a:r>
            <a:r>
              <a:rPr lang="pl-PL" dirty="0" smtClean="0"/>
              <a:t> not a smart </a:t>
            </a:r>
            <a:r>
              <a:rPr lang="pl-PL" dirty="0" err="1" smtClean="0"/>
              <a:t>guy</a:t>
            </a:r>
            <a:r>
              <a:rPr lang="pl-PL" dirty="0" smtClean="0"/>
              <a:t>. I </a:t>
            </a:r>
            <a:r>
              <a:rPr lang="pl-PL" dirty="0" err="1" smtClean="0"/>
              <a:t>can’t</a:t>
            </a:r>
            <a:r>
              <a:rPr lang="pl-PL" dirty="0" smtClean="0"/>
              <a:t> </a:t>
            </a:r>
            <a:r>
              <a:rPr lang="pl-PL" dirty="0" err="1" smtClean="0"/>
              <a:t>quickly</a:t>
            </a:r>
            <a:r>
              <a:rPr lang="pl-PL" dirty="0" smtClean="0"/>
              <a:t> </a:t>
            </a:r>
            <a:r>
              <a:rPr lang="pl-PL" dirty="0" err="1" smtClean="0"/>
              <a:t>understand</a:t>
            </a:r>
            <a:r>
              <a:rPr lang="pl-PL" dirty="0" smtClean="0"/>
              <a:t> </a:t>
            </a:r>
            <a:r>
              <a:rPr lang="pl-PL" dirty="0" err="1" smtClean="0"/>
              <a:t>many</a:t>
            </a:r>
            <a:r>
              <a:rPr lang="pl-PL" dirty="0" smtClean="0"/>
              <a:t> </a:t>
            </a:r>
            <a:r>
              <a:rPr lang="pl-PL" dirty="0" err="1" smtClean="0"/>
              <a:t>connections</a:t>
            </a:r>
            <a:r>
              <a:rPr lang="pl-PL" dirty="0" smtClean="0"/>
              <a:t> in the </a:t>
            </a:r>
            <a:r>
              <a:rPr lang="pl-PL" dirty="0" err="1" smtClean="0"/>
              <a:t>code</a:t>
            </a:r>
            <a:r>
              <a:rPr lang="pl-PL" dirty="0" smtClean="0"/>
              <a:t>. </a:t>
            </a:r>
            <a:r>
              <a:rPr lang="pl-PL" dirty="0" err="1" smtClean="0"/>
              <a:t>However</a:t>
            </a:r>
            <a:r>
              <a:rPr lang="pl-PL" dirty="0" smtClean="0"/>
              <a:t> with </a:t>
            </a:r>
            <a:r>
              <a:rPr lang="pl-PL" dirty="0" err="1" smtClean="0"/>
              <a:t>function</a:t>
            </a:r>
            <a:r>
              <a:rPr lang="pl-PL" dirty="0" smtClean="0"/>
              <a:t> I </a:t>
            </a:r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quickly</a:t>
            </a:r>
            <a:r>
              <a:rPr lang="pl-PL" dirty="0" smtClean="0"/>
              <a:t> </a:t>
            </a:r>
            <a:r>
              <a:rPr lang="pl-PL" dirty="0" err="1" smtClean="0"/>
              <a:t>follow</a:t>
            </a:r>
            <a:r>
              <a:rPr lang="pl-PL" dirty="0" smtClean="0"/>
              <a:t> the </a:t>
            </a:r>
            <a:r>
              <a:rPr lang="pl-PL" dirty="0" err="1" smtClean="0"/>
              <a:t>flow</a:t>
            </a:r>
            <a:r>
              <a:rPr lang="pl-PL" dirty="0" smtClean="0"/>
              <a:t> – I </a:t>
            </a:r>
            <a:r>
              <a:rPr lang="pl-PL" dirty="0" err="1" smtClean="0"/>
              <a:t>know</a:t>
            </a:r>
            <a:r>
              <a:rPr lang="pl-PL" dirty="0" smtClean="0"/>
              <a:t> </a:t>
            </a:r>
            <a:r>
              <a:rPr lang="pl-PL" dirty="0" err="1" smtClean="0"/>
              <a:t>inputs</a:t>
            </a:r>
            <a:r>
              <a:rPr lang="pl-PL" baseline="0" dirty="0" smtClean="0"/>
              <a:t> and Outputs. </a:t>
            </a:r>
            <a:r>
              <a:rPr lang="pl-PL" baseline="0" dirty="0" err="1" smtClean="0"/>
              <a:t>Name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tells</a:t>
            </a:r>
            <a:r>
              <a:rPr lang="pl-PL" baseline="0" dirty="0" smtClean="0"/>
              <a:t> me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inside</a:t>
            </a:r>
            <a:r>
              <a:rPr lang="pl-PL" baseline="0" dirty="0" smtClean="0"/>
              <a:t>.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88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pl-PL" dirty="0" smtClean="0"/>
              <a:t>I </a:t>
            </a:r>
            <a:r>
              <a:rPr lang="pl-PL" dirty="0" err="1" smtClean="0"/>
              <a:t>am</a:t>
            </a:r>
            <a:r>
              <a:rPr lang="pl-PL" dirty="0" smtClean="0"/>
              <a:t> not a smart </a:t>
            </a:r>
            <a:r>
              <a:rPr lang="pl-PL" dirty="0" err="1" smtClean="0"/>
              <a:t>guy</a:t>
            </a:r>
            <a:r>
              <a:rPr lang="pl-PL" dirty="0" smtClean="0"/>
              <a:t>. I </a:t>
            </a:r>
            <a:r>
              <a:rPr lang="pl-PL" dirty="0" err="1" smtClean="0"/>
              <a:t>can’t</a:t>
            </a:r>
            <a:r>
              <a:rPr lang="pl-PL" dirty="0" smtClean="0"/>
              <a:t> </a:t>
            </a:r>
            <a:r>
              <a:rPr lang="pl-PL" dirty="0" err="1" smtClean="0"/>
              <a:t>quickly</a:t>
            </a:r>
            <a:r>
              <a:rPr lang="pl-PL" dirty="0" smtClean="0"/>
              <a:t> </a:t>
            </a:r>
            <a:r>
              <a:rPr lang="pl-PL" dirty="0" err="1" smtClean="0"/>
              <a:t>understand</a:t>
            </a:r>
            <a:r>
              <a:rPr lang="pl-PL" dirty="0" smtClean="0"/>
              <a:t> </a:t>
            </a:r>
            <a:r>
              <a:rPr lang="pl-PL" dirty="0" err="1" smtClean="0"/>
              <a:t>many</a:t>
            </a:r>
            <a:r>
              <a:rPr lang="pl-PL" dirty="0" smtClean="0"/>
              <a:t> </a:t>
            </a:r>
            <a:r>
              <a:rPr lang="pl-PL" dirty="0" err="1" smtClean="0"/>
              <a:t>connections</a:t>
            </a:r>
            <a:r>
              <a:rPr lang="pl-PL" dirty="0" smtClean="0"/>
              <a:t> in the </a:t>
            </a:r>
            <a:r>
              <a:rPr lang="pl-PL" dirty="0" err="1" smtClean="0"/>
              <a:t>code</a:t>
            </a:r>
            <a:r>
              <a:rPr lang="pl-PL" dirty="0" smtClean="0"/>
              <a:t>. </a:t>
            </a:r>
            <a:r>
              <a:rPr lang="pl-PL" dirty="0" err="1" smtClean="0"/>
              <a:t>However</a:t>
            </a:r>
            <a:r>
              <a:rPr lang="pl-PL" dirty="0" smtClean="0"/>
              <a:t> with </a:t>
            </a:r>
            <a:r>
              <a:rPr lang="pl-PL" dirty="0" err="1" smtClean="0"/>
              <a:t>function</a:t>
            </a:r>
            <a:r>
              <a:rPr lang="pl-PL" dirty="0" smtClean="0"/>
              <a:t> I </a:t>
            </a:r>
            <a:r>
              <a:rPr lang="pl-PL" dirty="0" err="1" smtClean="0"/>
              <a:t>can</a:t>
            </a:r>
            <a:r>
              <a:rPr lang="pl-PL" dirty="0" smtClean="0"/>
              <a:t> </a:t>
            </a:r>
            <a:r>
              <a:rPr lang="pl-PL" dirty="0" err="1" smtClean="0"/>
              <a:t>quickly</a:t>
            </a:r>
            <a:r>
              <a:rPr lang="pl-PL" dirty="0" smtClean="0"/>
              <a:t> </a:t>
            </a:r>
            <a:r>
              <a:rPr lang="pl-PL" dirty="0" err="1" smtClean="0"/>
              <a:t>follow</a:t>
            </a:r>
            <a:r>
              <a:rPr lang="pl-PL" dirty="0" smtClean="0"/>
              <a:t> the </a:t>
            </a:r>
            <a:r>
              <a:rPr lang="pl-PL" dirty="0" err="1" smtClean="0"/>
              <a:t>flow</a:t>
            </a:r>
            <a:r>
              <a:rPr lang="pl-PL" dirty="0" smtClean="0"/>
              <a:t> – I </a:t>
            </a:r>
            <a:r>
              <a:rPr lang="pl-PL" dirty="0" err="1" smtClean="0"/>
              <a:t>know</a:t>
            </a:r>
            <a:r>
              <a:rPr lang="pl-PL" dirty="0" smtClean="0"/>
              <a:t> </a:t>
            </a:r>
            <a:r>
              <a:rPr lang="pl-PL" dirty="0" err="1" smtClean="0"/>
              <a:t>inputs</a:t>
            </a:r>
            <a:r>
              <a:rPr lang="pl-PL" baseline="0" dirty="0" smtClean="0"/>
              <a:t> and Outputs. </a:t>
            </a:r>
            <a:r>
              <a:rPr lang="pl-PL" baseline="0" dirty="0" err="1" smtClean="0"/>
              <a:t>Name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tells</a:t>
            </a:r>
            <a:r>
              <a:rPr lang="pl-PL" baseline="0" dirty="0" smtClean="0"/>
              <a:t> me </a:t>
            </a:r>
            <a:r>
              <a:rPr lang="pl-PL" baseline="0" dirty="0" err="1" smtClean="0"/>
              <a:t>what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inside</a:t>
            </a:r>
            <a:r>
              <a:rPr lang="pl-PL" baseline="0" dirty="0" smtClean="0"/>
              <a:t>.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45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pl-PL" dirty="0" smtClean="0"/>
              <a:t>No, </a:t>
            </a:r>
            <a:r>
              <a:rPr lang="pl-PL" dirty="0" err="1" smtClean="0"/>
              <a:t>it’s</a:t>
            </a:r>
            <a:r>
              <a:rPr lang="pl-PL" dirty="0" smtClean="0"/>
              <a:t> not </a:t>
            </a:r>
            <a:r>
              <a:rPr lang="pl-PL" dirty="0" err="1" smtClean="0"/>
              <a:t>an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accelerator</a:t>
            </a:r>
            <a:r>
              <a:rPr lang="pl-PL" baseline="0" dirty="0" smtClean="0"/>
              <a:t> ;)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67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12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4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5556"/>
            <a:r>
              <a:rPr lang="en-US" dirty="0" smtClean="0"/>
              <a:t>MATEUSZ</a:t>
            </a:r>
            <a:endParaRPr lang="pl-PL" dirty="0" smtClean="0"/>
          </a:p>
          <a:p>
            <a:pPr defTabSz="455556"/>
            <a:endParaRPr lang="pl-PL" dirty="0" smtClean="0"/>
          </a:p>
          <a:p>
            <a:r>
              <a:rPr lang="pl-PL" dirty="0" smtClean="0"/>
              <a:t>What I want</a:t>
            </a:r>
            <a:r>
              <a:rPr lang="pl-PL" baseline="0" dirty="0" smtClean="0"/>
              <a:t> you to understand from this worshop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CFFA3-DDE0-9C4C-BFCC-F79D3536F12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56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1603D-6A79-4D44-9478-4653C2D9E8EA}" type="datetime1">
              <a:rPr lang="pl-PL" smtClean="0"/>
              <a:t>2015-07-16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B0D58-5639-438E-A555-EF2D1E3A7AB6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E20D5-3102-46C9-BEED-87BC71AF6C63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8291-B7D2-445B-8733-A2F1DA3C239C}" type="datetime1">
              <a:rPr lang="pl-PL" smtClean="0"/>
              <a:t>2015-07-16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A6C82-1FD8-4E09-9191-2824D6480D2B}" type="datetime1">
              <a:rPr lang="pl-PL" smtClean="0"/>
              <a:t>2015-07-16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36560-0284-4425-A34E-492F65FFD8D7}" type="datetime1">
              <a:rPr lang="pl-PL" smtClean="0"/>
              <a:t>2015-07-16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C5CB8-51FF-47BA-A5B1-049ABB2A5D52}" type="datetime1">
              <a:rPr lang="pl-PL" smtClean="0"/>
              <a:t>2015-07-16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095F-1D99-4DCC-8925-AAF34C378953}" type="datetime1">
              <a:rPr lang="pl-PL" smtClean="0"/>
              <a:t>2015-07-16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9705B-A233-4FF8-9E6B-6753A64F7B2C}" type="datetime1">
              <a:rPr lang="pl-PL" smtClean="0"/>
              <a:t>2015-07-16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ikis.cern.ch/display/MPESC/2015-07-09+Minutes+from+workshop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pPr algn="r"/>
            <a:r>
              <a:rPr lang="en-GB" sz="4800" dirty="0" smtClean="0"/>
              <a:t>Workshop on good programming style</a:t>
            </a:r>
            <a:br>
              <a:rPr lang="en-GB" sz="4800" dirty="0" smtClean="0"/>
            </a:br>
            <a:r>
              <a:rPr lang="pl-PL" sz="4000" i="1" dirty="0" err="1" smtClean="0"/>
              <a:t>Summary</a:t>
            </a:r>
            <a:endParaRPr lang="en-US" sz="48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4464908"/>
            <a:ext cx="12192000" cy="1394256"/>
          </a:xfrm>
        </p:spPr>
        <p:txBody>
          <a:bodyPr>
            <a:normAutofit fontScale="85000" lnSpcReduction="10000"/>
          </a:bodyPr>
          <a:lstStyle/>
          <a:p>
            <a:r>
              <a:rPr lang="pl-PL" u="sng" dirty="0" smtClean="0"/>
              <a:t>Michał Maciejewski</a:t>
            </a:r>
            <a:r>
              <a:rPr lang="pl-PL" dirty="0" smtClean="0"/>
              <a:t>, Bernhard Auchmann, Lorenzo Bortot, Emmanuele Ravaioli, Jonas Ghini,  Deepak Paudel, </a:t>
            </a:r>
            <a:r>
              <a:rPr lang="pl-PL" dirty="0" err="1" smtClean="0"/>
              <a:t>Arjan</a:t>
            </a:r>
            <a:r>
              <a:rPr lang="pl-PL" dirty="0" smtClean="0"/>
              <a:t> </a:t>
            </a:r>
            <a:r>
              <a:rPr lang="pl-PL" dirty="0" err="1" smtClean="0"/>
              <a:t>Verweij</a:t>
            </a:r>
            <a:r>
              <a:rPr lang="pl-PL" dirty="0" smtClean="0"/>
              <a:t>, Jean-Christophe Garnier, </a:t>
            </a:r>
            <a:r>
              <a:rPr lang="pl-PL" dirty="0" err="1" smtClean="0"/>
              <a:t>Raphaela</a:t>
            </a:r>
            <a:r>
              <a:rPr lang="pl-PL" dirty="0" smtClean="0"/>
              <a:t> </a:t>
            </a:r>
            <a:r>
              <a:rPr lang="pl-PL" dirty="0" err="1" smtClean="0"/>
              <a:t>Heil</a:t>
            </a:r>
            <a:r>
              <a:rPr lang="pl-PL" dirty="0" smtClean="0"/>
              <a:t>, Kamil Król, Mateusz Koza</a:t>
            </a:r>
            <a:r>
              <a:rPr lang="en-GB" dirty="0" smtClean="0"/>
              <a:t> </a:t>
            </a:r>
            <a:r>
              <a:rPr lang="en-GB" dirty="0" smtClean="0"/>
              <a:t>and others</a:t>
            </a:r>
          </a:p>
          <a:p>
            <a:r>
              <a:rPr lang="pl-PL" dirty="0" smtClean="0"/>
              <a:t>TE-MPE-PE</a:t>
            </a:r>
          </a:p>
          <a:p>
            <a:r>
              <a:rPr lang="en-GB" dirty="0" smtClean="0"/>
              <a:t>24</a:t>
            </a:r>
            <a:r>
              <a:rPr lang="pl-PL" dirty="0" smtClean="0"/>
              <a:t>.</a:t>
            </a:r>
            <a:r>
              <a:rPr lang="en-GB" dirty="0" smtClean="0"/>
              <a:t>0</a:t>
            </a:r>
            <a:r>
              <a:rPr lang="en-GB" dirty="0"/>
              <a:t>6</a:t>
            </a:r>
            <a:r>
              <a:rPr lang="pl-PL" dirty="0" smtClean="0"/>
              <a:t>.201</a:t>
            </a:r>
            <a:r>
              <a:rPr lang="en-GB" dirty="0" smtClean="0"/>
              <a:t>5</a:t>
            </a:r>
            <a:endParaRPr lang="pl-P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405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pl-PL" sz="2400" b="1" dirty="0"/>
              <a:t>Architecture</a:t>
            </a:r>
            <a:r>
              <a:rPr lang="pl-PL" sz="2400" dirty="0"/>
              <a:t>: </a:t>
            </a:r>
            <a:r>
              <a:rPr lang="pl-PL" sz="2400" dirty="0" err="1" smtClean="0"/>
              <a:t>If</a:t>
            </a:r>
            <a:r>
              <a:rPr lang="pl-PL" sz="2400" dirty="0" smtClean="0"/>
              <a:t> </a:t>
            </a:r>
            <a:r>
              <a:rPr lang="pl-PL" sz="2400" dirty="0" err="1" smtClean="0"/>
              <a:t>your</a:t>
            </a:r>
            <a:r>
              <a:rPr lang="pl-PL" sz="2400" dirty="0" smtClean="0"/>
              <a:t> </a:t>
            </a:r>
            <a:r>
              <a:rPr lang="pl-PL" sz="2400" dirty="0" err="1" smtClean="0"/>
              <a:t>code</a:t>
            </a:r>
            <a:r>
              <a:rPr lang="pl-PL" sz="2400" dirty="0" smtClean="0"/>
              <a:t> </a:t>
            </a:r>
            <a:r>
              <a:rPr lang="pl-PL" sz="2400" dirty="0" err="1" smtClean="0"/>
              <a:t>grows</a:t>
            </a:r>
            <a:r>
              <a:rPr lang="pl-PL" sz="2400" dirty="0" smtClean="0"/>
              <a:t> big </a:t>
            </a:r>
            <a:r>
              <a:rPr lang="pl-PL" sz="2400" dirty="0" err="1" smtClean="0"/>
              <a:t>then</a:t>
            </a:r>
            <a:r>
              <a:rPr lang="pl-PL" sz="2400" dirty="0" smtClean="0"/>
              <a:t> </a:t>
            </a:r>
            <a:r>
              <a:rPr lang="en-GB" sz="2400" dirty="0" smtClean="0"/>
              <a:t>think </a:t>
            </a:r>
            <a:r>
              <a:rPr lang="en-GB" sz="2400" dirty="0"/>
              <a:t>about </a:t>
            </a:r>
            <a:r>
              <a:rPr lang="en-GB" sz="2400" dirty="0" smtClean="0"/>
              <a:t>layers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79379402"/>
              </p:ext>
            </p:extLst>
          </p:nvPr>
        </p:nvGraphicFramePr>
        <p:xfrm>
          <a:off x="3040395" y="1530233"/>
          <a:ext cx="5869653" cy="3208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5975222" y="-2811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659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29939E5-C488-4CAC-9449-9CCB747C12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29939E5-C488-4CAC-9449-9CCB747C12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8DBE1E0-F126-43D5-9250-D5CAD7B811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38DBE1E0-F126-43D5-9250-D5CAD7B811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6FDF0A6-D86A-4BB9-9C80-1914A030A0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dgm id="{C6FDF0A6-D86A-4BB9-9C80-1914A030A0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6DA858-DD74-4AD6-8421-329CDBC3AB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dgm id="{146DA858-DD74-4AD6-8421-329CDBC3AB2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7067C23-C704-4196-8FAA-039A15D28C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C7067C23-C704-4196-8FAA-039A15D28C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59E40E-43C1-4931-95AB-4AB7F0B3B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8059E40E-43C1-4931-95AB-4AB7F0B3BA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Code testing</a:t>
            </a:r>
            <a:r>
              <a:rPr lang="en-GB" sz="2400" dirty="0"/>
              <a:t>: no more fear </a:t>
            </a:r>
            <a:r>
              <a:rPr lang="pl-PL" sz="2400" dirty="0" err="1"/>
              <a:t>while</a:t>
            </a:r>
            <a:r>
              <a:rPr lang="pl-PL" sz="2400" dirty="0"/>
              <a:t> </a:t>
            </a:r>
            <a:r>
              <a:rPr lang="pl-PL" sz="2400" dirty="0" err="1"/>
              <a:t>modifying</a:t>
            </a:r>
            <a:r>
              <a:rPr lang="pl-PL" sz="2400" dirty="0"/>
              <a:t> </a:t>
            </a:r>
            <a:r>
              <a:rPr lang="pl-PL" sz="2400" dirty="0" smtClean="0"/>
              <a:t>the </a:t>
            </a:r>
            <a:r>
              <a:rPr lang="pl-PL" sz="2400" dirty="0" err="1" smtClean="0"/>
              <a:t>code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9598" y="1173942"/>
            <a:ext cx="113294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public</a:t>
            </a:r>
            <a:r>
              <a:rPr lang="fr-FR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fr-FR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fr-FR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calculateResistance</a:t>
            </a:r>
            <a:r>
              <a:rPr lang="fr-FR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fr-FR" dirty="0" smtClean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fr-FR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fr-FR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circuitVoltage</a:t>
            </a:r>
            <a:r>
              <a:rPr lang="fr-FR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,</a:t>
            </a:r>
            <a:r>
              <a:rPr lang="fr-FR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fr-FR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fr-FR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fr-FR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circuitCurrent</a:t>
            </a:r>
            <a:r>
              <a:rPr lang="fr-FR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</a:t>
            </a:r>
            <a:r>
              <a:rPr lang="fr-FR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fr-FR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fr-FR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	</a:t>
            </a:r>
            <a:r>
              <a:rPr lang="en-GB" b="1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return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circuitVoltage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/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circuitCurrent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</a:p>
          <a:p>
            <a:endParaRPr lang="en-GB" b="1" dirty="0">
              <a:solidFill>
                <a:srgbClr val="00008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@Test</a:t>
            </a:r>
          </a:p>
          <a:p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public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void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testCalculateResistance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</a:t>
            </a:r>
            <a:r>
              <a:rPr lang="en-GB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	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assertEquals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>
                <a:solidFill>
                  <a:srgbClr val="FF8000"/>
                </a:solidFill>
                <a:highlight>
                  <a:srgbClr val="FFFFFF"/>
                </a:highlight>
                <a:latin typeface="Courier"/>
              </a:rPr>
              <a:t>5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,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calculateResistance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 smtClean="0">
                <a:solidFill>
                  <a:srgbClr val="FF8000"/>
                </a:solidFill>
                <a:highlight>
                  <a:srgbClr val="FFFFFF"/>
                </a:highlight>
                <a:latin typeface="Courier"/>
              </a:rPr>
              <a:t>10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,</a:t>
            </a:r>
            <a:r>
              <a:rPr lang="en-GB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smtClean="0">
                <a:solidFill>
                  <a:srgbClr val="FF8000"/>
                </a:solidFill>
                <a:highlight>
                  <a:srgbClr val="FFFFFF"/>
                </a:highlight>
                <a:latin typeface="Courier"/>
              </a:rPr>
              <a:t>2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</a:p>
          <a:p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@Test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expected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ArithmeticException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class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public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void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testCalculateResistanceWithException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</a:t>
            </a:r>
            <a:r>
              <a:rPr lang="en-GB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calculateResistance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 smtClean="0">
                <a:solidFill>
                  <a:srgbClr val="FF8000"/>
                </a:solidFill>
                <a:highlight>
                  <a:srgbClr val="FFFFFF"/>
                </a:highlight>
                <a:latin typeface="Courier"/>
              </a:rPr>
              <a:t>10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,</a:t>
            </a:r>
            <a:r>
              <a:rPr lang="en-GB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smtClean="0">
                <a:solidFill>
                  <a:srgbClr val="FF8000"/>
                </a:solidFill>
                <a:highlight>
                  <a:srgbClr val="FFFFFF"/>
                </a:highlight>
                <a:latin typeface="Courier"/>
              </a:rPr>
              <a:t>0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  <a:endParaRPr lang="en-GB" b="0" dirty="0" smtClean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9683" y="894216"/>
            <a:ext cx="6375655" cy="4980980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5975222" y="-28111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736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Parametrization</a:t>
            </a:r>
            <a:r>
              <a:rPr lang="en-GB" sz="2400" dirty="0"/>
              <a:t>: </a:t>
            </a:r>
            <a:r>
              <a:rPr lang="en-GB" sz="2400" u="sng" dirty="0"/>
              <a:t>stop commenting </a:t>
            </a:r>
            <a:r>
              <a:rPr lang="en-GB" sz="2400" dirty="0"/>
              <a:t>bits of code to </a:t>
            </a:r>
            <a:r>
              <a:rPr lang="pl-PL" sz="2400" dirty="0" err="1"/>
              <a:t>execute</a:t>
            </a:r>
            <a:r>
              <a:rPr lang="pl-PL" sz="2400" dirty="0"/>
              <a:t> </a:t>
            </a:r>
            <a:r>
              <a:rPr lang="en-GB" sz="2400" dirty="0"/>
              <a:t>different parts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6" name="Rectangle 4"/>
          <p:cNvSpPr/>
          <p:nvPr/>
        </p:nvSpPr>
        <p:spPr>
          <a:xfrm>
            <a:off x="106878" y="1194837"/>
            <a:ext cx="857408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/* Uncomment if you want to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calculate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resistance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from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voltage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measured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at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07Jun2015</a:t>
            </a:r>
            <a:r>
              <a:rPr lang="en-GB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. </a:t>
            </a:r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*/</a:t>
            </a:r>
            <a:endParaRPr lang="en-GB" sz="16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dirty="0" err="1">
                <a:solidFill>
                  <a:srgbClr val="000000"/>
                </a:solidFill>
                <a:highlight>
                  <a:srgbClr val="FFFFFF"/>
                </a:highlight>
              </a:rPr>
              <a:t>FileReader</a:t>
            </a:r>
            <a:r>
              <a:rPr lang="en-GB" sz="16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600" dirty="0" err="1">
                <a:solidFill>
                  <a:srgbClr val="000000"/>
                </a:solidFill>
                <a:highlight>
                  <a:srgbClr val="FFFFFF"/>
                </a:highlight>
              </a:rPr>
              <a:t>openFile</a:t>
            </a:r>
            <a:r>
              <a:rPr lang="en-GB" sz="16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600" dirty="0">
                <a:solidFill>
                  <a:srgbClr val="000000"/>
                </a:solidFill>
                <a:highlight>
                  <a:srgbClr val="FFFFFF"/>
                </a:highlight>
              </a:rPr>
              <a:t>“</a:t>
            </a:r>
            <a:r>
              <a:rPr lang="pl-PL" sz="1600" dirty="0">
                <a:solidFill>
                  <a:srgbClr val="000000"/>
                </a:solidFill>
                <a:highlight>
                  <a:srgbClr val="FFFFFF"/>
                </a:highlight>
              </a:rPr>
              <a:t>voltage07Jun2015</a:t>
            </a:r>
            <a:r>
              <a:rPr lang="en-GB" sz="1600" b="1" dirty="0" smtClean="0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600" dirty="0" smtClean="0">
                <a:solidFill>
                  <a:srgbClr val="000000"/>
                </a:solidFill>
                <a:highlight>
                  <a:srgbClr val="FFFFFF"/>
                </a:highlight>
              </a:rPr>
              <a:t>csv”</a:t>
            </a:r>
            <a:r>
              <a:rPr lang="en-GB" sz="1600" b="1" dirty="0" smtClean="0">
                <a:solidFill>
                  <a:srgbClr val="000080"/>
                </a:solidFill>
                <a:highlight>
                  <a:srgbClr val="FFFFFF"/>
                </a:highlight>
              </a:rPr>
              <a:t>);</a:t>
            </a:r>
            <a:endParaRPr lang="en-GB" sz="16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/* Uncomment if you want to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calculate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resistance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from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voltage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measured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at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17Jun2015</a:t>
            </a:r>
            <a:r>
              <a:rPr lang="en-GB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. </a:t>
            </a:r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*/</a:t>
            </a:r>
            <a:endParaRPr lang="en-GB" sz="16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// </a:t>
            </a:r>
            <a:r>
              <a:rPr lang="en-GB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FileReader.openFile</a:t>
            </a:r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(“voltage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1</a:t>
            </a:r>
            <a:r>
              <a:rPr lang="en-GB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7Jun2015.csv”);</a:t>
            </a:r>
            <a:endParaRPr lang="en-GB" sz="1600" dirty="0">
              <a:solidFill>
                <a:srgbClr val="008000"/>
              </a:solidFill>
              <a:highlight>
                <a:srgbClr val="FFFFFF"/>
              </a:highlight>
            </a:endParaRPr>
          </a:p>
          <a:p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/* Uncomment if you want to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calculate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resistance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from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voltage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measured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at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 </a:t>
            </a:r>
            <a:r>
              <a:rPr lang="pl-PL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01Aug2014</a:t>
            </a:r>
            <a:r>
              <a:rPr lang="en-GB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. </a:t>
            </a:r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*/</a:t>
            </a:r>
            <a:endParaRPr lang="en-GB" sz="16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// </a:t>
            </a:r>
            <a:r>
              <a:rPr lang="en-GB" sz="1600" dirty="0" err="1">
                <a:solidFill>
                  <a:srgbClr val="008000"/>
                </a:solidFill>
                <a:highlight>
                  <a:srgbClr val="FFFFFF"/>
                </a:highlight>
              </a:rPr>
              <a:t>FileReader.openFile</a:t>
            </a:r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(“voltage0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1Aug</a:t>
            </a:r>
            <a:r>
              <a:rPr lang="en-GB" sz="1600" dirty="0">
                <a:solidFill>
                  <a:srgbClr val="008000"/>
                </a:solidFill>
                <a:highlight>
                  <a:srgbClr val="FFFFFF"/>
                </a:highlight>
              </a:rPr>
              <a:t>201</a:t>
            </a:r>
            <a:r>
              <a:rPr lang="pl-PL" sz="1600" dirty="0">
                <a:solidFill>
                  <a:srgbClr val="008000"/>
                </a:solidFill>
                <a:highlight>
                  <a:srgbClr val="FFFFFF"/>
                </a:highlight>
              </a:rPr>
              <a:t>4</a:t>
            </a:r>
            <a:r>
              <a:rPr lang="en-GB" sz="1600" dirty="0" smtClean="0">
                <a:solidFill>
                  <a:srgbClr val="008000"/>
                </a:solidFill>
                <a:highlight>
                  <a:srgbClr val="FFFFFF"/>
                </a:highlight>
              </a:rPr>
              <a:t>.csv”);</a:t>
            </a:r>
            <a:endParaRPr lang="en-GB" sz="1600" dirty="0">
              <a:solidFill>
                <a:srgbClr val="008000"/>
              </a:solidFill>
              <a:highlight>
                <a:srgbClr val="FFFFFF"/>
              </a:highlight>
            </a:endParaRPr>
          </a:p>
          <a:p>
            <a:endParaRPr lang="en-GB" sz="160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3431866" y="3067110"/>
            <a:ext cx="857408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&lt;properties&gt;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&lt;property&gt;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&lt;key&gt;</a:t>
            </a:r>
            <a:r>
              <a:rPr lang="en-GB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inputFile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&lt;/key&gt;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&lt;value&gt;</a:t>
            </a:r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C:/working-</a:t>
            </a:r>
            <a:r>
              <a:rPr lang="en-GB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dir</a:t>
            </a:r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/files/</a:t>
            </a:r>
            <a:r>
              <a:rPr lang="en-GB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qpsPmData.pmd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&lt;/value&gt;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&lt;/property&gt;</a:t>
            </a:r>
            <a:endParaRPr lang="en-GB" sz="1600" dirty="0">
              <a:solidFill>
                <a:srgbClr val="0000FF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&lt;property&gt;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&lt;key&gt;</a:t>
            </a:r>
            <a:r>
              <a:rPr lang="en-GB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thresholdsFile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&lt;/key&gt;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&lt;value&gt;</a:t>
            </a:r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C:/working-</a:t>
            </a:r>
            <a:r>
              <a:rPr lang="en-GB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dir</a:t>
            </a:r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/files/qpsThresholds.csv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&lt;/value&gt;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</a:t>
            </a:r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&lt;/property&gt;</a:t>
            </a:r>
            <a:endParaRPr lang="en-GB" sz="1600" b="1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600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&lt;/properties&gt;</a:t>
            </a:r>
            <a:endParaRPr lang="en-GB" sz="1600" b="1" dirty="0">
              <a:solidFill>
                <a:srgbClr val="000080"/>
              </a:solidFill>
              <a:highlight>
                <a:srgbClr val="FFFFFF"/>
              </a:highlight>
              <a:latin typeface="Courier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5975222" y="-28111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00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Code versioning</a:t>
            </a:r>
            <a:r>
              <a:rPr lang="en-GB" sz="2400" dirty="0"/>
              <a:t>: </a:t>
            </a:r>
            <a:r>
              <a:rPr lang="pl-PL" sz="2400" dirty="0" err="1"/>
              <a:t>you</a:t>
            </a:r>
            <a:r>
              <a:rPr lang="pl-PL" sz="2400" dirty="0"/>
              <a:t> </a:t>
            </a:r>
            <a:r>
              <a:rPr lang="pl-PL" sz="2400" u="sng" dirty="0"/>
              <a:t>no </a:t>
            </a:r>
            <a:r>
              <a:rPr lang="pl-PL" sz="2400" u="sng" dirty="0" err="1"/>
              <a:t>longer</a:t>
            </a:r>
            <a:r>
              <a:rPr lang="pl-PL" sz="2400" u="sng" dirty="0"/>
              <a:t> </a:t>
            </a:r>
            <a:r>
              <a:rPr lang="pl-PL" sz="2400" dirty="0" err="1"/>
              <a:t>need</a:t>
            </a:r>
            <a:r>
              <a:rPr lang="en-GB" sz="2400" dirty="0"/>
              <a:t> </a:t>
            </a:r>
            <a:r>
              <a:rPr lang="en-GB" sz="2400" i="1" dirty="0"/>
              <a:t>script_v1.m</a:t>
            </a:r>
            <a:r>
              <a:rPr lang="en-GB" sz="2400" dirty="0"/>
              <a:t>, </a:t>
            </a:r>
            <a:r>
              <a:rPr lang="en-GB" sz="2400" i="1" dirty="0"/>
              <a:t>script_v2.m</a:t>
            </a:r>
            <a:r>
              <a:rPr lang="en-GB" sz="2400" dirty="0"/>
              <a:t>, </a:t>
            </a:r>
            <a:r>
              <a:rPr lang="en-GB" sz="2400" i="1" dirty="0"/>
              <a:t>script_v3a.m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729" y="994481"/>
            <a:ext cx="10107371" cy="4763720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5975222" y="-28111"/>
            <a:ext cx="805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45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Pair programming</a:t>
            </a:r>
            <a:r>
              <a:rPr lang="en-GB" sz="2400" dirty="0"/>
              <a:t>: two heads </a:t>
            </a:r>
            <a:r>
              <a:rPr lang="en-GB" sz="2400" u="sng" dirty="0"/>
              <a:t>are better </a:t>
            </a:r>
            <a:r>
              <a:rPr lang="en-GB" sz="2400" dirty="0"/>
              <a:t>than one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41473" y="1173942"/>
            <a:ext cx="8288771" cy="3327136"/>
          </a:xfrm>
        </p:spPr>
        <p:txBody>
          <a:bodyPr>
            <a:noAutofit/>
          </a:bodyPr>
          <a:lstStyle/>
          <a:p>
            <a:r>
              <a:rPr lang="en-GB" sz="2400" dirty="0" smtClean="0"/>
              <a:t>Two developers, one keyboard</a:t>
            </a:r>
          </a:p>
          <a:p>
            <a:pPr lvl="1"/>
            <a:r>
              <a:rPr lang="en-GB" sz="2400" dirty="0" smtClean="0"/>
              <a:t>One writes code</a:t>
            </a:r>
          </a:p>
          <a:p>
            <a:pPr lvl="1"/>
            <a:r>
              <a:rPr lang="en-GB" sz="2400" dirty="0" smtClean="0"/>
              <a:t>One thinks about further steps, looks from </a:t>
            </a:r>
            <a:r>
              <a:rPr lang="en-GB" sz="2400" dirty="0" smtClean="0"/>
              <a:t>wide</a:t>
            </a:r>
            <a:r>
              <a:rPr lang="pl-PL" sz="2400" dirty="0" smtClean="0"/>
              <a:t>r</a:t>
            </a:r>
            <a:r>
              <a:rPr lang="en-GB" sz="2400" dirty="0" smtClean="0"/>
              <a:t> </a:t>
            </a:r>
            <a:r>
              <a:rPr lang="en-GB" sz="2400" dirty="0" smtClean="0"/>
              <a:t>perspective, finds conceptual problems</a:t>
            </a:r>
          </a:p>
          <a:p>
            <a:r>
              <a:rPr lang="en-GB" sz="2400" dirty="0" smtClean="0"/>
              <a:t>Responsibilities are switched every now and then</a:t>
            </a:r>
          </a:p>
          <a:p>
            <a:r>
              <a:rPr lang="en-GB" sz="2400" dirty="0" smtClean="0"/>
              <a:t>Advantages</a:t>
            </a:r>
          </a:p>
          <a:p>
            <a:pPr lvl="1"/>
            <a:r>
              <a:rPr lang="en-GB" sz="2400" dirty="0" smtClean="0"/>
              <a:t>Cleaner solutions</a:t>
            </a:r>
          </a:p>
          <a:p>
            <a:pPr lvl="1"/>
            <a:r>
              <a:rPr lang="en-GB" sz="2400" dirty="0" smtClean="0"/>
              <a:t>Knowledge sharing</a:t>
            </a:r>
            <a:endParaRPr lang="en-GB" sz="2400" dirty="0"/>
          </a:p>
        </p:txBody>
      </p:sp>
      <p:pic>
        <p:nvPicPr>
          <p:cNvPr id="6" name="Picture 2" descr="https://developer.atlassian.com/blog/2015/05/try-pair-programming/images/the-noo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720" y="3304507"/>
            <a:ext cx="3585231" cy="239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/>
          <p:cNvSpPr txBox="1"/>
          <p:nvPr/>
        </p:nvSpPr>
        <p:spPr>
          <a:xfrm>
            <a:off x="5975222" y="-28111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107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Code reviewing</a:t>
            </a:r>
            <a:r>
              <a:rPr lang="en-GB" sz="2400" dirty="0"/>
              <a:t>: everyone knows what’s happening around – </a:t>
            </a:r>
            <a:r>
              <a:rPr lang="en-GB" sz="2400" u="sng" dirty="0"/>
              <a:t>expertise continuity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Programming Workshop Summary - Michał Maciejewski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49238" y="1279236"/>
            <a:ext cx="9880065" cy="3257138"/>
          </a:xfrm>
        </p:spPr>
        <p:txBody>
          <a:bodyPr>
            <a:normAutofit fontScale="77500" lnSpcReduction="20000"/>
          </a:bodyPr>
          <a:lstStyle/>
          <a:p>
            <a:r>
              <a:rPr lang="pl-PL" dirty="0" smtClean="0"/>
              <a:t>Code review</a:t>
            </a:r>
          </a:p>
          <a:p>
            <a:pPr lvl="1"/>
            <a:r>
              <a:rPr lang="pl-PL" dirty="0" smtClean="0"/>
              <a:t>Systematic examination of delivered code made by other teammates involved or not into the process.</a:t>
            </a:r>
          </a:p>
          <a:p>
            <a:pPr lvl="1"/>
            <a:r>
              <a:rPr lang="pl-PL" dirty="0" smtClean="0"/>
              <a:t>Can be done face to face or with advantage of specialised tools</a:t>
            </a:r>
          </a:p>
          <a:p>
            <a:pPr lvl="1"/>
            <a:r>
              <a:rPr lang="pl-PL" dirty="0" smtClean="0"/>
              <a:t>Improves quality – Two heads (or more!) are better than one</a:t>
            </a:r>
            <a:endParaRPr lang="en-GB" dirty="0" smtClean="0"/>
          </a:p>
          <a:p>
            <a:pPr lvl="1"/>
            <a:r>
              <a:rPr lang="en-GB" dirty="0" smtClean="0"/>
              <a:t>Helps other people understand our work</a:t>
            </a:r>
            <a:endParaRPr lang="pl-PL" dirty="0" smtClean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4143" y="891901"/>
            <a:ext cx="9385159" cy="5021959"/>
          </a:xfrm>
          <a:prstGeom prst="rect">
            <a:avLst/>
          </a:prstGeom>
        </p:spPr>
      </p:pic>
      <p:sp>
        <p:nvSpPr>
          <p:cNvPr id="9" name="pole tekstowe 8"/>
          <p:cNvSpPr txBox="1"/>
          <p:nvPr/>
        </p:nvSpPr>
        <p:spPr>
          <a:xfrm>
            <a:off x="5975222" y="-28111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49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0"/>
            <a:ext cx="4648200" cy="2428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Next</a:t>
            </a:r>
            <a:r>
              <a:rPr lang="pl-PL" dirty="0" smtClean="0"/>
              <a:t> </a:t>
            </a:r>
            <a:r>
              <a:rPr lang="pl-PL" dirty="0" err="1" smtClean="0"/>
              <a:t>steps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Definition of </a:t>
            </a:r>
            <a:r>
              <a:rPr lang="pl-PL" sz="2800" dirty="0" err="1"/>
              <a:t>c</a:t>
            </a:r>
            <a:r>
              <a:rPr lang="pl-PL" sz="2800" dirty="0" err="1" smtClean="0"/>
              <a:t>oding</a:t>
            </a:r>
            <a:r>
              <a:rPr lang="pl-PL" sz="2800" dirty="0" smtClean="0"/>
              <a:t> </a:t>
            </a:r>
            <a:r>
              <a:rPr lang="pl-PL" sz="2800" dirty="0" err="1" smtClean="0"/>
              <a:t>conventions</a:t>
            </a:r>
            <a:endParaRPr lang="pl-PL" sz="2800" dirty="0" smtClean="0"/>
          </a:p>
          <a:p>
            <a:pPr lvl="1"/>
            <a:r>
              <a:rPr lang="pl-PL" sz="2400" dirty="0" err="1" smtClean="0"/>
              <a:t>Naming</a:t>
            </a:r>
            <a:r>
              <a:rPr lang="pl-PL" sz="2400" dirty="0" smtClean="0"/>
              <a:t> </a:t>
            </a:r>
            <a:r>
              <a:rPr lang="pl-PL" sz="2400" dirty="0" err="1" smtClean="0"/>
              <a:t>convention</a:t>
            </a:r>
            <a:endParaRPr lang="pl-PL" sz="2400" dirty="0" smtClean="0"/>
          </a:p>
          <a:p>
            <a:pPr lvl="1"/>
            <a:r>
              <a:rPr lang="pl-PL" sz="2400" dirty="0" err="1" smtClean="0"/>
              <a:t>Heuristics</a:t>
            </a:r>
            <a:r>
              <a:rPr lang="pl-PL" sz="2400" dirty="0" smtClean="0"/>
              <a:t> for GUI</a:t>
            </a:r>
          </a:p>
          <a:p>
            <a:pPr lvl="1">
              <a:lnSpc>
                <a:spcPct val="150000"/>
              </a:lnSpc>
            </a:pPr>
            <a:r>
              <a:rPr lang="pl-PL" sz="2400" dirty="0" err="1" smtClean="0"/>
              <a:t>What</a:t>
            </a:r>
            <a:r>
              <a:rPr lang="pl-PL" sz="2400" dirty="0" smtClean="0"/>
              <a:t> </a:t>
            </a:r>
            <a:r>
              <a:rPr lang="pl-PL" sz="2400" dirty="0" err="1" smtClean="0"/>
              <a:t>mechanisms</a:t>
            </a:r>
            <a:r>
              <a:rPr lang="pl-PL" sz="2400" dirty="0" smtClean="0"/>
              <a:t> </a:t>
            </a:r>
            <a:r>
              <a:rPr lang="pl-PL" sz="2400" dirty="0" err="1" smtClean="0"/>
              <a:t>apply</a:t>
            </a:r>
            <a:r>
              <a:rPr lang="pl-PL" sz="2400" dirty="0" smtClean="0"/>
              <a:t> to </a:t>
            </a:r>
            <a:r>
              <a:rPr lang="pl-PL" sz="2400" dirty="0" err="1" smtClean="0"/>
              <a:t>what</a:t>
            </a:r>
            <a:r>
              <a:rPr lang="pl-PL" sz="2400" dirty="0" smtClean="0"/>
              <a:t> </a:t>
            </a:r>
            <a:r>
              <a:rPr lang="pl-PL" sz="2400" dirty="0" err="1" smtClean="0"/>
              <a:t>projects</a:t>
            </a:r>
            <a:r>
              <a:rPr lang="pl-PL" sz="2400" dirty="0" smtClean="0"/>
              <a:t>:</a:t>
            </a:r>
            <a:br>
              <a:rPr lang="pl-PL" sz="2400" dirty="0" smtClean="0"/>
            </a:br>
            <a:r>
              <a:rPr lang="pl-PL" sz="2400" dirty="0" err="1" smtClean="0"/>
              <a:t>prototypes</a:t>
            </a:r>
            <a:r>
              <a:rPr lang="pl-PL" sz="2400" dirty="0" smtClean="0"/>
              <a:t> → single </a:t>
            </a:r>
            <a:r>
              <a:rPr lang="pl-PL" sz="2400" dirty="0" err="1" smtClean="0"/>
              <a:t>user</a:t>
            </a:r>
            <a:r>
              <a:rPr lang="pl-PL" sz="2400" dirty="0" smtClean="0"/>
              <a:t> </a:t>
            </a:r>
            <a:r>
              <a:rPr lang="pl-PL" sz="2400" dirty="0"/>
              <a:t>→ </a:t>
            </a:r>
            <a:r>
              <a:rPr lang="pl-PL" sz="2400" dirty="0" smtClean="0"/>
              <a:t> </a:t>
            </a:r>
            <a:r>
              <a:rPr lang="pl-PL" sz="2400" dirty="0" err="1" smtClean="0"/>
              <a:t>multi</a:t>
            </a:r>
            <a:r>
              <a:rPr lang="pl-PL" sz="2400" dirty="0" smtClean="0"/>
              <a:t> </a:t>
            </a:r>
            <a:r>
              <a:rPr lang="pl-PL" sz="2400" dirty="0" err="1" smtClean="0"/>
              <a:t>user</a:t>
            </a:r>
            <a:r>
              <a:rPr lang="pl-PL" sz="2400" dirty="0" smtClean="0"/>
              <a:t> </a:t>
            </a:r>
            <a:r>
              <a:rPr lang="pl-PL" sz="2400" dirty="0"/>
              <a:t>→ </a:t>
            </a:r>
            <a:r>
              <a:rPr lang="pl-PL" sz="2400" dirty="0" err="1" smtClean="0"/>
              <a:t>machine</a:t>
            </a:r>
            <a:r>
              <a:rPr lang="pl-PL" sz="2400" dirty="0" smtClean="0"/>
              <a:t> </a:t>
            </a:r>
            <a:r>
              <a:rPr lang="pl-PL" sz="2400" dirty="0" err="1" smtClean="0"/>
              <a:t>protection</a:t>
            </a:r>
            <a:endParaRPr lang="pl-PL" sz="2400" dirty="0" smtClean="0"/>
          </a:p>
          <a:p>
            <a:r>
              <a:rPr lang="pl-PL" sz="2800" dirty="0" err="1" smtClean="0"/>
              <a:t>Projects</a:t>
            </a:r>
            <a:r>
              <a:rPr lang="pl-PL" sz="2800" dirty="0" smtClean="0"/>
              <a:t> </a:t>
            </a:r>
            <a:r>
              <a:rPr lang="pl-PL" sz="2800" dirty="0" err="1" smtClean="0"/>
              <a:t>consulating</a:t>
            </a:r>
            <a:r>
              <a:rPr lang="pl-PL" sz="2800" dirty="0" smtClean="0"/>
              <a:t> (NN, QSF, PM, …)</a:t>
            </a:r>
          </a:p>
          <a:p>
            <a:r>
              <a:rPr lang="pl-PL" sz="2800" dirty="0" err="1" smtClean="0"/>
              <a:t>Setting</a:t>
            </a:r>
            <a:r>
              <a:rPr lang="pl-PL" sz="2800" dirty="0" smtClean="0"/>
              <a:t> </a:t>
            </a:r>
            <a:r>
              <a:rPr lang="pl-PL" sz="2800" dirty="0" err="1" smtClean="0"/>
              <a:t>up</a:t>
            </a:r>
            <a:r>
              <a:rPr lang="pl-PL" sz="2800" dirty="0" smtClean="0"/>
              <a:t> a </a:t>
            </a:r>
            <a:r>
              <a:rPr lang="pl-PL" sz="2800" dirty="0" err="1" smtClean="0"/>
              <a:t>repository</a:t>
            </a:r>
            <a:r>
              <a:rPr lang="pl-PL" sz="2800" dirty="0" smtClean="0"/>
              <a:t> + </a:t>
            </a:r>
            <a:r>
              <a:rPr lang="pl-PL" sz="2800" dirty="0" err="1" smtClean="0"/>
              <a:t>code</a:t>
            </a:r>
            <a:r>
              <a:rPr lang="pl-PL" sz="2800" dirty="0" smtClean="0"/>
              <a:t> </a:t>
            </a:r>
            <a:r>
              <a:rPr lang="pl-PL" sz="2800" dirty="0" err="1" smtClean="0"/>
              <a:t>review</a:t>
            </a:r>
            <a:r>
              <a:rPr lang="pl-PL" sz="2800" dirty="0" smtClean="0"/>
              <a:t> </a:t>
            </a:r>
            <a:r>
              <a:rPr lang="pl-PL" sz="2800" dirty="0" err="1" smtClean="0"/>
              <a:t>tool</a:t>
            </a:r>
            <a:endParaRPr lang="pl-PL" sz="2800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579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 smtClean="0"/>
              <a:t>Discussion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605940" y="2051228"/>
            <a:ext cx="10972800" cy="1061333"/>
          </a:xfrm>
        </p:spPr>
        <p:txBody>
          <a:bodyPr>
            <a:normAutofit fontScale="85000" lnSpcReduction="20000"/>
          </a:bodyPr>
          <a:lstStyle/>
          <a:p>
            <a:r>
              <a:rPr lang="pl-PL" dirty="0" err="1" smtClean="0"/>
              <a:t>What</a:t>
            </a:r>
            <a:r>
              <a:rPr lang="pl-PL" dirty="0" smtClean="0"/>
              <a:t> we </a:t>
            </a:r>
            <a:r>
              <a:rPr lang="pl-PL" dirty="0" err="1" smtClean="0"/>
              <a:t>could</a:t>
            </a:r>
            <a:r>
              <a:rPr lang="pl-PL" dirty="0" smtClean="0"/>
              <a:t> profit from?</a:t>
            </a:r>
          </a:p>
          <a:p>
            <a:r>
              <a:rPr lang="pl-PL" dirty="0" smtClean="0"/>
              <a:t>How </a:t>
            </a:r>
            <a:r>
              <a:rPr lang="pl-PL" dirty="0" err="1" smtClean="0"/>
              <a:t>about</a:t>
            </a:r>
            <a:r>
              <a:rPr lang="pl-PL" dirty="0" smtClean="0"/>
              <a:t> a </a:t>
            </a:r>
            <a:r>
              <a:rPr lang="pl-PL" dirty="0" err="1" smtClean="0"/>
              <a:t>workshop</a:t>
            </a:r>
            <a:r>
              <a:rPr lang="pl-PL" dirty="0" smtClean="0"/>
              <a:t> on OOP?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7484141" y="-2822833"/>
            <a:ext cx="5277407" cy="110799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71400" dirty="0"/>
              <a:t>?</a:t>
            </a:r>
            <a:endParaRPr lang="pl-PL" sz="1400" dirty="0"/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574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/>
              <a:t>Thank</a:t>
            </a:r>
            <a:r>
              <a:rPr lang="pl-PL" dirty="0" smtClean="0"/>
              <a:t> </a:t>
            </a:r>
            <a:r>
              <a:rPr lang="pl-PL" dirty="0" err="1" smtClean="0"/>
              <a:t>you</a:t>
            </a:r>
            <a:r>
              <a:rPr lang="pl-PL" dirty="0" smtClean="0"/>
              <a:t> </a:t>
            </a:r>
            <a:br>
              <a:rPr lang="pl-PL" dirty="0" smtClean="0"/>
            </a:br>
            <a:r>
              <a:rPr lang="pl-PL" dirty="0" smtClean="0"/>
              <a:t>for </a:t>
            </a:r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attention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78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9" name="Rectangle 6"/>
          <p:cNvSpPr/>
          <p:nvPr/>
        </p:nvSpPr>
        <p:spPr>
          <a:xfrm>
            <a:off x="179080" y="365240"/>
            <a:ext cx="3315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 smtClean="0"/>
              <a:t>We do </a:t>
            </a:r>
            <a:r>
              <a:rPr lang="pl-PL" sz="2800" dirty="0" err="1" smtClean="0"/>
              <a:t>write</a:t>
            </a:r>
            <a:r>
              <a:rPr lang="pl-PL" sz="2800" dirty="0" smtClean="0"/>
              <a:t> </a:t>
            </a:r>
            <a:r>
              <a:rPr lang="pl-PL" sz="2800" dirty="0" err="1" smtClean="0"/>
              <a:t>code</a:t>
            </a:r>
            <a:r>
              <a:rPr lang="pl-PL" sz="2800" dirty="0" smtClean="0"/>
              <a:t>…</a:t>
            </a:r>
            <a:endParaRPr lang="en-GB" sz="2800" dirty="0"/>
          </a:p>
        </p:txBody>
      </p:sp>
      <p:sp>
        <p:nvSpPr>
          <p:cNvPr id="10" name="Rectangle 6"/>
          <p:cNvSpPr/>
          <p:nvPr/>
        </p:nvSpPr>
        <p:spPr>
          <a:xfrm>
            <a:off x="3959113" y="5370426"/>
            <a:ext cx="3464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3200" dirty="0" smtClean="0"/>
              <a:t>… a lot of </a:t>
            </a:r>
            <a:r>
              <a:rPr lang="pl-PL" sz="3200" dirty="0" err="1" smtClean="0"/>
              <a:t>code</a:t>
            </a:r>
            <a:r>
              <a:rPr lang="pl-PL" sz="3200" dirty="0" smtClean="0"/>
              <a:t> …</a:t>
            </a:r>
            <a:endParaRPr lang="en-GB" sz="3200" dirty="0"/>
          </a:p>
        </p:txBody>
      </p:sp>
      <p:sp>
        <p:nvSpPr>
          <p:cNvPr id="11" name="Rectangle 6"/>
          <p:cNvSpPr/>
          <p:nvPr/>
        </p:nvSpPr>
        <p:spPr>
          <a:xfrm>
            <a:off x="7955956" y="365240"/>
            <a:ext cx="4139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dirty="0" smtClean="0"/>
              <a:t>… </a:t>
            </a:r>
            <a:r>
              <a:rPr lang="pl-PL" sz="2800" dirty="0" err="1" smtClean="0"/>
              <a:t>which</a:t>
            </a:r>
            <a:r>
              <a:rPr lang="pl-PL" sz="2800" dirty="0" smtClean="0"/>
              <a:t> </a:t>
            </a:r>
            <a:r>
              <a:rPr lang="pl-PL" sz="2800" dirty="0" err="1" smtClean="0"/>
              <a:t>is</a:t>
            </a:r>
            <a:r>
              <a:rPr lang="pl-PL" sz="2800" dirty="0" smtClean="0"/>
              <a:t> a </a:t>
            </a:r>
            <a:r>
              <a:rPr lang="pl-PL" sz="2800" b="1" dirty="0" smtClean="0"/>
              <a:t>Challenge</a:t>
            </a:r>
            <a:r>
              <a:rPr lang="pl-PL" sz="2800" dirty="0" smtClean="0"/>
              <a:t>!</a:t>
            </a:r>
            <a:endParaRPr lang="en-GB" sz="2800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439658"/>
              </p:ext>
            </p:extLst>
          </p:nvPr>
        </p:nvGraphicFramePr>
        <p:xfrm>
          <a:off x="1362717" y="1662026"/>
          <a:ext cx="9265920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632960"/>
                <a:gridCol w="46329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Project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Environment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Neural</a:t>
                      </a:r>
                      <a:r>
                        <a:rPr lang="pl-PL" dirty="0" smtClean="0"/>
                        <a:t> Network Quench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Heater</a:t>
                      </a:r>
                      <a:r>
                        <a:rPr lang="pl-PL" baseline="0" dirty="0" smtClean="0"/>
                        <a:t> Analysis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MATLAB, NN </a:t>
                      </a:r>
                      <a:r>
                        <a:rPr lang="pl-PL" dirty="0" err="1" smtClean="0"/>
                        <a:t>Toolbox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QPS </a:t>
                      </a:r>
                      <a:r>
                        <a:rPr lang="pl-PL" dirty="0" err="1" smtClean="0"/>
                        <a:t>faults</a:t>
                      </a:r>
                      <a:r>
                        <a:rPr lang="pl-PL" dirty="0" smtClean="0"/>
                        <a:t> </a:t>
                      </a:r>
                      <a:r>
                        <a:rPr lang="pl-PL" dirty="0" err="1" smtClean="0"/>
                        <a:t>analysis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LabVIEW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Quench </a:t>
                      </a:r>
                      <a:r>
                        <a:rPr lang="pl-PL" dirty="0" err="1" smtClean="0"/>
                        <a:t>Simulation</a:t>
                      </a:r>
                      <a:r>
                        <a:rPr lang="pl-PL" dirty="0" smtClean="0"/>
                        <a:t> Framework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MATLAB/Simulink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UFO </a:t>
                      </a:r>
                      <a:r>
                        <a:rPr lang="pl-PL" dirty="0" err="1" smtClean="0"/>
                        <a:t>Study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MATLAB,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Mathematica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FEM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baseline="0" dirty="0" err="1" smtClean="0"/>
                        <a:t>Modelling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ANSYS</a:t>
                      </a:r>
                      <a:r>
                        <a:rPr lang="pl-PL" dirty="0" smtClean="0"/>
                        <a:t>, COMSOL, </a:t>
                      </a:r>
                      <a:r>
                        <a:rPr lang="pl-PL" dirty="0" smtClean="0"/>
                        <a:t>Opera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BLM </a:t>
                      </a:r>
                      <a:r>
                        <a:rPr lang="pl-PL" dirty="0" err="1" smtClean="0"/>
                        <a:t>Threshold</a:t>
                      </a:r>
                      <a:r>
                        <a:rPr lang="pl-PL" dirty="0" smtClean="0"/>
                        <a:t> Generator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Mathematica</a:t>
                      </a:r>
                      <a:endParaRPr lang="pl-P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QP3, CUDI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Fortran, LabVIEW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RB </a:t>
                      </a:r>
                      <a:r>
                        <a:rPr lang="pl-PL" dirty="0" err="1" smtClean="0"/>
                        <a:t>Circuit</a:t>
                      </a:r>
                      <a:r>
                        <a:rPr lang="pl-PL" dirty="0" smtClean="0"/>
                        <a:t> Analysis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MATLAB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…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…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522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840" b="1" dirty="0" smtClean="0"/>
              <a:t>Simple </a:t>
            </a:r>
            <a:r>
              <a:rPr lang="pl-PL" sz="3840" b="1" dirty="0" err="1" smtClean="0"/>
              <a:t>facts</a:t>
            </a:r>
            <a:r>
              <a:rPr lang="pl-PL" sz="3840" b="1" dirty="0" smtClean="0"/>
              <a:t>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2" y="1349829"/>
            <a:ext cx="11420102" cy="39925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l-PL" sz="3200" dirty="0" smtClean="0"/>
              <a:t>One </a:t>
            </a:r>
            <a:r>
              <a:rPr lang="en-GB" sz="3200" dirty="0" smtClean="0"/>
              <a:t>read</a:t>
            </a:r>
            <a:r>
              <a:rPr lang="pl-PL" sz="3200" dirty="0" smtClean="0"/>
              <a:t>s</a:t>
            </a:r>
            <a:r>
              <a:rPr lang="en-GB" sz="3200" dirty="0" smtClean="0"/>
              <a:t> </a:t>
            </a:r>
            <a:r>
              <a:rPr lang="en-GB" sz="3200" dirty="0"/>
              <a:t>code much more often than </a:t>
            </a:r>
            <a:r>
              <a:rPr lang="en-GB" sz="3200" dirty="0" smtClean="0"/>
              <a:t>write</a:t>
            </a:r>
            <a:r>
              <a:rPr lang="pl-PL" sz="3200" dirty="0" smtClean="0"/>
              <a:t>s</a:t>
            </a:r>
            <a:endParaRPr lang="en-GB" sz="3200" dirty="0"/>
          </a:p>
          <a:p>
            <a:pPr>
              <a:buFont typeface="Wingdings" panose="05000000000000000000" pitchFamily="2" charset="2"/>
              <a:buChar char="ü"/>
            </a:pPr>
            <a:r>
              <a:rPr lang="pl-PL" sz="3200" dirty="0" smtClean="0"/>
              <a:t>One</a:t>
            </a:r>
            <a:r>
              <a:rPr lang="en-GB" sz="3200" dirty="0" smtClean="0"/>
              <a:t> write</a:t>
            </a:r>
            <a:r>
              <a:rPr lang="pl-PL" sz="3200" dirty="0" smtClean="0"/>
              <a:t>s</a:t>
            </a:r>
            <a:r>
              <a:rPr lang="en-GB" sz="3200" dirty="0" smtClean="0"/>
              <a:t> </a:t>
            </a:r>
            <a:r>
              <a:rPr lang="en-GB" sz="3200" dirty="0"/>
              <a:t>code that </a:t>
            </a:r>
            <a:r>
              <a:rPr lang="pl-PL" sz="3200" dirty="0" err="1"/>
              <a:t>might</a:t>
            </a:r>
            <a:r>
              <a:rPr lang="pl-PL" sz="3200" dirty="0"/>
              <a:t> </a:t>
            </a:r>
            <a:r>
              <a:rPr lang="en-GB" sz="3200" dirty="0" smtClean="0"/>
              <a:t>work </a:t>
            </a:r>
            <a:r>
              <a:rPr lang="en-GB" sz="3200" dirty="0"/>
              <a:t>for years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One day someone will have to understand your code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564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Workshop </a:t>
            </a:r>
            <a:r>
              <a:rPr lang="pl-PL" dirty="0" err="1" smtClean="0"/>
              <a:t>summary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Programming Workshop Summary - Michał Maciejewski</a:t>
            </a:r>
            <a:endParaRPr lang="pl-PL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76177" y="1458949"/>
            <a:ext cx="10915823" cy="400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000" b="1" dirty="0" smtClean="0">
                <a:latin typeface="+mn-lt"/>
              </a:rPr>
              <a:t>Goal: </a:t>
            </a:r>
            <a:r>
              <a:rPr lang="pl-PL" sz="3000" dirty="0" smtClean="0">
                <a:latin typeface="+mn-lt"/>
              </a:rPr>
              <a:t>To </a:t>
            </a:r>
            <a:r>
              <a:rPr lang="pl-PL" sz="3000" dirty="0" err="1" smtClean="0">
                <a:latin typeface="+mn-lt"/>
              </a:rPr>
              <a:t>learn</a:t>
            </a:r>
            <a:r>
              <a:rPr lang="pl-PL" sz="3000" dirty="0" smtClean="0">
                <a:latin typeface="+mn-lt"/>
              </a:rPr>
              <a:t> </a:t>
            </a:r>
            <a:r>
              <a:rPr lang="pl-PL" sz="3000" dirty="0" err="1" smtClean="0">
                <a:latin typeface="+mn-lt"/>
              </a:rPr>
              <a:t>core</a:t>
            </a:r>
            <a:r>
              <a:rPr lang="pl-PL" sz="3000" dirty="0" smtClean="0">
                <a:latin typeface="+mn-lt"/>
              </a:rPr>
              <a:t> software development </a:t>
            </a:r>
            <a:r>
              <a:rPr lang="pl-PL" sz="3000" dirty="0" err="1" smtClean="0">
                <a:latin typeface="+mn-lt"/>
              </a:rPr>
              <a:t>skills</a:t>
            </a:r>
            <a:r>
              <a:rPr lang="pl-PL" sz="3000" dirty="0" smtClean="0">
                <a:latin typeface="+mn-lt"/>
              </a:rPr>
              <a:t>/</a:t>
            </a:r>
            <a:r>
              <a:rPr lang="pl-PL" sz="3000" dirty="0" err="1" smtClean="0">
                <a:latin typeface="+mn-lt"/>
              </a:rPr>
              <a:t>processes</a:t>
            </a:r>
            <a:endParaRPr lang="en-US" sz="3000" dirty="0" smtClean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3000" b="1" dirty="0" err="1" smtClean="0">
                <a:latin typeface="+mn-lt"/>
              </a:rPr>
              <a:t>Date</a:t>
            </a:r>
            <a:r>
              <a:rPr lang="en-US" sz="3000" b="1" dirty="0" smtClean="0">
                <a:latin typeface="+mn-lt"/>
              </a:rPr>
              <a:t>: </a:t>
            </a:r>
            <a:r>
              <a:rPr lang="pl-PL" sz="3000" dirty="0" smtClean="0">
                <a:latin typeface="+mn-lt"/>
              </a:rPr>
              <a:t>09/07/2015, 9h30-12h30</a:t>
            </a:r>
            <a:endParaRPr lang="pl-PL" sz="3000" dirty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3000" b="1" dirty="0" err="1" smtClean="0">
                <a:latin typeface="+mn-lt"/>
              </a:rPr>
              <a:t>Attendees</a:t>
            </a:r>
            <a:r>
              <a:rPr lang="en-US" sz="3000" b="1" dirty="0" smtClean="0">
                <a:latin typeface="+mn-lt"/>
              </a:rPr>
              <a:t>: </a:t>
            </a:r>
            <a:r>
              <a:rPr lang="pl-PL" sz="3000" dirty="0" smtClean="0">
                <a:latin typeface="+mn-lt"/>
              </a:rPr>
              <a:t>12 </a:t>
            </a:r>
            <a:r>
              <a:rPr lang="pl-PL" sz="3000" dirty="0" err="1" smtClean="0">
                <a:latin typeface="+mn-lt"/>
              </a:rPr>
              <a:t>people</a:t>
            </a:r>
            <a:endParaRPr lang="pl-PL" sz="3000" dirty="0">
              <a:latin typeface="+mn-lt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l-PL" sz="3000" b="1" dirty="0" err="1" smtClean="0">
                <a:latin typeface="+mn-lt"/>
              </a:rPr>
              <a:t>Speakers</a:t>
            </a:r>
            <a:r>
              <a:rPr lang="pl-PL" sz="3000" b="1" dirty="0" smtClean="0">
                <a:latin typeface="+mn-lt"/>
              </a:rPr>
              <a:t>: </a:t>
            </a:r>
            <a:r>
              <a:rPr lang="pl-PL" sz="3000" dirty="0" err="1" smtClean="0">
                <a:latin typeface="+mn-lt"/>
              </a:rPr>
              <a:t>Raphaela</a:t>
            </a:r>
            <a:r>
              <a:rPr lang="pl-PL" sz="3000" dirty="0" smtClean="0">
                <a:latin typeface="+mn-lt"/>
              </a:rPr>
              <a:t> </a:t>
            </a:r>
            <a:r>
              <a:rPr lang="pl-PL" sz="3000" dirty="0" err="1" smtClean="0">
                <a:latin typeface="+mn-lt"/>
              </a:rPr>
              <a:t>Heil</a:t>
            </a:r>
            <a:r>
              <a:rPr lang="pl-PL" sz="3000" dirty="0" smtClean="0">
                <a:latin typeface="+mn-lt"/>
              </a:rPr>
              <a:t>, Mateusz Koza, Kamil Król</a:t>
            </a:r>
            <a:r>
              <a:rPr lang="pl-PL" sz="3000" b="1" dirty="0" smtClean="0">
                <a:latin typeface="+mn-lt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3000" b="1" dirty="0" err="1" smtClean="0">
                <a:latin typeface="+mn-lt"/>
              </a:rPr>
              <a:t>Minutes</a:t>
            </a:r>
            <a:r>
              <a:rPr lang="en-US" sz="3000" b="1" dirty="0" smtClean="0">
                <a:latin typeface="+mn-lt"/>
              </a:rPr>
              <a:t>:</a:t>
            </a:r>
            <a:r>
              <a:rPr lang="pl-PL" sz="3000" b="1" dirty="0">
                <a:latin typeface="+mn-lt"/>
              </a:rPr>
              <a:t> </a:t>
            </a:r>
            <a:r>
              <a:rPr lang="pl-PL" sz="1700" b="1" u="sng" dirty="0">
                <a:solidFill>
                  <a:schemeClr val="accent6"/>
                </a:solidFill>
                <a:latin typeface="+mn-lt"/>
                <a:hlinkClick r:id="rId2"/>
              </a:rPr>
              <a:t>https://</a:t>
            </a:r>
            <a:r>
              <a:rPr lang="pl-PL" sz="1700" b="1" u="sng" dirty="0" smtClean="0">
                <a:solidFill>
                  <a:schemeClr val="accent6"/>
                </a:solidFill>
                <a:latin typeface="+mn-lt"/>
                <a:hlinkClick r:id="rId2"/>
              </a:rPr>
              <a:t>wikis.cern.ch/display/MPESC/2015-07-09+Minutes+from+workshop</a:t>
            </a:r>
            <a:r>
              <a:rPr lang="pl-PL" sz="1700" b="1" u="sng" dirty="0" smtClean="0">
                <a:solidFill>
                  <a:schemeClr val="accent6"/>
                </a:solidFill>
                <a:latin typeface="+mn-lt"/>
              </a:rPr>
              <a:t> +</a:t>
            </a:r>
            <a:r>
              <a:rPr lang="pl-PL" sz="1700" b="1" u="sng" dirty="0" err="1" smtClean="0">
                <a:solidFill>
                  <a:schemeClr val="accent6"/>
                </a:solidFill>
                <a:latin typeface="+mn-lt"/>
              </a:rPr>
              <a:t>about+clean+code+development</a:t>
            </a:r>
            <a:endParaRPr lang="en-US" sz="1700" u="sng" dirty="0" smtClean="0">
              <a:solidFill>
                <a:schemeClr val="accent6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" r="3762" b="33914"/>
          <a:stretch/>
        </p:blipFill>
        <p:spPr bwMode="auto">
          <a:xfrm>
            <a:off x="600225" y="1375918"/>
            <a:ext cx="675952" cy="65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47" y="2884983"/>
            <a:ext cx="332509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91" y="215805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6"/>
          <p:cNvSpPr txBox="1"/>
          <p:nvPr/>
        </p:nvSpPr>
        <p:spPr>
          <a:xfrm>
            <a:off x="747109" y="4326297"/>
            <a:ext cx="61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4000" dirty="0" smtClean="0">
                <a:solidFill>
                  <a:srgbClr val="92D050"/>
                </a:solidFill>
              </a:rPr>
              <a:t> 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pic>
        <p:nvPicPr>
          <p:cNvPr id="1026" name="Picture 2" descr="https://encrypted-tbn1.gstatic.com/images?q=tbn:ANd9GcTdbWit3K-avGZJYxgmq6oTbKF05G-NHM8gnc_2T-0IxPJ531d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85" y="3570668"/>
            <a:ext cx="322831" cy="53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25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383" y="233499"/>
            <a:ext cx="11756570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Naming conventions</a:t>
            </a:r>
            <a:r>
              <a:rPr lang="en-GB" sz="2400" dirty="0"/>
              <a:t>: think twice if the name </a:t>
            </a:r>
            <a:r>
              <a:rPr lang="en-GB" sz="2400" u="sng" dirty="0"/>
              <a:t>describes its purpose</a:t>
            </a:r>
            <a:r>
              <a:rPr lang="en-GB" sz="2400" dirty="0"/>
              <a:t>… and is short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463586"/>
              </p:ext>
            </p:extLst>
          </p:nvPr>
        </p:nvGraphicFramePr>
        <p:xfrm>
          <a:off x="1674101" y="996242"/>
          <a:ext cx="6316356" cy="23762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44356"/>
                <a:gridCol w="4572000"/>
              </a:tblGrid>
              <a:tr h="396037"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Acronym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Meaning</a:t>
                      </a:r>
                      <a:endParaRPr lang="pl-PL" dirty="0"/>
                    </a:p>
                  </a:txBody>
                  <a:tcPr/>
                </a:tc>
              </a:tr>
              <a:tr h="39603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CLIQ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Coupling-Loss</a:t>
                      </a:r>
                      <a:r>
                        <a:rPr lang="pl-PL" baseline="0" dirty="0" smtClean="0"/>
                        <a:t> </a:t>
                      </a:r>
                      <a:r>
                        <a:rPr lang="pl-PL" dirty="0" err="1" smtClean="0"/>
                        <a:t>Induced</a:t>
                      </a:r>
                      <a:r>
                        <a:rPr lang="pl-PL" dirty="0" smtClean="0"/>
                        <a:t> Quench</a:t>
                      </a:r>
                      <a:endParaRPr lang="pl-PL" dirty="0"/>
                    </a:p>
                  </a:txBody>
                  <a:tcPr/>
                </a:tc>
              </a:tr>
              <a:tr h="39603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QPS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Quench </a:t>
                      </a:r>
                      <a:r>
                        <a:rPr lang="pl-PL" dirty="0" err="1" smtClean="0"/>
                        <a:t>Protection</a:t>
                      </a:r>
                      <a:r>
                        <a:rPr lang="pl-PL" dirty="0" smtClean="0"/>
                        <a:t> System</a:t>
                      </a:r>
                      <a:endParaRPr lang="pl-PL" dirty="0"/>
                    </a:p>
                  </a:txBody>
                  <a:tcPr/>
                </a:tc>
              </a:tr>
              <a:tr h="39603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HS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HotSpot</a:t>
                      </a:r>
                      <a:endParaRPr lang="pl-PL" dirty="0"/>
                    </a:p>
                  </a:txBody>
                  <a:tcPr/>
                </a:tc>
              </a:tr>
              <a:tr h="39603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Nb-Ti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Niobium-titanium</a:t>
                      </a:r>
                      <a:endParaRPr lang="pl-PL" dirty="0"/>
                    </a:p>
                  </a:txBody>
                  <a:tcPr/>
                </a:tc>
              </a:tr>
              <a:tr h="396037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Nb3Sn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err="1" smtClean="0"/>
                        <a:t>Niobium-tin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1557533" y="3559424"/>
            <a:ext cx="969058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dirty="0" smtClean="0"/>
              <a:t>CLIQ 			– </a:t>
            </a:r>
            <a:r>
              <a:rPr lang="pl-PL" sz="2000" dirty="0" err="1" smtClean="0"/>
              <a:t>name</a:t>
            </a:r>
            <a:r>
              <a:rPr lang="pl-PL" sz="2000" dirty="0" smtClean="0"/>
              <a:t> of </a:t>
            </a:r>
            <a:r>
              <a:rPr lang="pl-PL" sz="2000" dirty="0" err="1" smtClean="0"/>
              <a:t>class</a:t>
            </a:r>
            <a:r>
              <a:rPr lang="pl-PL" sz="2000" dirty="0" smtClean="0"/>
              <a:t>/data </a:t>
            </a:r>
            <a:r>
              <a:rPr lang="pl-PL" sz="2000" dirty="0" err="1" smtClean="0"/>
              <a:t>structure</a:t>
            </a:r>
            <a:r>
              <a:rPr lang="pl-PL" sz="2000" dirty="0" smtClean="0"/>
              <a:t> </a:t>
            </a:r>
            <a:r>
              <a:rPr lang="pl-PL" sz="2000" dirty="0" err="1" smtClean="0"/>
              <a:t>describing</a:t>
            </a:r>
            <a:r>
              <a:rPr lang="pl-PL" sz="2000" dirty="0" smtClean="0"/>
              <a:t> CLIQ</a:t>
            </a:r>
          </a:p>
          <a:p>
            <a:pPr>
              <a:lnSpc>
                <a:spcPct val="150000"/>
              </a:lnSpc>
            </a:pPr>
            <a:r>
              <a:rPr lang="pl-PL" sz="2000" dirty="0" smtClean="0"/>
              <a:t>U_CLIQ 		– CLIQ </a:t>
            </a:r>
            <a:r>
              <a:rPr lang="pl-PL" sz="2000" dirty="0" err="1" smtClean="0"/>
              <a:t>charging</a:t>
            </a:r>
            <a:r>
              <a:rPr lang="pl-PL" sz="2000" dirty="0" smtClean="0"/>
              <a:t> </a:t>
            </a:r>
            <a:r>
              <a:rPr lang="pl-PL" sz="2000" dirty="0" err="1" smtClean="0"/>
              <a:t>voltage</a:t>
            </a:r>
            <a:r>
              <a:rPr lang="pl-PL" sz="2000" dirty="0" smtClean="0"/>
              <a:t> – </a:t>
            </a:r>
            <a:r>
              <a:rPr lang="pl-PL" sz="2000" dirty="0" err="1" smtClean="0"/>
              <a:t>constant</a:t>
            </a:r>
            <a:r>
              <a:rPr lang="pl-PL" sz="2000" dirty="0" smtClean="0"/>
              <a:t> </a:t>
            </a:r>
            <a:r>
              <a:rPr lang="pl-PL" sz="2000" dirty="0" err="1" smtClean="0"/>
              <a:t>parameter</a:t>
            </a:r>
            <a:r>
              <a:rPr lang="pl-PL" sz="2000" dirty="0" smtClean="0"/>
              <a:t> </a:t>
            </a:r>
            <a:r>
              <a:rPr lang="pl-PL" sz="2000" dirty="0" err="1" smtClean="0"/>
              <a:t>all</a:t>
            </a:r>
            <a:r>
              <a:rPr lang="pl-PL" sz="2000" dirty="0" smtClean="0"/>
              <a:t> </a:t>
            </a:r>
            <a:r>
              <a:rPr lang="pl-PL" sz="2000" dirty="0" err="1" smtClean="0"/>
              <a:t>capitals</a:t>
            </a:r>
            <a:endParaRPr lang="pl-PL" sz="2000" dirty="0" smtClean="0"/>
          </a:p>
          <a:p>
            <a:pPr>
              <a:lnSpc>
                <a:spcPct val="150000"/>
              </a:lnSpc>
            </a:pPr>
            <a:r>
              <a:rPr lang="pl-PL" sz="2000" dirty="0" err="1" smtClean="0"/>
              <a:t>u_CLIQ</a:t>
            </a:r>
            <a:r>
              <a:rPr lang="pl-PL" sz="2000" dirty="0" smtClean="0"/>
              <a:t> 		– </a:t>
            </a:r>
            <a:r>
              <a:rPr lang="pl-PL" sz="2000" dirty="0" err="1" smtClean="0"/>
              <a:t>evolution</a:t>
            </a:r>
            <a:r>
              <a:rPr lang="pl-PL" sz="2000" dirty="0" smtClean="0"/>
              <a:t> of CLIQ </a:t>
            </a:r>
            <a:r>
              <a:rPr lang="pl-PL" sz="2000" dirty="0" err="1" smtClean="0"/>
              <a:t>voltage</a:t>
            </a:r>
            <a:r>
              <a:rPr lang="pl-PL" sz="2000" dirty="0" smtClean="0"/>
              <a:t> with </a:t>
            </a:r>
            <a:r>
              <a:rPr lang="pl-PL" sz="2000" dirty="0" err="1" smtClean="0"/>
              <a:t>time</a:t>
            </a:r>
            <a:r>
              <a:rPr lang="pl-PL" sz="2000" dirty="0" smtClean="0"/>
              <a:t> – </a:t>
            </a:r>
            <a:r>
              <a:rPr lang="pl-PL" sz="2000" dirty="0" err="1" smtClean="0"/>
              <a:t>hungarian</a:t>
            </a:r>
            <a:r>
              <a:rPr lang="pl-PL" sz="2000" dirty="0" smtClean="0"/>
              <a:t> </a:t>
            </a:r>
            <a:r>
              <a:rPr lang="pl-PL" sz="2000" dirty="0" err="1" smtClean="0"/>
              <a:t>notation</a:t>
            </a:r>
            <a:endParaRPr lang="pl-PL" sz="2000" dirty="0" smtClean="0"/>
          </a:p>
          <a:p>
            <a:pPr>
              <a:lnSpc>
                <a:spcPct val="150000"/>
              </a:lnSpc>
            </a:pPr>
            <a:r>
              <a:rPr lang="pl-PL" sz="2000" dirty="0" err="1" smtClean="0"/>
              <a:t>noOfCLIQUnits</a:t>
            </a:r>
            <a:r>
              <a:rPr lang="pl-PL" sz="2000" dirty="0" smtClean="0"/>
              <a:t> 		– </a:t>
            </a:r>
            <a:r>
              <a:rPr lang="pl-PL" sz="2000" dirty="0" err="1" smtClean="0"/>
              <a:t>internal</a:t>
            </a:r>
            <a:r>
              <a:rPr lang="pl-PL" sz="2000" dirty="0" smtClean="0"/>
              <a:t> </a:t>
            </a:r>
            <a:r>
              <a:rPr lang="pl-PL" sz="2000" dirty="0" err="1" smtClean="0"/>
              <a:t>variable</a:t>
            </a:r>
            <a:r>
              <a:rPr lang="pl-PL" sz="2000" dirty="0" smtClean="0"/>
              <a:t> </a:t>
            </a:r>
            <a:r>
              <a:rPr lang="pl-PL" sz="2000" dirty="0" err="1" smtClean="0"/>
              <a:t>needed</a:t>
            </a:r>
            <a:r>
              <a:rPr lang="pl-PL" sz="2000" dirty="0" smtClean="0"/>
              <a:t> to </a:t>
            </a:r>
            <a:r>
              <a:rPr lang="pl-PL" sz="2000" dirty="0" err="1" smtClean="0"/>
              <a:t>count</a:t>
            </a:r>
            <a:r>
              <a:rPr lang="pl-PL" sz="2000" dirty="0" smtClean="0"/>
              <a:t> CLIQ </a:t>
            </a:r>
            <a:r>
              <a:rPr lang="pl-PL" sz="2000" dirty="0" err="1" smtClean="0"/>
              <a:t>units</a:t>
            </a:r>
            <a:endParaRPr lang="pl-PL" sz="2000" dirty="0" smtClean="0"/>
          </a:p>
          <a:p>
            <a:pPr>
              <a:lnSpc>
                <a:spcPct val="150000"/>
              </a:lnSpc>
            </a:pPr>
            <a:r>
              <a:rPr lang="pl-PL" sz="2000" dirty="0" err="1" smtClean="0"/>
              <a:t>calculateCLIQEnergy</a:t>
            </a:r>
            <a:r>
              <a:rPr lang="pl-PL" sz="2000" dirty="0" smtClean="0"/>
              <a:t>() 	– </a:t>
            </a:r>
            <a:r>
              <a:rPr lang="pl-PL" sz="2000" dirty="0" err="1" smtClean="0"/>
              <a:t>function</a:t>
            </a:r>
            <a:r>
              <a:rPr lang="pl-PL" sz="2000" dirty="0" smtClean="0"/>
              <a:t> </a:t>
            </a:r>
            <a:r>
              <a:rPr lang="pl-PL" sz="2000" dirty="0" err="1" smtClean="0"/>
              <a:t>name</a:t>
            </a:r>
            <a:r>
              <a:rPr lang="pl-PL" sz="2000" dirty="0" smtClean="0"/>
              <a:t> </a:t>
            </a:r>
            <a:r>
              <a:rPr lang="pl-PL" sz="2000" dirty="0" err="1"/>
              <a:t>camel</a:t>
            </a:r>
            <a:r>
              <a:rPr lang="pl-PL" sz="2000" dirty="0"/>
              <a:t> </a:t>
            </a:r>
            <a:r>
              <a:rPr lang="pl-PL" sz="2000" dirty="0" err="1"/>
              <a:t>case</a:t>
            </a:r>
            <a:r>
              <a:rPr lang="pl-PL" sz="2000" dirty="0" smtClean="0"/>
              <a:t> + </a:t>
            </a:r>
            <a:r>
              <a:rPr lang="pl-PL" sz="2000" dirty="0" err="1" smtClean="0"/>
              <a:t>brackets</a:t>
            </a:r>
            <a:endParaRPr lang="pl-PL" sz="2000" dirty="0"/>
          </a:p>
        </p:txBody>
      </p:sp>
      <p:sp>
        <p:nvSpPr>
          <p:cNvPr id="9" name="pole tekstowe 8"/>
          <p:cNvSpPr txBox="1"/>
          <p:nvPr/>
        </p:nvSpPr>
        <p:spPr>
          <a:xfrm>
            <a:off x="5975222" y="-28111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611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Use of functions</a:t>
            </a:r>
            <a:r>
              <a:rPr lang="en-GB" sz="2400" dirty="0"/>
              <a:t>: break down the problem into </a:t>
            </a:r>
            <a:r>
              <a:rPr lang="en-GB" sz="2400" u="sng" dirty="0"/>
              <a:t>small parts </a:t>
            </a:r>
            <a:r>
              <a:rPr lang="en-GB" sz="2400" dirty="0"/>
              <a:t>and solve one after another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5975222" y="-28111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  <p:sp>
        <p:nvSpPr>
          <p:cNvPr id="8" name="Rectangle 4"/>
          <p:cNvSpPr/>
          <p:nvPr/>
        </p:nvSpPr>
        <p:spPr>
          <a:xfrm>
            <a:off x="640422" y="956887"/>
            <a:ext cx="85740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private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void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readProcessAndPlotData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/* Open and read file</a:t>
            </a:r>
            <a:r>
              <a:rPr lang="pl-PL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with </a:t>
            </a:r>
            <a:r>
              <a:rPr lang="pl-PL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pl-PL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signal</a:t>
            </a:r>
            <a:r>
              <a:rPr lang="en-GB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*/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FileReader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openFile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INPUT_FILE_PATH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[]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en-GB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 smtClean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FileReader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readDoubles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FileReader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closeFile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</a:rPr>
              <a:t>   </a:t>
            </a:r>
            <a:r>
              <a:rPr lang="en-US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/* Divide voltage by constant current to get resistance. */</a:t>
            </a:r>
            <a:endParaRPr lang="pl-PL" dirty="0">
              <a:solidFill>
                <a:srgbClr val="008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int</a:t>
            </a:r>
            <a:r>
              <a:rPr lang="en-GB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[]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 = new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int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[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Values.length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];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b="1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  for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 err="1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int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FF8000"/>
                </a:solidFill>
                <a:highlight>
                  <a:srgbClr val="FFFFFF"/>
                </a:highlight>
                <a:latin typeface="Courier"/>
              </a:rPr>
              <a:t>0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;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&lt;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length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;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++)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    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]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]</a:t>
            </a:r>
            <a:r>
              <a:rPr lang="pl-PL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 /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CURRENT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  <a:endParaRPr lang="en-GB" b="1" dirty="0">
              <a:solidFill>
                <a:srgbClr val="000080"/>
              </a:solidFill>
              <a:highlight>
                <a:srgbClr val="FFFFFF"/>
              </a:highlight>
            </a:endParaRPr>
          </a:p>
          <a:p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/* Plot </a:t>
            </a:r>
            <a:r>
              <a:rPr lang="pl-PL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pl-PL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on the chart. */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Chart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chart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ChartUtils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createChart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chart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setValues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chart</a:t>
            </a:r>
            <a:r>
              <a:rPr lang="en-GB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display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  <a:endParaRPr lang="en-GB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304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Use of functions</a:t>
            </a:r>
            <a:r>
              <a:rPr lang="en-GB" sz="2400" dirty="0"/>
              <a:t>: break down the problem into </a:t>
            </a:r>
            <a:r>
              <a:rPr lang="en-GB" sz="2400" u="sng" dirty="0"/>
              <a:t>small parts </a:t>
            </a:r>
            <a:r>
              <a:rPr lang="en-GB" sz="2400" dirty="0"/>
              <a:t>and solve one after another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5" name="Prostokąt 4"/>
          <p:cNvSpPr/>
          <p:nvPr/>
        </p:nvSpPr>
        <p:spPr>
          <a:xfrm>
            <a:off x="767935" y="1188722"/>
            <a:ext cx="110915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private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void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readAndPlotData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[]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readFile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INPUT_FILE_PATH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);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[]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calculateResistance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pl-PL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Values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,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CURRENT</a:t>
            </a:r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</a:t>
            </a:r>
            <a:r>
              <a:rPr lang="pl-PL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;</a:t>
            </a:r>
          </a:p>
          <a:p>
            <a:r>
              <a:rPr lang="pl-PL" b="1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plotValues</a:t>
            </a:r>
            <a:r>
              <a:rPr lang="en-GB" b="1" dirty="0" smtClean="0">
                <a:latin typeface="Courier"/>
              </a:rPr>
              <a:t>(</a:t>
            </a:r>
            <a:r>
              <a:rPr lang="pl-PL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en-GB" dirty="0">
                <a:solidFill>
                  <a:schemeClr val="accent6"/>
                </a:solidFill>
                <a:latin typeface="Courier"/>
              </a:rPr>
              <a:t>Values</a:t>
            </a:r>
            <a:r>
              <a:rPr lang="en-GB" b="1" dirty="0">
                <a:latin typeface="Courier"/>
              </a:rPr>
              <a:t>);</a:t>
            </a:r>
            <a:endParaRPr lang="en-GB" b="1" dirty="0">
              <a:solidFill>
                <a:srgbClr val="00008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  <a:endParaRPr lang="en-GB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767935" y="3126711"/>
            <a:ext cx="10608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err="1"/>
              <a:t>Functions</a:t>
            </a:r>
            <a:r>
              <a:rPr lang="pl-PL" sz="2400" dirty="0"/>
              <a:t> </a:t>
            </a:r>
            <a:r>
              <a:rPr lang="pl-PL" sz="2400" dirty="0" err="1" smtClean="0"/>
              <a:t>increase</a:t>
            </a:r>
            <a:r>
              <a:rPr lang="pl-PL" sz="2400" dirty="0" smtClean="0"/>
              <a:t> </a:t>
            </a:r>
            <a:r>
              <a:rPr lang="pl-PL" sz="2400" dirty="0" err="1"/>
              <a:t>readability</a:t>
            </a:r>
            <a:endParaRPr lang="pl-PL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smtClean="0"/>
              <a:t>One </a:t>
            </a:r>
            <a:r>
              <a:rPr lang="pl-PL" sz="2400" dirty="0" err="1"/>
              <a:t>can</a:t>
            </a:r>
            <a:r>
              <a:rPr lang="pl-PL" sz="2400" dirty="0"/>
              <a:t> </a:t>
            </a:r>
            <a:r>
              <a:rPr lang="pl-PL" sz="2400" dirty="0" err="1"/>
              <a:t>reuse</a:t>
            </a:r>
            <a:r>
              <a:rPr lang="pl-PL" sz="2400" dirty="0"/>
              <a:t> </a:t>
            </a:r>
            <a:r>
              <a:rPr lang="pl-PL" sz="2400" dirty="0" err="1"/>
              <a:t>code</a:t>
            </a:r>
            <a:r>
              <a:rPr lang="pl-PL" sz="2400" dirty="0"/>
              <a:t> </a:t>
            </a:r>
            <a:r>
              <a:rPr lang="pl-PL" sz="2400" dirty="0" err="1"/>
              <a:t>instead</a:t>
            </a:r>
            <a:r>
              <a:rPr lang="pl-PL" sz="2400" dirty="0"/>
              <a:t> of </a:t>
            </a:r>
            <a:r>
              <a:rPr lang="pl-PL" sz="2400" dirty="0" err="1"/>
              <a:t>duplicate</a:t>
            </a:r>
            <a:r>
              <a:rPr lang="pl-PL" sz="2400" dirty="0"/>
              <a:t> </a:t>
            </a:r>
            <a:r>
              <a:rPr lang="pl-PL" sz="2400" dirty="0" err="1"/>
              <a:t>it</a:t>
            </a:r>
            <a:endParaRPr lang="pl-PL" sz="2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err="1"/>
              <a:t>Functions</a:t>
            </a:r>
            <a:r>
              <a:rPr lang="pl-PL" sz="2400" dirty="0"/>
              <a:t> </a:t>
            </a:r>
            <a:r>
              <a:rPr lang="pl-PL" sz="2400" dirty="0" err="1"/>
              <a:t>make</a:t>
            </a:r>
            <a:r>
              <a:rPr lang="pl-PL" sz="2400" dirty="0"/>
              <a:t> the </a:t>
            </a:r>
            <a:r>
              <a:rPr lang="pl-PL" sz="2400" dirty="0" err="1"/>
              <a:t>code</a:t>
            </a:r>
            <a:r>
              <a:rPr lang="pl-PL" sz="2400" dirty="0"/>
              <a:t> </a:t>
            </a:r>
            <a:r>
              <a:rPr lang="pl-PL" sz="2400" dirty="0" err="1" smtClean="0"/>
              <a:t>testable</a:t>
            </a:r>
            <a:endParaRPr lang="pl-PL" sz="24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l-PL" sz="2400" dirty="0" smtClean="0"/>
              <a:t>Single </a:t>
            </a:r>
            <a:r>
              <a:rPr lang="pl-PL" sz="2400" dirty="0" err="1"/>
              <a:t>function</a:t>
            </a:r>
            <a:r>
              <a:rPr lang="pl-PL" sz="2400" dirty="0"/>
              <a:t> </a:t>
            </a:r>
            <a:r>
              <a:rPr lang="pl-PL" sz="2400" dirty="0" err="1"/>
              <a:t>should</a:t>
            </a:r>
            <a:r>
              <a:rPr lang="pl-PL" sz="2400" dirty="0"/>
              <a:t> do </a:t>
            </a:r>
            <a:r>
              <a:rPr lang="pl-PL" sz="2400" dirty="0" err="1"/>
              <a:t>just</a:t>
            </a:r>
            <a:r>
              <a:rPr lang="pl-PL" sz="2400" dirty="0"/>
              <a:t> one </a:t>
            </a:r>
            <a:r>
              <a:rPr lang="pl-PL" sz="2400" dirty="0" err="1"/>
              <a:t>logical</a:t>
            </a:r>
            <a:r>
              <a:rPr lang="pl-PL" sz="2400" dirty="0"/>
              <a:t> </a:t>
            </a:r>
            <a:r>
              <a:rPr lang="pl-PL" sz="2400" dirty="0" err="1"/>
              <a:t>or</a:t>
            </a:r>
            <a:r>
              <a:rPr lang="pl-PL" sz="2400" dirty="0"/>
              <a:t> </a:t>
            </a:r>
            <a:r>
              <a:rPr lang="en-GB" sz="2400" dirty="0"/>
              <a:t>content-related </a:t>
            </a:r>
            <a:r>
              <a:rPr lang="pl-PL" sz="2400" dirty="0" err="1"/>
              <a:t>operatio</a:t>
            </a:r>
            <a:r>
              <a:rPr lang="en-GB" sz="2400" dirty="0"/>
              <a:t>n</a:t>
            </a:r>
            <a:endParaRPr lang="en-US" sz="2400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5975222" y="-28111"/>
            <a:ext cx="425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ymbol zastępczy numeru slajdu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231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Representation</a:t>
            </a:r>
            <a:r>
              <a:rPr lang="en-GB" sz="2400" dirty="0"/>
              <a:t>: failure at planning is planning a failure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22311" y="1420336"/>
            <a:ext cx="8542776" cy="12572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/>
              <a:t>regular quadrilateral, which means that it has four equal sides and four equal </a:t>
            </a:r>
            <a:r>
              <a:rPr lang="en-US" sz="2400" dirty="0" smtClean="0"/>
              <a:t>angles.</a:t>
            </a:r>
            <a:endParaRPr lang="en-GB" sz="2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007461050"/>
              </p:ext>
            </p:extLst>
          </p:nvPr>
        </p:nvGraphicFramePr>
        <p:xfrm>
          <a:off x="6068290" y="340389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4"/>
          <p:cNvSpPr/>
          <p:nvPr/>
        </p:nvSpPr>
        <p:spPr>
          <a:xfrm>
            <a:off x="737744" y="2780023"/>
            <a:ext cx="9322975" cy="2103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aseline="-25000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private</a:t>
            </a:r>
            <a:r>
              <a:rPr lang="en-GB" sz="2800" baseline="-250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2800" baseline="-25000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void</a:t>
            </a:r>
            <a:r>
              <a:rPr lang="en-GB" sz="2800" baseline="-250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2800" baseline="-250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readProcessAndPlotData</a:t>
            </a:r>
            <a:r>
              <a:rPr lang="en-GB" sz="2800" b="1" baseline="-25000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</a:t>
            </a:r>
            <a:r>
              <a:rPr lang="en-GB" sz="2800" baseline="-250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2800" b="1" baseline="-25000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  <a:endParaRPr lang="en-GB" sz="2800" baseline="-25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800" baseline="-2500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/* Open and read file</a:t>
            </a:r>
            <a:r>
              <a:rPr lang="pl-PL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with </a:t>
            </a:r>
            <a:r>
              <a:rPr lang="pl-PL" sz="2800" baseline="-25000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voltage</a:t>
            </a:r>
            <a:r>
              <a:rPr lang="pl-PL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pl-PL" sz="2800" baseline="-25000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signal</a:t>
            </a:r>
            <a:r>
              <a:rPr lang="en-GB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*/</a:t>
            </a:r>
            <a:endParaRPr lang="en-GB" sz="2800" baseline="-25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2800" baseline="-25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800" baseline="-2500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pl-PL" sz="2800" baseline="-25000" dirty="0">
                <a:solidFill>
                  <a:srgbClr val="000000"/>
                </a:solidFill>
                <a:highlight>
                  <a:srgbClr val="FFFFFF"/>
                </a:highlight>
              </a:rPr>
              <a:t>   </a:t>
            </a:r>
            <a:r>
              <a:rPr lang="en-US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/* Divide voltage by constant current to get resistance. */</a:t>
            </a:r>
            <a:endParaRPr lang="pl-PL" sz="2800" baseline="-25000" dirty="0">
              <a:solidFill>
                <a:srgbClr val="008000"/>
              </a:solidFill>
              <a:highlight>
                <a:srgbClr val="FFFFFF"/>
              </a:highlight>
              <a:latin typeface="Courier"/>
            </a:endParaRPr>
          </a:p>
          <a:p>
            <a:endParaRPr lang="en-GB" sz="2800" baseline="-25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800" baseline="-2500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/* Plot </a:t>
            </a:r>
            <a:r>
              <a:rPr lang="pl-PL" sz="2800" baseline="-25000" dirty="0" err="1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resistance</a:t>
            </a:r>
            <a:r>
              <a:rPr lang="pl-PL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2800" baseline="-25000" dirty="0">
                <a:solidFill>
                  <a:srgbClr val="008000"/>
                </a:solidFill>
                <a:highlight>
                  <a:srgbClr val="FFFFFF"/>
                </a:highlight>
                <a:latin typeface="Courier"/>
              </a:rPr>
              <a:t>on the chart. */</a:t>
            </a:r>
            <a:endParaRPr lang="en-GB" sz="2800" baseline="-2500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2800" b="1" baseline="-25000" dirty="0" smtClean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  <a:endParaRPr lang="en-GB" sz="2800" b="0" baseline="-2500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5975222" y="-28111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9990831" y="1522736"/>
            <a:ext cx="709825" cy="7098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23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Graphic spid="8" grpId="0">
        <p:bldAsOne/>
      </p:bldGraphic>
      <p:bldP spid="10" grpId="0" build="p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78" y="233499"/>
            <a:ext cx="11899075" cy="940443"/>
          </a:xfrm>
        </p:spPr>
        <p:txBody>
          <a:bodyPr>
            <a:noAutofit/>
          </a:bodyPr>
          <a:lstStyle/>
          <a:p>
            <a:r>
              <a:rPr lang="en-GB" sz="2400" b="1" dirty="0"/>
              <a:t>Exception handling</a:t>
            </a:r>
            <a:r>
              <a:rPr lang="en-GB" sz="2400" dirty="0"/>
              <a:t>: </a:t>
            </a:r>
            <a:r>
              <a:rPr lang="pl-PL" sz="2400" dirty="0"/>
              <a:t>a </a:t>
            </a:r>
            <a:r>
              <a:rPr lang="en-GB" sz="2400" dirty="0"/>
              <a:t>problem</a:t>
            </a:r>
            <a:r>
              <a:rPr lang="pl-PL" sz="2400" dirty="0"/>
              <a:t> one </a:t>
            </a:r>
            <a:r>
              <a:rPr lang="pl-PL" sz="2400" u="sng" dirty="0" err="1"/>
              <a:t>expects</a:t>
            </a:r>
            <a:r>
              <a:rPr lang="pl-PL" sz="2400" u="sng" dirty="0"/>
              <a:t> and </a:t>
            </a:r>
            <a:r>
              <a:rPr lang="pl-PL" sz="2400" u="sng" dirty="0" err="1"/>
              <a:t>handles</a:t>
            </a:r>
            <a:r>
              <a:rPr lang="en-GB" sz="2400" u="sng" dirty="0"/>
              <a:t> </a:t>
            </a:r>
            <a:r>
              <a:rPr lang="en-GB" sz="2400" dirty="0"/>
              <a:t>is not a problem anymore</a:t>
            </a:r>
            <a:endParaRPr lang="pl-PL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49238" y="6437034"/>
            <a:ext cx="734988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Programming Workshop Summary - Michał Maciejewski</a:t>
            </a:r>
            <a:endParaRPr lang="en-US" dirty="0"/>
          </a:p>
        </p:txBody>
      </p:sp>
      <p:sp>
        <p:nvSpPr>
          <p:cNvPr id="6" name="Rectangle 4"/>
          <p:cNvSpPr/>
          <p:nvPr/>
        </p:nvSpPr>
        <p:spPr>
          <a:xfrm>
            <a:off x="1994210" y="1635502"/>
            <a:ext cx="8574087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What if </a:t>
            </a:r>
            <a:r>
              <a:rPr lang="pl-PL" sz="2400" b="1" dirty="0" smtClean="0">
                <a:solidFill>
                  <a:srgbClr val="000000"/>
                </a:solidFill>
                <a:highlight>
                  <a:srgbClr val="FFFFFF"/>
                </a:highlight>
              </a:rPr>
              <a:t>a </a:t>
            </a:r>
            <a:r>
              <a:rPr lang="en-GB" sz="2400" b="1" dirty="0" smtClean="0">
                <a:solidFill>
                  <a:srgbClr val="000000"/>
                </a:solidFill>
                <a:highlight>
                  <a:srgbClr val="FFFFFF"/>
                </a:highlight>
              </a:rPr>
              <a:t>file </a:t>
            </a:r>
            <a:r>
              <a:rPr lang="en-GB" sz="2400" b="1" dirty="0">
                <a:solidFill>
                  <a:srgbClr val="000000"/>
                </a:solidFill>
                <a:highlight>
                  <a:srgbClr val="FFFFFF"/>
                </a:highlight>
              </a:rPr>
              <a:t>does not exist?</a:t>
            </a:r>
          </a:p>
          <a:p>
            <a:endParaRPr lang="en-GB" sz="1200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sz="1400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private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dirty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double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[]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readFile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String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filePath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{</a:t>
            </a:r>
          </a:p>
          <a:p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  try {</a:t>
            </a:r>
          </a:p>
          <a:p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 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FileReader</a:t>
            </a:r>
            <a:r>
              <a:rPr lang="en-GB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openFile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filePath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);</a:t>
            </a: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sz="1400" b="1" dirty="0">
                <a:solidFill>
                  <a:srgbClr val="002060"/>
                </a:solidFill>
                <a:highlight>
                  <a:srgbClr val="FFFFFF"/>
                </a:highlight>
                <a:latin typeface="Courier"/>
              </a:rPr>
              <a:t>}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b="1" dirty="0">
                <a:solidFill>
                  <a:srgbClr val="002060"/>
                </a:solidFill>
                <a:highlight>
                  <a:srgbClr val="FFFFFF"/>
                </a:highlight>
                <a:latin typeface="Courier"/>
              </a:rPr>
              <a:t>catch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(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FileNotFoundException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exception) </a:t>
            </a:r>
            <a:r>
              <a:rPr lang="en-GB" sz="1400" b="1" dirty="0">
                <a:solidFill>
                  <a:srgbClr val="002060"/>
                </a:solidFill>
                <a:highlight>
                  <a:srgbClr val="FFFFFF"/>
                </a:highlight>
                <a:latin typeface="Courier"/>
              </a:rPr>
              <a:t>{</a:t>
            </a:r>
          </a:p>
          <a:p>
            <a:r>
              <a:rPr lang="en-GB" sz="1400" b="1" dirty="0">
                <a:solidFill>
                  <a:schemeClr val="accent1">
                    <a:lumMod val="60000"/>
                    <a:lumOff val="40000"/>
                  </a:schemeClr>
                </a:solidFill>
                <a:highlight>
                  <a:srgbClr val="FFFFFF"/>
                </a:highlight>
                <a:latin typeface="Courier"/>
              </a:rPr>
              <a:t>	   </a:t>
            </a:r>
            <a:r>
              <a:rPr lang="en-GB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urier"/>
              </a:rPr>
              <a:t>logError</a:t>
            </a:r>
            <a:r>
              <a:rPr lang="en-GB" sz="1400" b="1" dirty="0">
                <a:solidFill>
                  <a:srgbClr val="FF0000"/>
                </a:solidFill>
                <a:highlight>
                  <a:srgbClr val="FFFFFF"/>
                </a:highlight>
                <a:latin typeface="Courier"/>
              </a:rPr>
              <a:t>(“File doesn’t exist!”, exception);</a:t>
            </a:r>
          </a:p>
          <a:p>
            <a:r>
              <a:rPr lang="en-GB" sz="1400" b="1" dirty="0">
                <a:solidFill>
                  <a:srgbClr val="FF0000"/>
                </a:solidFill>
                <a:highlight>
                  <a:srgbClr val="FFFFFF"/>
                </a:highlight>
                <a:latin typeface="Courier"/>
              </a:rPr>
              <a:t>	   </a:t>
            </a:r>
            <a:r>
              <a:rPr lang="en-GB" sz="14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urier"/>
              </a:rPr>
              <a:t>FileUtils.createNewFile</a:t>
            </a:r>
            <a:r>
              <a:rPr lang="en-GB" sz="14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sz="1400" b="1" dirty="0">
              <a:solidFill>
                <a:srgbClr val="FF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sz="1400" b="1" dirty="0">
                <a:solidFill>
                  <a:srgbClr val="002060"/>
                </a:solidFill>
                <a:highlight>
                  <a:srgbClr val="FFFFFF"/>
                </a:highlight>
                <a:latin typeface="Courier"/>
              </a:rPr>
              <a:t>}</a:t>
            </a:r>
          </a:p>
          <a:p>
            <a:r>
              <a:rPr lang="en-GB" sz="1400" dirty="0" smtClean="0">
                <a:solidFill>
                  <a:srgbClr val="8000FF"/>
                </a:solidFill>
                <a:highlight>
                  <a:srgbClr val="FFFFFF"/>
                </a:highlight>
                <a:latin typeface="Courier"/>
              </a:rPr>
              <a:t>  double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[]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signalValues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=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FileReader</a:t>
            </a:r>
            <a:r>
              <a:rPr lang="en-GB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readDoubles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FileReader</a:t>
            </a:r>
            <a:r>
              <a:rPr lang="en-GB" sz="14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.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closeFile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();</a:t>
            </a: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 </a:t>
            </a:r>
            <a:r>
              <a:rPr lang="en-GB" sz="1400" b="1" dirty="0">
                <a:solidFill>
                  <a:srgbClr val="0000FF"/>
                </a:solidFill>
                <a:highlight>
                  <a:srgbClr val="FFFFFF"/>
                </a:highlight>
                <a:latin typeface="Courier"/>
              </a:rPr>
              <a:t>return</a:t>
            </a:r>
            <a:r>
              <a:rPr lang="en-GB" sz="1400" dirty="0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 </a:t>
            </a:r>
            <a:r>
              <a:rPr lang="en-GB" sz="1400" dirty="0" err="1">
                <a:solidFill>
                  <a:srgbClr val="000000"/>
                </a:solidFill>
                <a:highlight>
                  <a:srgbClr val="FFFFFF"/>
                </a:highlight>
                <a:latin typeface="Courier"/>
              </a:rPr>
              <a:t>signalValues</a:t>
            </a:r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;</a:t>
            </a:r>
            <a:endParaRPr lang="en-GB" sz="1400" dirty="0">
              <a:solidFill>
                <a:srgbClr val="000000"/>
              </a:solidFill>
              <a:highlight>
                <a:srgbClr val="FFFFFF"/>
              </a:highlight>
              <a:latin typeface="Courier"/>
            </a:endParaRPr>
          </a:p>
          <a:p>
            <a:r>
              <a:rPr lang="en-GB" sz="1400" b="1" dirty="0">
                <a:solidFill>
                  <a:srgbClr val="000080"/>
                </a:solidFill>
                <a:highlight>
                  <a:srgbClr val="FFFFFF"/>
                </a:highlight>
                <a:latin typeface="Courier"/>
              </a:rPr>
              <a:t>}</a:t>
            </a:r>
          </a:p>
          <a:p>
            <a:r>
              <a:rPr lang="en-GB" b="1" dirty="0">
                <a:solidFill>
                  <a:schemeClr val="bg1"/>
                </a:solidFill>
                <a:highlight>
                  <a:srgbClr val="FFFFFF"/>
                </a:highlight>
                <a:latin typeface="Courier"/>
              </a:rPr>
              <a:t>}</a:t>
            </a:r>
          </a:p>
          <a:p>
            <a:pPr algn="ctr"/>
            <a:r>
              <a:rPr lang="en-GB" b="1" dirty="0">
                <a:solidFill>
                  <a:srgbClr val="000000"/>
                </a:solidFill>
                <a:highlight>
                  <a:srgbClr val="FFFFFF"/>
                </a:highlight>
              </a:rPr>
              <a:t>This situation is expected to happen so we can </a:t>
            </a:r>
            <a:r>
              <a:rPr lang="en-GB" b="1" dirty="0" smtClean="0">
                <a:solidFill>
                  <a:srgbClr val="000000"/>
                </a:solidFill>
                <a:highlight>
                  <a:srgbClr val="FFFFFF"/>
                </a:highlight>
              </a:rPr>
              <a:t>prepare </a:t>
            </a:r>
            <a:r>
              <a:rPr lang="pl-PL" b="1" dirty="0" smtClean="0">
                <a:solidFill>
                  <a:srgbClr val="000000"/>
                </a:solidFill>
                <a:highlight>
                  <a:srgbClr val="FFFFFF"/>
                </a:highlight>
              </a:rPr>
              <a:t>countermeasures</a:t>
            </a:r>
            <a:r>
              <a:rPr lang="en-GB" b="1" dirty="0">
                <a:solidFill>
                  <a:srgbClr val="000000"/>
                </a:solidFill>
                <a:highlight>
                  <a:srgbClr val="FFFFFF"/>
                </a:highlight>
              </a:rPr>
              <a:t>. </a:t>
            </a:r>
            <a:endParaRPr lang="pl-PL" b="1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algn="ctr"/>
            <a:r>
              <a:rPr lang="en-GB" b="1" dirty="0">
                <a:solidFill>
                  <a:srgbClr val="000000"/>
                </a:solidFill>
                <a:highlight>
                  <a:srgbClr val="FFFFFF"/>
                </a:highlight>
              </a:rPr>
              <a:t>This exception is handled!</a:t>
            </a:r>
          </a:p>
          <a:p>
            <a:endParaRPr lang="en-GB" b="0" dirty="0">
              <a:solidFill>
                <a:schemeClr val="bg1"/>
              </a:solidFill>
              <a:highlight>
                <a:srgbClr val="FFFFFF"/>
              </a:highlight>
              <a:latin typeface="Courier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5975222" y="-28111"/>
            <a:ext cx="564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endParaRPr lang="pl-P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545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93279729CE984B8C8814E495EBBEBC" ma:contentTypeVersion="0" ma:contentTypeDescription="Create a new document." ma:contentTypeScope="" ma:versionID="4131ca9d0ab39a1ef491a9cb6f047bd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78b829886fe16d5c4cff8fd3bc4397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EB9DF9-E23B-49C2-9DAB-47EFE8B47D03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6801EDE-BDC8-4F97-8683-CDA80C833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7647</TotalTime>
  <Words>1157</Words>
  <Application>Microsoft Office PowerPoint</Application>
  <PresentationFormat>Panoramiczny</PresentationFormat>
  <Paragraphs>275</Paragraphs>
  <Slides>18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Calibri</vt:lpstr>
      <vt:lpstr>Courier</vt:lpstr>
      <vt:lpstr>Courier New</vt:lpstr>
      <vt:lpstr>Times New Roman</vt:lpstr>
      <vt:lpstr>Wingdings</vt:lpstr>
      <vt:lpstr>CERNCorporate16-9</vt:lpstr>
      <vt:lpstr>Workshop on good programming style Summary</vt:lpstr>
      <vt:lpstr>Prezentacja programu PowerPoint</vt:lpstr>
      <vt:lpstr>Simple facts </vt:lpstr>
      <vt:lpstr>Workshop summary</vt:lpstr>
      <vt:lpstr>Naming conventions: think twice if the name describes its purpose… and is short</vt:lpstr>
      <vt:lpstr>Use of functions: break down the problem into small parts and solve one after another</vt:lpstr>
      <vt:lpstr>Use of functions: break down the problem into small parts and solve one after another</vt:lpstr>
      <vt:lpstr>Representation: failure at planning is planning a failure</vt:lpstr>
      <vt:lpstr>Exception handling: a problem one expects and handles is not a problem anymore</vt:lpstr>
      <vt:lpstr>Architecture: If your code grows big then think about layers</vt:lpstr>
      <vt:lpstr>Code testing: no more fear while modifying the code</vt:lpstr>
      <vt:lpstr>Parametrization: stop commenting bits of code to execute different parts</vt:lpstr>
      <vt:lpstr>Code versioning: you no longer need script_v1.m, script_v2.m, script_v3a.m</vt:lpstr>
      <vt:lpstr>Pair programming: two heads are better than one</vt:lpstr>
      <vt:lpstr>Code reviewing: everyone knows what’s happening around – expertise continuity</vt:lpstr>
      <vt:lpstr>Next steps</vt:lpstr>
      <vt:lpstr>Discussion</vt:lpstr>
      <vt:lpstr>Thank you 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Michał Maciejewski</cp:lastModifiedBy>
  <cp:revision>447</cp:revision>
  <dcterms:created xsi:type="dcterms:W3CDTF">2014-04-13T10:01:50Z</dcterms:created>
  <dcterms:modified xsi:type="dcterms:W3CDTF">2015-07-16T08:13:04Z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0x010100FB93279729CE984B8C8814E495EBBEBC</vt:lpwstr>
  </property>
  <property fmtid="{D5CDD505-2E9C-101B-9397-08002B2CF9AE}" pid="3" name="IsMyDocuments">
    <vt:bool>true</vt:bool>
  </property>
</Properties>
</file>