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10"/>
  </p:notesMasterIdLst>
  <p:sldIdLst>
    <p:sldId id="256" r:id="rId5"/>
    <p:sldId id="257" r:id="rId6"/>
    <p:sldId id="283" r:id="rId7"/>
    <p:sldId id="294" r:id="rId8"/>
    <p:sldId id="295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391" autoAdjust="0"/>
  </p:normalViewPr>
  <p:slideViewPr>
    <p:cSldViewPr snapToGrid="0">
      <p:cViewPr varScale="1">
        <p:scale>
          <a:sx n="122" d="100"/>
          <a:sy n="122" d="100"/>
        </p:scale>
        <p:origin x="15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2015-07-16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079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0279-8D47-4C7D-AC4F-2A4423DD187A}" type="datetime1">
              <a:rPr lang="pl-PL" smtClean="0"/>
              <a:t>2015-07-16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AD47A-2668-4022-B49D-74E1E92E3288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F183-7FDF-4716-9B15-E173E932ACD9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41A8B-0AE9-4206-B3D9-20132B2214E3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E474-BD99-4669-97C3-7E1424223568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480C4-130E-4E4E-8D96-5327D9534779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03E67-2F56-428D-B897-8D18ABD485F0}" type="datetime1">
              <a:rPr lang="pl-PL" smtClean="0"/>
              <a:t>2015-07-16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159B-32FF-407B-B966-3936D0DD5FC7}" type="datetime1">
              <a:rPr lang="pl-PL" smtClean="0"/>
              <a:t>2015-07-16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en-GB" sz="4800" dirty="0" smtClean="0"/>
              <a:t>TE-MPE-PE new member</a:t>
            </a:r>
            <a:br>
              <a:rPr lang="en-GB" sz="4800" dirty="0" smtClean="0"/>
            </a:br>
            <a:r>
              <a:rPr lang="en-GB" sz="4800" dirty="0" smtClean="0"/>
              <a:t>presentation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85000" lnSpcReduction="20000"/>
          </a:bodyPr>
          <a:lstStyle/>
          <a:p>
            <a:r>
              <a:rPr lang="en-GB" sz="3000" dirty="0" smtClean="0"/>
              <a:t>Alejandro Fern</a:t>
            </a:r>
            <a:r>
              <a:rPr lang="es-ES" sz="3000" dirty="0"/>
              <a:t>á</a:t>
            </a:r>
            <a:r>
              <a:rPr lang="en-GB" sz="3000" dirty="0" err="1" smtClean="0"/>
              <a:t>ndez</a:t>
            </a:r>
            <a:r>
              <a:rPr lang="en-GB" sz="3000" dirty="0" smtClean="0"/>
              <a:t> Navarro</a:t>
            </a:r>
            <a:endParaRPr lang="pl-PL" sz="3000" dirty="0" smtClean="0"/>
          </a:p>
          <a:p>
            <a:pPr algn="r"/>
            <a:endParaRPr lang="en-GB" dirty="0" smtClean="0"/>
          </a:p>
          <a:p>
            <a:r>
              <a:rPr lang="pl-PL" dirty="0" smtClean="0"/>
              <a:t>TE-MPE-PE</a:t>
            </a:r>
          </a:p>
          <a:p>
            <a:r>
              <a:rPr lang="en-GB" dirty="0" smtClean="0"/>
              <a:t>16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en-GB" dirty="0"/>
              <a:t>7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2" y="6246942"/>
            <a:ext cx="2844800" cy="365125"/>
          </a:xfrm>
        </p:spPr>
        <p:txBody>
          <a:bodyPr/>
          <a:lstStyle/>
          <a:p>
            <a:r>
              <a:rPr lang="es-ES" dirty="0" smtClean="0"/>
              <a:t>2015</a:t>
            </a:r>
            <a:r>
              <a:rPr lang="en-GB" dirty="0" smtClean="0"/>
              <a:t>-07-16</a:t>
            </a:r>
            <a:endParaRPr lang="pl-P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28474" y="6246942"/>
            <a:ext cx="3860800" cy="365125"/>
          </a:xfrm>
        </p:spPr>
        <p:txBody>
          <a:bodyPr/>
          <a:lstStyle/>
          <a:p>
            <a:r>
              <a:rPr lang="en-GB" dirty="0" smtClean="0"/>
              <a:t>TE-MPE-PE new member presentation   Alejandro Fern</a:t>
            </a:r>
            <a:r>
              <a:rPr lang="es-ES" dirty="0" err="1"/>
              <a:t>a</a:t>
            </a:r>
            <a:r>
              <a:rPr lang="es-ES" dirty="0" err="1" smtClean="0"/>
              <a:t>ndez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335777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Background</a:t>
            </a:r>
            <a:endParaRPr lang="en-GB" sz="40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432606" y="1218371"/>
            <a:ext cx="11326788" cy="4861169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2009-2014: </a:t>
            </a:r>
            <a:r>
              <a:rPr lang="en-GB" sz="2800" b="1" dirty="0" smtClean="0">
                <a:latin typeface="Calibri Light" panose="020F0302020204030204" pitchFamily="34" charset="0"/>
              </a:rPr>
              <a:t>Industrial Engineer </a:t>
            </a:r>
            <a:r>
              <a:rPr lang="en-GB" sz="2800" dirty="0" smtClean="0">
                <a:latin typeface="Calibri Light" panose="020F0302020204030204" pitchFamily="34" charset="0"/>
              </a:rPr>
              <a:t>specialized in </a:t>
            </a:r>
            <a:r>
              <a:rPr lang="en-GB" sz="2800" b="1" dirty="0" smtClean="0">
                <a:latin typeface="Calibri Light" panose="020F0302020204030204" pitchFamily="34" charset="0"/>
              </a:rPr>
              <a:t>Energy</a:t>
            </a:r>
            <a:r>
              <a:rPr lang="en-GB" sz="2800" dirty="0" smtClean="0">
                <a:latin typeface="Calibri Light" panose="020F0302020204030204" pitchFamily="34" charset="0"/>
              </a:rPr>
              <a:t>,</a:t>
            </a:r>
            <a:r>
              <a:rPr lang="en-GB" sz="2800" b="1" dirty="0" smtClean="0">
                <a:latin typeface="Calibri Light" panose="020F0302020204030204" pitchFamily="34" charset="0"/>
              </a:rPr>
              <a:t> </a:t>
            </a:r>
            <a:r>
              <a:rPr lang="en-GB" sz="2800" dirty="0" smtClean="0">
                <a:latin typeface="Calibri Light" panose="020F0302020204030204" pitchFamily="34" charset="0"/>
              </a:rPr>
              <a:t>at Universidad </a:t>
            </a:r>
            <a:r>
              <a:rPr lang="en-GB" sz="2800" dirty="0" err="1" smtClean="0">
                <a:latin typeface="Calibri Light" panose="020F0302020204030204" pitchFamily="34" charset="0"/>
              </a:rPr>
              <a:t>Polit</a:t>
            </a:r>
            <a:r>
              <a:rPr lang="es-ES" sz="2800" dirty="0" err="1" smtClean="0">
                <a:latin typeface="Calibri Light" panose="020F0302020204030204" pitchFamily="34" charset="0"/>
              </a:rPr>
              <a:t>écnica</a:t>
            </a:r>
            <a:r>
              <a:rPr lang="es-ES" sz="2800" dirty="0" smtClean="0">
                <a:latin typeface="Calibri Light" panose="020F0302020204030204" pitchFamily="34" charset="0"/>
              </a:rPr>
              <a:t> of Madrid (UPM)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800" dirty="0" smtClean="0">
                <a:latin typeface="Calibri Light" panose="020F0302020204030204" pitchFamily="34" charset="0"/>
              </a:rPr>
              <a:t>2013-2014: 5th </a:t>
            </a:r>
            <a:r>
              <a:rPr lang="es-ES" sz="2800" dirty="0" err="1">
                <a:latin typeface="Calibri Light" panose="020F0302020204030204" pitchFamily="34" charset="0"/>
              </a:rPr>
              <a:t>y</a:t>
            </a:r>
            <a:r>
              <a:rPr lang="es-ES" sz="2800" dirty="0" err="1" smtClean="0">
                <a:latin typeface="Calibri Light" panose="020F0302020204030204" pitchFamily="34" charset="0"/>
              </a:rPr>
              <a:t>ear</a:t>
            </a:r>
            <a:r>
              <a:rPr lang="es-ES" sz="2800" dirty="0" smtClean="0">
                <a:latin typeface="Calibri Light" panose="020F0302020204030204" pitchFamily="34" charset="0"/>
              </a:rPr>
              <a:t> and </a:t>
            </a:r>
            <a:r>
              <a:rPr lang="es-ES" sz="2800" dirty="0" err="1" smtClean="0">
                <a:latin typeface="Calibri Light" panose="020F0302020204030204" pitchFamily="34" charset="0"/>
              </a:rPr>
              <a:t>Master´s</a:t>
            </a:r>
            <a:r>
              <a:rPr lang="es-ES" sz="2800" dirty="0" smtClean="0">
                <a:latin typeface="Calibri Light" panose="020F0302020204030204" pitchFamily="34" charset="0"/>
              </a:rPr>
              <a:t> </a:t>
            </a:r>
            <a:r>
              <a:rPr lang="es-ES" sz="2800" dirty="0" err="1" smtClean="0">
                <a:latin typeface="Calibri Light" panose="020F0302020204030204" pitchFamily="34" charset="0"/>
              </a:rPr>
              <a:t>thesis</a:t>
            </a:r>
            <a:r>
              <a:rPr lang="es-ES" sz="2800" dirty="0" smtClean="0">
                <a:latin typeface="Calibri Light" panose="020F0302020204030204" pitchFamily="34" charset="0"/>
              </a:rPr>
              <a:t> at Aalto </a:t>
            </a:r>
            <a:r>
              <a:rPr lang="es-ES" sz="2800" dirty="0" err="1" smtClean="0">
                <a:latin typeface="Calibri Light" panose="020F0302020204030204" pitchFamily="34" charset="0"/>
              </a:rPr>
              <a:t>University</a:t>
            </a:r>
            <a:r>
              <a:rPr lang="es-ES" sz="2800" dirty="0" smtClean="0">
                <a:latin typeface="Calibri Light" panose="020F0302020204030204" pitchFamily="34" charset="0"/>
              </a:rPr>
              <a:t> of Helsinki (</a:t>
            </a:r>
            <a:r>
              <a:rPr lang="es-ES" sz="2800" b="1" dirty="0" smtClean="0">
                <a:latin typeface="Calibri Light" panose="020F0302020204030204" pitchFamily="34" charset="0"/>
              </a:rPr>
              <a:t>Erasmus</a:t>
            </a:r>
            <a:r>
              <a:rPr lang="en-GB" sz="2800" dirty="0" smtClean="0">
                <a:latin typeface="Calibri Light" panose="020F0302020204030204" pitchFamily="34" charset="0"/>
              </a:rPr>
              <a:t>).</a:t>
            </a:r>
            <a:br>
              <a:rPr lang="en-GB" sz="2800" dirty="0" smtClean="0">
                <a:latin typeface="Calibri Light" panose="020F0302020204030204" pitchFamily="34" charset="0"/>
              </a:rPr>
            </a:br>
            <a:r>
              <a:rPr lang="en-GB" sz="2100" dirty="0" smtClean="0">
                <a:latin typeface="Calibri Light" panose="020F0302020204030204" pitchFamily="34" charset="0"/>
              </a:rPr>
              <a:t>“Impact of fusion neutrons on helium production in beryllium and tungsten, and tritium breeding in ITER and DEMO”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2012-2014: European Master of Science in Nuclear Engineering (EMSNE) granted by the European Nuclear Education Network (ENEN)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Others: </a:t>
            </a:r>
            <a:br>
              <a:rPr lang="en-GB" sz="2800" dirty="0" smtClean="0">
                <a:latin typeface="Calibri Light" panose="020F0302020204030204" pitchFamily="34" charset="0"/>
              </a:rPr>
            </a:br>
            <a:r>
              <a:rPr lang="en-GB" sz="2100" dirty="0" smtClean="0">
                <a:latin typeface="Calibri Light" panose="020F0302020204030204" pitchFamily="34" charset="0"/>
              </a:rPr>
              <a:t>Computer skills (EES, </a:t>
            </a:r>
            <a:r>
              <a:rPr lang="en-GB" sz="2100" dirty="0" err="1" smtClean="0">
                <a:latin typeface="Calibri Light" panose="020F0302020204030204" pitchFamily="34" charset="0"/>
              </a:rPr>
              <a:t>Matlab</a:t>
            </a:r>
            <a:r>
              <a:rPr lang="en-GB" sz="2100" dirty="0" smtClean="0">
                <a:latin typeface="Calibri Light" panose="020F0302020204030204" pitchFamily="34" charset="0"/>
              </a:rPr>
              <a:t>, </a:t>
            </a:r>
            <a:r>
              <a:rPr lang="en-GB" sz="2100" dirty="0" err="1" smtClean="0">
                <a:latin typeface="Calibri Light" panose="020F0302020204030204" pitchFamily="34" charset="0"/>
              </a:rPr>
              <a:t>Arcgis</a:t>
            </a:r>
            <a:r>
              <a:rPr lang="en-GB" sz="2100" dirty="0" smtClean="0">
                <a:latin typeface="Calibri Light" panose="020F0302020204030204" pitchFamily="34" charset="0"/>
              </a:rPr>
              <a:t>, Serpent, Java, </a:t>
            </a:r>
            <a:r>
              <a:rPr lang="en-GB" sz="2100" dirty="0" err="1" smtClean="0">
                <a:latin typeface="Calibri Light" panose="020F0302020204030204" pitchFamily="34" charset="0"/>
              </a:rPr>
              <a:t>Autocad</a:t>
            </a:r>
            <a:r>
              <a:rPr lang="en-GB" sz="2100" dirty="0" smtClean="0">
                <a:latin typeface="Calibri Light" panose="020F0302020204030204" pitchFamily="34" charset="0"/>
              </a:rPr>
              <a:t>, Photoshop, Solid Edge). </a:t>
            </a:r>
            <a:br>
              <a:rPr lang="en-GB" sz="2100" dirty="0" smtClean="0">
                <a:latin typeface="Calibri Light" panose="020F0302020204030204" pitchFamily="34" charset="0"/>
              </a:rPr>
            </a:br>
            <a:r>
              <a:rPr lang="en-GB" sz="2100" dirty="0" smtClean="0">
                <a:latin typeface="Calibri Light" panose="020F0302020204030204" pitchFamily="34" charset="0"/>
              </a:rPr>
              <a:t>Languages: English, French. Work experience as light and sound technician and teacher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928474" y="6134316"/>
            <a:ext cx="3860800" cy="586798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GB" sz="1600" dirty="0">
                <a:solidFill>
                  <a:srgbClr val="0055A0">
                    <a:tint val="75000"/>
                  </a:srgbClr>
                </a:solidFill>
              </a:rPr>
              <a:t>TE-MPE-PE new member presentation   Alejandro Fern</a:t>
            </a:r>
            <a:r>
              <a:rPr lang="es-ES" sz="1600" dirty="0" err="1">
                <a:solidFill>
                  <a:srgbClr val="0055A0">
                    <a:tint val="75000"/>
                  </a:srgbClr>
                </a:solidFill>
              </a:rPr>
              <a:t>andez</a:t>
            </a:r>
            <a:endParaRPr lang="pl-PL" sz="1600" dirty="0">
              <a:solidFill>
                <a:srgbClr val="0055A0">
                  <a:tint val="75000"/>
                </a:srgbClr>
              </a:solidFill>
            </a:endParaRPr>
          </a:p>
          <a:p>
            <a:endParaRPr lang="pl-PL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2" y="6246942"/>
            <a:ext cx="2844800" cy="365125"/>
          </a:xfrm>
        </p:spPr>
        <p:txBody>
          <a:bodyPr/>
          <a:lstStyle/>
          <a:p>
            <a:r>
              <a:rPr lang="es-ES" dirty="0" smtClean="0"/>
              <a:t>2015</a:t>
            </a:r>
            <a:r>
              <a:rPr lang="en-GB" dirty="0" smtClean="0"/>
              <a:t>-07-16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182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sp>
        <p:nvSpPr>
          <p:cNvPr id="9" name="Tytuł 1"/>
          <p:cNvSpPr txBox="1">
            <a:spLocks/>
          </p:cNvSpPr>
          <p:nvPr/>
        </p:nvSpPr>
        <p:spPr>
          <a:xfrm>
            <a:off x="0" y="335777"/>
            <a:ext cx="12192000" cy="940443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0" dirty="0" smtClean="0"/>
              <a:t>Foreseen project at TE-MPE-PE</a:t>
            </a:r>
            <a:endParaRPr lang="en-GB" sz="4000" b="0" dirty="0"/>
          </a:p>
        </p:txBody>
      </p:sp>
      <p:sp>
        <p:nvSpPr>
          <p:cNvPr id="10" name="Podtytuł 4"/>
          <p:cNvSpPr txBox="1">
            <a:spLocks/>
          </p:cNvSpPr>
          <p:nvPr/>
        </p:nvSpPr>
        <p:spPr>
          <a:xfrm>
            <a:off x="0" y="1194165"/>
            <a:ext cx="12192000" cy="13942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3000" dirty="0" smtClean="0"/>
              <a:t>“Modelling and testing of circuit protection of new superconducting magnets for the HL-LHC project”</a:t>
            </a:r>
            <a:endParaRPr lang="pl-PL" sz="3000" dirty="0" smtClean="0"/>
          </a:p>
          <a:p>
            <a:pPr marL="48766" indent="0" algn="r">
              <a:buNone/>
            </a:pPr>
            <a:endParaRPr lang="en-GB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924568" y="6266991"/>
            <a:ext cx="3860800" cy="559311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GB" sz="1600" dirty="0">
                <a:solidFill>
                  <a:srgbClr val="0055A0">
                    <a:tint val="75000"/>
                  </a:srgbClr>
                </a:solidFill>
              </a:rPr>
              <a:t>TE-MPE-PE new member presentation   Alejandro Fern</a:t>
            </a:r>
            <a:r>
              <a:rPr lang="es-ES" sz="1600" dirty="0" err="1">
                <a:solidFill>
                  <a:srgbClr val="0055A0">
                    <a:tint val="75000"/>
                  </a:srgbClr>
                </a:solidFill>
              </a:rPr>
              <a:t>andez</a:t>
            </a:r>
            <a:endParaRPr lang="pl-PL" sz="1600" dirty="0">
              <a:solidFill>
                <a:srgbClr val="0055A0">
                  <a:tint val="75000"/>
                </a:srgbClr>
              </a:solidFill>
            </a:endParaRPr>
          </a:p>
          <a:p>
            <a:endParaRPr lang="pl-PL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2" y="6246942"/>
            <a:ext cx="2844800" cy="365125"/>
          </a:xfrm>
        </p:spPr>
        <p:txBody>
          <a:bodyPr/>
          <a:lstStyle/>
          <a:p>
            <a:r>
              <a:rPr lang="es-ES" dirty="0" smtClean="0"/>
              <a:t>2015</a:t>
            </a:r>
            <a:r>
              <a:rPr lang="en-GB" dirty="0" smtClean="0"/>
              <a:t>-07-16</a:t>
            </a:r>
            <a:endParaRPr lang="pl-PL" dirty="0"/>
          </a:p>
        </p:txBody>
      </p:sp>
      <p:sp>
        <p:nvSpPr>
          <p:cNvPr id="16" name="Tytuł 1"/>
          <p:cNvSpPr txBox="1">
            <a:spLocks/>
          </p:cNvSpPr>
          <p:nvPr/>
        </p:nvSpPr>
        <p:spPr>
          <a:xfrm>
            <a:off x="432606" y="2248457"/>
            <a:ext cx="11326788" cy="3628712"/>
          </a:xfrm>
          <a:prstGeom prst="rect">
            <a:avLst/>
          </a:prstGeom>
        </p:spPr>
        <p:txBody>
          <a:bodyPr vert="horz" lIns="45720" rIns="45720" anchor="t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Contract: Trainee. FTEC-2015 Spanish Trainee Programme. Agreement CERN-</a:t>
            </a:r>
            <a:r>
              <a:rPr lang="en-GB" sz="2800" dirty="0" err="1" smtClean="0">
                <a:latin typeface="Calibri Light" panose="020F0302020204030204" pitchFamily="34" charset="0"/>
              </a:rPr>
              <a:t>Ciemat</a:t>
            </a:r>
            <a:r>
              <a:rPr lang="en-GB" sz="2800" dirty="0" smtClean="0">
                <a:latin typeface="Calibri Light" panose="020F0302020204030204" pitchFamily="34" charset="0"/>
              </a:rPr>
              <a:t>. Supervisor: </a:t>
            </a:r>
            <a:r>
              <a:rPr lang="en-GB" sz="2800" dirty="0" err="1" smtClean="0">
                <a:latin typeface="Calibri Light" panose="020F0302020204030204" pitchFamily="34" charset="0"/>
              </a:rPr>
              <a:t>Arjan</a:t>
            </a:r>
            <a:r>
              <a:rPr lang="en-GB" sz="2800" dirty="0" smtClean="0">
                <a:latin typeface="Calibri Light" panose="020F0302020204030204" pitchFamily="34" charset="0"/>
              </a:rPr>
              <a:t> </a:t>
            </a:r>
            <a:r>
              <a:rPr lang="en-GB" sz="2800" dirty="0" err="1" smtClean="0">
                <a:latin typeface="Calibri Light" panose="020F0302020204030204" pitchFamily="34" charset="0"/>
              </a:rPr>
              <a:t>Verweij</a:t>
            </a:r>
            <a:r>
              <a:rPr lang="en-GB" sz="2800" dirty="0" smtClean="0">
                <a:latin typeface="Calibri Light" panose="020F0302020204030204" pitchFamily="34" charset="0"/>
              </a:rPr>
              <a:t>. </a:t>
            </a:r>
            <a:r>
              <a:rPr lang="en-GB" sz="2800" dirty="0" smtClean="0">
                <a:latin typeface="Calibri Light" panose="020F0302020204030204" pitchFamily="34" charset="0"/>
              </a:rPr>
              <a:t>Aimed at recent Master graduates. Duration 1 to 2 years</a:t>
            </a:r>
          </a:p>
          <a:p>
            <a:pPr marL="457200" indent="-457200" algn="just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First steps: Learn about superconductivity, quench protection, CLIQ and the Quench Simulation Framework (QSF)</a:t>
            </a:r>
          </a:p>
          <a:p>
            <a:pPr marL="457200" indent="-457200" algn="just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 Now-August: CLIQ simulations of the LHC main dipole magnets. Testing in SM-18</a:t>
            </a:r>
          </a:p>
          <a:p>
            <a:pPr marL="457200" indent="-457200" algn="just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alibri Light" panose="020F0302020204030204" pitchFamily="34" charset="0"/>
              </a:rPr>
              <a:t>Following months: CLIQ simulations of the HL-LHC superconducting magnets (like the Nb3Sn, MQXF quadrupole magnet). Testing in SM-18</a:t>
            </a:r>
            <a:endParaRPr lang="es-ES" sz="28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00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0" y="335777"/>
            <a:ext cx="12192000" cy="940443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0" dirty="0" smtClean="0"/>
              <a:t>CLIQ simulation example: MQXF, 12kA</a:t>
            </a:r>
            <a:endParaRPr lang="en-GB" sz="4000" b="0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928474" y="6134719"/>
            <a:ext cx="3860800" cy="365125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GB" sz="1600" dirty="0">
                <a:solidFill>
                  <a:srgbClr val="0055A0">
                    <a:tint val="75000"/>
                  </a:srgbClr>
                </a:solidFill>
              </a:rPr>
              <a:t>TE-MPE-PE new member presentation   Alejandro Fern</a:t>
            </a:r>
            <a:r>
              <a:rPr lang="es-ES" sz="1600" dirty="0" err="1">
                <a:solidFill>
                  <a:srgbClr val="0055A0">
                    <a:tint val="75000"/>
                  </a:srgbClr>
                </a:solidFill>
              </a:rPr>
              <a:t>andez</a:t>
            </a:r>
            <a:endParaRPr lang="pl-PL" sz="1600" dirty="0">
              <a:solidFill>
                <a:srgbClr val="0055A0">
                  <a:tint val="75000"/>
                </a:srgbClr>
              </a:solidFill>
            </a:endParaRPr>
          </a:p>
          <a:p>
            <a:endParaRPr lang="pl-PL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2" y="6246942"/>
            <a:ext cx="2844800" cy="365125"/>
          </a:xfrm>
        </p:spPr>
        <p:txBody>
          <a:bodyPr/>
          <a:lstStyle/>
          <a:p>
            <a:r>
              <a:rPr lang="es-ES" dirty="0" smtClean="0"/>
              <a:t>2015</a:t>
            </a:r>
            <a:r>
              <a:rPr lang="en-GB" dirty="0" smtClean="0"/>
              <a:t>-07-16</a:t>
            </a:r>
            <a:endParaRPr lang="pl-PL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109" y="906582"/>
            <a:ext cx="5021575" cy="50165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33" y="1276220"/>
            <a:ext cx="4295486" cy="22903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239" y="2542804"/>
            <a:ext cx="4513235" cy="338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8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Trip report after my stay at TU Darmstad.
Co-simulation principles (coupling schemes, techniques, challenges).
Two case studies (DC/AC Converter + Transformer, Coupled Pendula).
Application of learned tools to the ongoing project.</Topic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EB9DF9-E23B-49C2-9DAB-47EFE8B47D03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70d9f1ca-673f-4054-a660-f2f9ec090122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626DB2E-C672-4F4B-9EF3-CF4C992BFB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d9f1ca-673f-4054-a660-f2f9ec0901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7089</TotalTime>
  <Words>199</Words>
  <Application>Microsoft Office PowerPoint</Application>
  <PresentationFormat>Widescreen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CERNCorporate16-9</vt:lpstr>
      <vt:lpstr>PowerPoint Presentation</vt:lpstr>
      <vt:lpstr>TE-MPE-PE new member presentation</vt:lpstr>
      <vt:lpstr>Background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Alejandro Manuel Fernandez Navarro</cp:lastModifiedBy>
  <cp:revision>403</cp:revision>
  <dcterms:created xsi:type="dcterms:W3CDTF">2014-04-13T10:01:50Z</dcterms:created>
  <dcterms:modified xsi:type="dcterms:W3CDTF">2015-07-16T07:17:00Z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