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omments/comment1.xml" ContentType="application/vnd.openxmlformats-officedocument.presentationml.comment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omments/comment2.xml" ContentType="application/vnd.openxmlformats-officedocument.presentationml.comments+xml"/>
  <Override PartName="/ppt/notesSlides/notesSlide57.xml" ContentType="application/vnd.openxmlformats-officedocument.presentationml.notesSlide+xml"/>
  <Override PartName="/ppt/comments/comment3.xml" ContentType="application/vnd.openxmlformats-officedocument.presentationml.comments+xml"/>
  <Override PartName="/ppt/notesSlides/notesSlide58.xml" ContentType="application/vnd.openxmlformats-officedocument.presentationml.notesSlide+xml"/>
  <Override PartName="/ppt/comments/comment4.xml" ContentType="application/vnd.openxmlformats-officedocument.presentationml.comment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66" r:id="rId4"/>
  </p:sldMasterIdLst>
  <p:notesMasterIdLst>
    <p:notesMasterId r:id="rId79"/>
  </p:notesMasterIdLst>
  <p:handoutMasterIdLst>
    <p:handoutMasterId r:id="rId80"/>
  </p:handoutMasterIdLst>
  <p:sldIdLst>
    <p:sldId id="256" r:id="rId5"/>
    <p:sldId id="361" r:id="rId6"/>
    <p:sldId id="362" r:id="rId7"/>
    <p:sldId id="377" r:id="rId8"/>
    <p:sldId id="289" r:id="rId9"/>
    <p:sldId id="258" r:id="rId10"/>
    <p:sldId id="334" r:id="rId11"/>
    <p:sldId id="324" r:id="rId12"/>
    <p:sldId id="290" r:id="rId13"/>
    <p:sldId id="291" r:id="rId14"/>
    <p:sldId id="292" r:id="rId15"/>
    <p:sldId id="363" r:id="rId16"/>
    <p:sldId id="356" r:id="rId17"/>
    <p:sldId id="359" r:id="rId18"/>
    <p:sldId id="360" r:id="rId19"/>
    <p:sldId id="267" r:id="rId20"/>
    <p:sldId id="306" r:id="rId21"/>
    <p:sldId id="341" r:id="rId22"/>
    <p:sldId id="307" r:id="rId23"/>
    <p:sldId id="364" r:id="rId24"/>
    <p:sldId id="326" r:id="rId25"/>
    <p:sldId id="327" r:id="rId26"/>
    <p:sldId id="265" r:id="rId27"/>
    <p:sldId id="328" r:id="rId28"/>
    <p:sldId id="274" r:id="rId29"/>
    <p:sldId id="275" r:id="rId30"/>
    <p:sldId id="279" r:id="rId31"/>
    <p:sldId id="329" r:id="rId32"/>
    <p:sldId id="388" r:id="rId33"/>
    <p:sldId id="378" r:id="rId34"/>
    <p:sldId id="350" r:id="rId35"/>
    <p:sldId id="310" r:id="rId36"/>
    <p:sldId id="311" r:id="rId37"/>
    <p:sldId id="312" r:id="rId38"/>
    <p:sldId id="379" r:id="rId39"/>
    <p:sldId id="330" r:id="rId40"/>
    <p:sldId id="318" r:id="rId41"/>
    <p:sldId id="321" r:id="rId42"/>
    <p:sldId id="333" r:id="rId43"/>
    <p:sldId id="320" r:id="rId44"/>
    <p:sldId id="381" r:id="rId45"/>
    <p:sldId id="380" r:id="rId46"/>
    <p:sldId id="264" r:id="rId47"/>
    <p:sldId id="376" r:id="rId48"/>
    <p:sldId id="280" r:id="rId49"/>
    <p:sldId id="293" r:id="rId50"/>
    <p:sldId id="316" r:id="rId51"/>
    <p:sldId id="315" r:id="rId52"/>
    <p:sldId id="344" r:id="rId53"/>
    <p:sldId id="297" r:id="rId54"/>
    <p:sldId id="387" r:id="rId55"/>
    <p:sldId id="271" r:id="rId56"/>
    <p:sldId id="272" r:id="rId57"/>
    <p:sldId id="383" r:id="rId58"/>
    <p:sldId id="355" r:id="rId59"/>
    <p:sldId id="273" r:id="rId60"/>
    <p:sldId id="372" r:id="rId61"/>
    <p:sldId id="373" r:id="rId62"/>
    <p:sldId id="384" r:id="rId63"/>
    <p:sldId id="262" r:id="rId64"/>
    <p:sldId id="287" r:id="rId65"/>
    <p:sldId id="303" r:id="rId66"/>
    <p:sldId id="317" r:id="rId67"/>
    <p:sldId id="385" r:id="rId68"/>
    <p:sldId id="357" r:id="rId69"/>
    <p:sldId id="386" r:id="rId70"/>
    <p:sldId id="302" r:id="rId71"/>
    <p:sldId id="298" r:id="rId72"/>
    <p:sldId id="299" r:id="rId73"/>
    <p:sldId id="301" r:id="rId74"/>
    <p:sldId id="374" r:id="rId75"/>
    <p:sldId id="375" r:id="rId76"/>
    <p:sldId id="261" r:id="rId77"/>
    <p:sldId id="351" r:id="rId78"/>
  </p:sldIdLst>
  <p:sldSz cx="9144000" cy="5715000" type="screen16x10"/>
  <p:notesSz cx="9942513" cy="68119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15:guide id="1" orient="horz" pos="2146" userDrawn="1">
          <p15:clr>
            <a:srgbClr val="A4A3A4"/>
          </p15:clr>
        </p15:guide>
        <p15:guide id="2" pos="313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mil Henryk Krol" initials="KHK" lastIdx="4" clrIdx="0">
    <p:extLst>
      <p:ext uri="{19B8F6BF-5375-455C-9EA6-DF929625EA0E}">
        <p15:presenceInfo xmlns:p15="http://schemas.microsoft.com/office/powerpoint/2012/main" userId="S-1-5-21-1526224874-1540688658-1361462980-1715983" providerId="AD"/>
      </p:ext>
    </p:extLst>
  </p:cmAuthor>
  <p:cmAuthor id="2" name="Mateusz Tomasz Koza" initials="MTK" lastIdx="3" clrIdx="1">
    <p:extLst>
      <p:ext uri="{19B8F6BF-5375-455C-9EA6-DF929625EA0E}">
        <p15:presenceInfo xmlns:p15="http://schemas.microsoft.com/office/powerpoint/2012/main" userId="S-1-5-21-1526224874-1540688658-1361462980-1843598" providerId="AD"/>
      </p:ext>
    </p:extLst>
  </p:cmAuthor>
  <p:cmAuthor id="3" name="Michal Maciejewski" initials="MM" lastIdx="4" clrIdx="2">
    <p:extLst>
      <p:ext uri="{19B8F6BF-5375-455C-9EA6-DF929625EA0E}">
        <p15:presenceInfo xmlns:p15="http://schemas.microsoft.com/office/powerpoint/2012/main" userId="S-1-5-21-1526224874-1540688658-1361462980-17159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27" autoAdjust="0"/>
    <p:restoredTop sz="92417" autoAdjust="0"/>
  </p:normalViewPr>
  <p:slideViewPr>
    <p:cSldViewPr snapToGrid="0" snapToObjects="1">
      <p:cViewPr varScale="1">
        <p:scale>
          <a:sx n="65" d="100"/>
          <a:sy n="65" d="100"/>
        </p:scale>
        <p:origin x="1180" y="44"/>
      </p:cViewPr>
      <p:guideLst>
        <p:guide orient="horz" pos="180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04" d="100"/>
          <a:sy n="104" d="100"/>
        </p:scale>
        <p:origin x="-3510" y="-102"/>
      </p:cViewPr>
      <p:guideLst>
        <p:guide orient="horz" pos="2146"/>
        <p:guide pos="313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presProps" Target="presProps.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handoutMaster" Target="handoutMasters/handoutMaster1.xml"/><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7-02T17:01:17.429" idx="4">
    <p:pos x="10" y="10"/>
    <p:text/>
    <p:extLst>
      <p:ext uri="{C676402C-5697-4E1C-873F-D02D1690AC5C}">
        <p15:threadingInfo xmlns:p15="http://schemas.microsoft.com/office/powerpoint/2012/main" timeZoneBias="-120"/>
      </p:ext>
    </p:extLst>
  </p:cm>
  <p:cm authorId="2" dt="2015-07-06T10:46:05.390" idx="3">
    <p:pos x="10" y="146"/>
    <p:text>was ?</p:text>
    <p:extLst>
      <p:ext uri="{C676402C-5697-4E1C-873F-D02D1690AC5C}">
        <p15:threadingInfo xmlns:p15="http://schemas.microsoft.com/office/powerpoint/2012/main" timeZoneBias="-120">
          <p15:parentCm authorId="1" idx="4"/>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5-07-02T16:26:25.555" idx="2">
    <p:pos x="10" y="10"/>
    <p:text>It would be nice to find an example for this !</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5-07-02T16:26:25.555" idx="2">
    <p:pos x="10" y="10"/>
    <p:text>It would be nice to find an example for this !</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5-07-02T16:26:25.555" idx="2">
    <p:pos x="10" y="10"/>
    <p:text>It would be nice to find an example for this !</p:text>
    <p:extLst>
      <p:ext uri="{C676402C-5697-4E1C-873F-D02D1690AC5C}">
        <p15:threadingInfo xmlns:p15="http://schemas.microsoft.com/office/powerpoint/2012/main" timeZoneBias="-120"/>
      </p:ext>
    </p:extLst>
  </p:cm>
</p:cmLst>
</file>

<file path=ppt/diagrams/_rels/data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image" Target="../media/image6.png"/></Relationships>
</file>

<file path=ppt/diagrams/_rels/drawing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6043D4-16E1-4434-ABB7-19AF0096A6F9}" type="doc">
      <dgm:prSet loTypeId="urn:microsoft.com/office/officeart/2005/8/layout/hChevron3" loCatId="process" qsTypeId="urn:microsoft.com/office/officeart/2005/8/quickstyle/simple1" qsCatId="simple" csTypeId="urn:microsoft.com/office/officeart/2005/8/colors/accent1_2" csCatId="accent1" phldr="1"/>
      <dgm:spPr/>
    </dgm:pt>
    <dgm:pt modelId="{D5B1EFBF-32C6-41B1-8466-2865030E45FA}">
      <dgm:prSet phldrT="[Text]"/>
      <dgm:spPr/>
      <dgm:t>
        <a:bodyPr/>
        <a:lstStyle/>
        <a:p>
          <a:r>
            <a:rPr lang="pl-PL" dirty="0" smtClean="0"/>
            <a:t>Read file</a:t>
          </a:r>
          <a:endParaRPr lang="en-GB" dirty="0"/>
        </a:p>
      </dgm:t>
    </dgm:pt>
    <dgm:pt modelId="{6715F614-C213-4DD9-AEB2-5F8631BEB568}" type="parTrans" cxnId="{A8996E4C-5819-4C2D-A08F-EFFFBEBEE752}">
      <dgm:prSet/>
      <dgm:spPr/>
      <dgm:t>
        <a:bodyPr/>
        <a:lstStyle/>
        <a:p>
          <a:endParaRPr lang="en-GB"/>
        </a:p>
      </dgm:t>
    </dgm:pt>
    <dgm:pt modelId="{BB69F6D4-FE89-4C41-AE31-6283A07B4DA1}" type="sibTrans" cxnId="{A8996E4C-5819-4C2D-A08F-EFFFBEBEE752}">
      <dgm:prSet/>
      <dgm:spPr/>
      <dgm:t>
        <a:bodyPr/>
        <a:lstStyle/>
        <a:p>
          <a:endParaRPr lang="en-GB"/>
        </a:p>
      </dgm:t>
    </dgm:pt>
    <dgm:pt modelId="{50EC5E7F-D32D-49FC-AD16-4CB8FBAF803D}">
      <dgm:prSet phldrT="[Text]"/>
      <dgm:spPr/>
      <dgm:t>
        <a:bodyPr/>
        <a:lstStyle/>
        <a:p>
          <a:r>
            <a:rPr lang="pl-PL" dirty="0" err="1" smtClean="0"/>
            <a:t>Calculate</a:t>
          </a:r>
          <a:r>
            <a:rPr lang="pl-PL" dirty="0" smtClean="0"/>
            <a:t> R=U/I</a:t>
          </a:r>
          <a:endParaRPr lang="en-GB" dirty="0"/>
        </a:p>
      </dgm:t>
    </dgm:pt>
    <dgm:pt modelId="{4212CDA7-897D-48B8-BBE7-1E244CD2506C}" type="parTrans" cxnId="{91374693-D529-4DAC-AD78-D558D2F4B317}">
      <dgm:prSet/>
      <dgm:spPr/>
      <dgm:t>
        <a:bodyPr/>
        <a:lstStyle/>
        <a:p>
          <a:endParaRPr lang="en-GB"/>
        </a:p>
      </dgm:t>
    </dgm:pt>
    <dgm:pt modelId="{4E086D24-AC9D-4B79-AC71-FA311E41BB9C}" type="sibTrans" cxnId="{91374693-D529-4DAC-AD78-D558D2F4B317}">
      <dgm:prSet/>
      <dgm:spPr/>
      <dgm:t>
        <a:bodyPr/>
        <a:lstStyle/>
        <a:p>
          <a:endParaRPr lang="en-GB"/>
        </a:p>
      </dgm:t>
    </dgm:pt>
    <dgm:pt modelId="{C7DAFF23-A2B6-4A09-A19F-AA3666C001B1}">
      <dgm:prSet phldrT="[Text]"/>
      <dgm:spPr/>
      <dgm:t>
        <a:bodyPr/>
        <a:lstStyle/>
        <a:p>
          <a:r>
            <a:rPr lang="en-GB" dirty="0" smtClean="0"/>
            <a:t>Present</a:t>
          </a:r>
          <a:endParaRPr lang="en-GB" dirty="0"/>
        </a:p>
      </dgm:t>
    </dgm:pt>
    <dgm:pt modelId="{6F9DEFE9-3131-4DAD-88DD-00599A3E3AC1}" type="parTrans" cxnId="{0DC52F92-3832-49AE-BC4C-CB379CFB7C6F}">
      <dgm:prSet/>
      <dgm:spPr/>
      <dgm:t>
        <a:bodyPr/>
        <a:lstStyle/>
        <a:p>
          <a:endParaRPr lang="en-GB"/>
        </a:p>
      </dgm:t>
    </dgm:pt>
    <dgm:pt modelId="{75DCEB51-C26E-40BC-B458-2B3287A76272}" type="sibTrans" cxnId="{0DC52F92-3832-49AE-BC4C-CB379CFB7C6F}">
      <dgm:prSet/>
      <dgm:spPr/>
      <dgm:t>
        <a:bodyPr/>
        <a:lstStyle/>
        <a:p>
          <a:endParaRPr lang="en-GB"/>
        </a:p>
      </dgm:t>
    </dgm:pt>
    <dgm:pt modelId="{EB9BC5A2-1805-48C7-9DF6-542A5B655B1C}" type="pres">
      <dgm:prSet presAssocID="{F76043D4-16E1-4434-ABB7-19AF0096A6F9}" presName="Name0" presStyleCnt="0">
        <dgm:presLayoutVars>
          <dgm:dir/>
          <dgm:resizeHandles val="exact"/>
        </dgm:presLayoutVars>
      </dgm:prSet>
      <dgm:spPr/>
    </dgm:pt>
    <dgm:pt modelId="{9F6736B4-2802-46F8-9980-1731E038B563}" type="pres">
      <dgm:prSet presAssocID="{D5B1EFBF-32C6-41B1-8466-2865030E45FA}" presName="parTxOnly" presStyleLbl="node1" presStyleIdx="0" presStyleCnt="3">
        <dgm:presLayoutVars>
          <dgm:bulletEnabled val="1"/>
        </dgm:presLayoutVars>
      </dgm:prSet>
      <dgm:spPr/>
      <dgm:t>
        <a:bodyPr/>
        <a:lstStyle/>
        <a:p>
          <a:endParaRPr lang="en-GB"/>
        </a:p>
      </dgm:t>
    </dgm:pt>
    <dgm:pt modelId="{BF82285D-62BD-4FE5-BCBB-664015B0F3C6}" type="pres">
      <dgm:prSet presAssocID="{BB69F6D4-FE89-4C41-AE31-6283A07B4DA1}" presName="parSpace" presStyleCnt="0"/>
      <dgm:spPr/>
    </dgm:pt>
    <dgm:pt modelId="{8EA1D614-697A-478C-B1CE-26A3CDAD9AC8}" type="pres">
      <dgm:prSet presAssocID="{50EC5E7F-D32D-49FC-AD16-4CB8FBAF803D}" presName="parTxOnly" presStyleLbl="node1" presStyleIdx="1" presStyleCnt="3">
        <dgm:presLayoutVars>
          <dgm:bulletEnabled val="1"/>
        </dgm:presLayoutVars>
      </dgm:prSet>
      <dgm:spPr/>
      <dgm:t>
        <a:bodyPr/>
        <a:lstStyle/>
        <a:p>
          <a:endParaRPr lang="en-GB"/>
        </a:p>
      </dgm:t>
    </dgm:pt>
    <dgm:pt modelId="{6321C047-78BC-47AD-A2E0-6A9C66769C1F}" type="pres">
      <dgm:prSet presAssocID="{4E086D24-AC9D-4B79-AC71-FA311E41BB9C}" presName="parSpace" presStyleCnt="0"/>
      <dgm:spPr/>
    </dgm:pt>
    <dgm:pt modelId="{6978CA4A-AACC-40F5-A4BC-AAE8C2FBCEB1}" type="pres">
      <dgm:prSet presAssocID="{C7DAFF23-A2B6-4A09-A19F-AA3666C001B1}" presName="parTxOnly" presStyleLbl="node1" presStyleIdx="2" presStyleCnt="3">
        <dgm:presLayoutVars>
          <dgm:bulletEnabled val="1"/>
        </dgm:presLayoutVars>
      </dgm:prSet>
      <dgm:spPr/>
      <dgm:t>
        <a:bodyPr/>
        <a:lstStyle/>
        <a:p>
          <a:endParaRPr lang="en-GB"/>
        </a:p>
      </dgm:t>
    </dgm:pt>
  </dgm:ptLst>
  <dgm:cxnLst>
    <dgm:cxn modelId="{AA03A68E-4D36-4B54-AD5E-7069AF00E397}" type="presOf" srcId="{50EC5E7F-D32D-49FC-AD16-4CB8FBAF803D}" destId="{8EA1D614-697A-478C-B1CE-26A3CDAD9AC8}" srcOrd="0" destOrd="0" presId="urn:microsoft.com/office/officeart/2005/8/layout/hChevron3"/>
    <dgm:cxn modelId="{16743EA9-3962-4CCA-AA76-A149AE880458}" type="presOf" srcId="{C7DAFF23-A2B6-4A09-A19F-AA3666C001B1}" destId="{6978CA4A-AACC-40F5-A4BC-AAE8C2FBCEB1}" srcOrd="0" destOrd="0" presId="urn:microsoft.com/office/officeart/2005/8/layout/hChevron3"/>
    <dgm:cxn modelId="{A8996E4C-5819-4C2D-A08F-EFFFBEBEE752}" srcId="{F76043D4-16E1-4434-ABB7-19AF0096A6F9}" destId="{D5B1EFBF-32C6-41B1-8466-2865030E45FA}" srcOrd="0" destOrd="0" parTransId="{6715F614-C213-4DD9-AEB2-5F8631BEB568}" sibTransId="{BB69F6D4-FE89-4C41-AE31-6283A07B4DA1}"/>
    <dgm:cxn modelId="{C7BCBBD5-2ABB-4E20-BA29-7C7E089F5D96}" type="presOf" srcId="{F76043D4-16E1-4434-ABB7-19AF0096A6F9}" destId="{EB9BC5A2-1805-48C7-9DF6-542A5B655B1C}" srcOrd="0" destOrd="0" presId="urn:microsoft.com/office/officeart/2005/8/layout/hChevron3"/>
    <dgm:cxn modelId="{91374693-D529-4DAC-AD78-D558D2F4B317}" srcId="{F76043D4-16E1-4434-ABB7-19AF0096A6F9}" destId="{50EC5E7F-D32D-49FC-AD16-4CB8FBAF803D}" srcOrd="1" destOrd="0" parTransId="{4212CDA7-897D-48B8-BBE7-1E244CD2506C}" sibTransId="{4E086D24-AC9D-4B79-AC71-FA311E41BB9C}"/>
    <dgm:cxn modelId="{A47E0D41-F771-4FB6-A692-F84C6CE59147}" type="presOf" srcId="{D5B1EFBF-32C6-41B1-8466-2865030E45FA}" destId="{9F6736B4-2802-46F8-9980-1731E038B563}" srcOrd="0" destOrd="0" presId="urn:microsoft.com/office/officeart/2005/8/layout/hChevron3"/>
    <dgm:cxn modelId="{0DC52F92-3832-49AE-BC4C-CB379CFB7C6F}" srcId="{F76043D4-16E1-4434-ABB7-19AF0096A6F9}" destId="{C7DAFF23-A2B6-4A09-A19F-AA3666C001B1}" srcOrd="2" destOrd="0" parTransId="{6F9DEFE9-3131-4DAD-88DD-00599A3E3AC1}" sibTransId="{75DCEB51-C26E-40BC-B458-2B3287A76272}"/>
    <dgm:cxn modelId="{D250A495-BB48-4162-B7D2-2144A015B46A}" type="presParOf" srcId="{EB9BC5A2-1805-48C7-9DF6-542A5B655B1C}" destId="{9F6736B4-2802-46F8-9980-1731E038B563}" srcOrd="0" destOrd="0" presId="urn:microsoft.com/office/officeart/2005/8/layout/hChevron3"/>
    <dgm:cxn modelId="{9E5289AB-A076-4DB8-8F4E-2D4B4BDC7CFE}" type="presParOf" srcId="{EB9BC5A2-1805-48C7-9DF6-542A5B655B1C}" destId="{BF82285D-62BD-4FE5-BCBB-664015B0F3C6}" srcOrd="1" destOrd="0" presId="urn:microsoft.com/office/officeart/2005/8/layout/hChevron3"/>
    <dgm:cxn modelId="{598E4E5E-0977-400F-AAD3-0E799F1E91C6}" type="presParOf" srcId="{EB9BC5A2-1805-48C7-9DF6-542A5B655B1C}" destId="{8EA1D614-697A-478C-B1CE-26A3CDAD9AC8}" srcOrd="2" destOrd="0" presId="urn:microsoft.com/office/officeart/2005/8/layout/hChevron3"/>
    <dgm:cxn modelId="{307D3666-39BC-43D7-A5BD-48FA1D4996D6}" type="presParOf" srcId="{EB9BC5A2-1805-48C7-9DF6-542A5B655B1C}" destId="{6321C047-78BC-47AD-A2E0-6A9C66769C1F}" srcOrd="3" destOrd="0" presId="urn:microsoft.com/office/officeart/2005/8/layout/hChevron3"/>
    <dgm:cxn modelId="{C2DD2326-C146-451B-A644-43E8B3486BFA}" type="presParOf" srcId="{EB9BC5A2-1805-48C7-9DF6-542A5B655B1C}" destId="{6978CA4A-AACC-40F5-A4BC-AAE8C2FBCEB1}"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567417-DF91-4C87-8B89-9D8F8D94AED4}"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n-US"/>
        </a:p>
      </dgm:t>
    </dgm:pt>
    <dgm:pt modelId="{78016DE2-9F70-4CD9-A570-68EC82527B0D}">
      <dgm:prSet phldrT="[Text]"/>
      <dgm:spPr/>
      <dgm:t>
        <a:bodyPr/>
        <a:lstStyle/>
        <a:p>
          <a:r>
            <a:rPr lang="pl-PL" dirty="0" smtClean="0"/>
            <a:t>Testing</a:t>
          </a:r>
          <a:endParaRPr lang="en-US" dirty="0"/>
        </a:p>
      </dgm:t>
    </dgm:pt>
    <dgm:pt modelId="{CE6D49A9-8261-4BBB-9BF7-67E097CD661C}" type="parTrans" cxnId="{45A3C67F-A3DB-4BF0-B2F0-E65EB7606A65}">
      <dgm:prSet/>
      <dgm:spPr/>
      <dgm:t>
        <a:bodyPr/>
        <a:lstStyle/>
        <a:p>
          <a:endParaRPr lang="en-US"/>
        </a:p>
      </dgm:t>
    </dgm:pt>
    <dgm:pt modelId="{6703D62C-BCD2-4DA2-A4F6-55C7BBF75BD9}" type="sibTrans" cxnId="{45A3C67F-A3DB-4BF0-B2F0-E65EB7606A65}">
      <dgm:prSet/>
      <dgm:spPr/>
      <dgm:t>
        <a:bodyPr/>
        <a:lstStyle/>
        <a:p>
          <a:endParaRPr lang="en-US"/>
        </a:p>
      </dgm:t>
    </dgm:pt>
    <dgm:pt modelId="{A140E89C-63C6-4BCB-A259-FE530193FA3E}">
      <dgm:prSet phldrT="[Text]"/>
      <dgm:spPr/>
      <dgm:t>
        <a:bodyPr/>
        <a:lstStyle/>
        <a:p>
          <a:r>
            <a:rPr lang="pl-PL" dirty="0" smtClean="0"/>
            <a:t>Unit testing</a:t>
          </a:r>
          <a:endParaRPr lang="en-US" dirty="0"/>
        </a:p>
      </dgm:t>
    </dgm:pt>
    <dgm:pt modelId="{4D575ED7-771B-4CA4-AF91-D88FFB8C1C49}" type="parTrans" cxnId="{5A391FDC-21FF-48AF-A4DA-60633ED55282}">
      <dgm:prSet/>
      <dgm:spPr/>
      <dgm:t>
        <a:bodyPr/>
        <a:lstStyle/>
        <a:p>
          <a:endParaRPr lang="en-US"/>
        </a:p>
      </dgm:t>
    </dgm:pt>
    <dgm:pt modelId="{E6D095F2-4EA4-45AC-8C00-E24F25A5CBEC}" type="sibTrans" cxnId="{5A391FDC-21FF-48AF-A4DA-60633ED55282}">
      <dgm:prSet/>
      <dgm:spPr/>
      <dgm:t>
        <a:bodyPr/>
        <a:lstStyle/>
        <a:p>
          <a:endParaRPr lang="en-US"/>
        </a:p>
      </dgm:t>
    </dgm:pt>
    <dgm:pt modelId="{774366D1-DF7C-4E35-A908-B4D869E86A8C}" type="pres">
      <dgm:prSet presAssocID="{D8567417-DF91-4C87-8B89-9D8F8D94AED4}" presName="hierChild1" presStyleCnt="0">
        <dgm:presLayoutVars>
          <dgm:orgChart val="1"/>
          <dgm:chPref val="1"/>
          <dgm:dir/>
          <dgm:animOne val="branch"/>
          <dgm:animLvl val="lvl"/>
          <dgm:resizeHandles/>
        </dgm:presLayoutVars>
      </dgm:prSet>
      <dgm:spPr/>
      <dgm:t>
        <a:bodyPr/>
        <a:lstStyle/>
        <a:p>
          <a:endParaRPr lang="en-GB"/>
        </a:p>
      </dgm:t>
    </dgm:pt>
    <dgm:pt modelId="{AFBCF9D3-0BB0-4A9C-BA4F-146503BBF68E}" type="pres">
      <dgm:prSet presAssocID="{78016DE2-9F70-4CD9-A570-68EC82527B0D}" presName="hierRoot1" presStyleCnt="0">
        <dgm:presLayoutVars>
          <dgm:hierBranch val="init"/>
        </dgm:presLayoutVars>
      </dgm:prSet>
      <dgm:spPr/>
    </dgm:pt>
    <dgm:pt modelId="{338A49DB-E770-4EF5-9E68-BE8B11117E9A}" type="pres">
      <dgm:prSet presAssocID="{78016DE2-9F70-4CD9-A570-68EC82527B0D}" presName="rootComposite1" presStyleCnt="0"/>
      <dgm:spPr/>
    </dgm:pt>
    <dgm:pt modelId="{35AC1C0A-AD19-4C91-948C-9AC9D6345C21}" type="pres">
      <dgm:prSet presAssocID="{78016DE2-9F70-4CD9-A570-68EC82527B0D}" presName="rootText1" presStyleLbl="node0" presStyleIdx="0" presStyleCnt="1">
        <dgm:presLayoutVars>
          <dgm:chPref val="3"/>
        </dgm:presLayoutVars>
      </dgm:prSet>
      <dgm:spPr/>
      <dgm:t>
        <a:bodyPr/>
        <a:lstStyle/>
        <a:p>
          <a:endParaRPr lang="en-GB"/>
        </a:p>
      </dgm:t>
    </dgm:pt>
    <dgm:pt modelId="{8532C1A6-8E32-4217-BC95-DC8FBBD7CEE1}" type="pres">
      <dgm:prSet presAssocID="{78016DE2-9F70-4CD9-A570-68EC82527B0D}" presName="rootConnector1" presStyleLbl="node1" presStyleIdx="0" presStyleCnt="0"/>
      <dgm:spPr/>
      <dgm:t>
        <a:bodyPr/>
        <a:lstStyle/>
        <a:p>
          <a:endParaRPr lang="en-GB"/>
        </a:p>
      </dgm:t>
    </dgm:pt>
    <dgm:pt modelId="{E73013EF-E953-4229-BA89-1D432D1F30A7}" type="pres">
      <dgm:prSet presAssocID="{78016DE2-9F70-4CD9-A570-68EC82527B0D}" presName="hierChild2" presStyleCnt="0"/>
      <dgm:spPr/>
    </dgm:pt>
    <dgm:pt modelId="{018EC5FC-BA0E-43AF-895D-DBA4A4F7D388}" type="pres">
      <dgm:prSet presAssocID="{4D575ED7-771B-4CA4-AF91-D88FFB8C1C49}" presName="Name64" presStyleLbl="parChTrans1D2" presStyleIdx="0" presStyleCnt="1"/>
      <dgm:spPr/>
      <dgm:t>
        <a:bodyPr/>
        <a:lstStyle/>
        <a:p>
          <a:endParaRPr lang="en-GB"/>
        </a:p>
      </dgm:t>
    </dgm:pt>
    <dgm:pt modelId="{DDE67703-4385-4007-8CFC-38BB59157792}" type="pres">
      <dgm:prSet presAssocID="{A140E89C-63C6-4BCB-A259-FE530193FA3E}" presName="hierRoot2" presStyleCnt="0">
        <dgm:presLayoutVars>
          <dgm:hierBranch val="init"/>
        </dgm:presLayoutVars>
      </dgm:prSet>
      <dgm:spPr/>
    </dgm:pt>
    <dgm:pt modelId="{426EB575-75BE-40D8-A876-5B9DB5B2CA70}" type="pres">
      <dgm:prSet presAssocID="{A140E89C-63C6-4BCB-A259-FE530193FA3E}" presName="rootComposite" presStyleCnt="0"/>
      <dgm:spPr/>
    </dgm:pt>
    <dgm:pt modelId="{3B3999A7-FCB7-4504-8CA0-661D22F6360D}" type="pres">
      <dgm:prSet presAssocID="{A140E89C-63C6-4BCB-A259-FE530193FA3E}" presName="rootText" presStyleLbl="node2" presStyleIdx="0" presStyleCnt="1">
        <dgm:presLayoutVars>
          <dgm:chPref val="3"/>
        </dgm:presLayoutVars>
      </dgm:prSet>
      <dgm:spPr/>
      <dgm:t>
        <a:bodyPr/>
        <a:lstStyle/>
        <a:p>
          <a:endParaRPr lang="en-GB"/>
        </a:p>
      </dgm:t>
    </dgm:pt>
    <dgm:pt modelId="{E16D13AC-7BA9-4E4F-8C20-79F43C0A0C21}" type="pres">
      <dgm:prSet presAssocID="{A140E89C-63C6-4BCB-A259-FE530193FA3E}" presName="rootConnector" presStyleLbl="node2" presStyleIdx="0" presStyleCnt="1"/>
      <dgm:spPr/>
      <dgm:t>
        <a:bodyPr/>
        <a:lstStyle/>
        <a:p>
          <a:endParaRPr lang="en-GB"/>
        </a:p>
      </dgm:t>
    </dgm:pt>
    <dgm:pt modelId="{E78B6338-F7F1-400E-8779-188AE3725191}" type="pres">
      <dgm:prSet presAssocID="{A140E89C-63C6-4BCB-A259-FE530193FA3E}" presName="hierChild4" presStyleCnt="0"/>
      <dgm:spPr/>
    </dgm:pt>
    <dgm:pt modelId="{8F612DC1-07C3-4C0E-8F6C-3C62037C9953}" type="pres">
      <dgm:prSet presAssocID="{A140E89C-63C6-4BCB-A259-FE530193FA3E}" presName="hierChild5" presStyleCnt="0"/>
      <dgm:spPr/>
    </dgm:pt>
    <dgm:pt modelId="{207E1D61-A454-4B37-9E10-9A1FED2E0AFD}" type="pres">
      <dgm:prSet presAssocID="{78016DE2-9F70-4CD9-A570-68EC82527B0D}" presName="hierChild3" presStyleCnt="0"/>
      <dgm:spPr/>
    </dgm:pt>
  </dgm:ptLst>
  <dgm:cxnLst>
    <dgm:cxn modelId="{45A3C67F-A3DB-4BF0-B2F0-E65EB7606A65}" srcId="{D8567417-DF91-4C87-8B89-9D8F8D94AED4}" destId="{78016DE2-9F70-4CD9-A570-68EC82527B0D}" srcOrd="0" destOrd="0" parTransId="{CE6D49A9-8261-4BBB-9BF7-67E097CD661C}" sibTransId="{6703D62C-BCD2-4DA2-A4F6-55C7BBF75BD9}"/>
    <dgm:cxn modelId="{FBAE2714-3341-4245-A69F-7A166507EA47}" type="presOf" srcId="{A140E89C-63C6-4BCB-A259-FE530193FA3E}" destId="{E16D13AC-7BA9-4E4F-8C20-79F43C0A0C21}" srcOrd="1" destOrd="0" presId="urn:microsoft.com/office/officeart/2009/3/layout/HorizontalOrganizationChart"/>
    <dgm:cxn modelId="{4CE443E3-26AA-4A29-B369-E7AE36553B9E}" type="presOf" srcId="{D8567417-DF91-4C87-8B89-9D8F8D94AED4}" destId="{774366D1-DF7C-4E35-A908-B4D869E86A8C}" srcOrd="0" destOrd="0" presId="urn:microsoft.com/office/officeart/2009/3/layout/HorizontalOrganizationChart"/>
    <dgm:cxn modelId="{5A391FDC-21FF-48AF-A4DA-60633ED55282}" srcId="{78016DE2-9F70-4CD9-A570-68EC82527B0D}" destId="{A140E89C-63C6-4BCB-A259-FE530193FA3E}" srcOrd="0" destOrd="0" parTransId="{4D575ED7-771B-4CA4-AF91-D88FFB8C1C49}" sibTransId="{E6D095F2-4EA4-45AC-8C00-E24F25A5CBEC}"/>
    <dgm:cxn modelId="{C179CB14-D0BA-421E-A219-9AF2D63A64B8}" type="presOf" srcId="{78016DE2-9F70-4CD9-A570-68EC82527B0D}" destId="{35AC1C0A-AD19-4C91-948C-9AC9D6345C21}" srcOrd="0" destOrd="0" presId="urn:microsoft.com/office/officeart/2009/3/layout/HorizontalOrganizationChart"/>
    <dgm:cxn modelId="{A51F24AD-27D6-49D3-840E-7BCCE943422D}" type="presOf" srcId="{78016DE2-9F70-4CD9-A570-68EC82527B0D}" destId="{8532C1A6-8E32-4217-BC95-DC8FBBD7CEE1}" srcOrd="1" destOrd="0" presId="urn:microsoft.com/office/officeart/2009/3/layout/HorizontalOrganizationChart"/>
    <dgm:cxn modelId="{F36519C5-8469-4E6D-A50F-E2A0222BC6D7}" type="presOf" srcId="{A140E89C-63C6-4BCB-A259-FE530193FA3E}" destId="{3B3999A7-FCB7-4504-8CA0-661D22F6360D}" srcOrd="0" destOrd="0" presId="urn:microsoft.com/office/officeart/2009/3/layout/HorizontalOrganizationChart"/>
    <dgm:cxn modelId="{FFA33E5A-03CA-4131-901E-169F8BE41665}" type="presOf" srcId="{4D575ED7-771B-4CA4-AF91-D88FFB8C1C49}" destId="{018EC5FC-BA0E-43AF-895D-DBA4A4F7D388}" srcOrd="0" destOrd="0" presId="urn:microsoft.com/office/officeart/2009/3/layout/HorizontalOrganizationChart"/>
    <dgm:cxn modelId="{370F13C1-7B5D-45C9-BE59-C18C1969BA53}" type="presParOf" srcId="{774366D1-DF7C-4E35-A908-B4D869E86A8C}" destId="{AFBCF9D3-0BB0-4A9C-BA4F-146503BBF68E}" srcOrd="0" destOrd="0" presId="urn:microsoft.com/office/officeart/2009/3/layout/HorizontalOrganizationChart"/>
    <dgm:cxn modelId="{0C18F8CA-D058-4A5E-8DB9-F96101EED5A6}" type="presParOf" srcId="{AFBCF9D3-0BB0-4A9C-BA4F-146503BBF68E}" destId="{338A49DB-E770-4EF5-9E68-BE8B11117E9A}" srcOrd="0" destOrd="0" presId="urn:microsoft.com/office/officeart/2009/3/layout/HorizontalOrganizationChart"/>
    <dgm:cxn modelId="{AE697211-68D0-4C1A-B159-A305F4C652B7}" type="presParOf" srcId="{338A49DB-E770-4EF5-9E68-BE8B11117E9A}" destId="{35AC1C0A-AD19-4C91-948C-9AC9D6345C21}" srcOrd="0" destOrd="0" presId="urn:microsoft.com/office/officeart/2009/3/layout/HorizontalOrganizationChart"/>
    <dgm:cxn modelId="{4FEBBFD5-E5AE-4154-AFA0-9CA60753EAC0}" type="presParOf" srcId="{338A49DB-E770-4EF5-9E68-BE8B11117E9A}" destId="{8532C1A6-8E32-4217-BC95-DC8FBBD7CEE1}" srcOrd="1" destOrd="0" presId="urn:microsoft.com/office/officeart/2009/3/layout/HorizontalOrganizationChart"/>
    <dgm:cxn modelId="{6E862289-CC19-456B-B2D3-F7C9181AE50F}" type="presParOf" srcId="{AFBCF9D3-0BB0-4A9C-BA4F-146503BBF68E}" destId="{E73013EF-E953-4229-BA89-1D432D1F30A7}" srcOrd="1" destOrd="0" presId="urn:microsoft.com/office/officeart/2009/3/layout/HorizontalOrganizationChart"/>
    <dgm:cxn modelId="{0CA9CE13-216C-4619-808C-9F0983FC8E40}" type="presParOf" srcId="{E73013EF-E953-4229-BA89-1D432D1F30A7}" destId="{018EC5FC-BA0E-43AF-895D-DBA4A4F7D388}" srcOrd="0" destOrd="0" presId="urn:microsoft.com/office/officeart/2009/3/layout/HorizontalOrganizationChart"/>
    <dgm:cxn modelId="{2B46950F-E973-497F-B52E-58DB511555B4}" type="presParOf" srcId="{E73013EF-E953-4229-BA89-1D432D1F30A7}" destId="{DDE67703-4385-4007-8CFC-38BB59157792}" srcOrd="1" destOrd="0" presId="urn:microsoft.com/office/officeart/2009/3/layout/HorizontalOrganizationChart"/>
    <dgm:cxn modelId="{04F31792-58DE-4414-B5B2-134DF7514305}" type="presParOf" srcId="{DDE67703-4385-4007-8CFC-38BB59157792}" destId="{426EB575-75BE-40D8-A876-5B9DB5B2CA70}" srcOrd="0" destOrd="0" presId="urn:microsoft.com/office/officeart/2009/3/layout/HorizontalOrganizationChart"/>
    <dgm:cxn modelId="{F4DB297B-4F41-4D07-931B-38184828B399}" type="presParOf" srcId="{426EB575-75BE-40D8-A876-5B9DB5B2CA70}" destId="{3B3999A7-FCB7-4504-8CA0-661D22F6360D}" srcOrd="0" destOrd="0" presId="urn:microsoft.com/office/officeart/2009/3/layout/HorizontalOrganizationChart"/>
    <dgm:cxn modelId="{293EA6A5-F1B1-4EB7-A233-32E06CD9BD39}" type="presParOf" srcId="{426EB575-75BE-40D8-A876-5B9DB5B2CA70}" destId="{E16D13AC-7BA9-4E4F-8C20-79F43C0A0C21}" srcOrd="1" destOrd="0" presId="urn:microsoft.com/office/officeart/2009/3/layout/HorizontalOrganizationChart"/>
    <dgm:cxn modelId="{71407C49-4BAE-494C-9DBE-92FEB6107E3E}" type="presParOf" srcId="{DDE67703-4385-4007-8CFC-38BB59157792}" destId="{E78B6338-F7F1-400E-8779-188AE3725191}" srcOrd="1" destOrd="0" presId="urn:microsoft.com/office/officeart/2009/3/layout/HorizontalOrganizationChart"/>
    <dgm:cxn modelId="{452070D2-00D7-422B-9152-9FC11BE6B070}" type="presParOf" srcId="{DDE67703-4385-4007-8CFC-38BB59157792}" destId="{8F612DC1-07C3-4C0E-8F6C-3C62037C9953}" srcOrd="2" destOrd="0" presId="urn:microsoft.com/office/officeart/2009/3/layout/HorizontalOrganizationChart"/>
    <dgm:cxn modelId="{31685B61-3FDB-4252-BE7E-461D15569714}" type="presParOf" srcId="{AFBCF9D3-0BB0-4A9C-BA4F-146503BBF68E}" destId="{207E1D61-A454-4B37-9E10-9A1FED2E0AFD}"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2A4D58-ED76-46F2-AB5E-3DCEED118E68}" type="doc">
      <dgm:prSet loTypeId="urn:microsoft.com/office/officeart/2005/8/layout/vList3" loCatId="picture" qsTypeId="urn:microsoft.com/office/officeart/2005/8/quickstyle/simple1" qsCatId="simple" csTypeId="urn:microsoft.com/office/officeart/2005/8/colors/accent1_2" csCatId="accent1" phldr="1"/>
      <dgm:spPr/>
    </dgm:pt>
    <dgm:pt modelId="{06B46FAE-E0F9-4749-A223-C5861CE43D17}">
      <dgm:prSet phldrT="[Text]"/>
      <dgm:spPr/>
      <dgm:t>
        <a:bodyPr/>
        <a:lstStyle/>
        <a:p>
          <a:r>
            <a:rPr lang="en-GB" dirty="0" smtClean="0"/>
            <a:t>Acquisition Layer</a:t>
          </a:r>
          <a:endParaRPr lang="en-GB" dirty="0"/>
        </a:p>
      </dgm:t>
    </dgm:pt>
    <dgm:pt modelId="{C24E6547-36C2-4F65-8F94-AE69A5FE4103}" type="parTrans" cxnId="{C561D265-85CD-4FBB-BF4B-9DA32FB2AC79}">
      <dgm:prSet/>
      <dgm:spPr/>
      <dgm:t>
        <a:bodyPr/>
        <a:lstStyle/>
        <a:p>
          <a:endParaRPr lang="en-GB"/>
        </a:p>
      </dgm:t>
    </dgm:pt>
    <dgm:pt modelId="{205E5620-0E12-4B5C-938D-58A50654D718}" type="sibTrans" cxnId="{C561D265-85CD-4FBB-BF4B-9DA32FB2AC79}">
      <dgm:prSet/>
      <dgm:spPr/>
      <dgm:t>
        <a:bodyPr/>
        <a:lstStyle/>
        <a:p>
          <a:endParaRPr lang="en-GB"/>
        </a:p>
      </dgm:t>
    </dgm:pt>
    <dgm:pt modelId="{8194BD30-A166-4731-BB12-2AF4C463714B}">
      <dgm:prSet phldrT="[Text]"/>
      <dgm:spPr/>
      <dgm:t>
        <a:bodyPr/>
        <a:lstStyle/>
        <a:p>
          <a:r>
            <a:rPr lang="en-GB" dirty="0" smtClean="0"/>
            <a:t>Analysis Layer</a:t>
          </a:r>
          <a:endParaRPr lang="en-GB" dirty="0"/>
        </a:p>
      </dgm:t>
    </dgm:pt>
    <dgm:pt modelId="{553F733A-E4CE-4F86-8F3B-162C2072AB46}" type="parTrans" cxnId="{BF416589-4137-4A5F-801C-9CB2AF3E7770}">
      <dgm:prSet/>
      <dgm:spPr/>
      <dgm:t>
        <a:bodyPr/>
        <a:lstStyle/>
        <a:p>
          <a:endParaRPr lang="en-GB"/>
        </a:p>
      </dgm:t>
    </dgm:pt>
    <dgm:pt modelId="{D9B86CE5-D950-4767-B2BB-54571DA33E39}" type="sibTrans" cxnId="{BF416589-4137-4A5F-801C-9CB2AF3E7770}">
      <dgm:prSet/>
      <dgm:spPr/>
      <dgm:t>
        <a:bodyPr/>
        <a:lstStyle/>
        <a:p>
          <a:endParaRPr lang="en-GB"/>
        </a:p>
      </dgm:t>
    </dgm:pt>
    <dgm:pt modelId="{DEDCAF38-468B-407B-AEA4-E864770AA586}">
      <dgm:prSet phldrT="[Text]"/>
      <dgm:spPr/>
      <dgm:t>
        <a:bodyPr/>
        <a:lstStyle/>
        <a:p>
          <a:r>
            <a:rPr lang="en-GB" dirty="0" smtClean="0"/>
            <a:t>Presentation Layer</a:t>
          </a:r>
          <a:endParaRPr lang="en-GB" dirty="0"/>
        </a:p>
      </dgm:t>
    </dgm:pt>
    <dgm:pt modelId="{66BEACB1-9F03-4C05-8A43-B0E759F4BE8F}" type="parTrans" cxnId="{4A0BF84A-ED12-4E19-AA9E-E06034819B55}">
      <dgm:prSet/>
      <dgm:spPr/>
      <dgm:t>
        <a:bodyPr/>
        <a:lstStyle/>
        <a:p>
          <a:endParaRPr lang="en-GB"/>
        </a:p>
      </dgm:t>
    </dgm:pt>
    <dgm:pt modelId="{B07B46C9-79F2-465C-ADF5-2C8E33FBF5BB}" type="sibTrans" cxnId="{4A0BF84A-ED12-4E19-AA9E-E06034819B55}">
      <dgm:prSet/>
      <dgm:spPr/>
      <dgm:t>
        <a:bodyPr/>
        <a:lstStyle/>
        <a:p>
          <a:endParaRPr lang="en-GB"/>
        </a:p>
      </dgm:t>
    </dgm:pt>
    <dgm:pt modelId="{6E949BFF-AE17-45A7-B6DB-1A99255EE27C}" type="pres">
      <dgm:prSet presAssocID="{9E2A4D58-ED76-46F2-AB5E-3DCEED118E68}" presName="linearFlow" presStyleCnt="0">
        <dgm:presLayoutVars>
          <dgm:dir/>
          <dgm:resizeHandles val="exact"/>
        </dgm:presLayoutVars>
      </dgm:prSet>
      <dgm:spPr/>
    </dgm:pt>
    <dgm:pt modelId="{3B4AFBF7-8E80-40EB-986B-7FDD003BE59D}" type="pres">
      <dgm:prSet presAssocID="{06B46FAE-E0F9-4749-A223-C5861CE43D17}" presName="composite" presStyleCnt="0"/>
      <dgm:spPr/>
    </dgm:pt>
    <dgm:pt modelId="{129939E5-C488-4CAC-9449-9CCB747C1245}" type="pres">
      <dgm:prSet presAssocID="{06B46FAE-E0F9-4749-A223-C5861CE43D17}" presName="imgShp" presStyleLbl="fgImgPlace1" presStyleIdx="0" presStyleCnt="3" custLinFactY="100000" custLinFactNeighborX="-2047" custLinFactNeighborY="159869"/>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38DBE1E0-F126-43D5-9250-D5CAD7B8111D}" type="pres">
      <dgm:prSet presAssocID="{06B46FAE-E0F9-4749-A223-C5861CE43D17}" presName="txShp" presStyleLbl="node1" presStyleIdx="0" presStyleCnt="3" custLinFactY="100000" custLinFactNeighborY="159869">
        <dgm:presLayoutVars>
          <dgm:bulletEnabled val="1"/>
        </dgm:presLayoutVars>
      </dgm:prSet>
      <dgm:spPr/>
      <dgm:t>
        <a:bodyPr/>
        <a:lstStyle/>
        <a:p>
          <a:endParaRPr lang="en-GB"/>
        </a:p>
      </dgm:t>
    </dgm:pt>
    <dgm:pt modelId="{AAA33929-53AA-4E7A-A419-D6494B8EECD1}" type="pres">
      <dgm:prSet presAssocID="{205E5620-0E12-4B5C-938D-58A50654D718}" presName="spacing" presStyleCnt="0"/>
      <dgm:spPr/>
    </dgm:pt>
    <dgm:pt modelId="{D67C646C-A1CB-44CD-8DB5-C1DE5AE059FE}" type="pres">
      <dgm:prSet presAssocID="{8194BD30-A166-4731-BB12-2AF4C463714B}" presName="composite" presStyleCnt="0"/>
      <dgm:spPr/>
    </dgm:pt>
    <dgm:pt modelId="{C6FDF0A6-D86A-4BB9-9C80-1914A030A0AB}" type="pres">
      <dgm:prSet presAssocID="{8194BD30-A166-4731-BB12-2AF4C463714B}"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146DA858-DD74-4AD6-8421-329CDBC3AB2D}" type="pres">
      <dgm:prSet presAssocID="{8194BD30-A166-4731-BB12-2AF4C463714B}" presName="txShp" presStyleLbl="node1" presStyleIdx="1" presStyleCnt="3">
        <dgm:presLayoutVars>
          <dgm:bulletEnabled val="1"/>
        </dgm:presLayoutVars>
      </dgm:prSet>
      <dgm:spPr/>
      <dgm:t>
        <a:bodyPr/>
        <a:lstStyle/>
        <a:p>
          <a:endParaRPr lang="en-GB"/>
        </a:p>
      </dgm:t>
    </dgm:pt>
    <dgm:pt modelId="{374D9941-C6C9-4511-9470-5F8DF84E79A4}" type="pres">
      <dgm:prSet presAssocID="{D9B86CE5-D950-4767-B2BB-54571DA33E39}" presName="spacing" presStyleCnt="0"/>
      <dgm:spPr/>
    </dgm:pt>
    <dgm:pt modelId="{7557E2CD-4283-415D-BA22-2D127E555800}" type="pres">
      <dgm:prSet presAssocID="{DEDCAF38-468B-407B-AEA4-E864770AA586}" presName="composite" presStyleCnt="0"/>
      <dgm:spPr/>
    </dgm:pt>
    <dgm:pt modelId="{C7067C23-C704-4196-8FAA-039A15D28C4C}" type="pres">
      <dgm:prSet presAssocID="{DEDCAF38-468B-407B-AEA4-E864770AA586}" presName="imgShp" presStyleLbl="fgImgPlace1" presStyleIdx="2" presStyleCnt="3" custLinFactY="-100000" custLinFactNeighborX="-869" custLinFactNeighborY="-159869"/>
      <dgm:spPr>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dgm:spPr>
    </dgm:pt>
    <dgm:pt modelId="{8059E40E-43C1-4931-95AB-4AB7F0B3BAD4}" type="pres">
      <dgm:prSet presAssocID="{DEDCAF38-468B-407B-AEA4-E864770AA586}" presName="txShp" presStyleLbl="node1" presStyleIdx="2" presStyleCnt="3" custLinFactY="-100000" custLinFactNeighborX="-538" custLinFactNeighborY="-159869">
        <dgm:presLayoutVars>
          <dgm:bulletEnabled val="1"/>
        </dgm:presLayoutVars>
      </dgm:prSet>
      <dgm:spPr/>
      <dgm:t>
        <a:bodyPr/>
        <a:lstStyle/>
        <a:p>
          <a:endParaRPr lang="en-GB"/>
        </a:p>
      </dgm:t>
    </dgm:pt>
  </dgm:ptLst>
  <dgm:cxnLst>
    <dgm:cxn modelId="{BF416589-4137-4A5F-801C-9CB2AF3E7770}" srcId="{9E2A4D58-ED76-46F2-AB5E-3DCEED118E68}" destId="{8194BD30-A166-4731-BB12-2AF4C463714B}" srcOrd="1" destOrd="0" parTransId="{553F733A-E4CE-4F86-8F3B-162C2072AB46}" sibTransId="{D9B86CE5-D950-4767-B2BB-54571DA33E39}"/>
    <dgm:cxn modelId="{B709EBB8-7B79-4774-844C-A74BD074AD33}" type="presOf" srcId="{DEDCAF38-468B-407B-AEA4-E864770AA586}" destId="{8059E40E-43C1-4931-95AB-4AB7F0B3BAD4}" srcOrd="0" destOrd="0" presId="urn:microsoft.com/office/officeart/2005/8/layout/vList3"/>
    <dgm:cxn modelId="{6ADE1E1E-1F64-4997-A03F-8D0113CDC7CD}" type="presOf" srcId="{8194BD30-A166-4731-BB12-2AF4C463714B}" destId="{146DA858-DD74-4AD6-8421-329CDBC3AB2D}" srcOrd="0" destOrd="0" presId="urn:microsoft.com/office/officeart/2005/8/layout/vList3"/>
    <dgm:cxn modelId="{2A13D999-62E5-4508-93FD-6CDBC92F14E2}" type="presOf" srcId="{06B46FAE-E0F9-4749-A223-C5861CE43D17}" destId="{38DBE1E0-F126-43D5-9250-D5CAD7B8111D}" srcOrd="0" destOrd="0" presId="urn:microsoft.com/office/officeart/2005/8/layout/vList3"/>
    <dgm:cxn modelId="{4A0BF84A-ED12-4E19-AA9E-E06034819B55}" srcId="{9E2A4D58-ED76-46F2-AB5E-3DCEED118E68}" destId="{DEDCAF38-468B-407B-AEA4-E864770AA586}" srcOrd="2" destOrd="0" parTransId="{66BEACB1-9F03-4C05-8A43-B0E759F4BE8F}" sibTransId="{B07B46C9-79F2-465C-ADF5-2C8E33FBF5BB}"/>
    <dgm:cxn modelId="{C561D265-85CD-4FBB-BF4B-9DA32FB2AC79}" srcId="{9E2A4D58-ED76-46F2-AB5E-3DCEED118E68}" destId="{06B46FAE-E0F9-4749-A223-C5861CE43D17}" srcOrd="0" destOrd="0" parTransId="{C24E6547-36C2-4F65-8F94-AE69A5FE4103}" sibTransId="{205E5620-0E12-4B5C-938D-58A50654D718}"/>
    <dgm:cxn modelId="{E7181BD6-9315-42B7-8299-FD2CFB731C7E}" type="presOf" srcId="{9E2A4D58-ED76-46F2-AB5E-3DCEED118E68}" destId="{6E949BFF-AE17-45A7-B6DB-1A99255EE27C}" srcOrd="0" destOrd="0" presId="urn:microsoft.com/office/officeart/2005/8/layout/vList3"/>
    <dgm:cxn modelId="{47E812A5-0EE8-4261-A53A-233B8627D63A}" type="presParOf" srcId="{6E949BFF-AE17-45A7-B6DB-1A99255EE27C}" destId="{3B4AFBF7-8E80-40EB-986B-7FDD003BE59D}" srcOrd="0" destOrd="0" presId="urn:microsoft.com/office/officeart/2005/8/layout/vList3"/>
    <dgm:cxn modelId="{C33BAA33-F2AF-4431-8757-1687C927E6A3}" type="presParOf" srcId="{3B4AFBF7-8E80-40EB-986B-7FDD003BE59D}" destId="{129939E5-C488-4CAC-9449-9CCB747C1245}" srcOrd="0" destOrd="0" presId="urn:microsoft.com/office/officeart/2005/8/layout/vList3"/>
    <dgm:cxn modelId="{250B8A25-C3BF-42D1-BCE2-B130FDF77D81}" type="presParOf" srcId="{3B4AFBF7-8E80-40EB-986B-7FDD003BE59D}" destId="{38DBE1E0-F126-43D5-9250-D5CAD7B8111D}" srcOrd="1" destOrd="0" presId="urn:microsoft.com/office/officeart/2005/8/layout/vList3"/>
    <dgm:cxn modelId="{C915D4FD-1D73-466E-90F6-967B760AEB30}" type="presParOf" srcId="{6E949BFF-AE17-45A7-B6DB-1A99255EE27C}" destId="{AAA33929-53AA-4E7A-A419-D6494B8EECD1}" srcOrd="1" destOrd="0" presId="urn:microsoft.com/office/officeart/2005/8/layout/vList3"/>
    <dgm:cxn modelId="{F3F35B26-859E-45FD-8F9A-F72AAE6E8B82}" type="presParOf" srcId="{6E949BFF-AE17-45A7-B6DB-1A99255EE27C}" destId="{D67C646C-A1CB-44CD-8DB5-C1DE5AE059FE}" srcOrd="2" destOrd="0" presId="urn:microsoft.com/office/officeart/2005/8/layout/vList3"/>
    <dgm:cxn modelId="{54175AC1-36CB-446B-BFE6-DDD6A72AC111}" type="presParOf" srcId="{D67C646C-A1CB-44CD-8DB5-C1DE5AE059FE}" destId="{C6FDF0A6-D86A-4BB9-9C80-1914A030A0AB}" srcOrd="0" destOrd="0" presId="urn:microsoft.com/office/officeart/2005/8/layout/vList3"/>
    <dgm:cxn modelId="{70F00117-983A-49EC-803E-80523B694919}" type="presParOf" srcId="{D67C646C-A1CB-44CD-8DB5-C1DE5AE059FE}" destId="{146DA858-DD74-4AD6-8421-329CDBC3AB2D}" srcOrd="1" destOrd="0" presId="urn:microsoft.com/office/officeart/2005/8/layout/vList3"/>
    <dgm:cxn modelId="{EBEC7D2A-669B-444B-BE66-8DB52F925074}" type="presParOf" srcId="{6E949BFF-AE17-45A7-B6DB-1A99255EE27C}" destId="{374D9941-C6C9-4511-9470-5F8DF84E79A4}" srcOrd="3" destOrd="0" presId="urn:microsoft.com/office/officeart/2005/8/layout/vList3"/>
    <dgm:cxn modelId="{47DB7B57-99A4-4DA8-A1E5-68424E2021A4}" type="presParOf" srcId="{6E949BFF-AE17-45A7-B6DB-1A99255EE27C}" destId="{7557E2CD-4283-415D-BA22-2D127E555800}" srcOrd="4" destOrd="0" presId="urn:microsoft.com/office/officeart/2005/8/layout/vList3"/>
    <dgm:cxn modelId="{99632CD5-BCAD-4236-B841-D60668A6F7D3}" type="presParOf" srcId="{7557E2CD-4283-415D-BA22-2D127E555800}" destId="{C7067C23-C704-4196-8FAA-039A15D28C4C}" srcOrd="0" destOrd="0" presId="urn:microsoft.com/office/officeart/2005/8/layout/vList3"/>
    <dgm:cxn modelId="{9A9F8444-F90F-473C-8366-4D69F99BE0C7}" type="presParOf" srcId="{7557E2CD-4283-415D-BA22-2D127E555800}" destId="{8059E40E-43C1-4931-95AB-4AB7F0B3BAD4}"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736B4-2802-46F8-9980-1731E038B563}">
      <dsp:nvSpPr>
        <dsp:cNvPr id="0" name=""/>
        <dsp:cNvSpPr/>
      </dsp:nvSpPr>
      <dsp:spPr>
        <a:xfrm>
          <a:off x="2678" y="1563489"/>
          <a:ext cx="2342554" cy="93702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8684" tIns="69342" rIns="34671" bIns="69342" numCol="1" spcCol="1270" anchor="ctr" anchorCtr="0">
          <a:noAutofit/>
        </a:bodyPr>
        <a:lstStyle/>
        <a:p>
          <a:pPr lvl="0" algn="ctr" defTabSz="1155700">
            <a:lnSpc>
              <a:spcPct val="90000"/>
            </a:lnSpc>
            <a:spcBef>
              <a:spcPct val="0"/>
            </a:spcBef>
            <a:spcAft>
              <a:spcPct val="35000"/>
            </a:spcAft>
          </a:pPr>
          <a:r>
            <a:rPr lang="pl-PL" sz="2600" kern="1200" dirty="0" smtClean="0"/>
            <a:t>Read file</a:t>
          </a:r>
          <a:endParaRPr lang="en-GB" sz="2600" kern="1200" dirty="0"/>
        </a:p>
      </dsp:txBody>
      <dsp:txXfrm>
        <a:off x="2678" y="1563489"/>
        <a:ext cx="2108299" cy="937021"/>
      </dsp:txXfrm>
    </dsp:sp>
    <dsp:sp modelId="{8EA1D614-697A-478C-B1CE-26A3CDAD9AC8}">
      <dsp:nvSpPr>
        <dsp:cNvPr id="0" name=""/>
        <dsp:cNvSpPr/>
      </dsp:nvSpPr>
      <dsp:spPr>
        <a:xfrm>
          <a:off x="1876722" y="1563489"/>
          <a:ext cx="2342554" cy="93702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4013" tIns="69342" rIns="34671" bIns="69342" numCol="1" spcCol="1270" anchor="ctr" anchorCtr="0">
          <a:noAutofit/>
        </a:bodyPr>
        <a:lstStyle/>
        <a:p>
          <a:pPr lvl="0" algn="ctr" defTabSz="1155700">
            <a:lnSpc>
              <a:spcPct val="90000"/>
            </a:lnSpc>
            <a:spcBef>
              <a:spcPct val="0"/>
            </a:spcBef>
            <a:spcAft>
              <a:spcPct val="35000"/>
            </a:spcAft>
          </a:pPr>
          <a:r>
            <a:rPr lang="pl-PL" sz="2600" kern="1200" dirty="0" err="1" smtClean="0"/>
            <a:t>Calculate</a:t>
          </a:r>
          <a:r>
            <a:rPr lang="pl-PL" sz="2600" kern="1200" dirty="0" smtClean="0"/>
            <a:t> R=U/I</a:t>
          </a:r>
          <a:endParaRPr lang="en-GB" sz="2600" kern="1200" dirty="0"/>
        </a:p>
      </dsp:txBody>
      <dsp:txXfrm>
        <a:off x="2345233" y="1563489"/>
        <a:ext cx="1405533" cy="937021"/>
      </dsp:txXfrm>
    </dsp:sp>
    <dsp:sp modelId="{6978CA4A-AACC-40F5-A4BC-AAE8C2FBCEB1}">
      <dsp:nvSpPr>
        <dsp:cNvPr id="0" name=""/>
        <dsp:cNvSpPr/>
      </dsp:nvSpPr>
      <dsp:spPr>
        <a:xfrm>
          <a:off x="3750766" y="1563489"/>
          <a:ext cx="2342554" cy="93702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4013" tIns="69342" rIns="34671" bIns="69342" numCol="1" spcCol="1270" anchor="ctr" anchorCtr="0">
          <a:noAutofit/>
        </a:bodyPr>
        <a:lstStyle/>
        <a:p>
          <a:pPr lvl="0" algn="ctr" defTabSz="1155700">
            <a:lnSpc>
              <a:spcPct val="90000"/>
            </a:lnSpc>
            <a:spcBef>
              <a:spcPct val="0"/>
            </a:spcBef>
            <a:spcAft>
              <a:spcPct val="35000"/>
            </a:spcAft>
          </a:pPr>
          <a:r>
            <a:rPr lang="en-GB" sz="2600" kern="1200" dirty="0" smtClean="0"/>
            <a:t>Present</a:t>
          </a:r>
          <a:endParaRPr lang="en-GB" sz="2600" kern="1200" dirty="0"/>
        </a:p>
      </dsp:txBody>
      <dsp:txXfrm>
        <a:off x="4219277" y="1563489"/>
        <a:ext cx="1405533" cy="9370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8EC5FC-BA0E-43AF-895D-DBA4A4F7D388}">
      <dsp:nvSpPr>
        <dsp:cNvPr id="0" name=""/>
        <dsp:cNvSpPr/>
      </dsp:nvSpPr>
      <dsp:spPr>
        <a:xfrm>
          <a:off x="3217166" y="1617979"/>
          <a:ext cx="642742" cy="91440"/>
        </a:xfrm>
        <a:custGeom>
          <a:avLst/>
          <a:gdLst/>
          <a:ahLst/>
          <a:cxnLst/>
          <a:rect l="0" t="0" r="0" b="0"/>
          <a:pathLst>
            <a:path>
              <a:moveTo>
                <a:pt x="0" y="45720"/>
              </a:moveTo>
              <a:lnTo>
                <a:pt x="642742"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AC1C0A-AD19-4C91-948C-9AC9D6345C21}">
      <dsp:nvSpPr>
        <dsp:cNvPr id="0" name=""/>
        <dsp:cNvSpPr/>
      </dsp:nvSpPr>
      <dsp:spPr>
        <a:xfrm>
          <a:off x="3455" y="1173609"/>
          <a:ext cx="3213710" cy="9801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2311400">
            <a:lnSpc>
              <a:spcPct val="90000"/>
            </a:lnSpc>
            <a:spcBef>
              <a:spcPct val="0"/>
            </a:spcBef>
            <a:spcAft>
              <a:spcPct val="35000"/>
            </a:spcAft>
          </a:pPr>
          <a:r>
            <a:rPr lang="pl-PL" sz="5200" kern="1200" dirty="0" smtClean="0"/>
            <a:t>Testing</a:t>
          </a:r>
          <a:endParaRPr lang="en-US" sz="5200" kern="1200" dirty="0"/>
        </a:p>
      </dsp:txBody>
      <dsp:txXfrm>
        <a:off x="3455" y="1173609"/>
        <a:ext cx="3213710" cy="980181"/>
      </dsp:txXfrm>
    </dsp:sp>
    <dsp:sp modelId="{3B3999A7-FCB7-4504-8CA0-661D22F6360D}">
      <dsp:nvSpPr>
        <dsp:cNvPr id="0" name=""/>
        <dsp:cNvSpPr/>
      </dsp:nvSpPr>
      <dsp:spPr>
        <a:xfrm>
          <a:off x="3859908" y="1173609"/>
          <a:ext cx="3213710" cy="9801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2311400">
            <a:lnSpc>
              <a:spcPct val="90000"/>
            </a:lnSpc>
            <a:spcBef>
              <a:spcPct val="0"/>
            </a:spcBef>
            <a:spcAft>
              <a:spcPct val="35000"/>
            </a:spcAft>
          </a:pPr>
          <a:r>
            <a:rPr lang="pl-PL" sz="5200" kern="1200" dirty="0" smtClean="0"/>
            <a:t>Unit testing</a:t>
          </a:r>
          <a:endParaRPr lang="en-US" sz="5200" kern="1200" dirty="0"/>
        </a:p>
      </dsp:txBody>
      <dsp:txXfrm>
        <a:off x="3859908" y="1173609"/>
        <a:ext cx="3213710" cy="9801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DBE1E0-F126-43D5-9250-D5CAD7B8111D}">
      <dsp:nvSpPr>
        <dsp:cNvPr id="0" name=""/>
        <dsp:cNvSpPr/>
      </dsp:nvSpPr>
      <dsp:spPr>
        <a:xfrm rot="10800000">
          <a:off x="849917" y="1914178"/>
          <a:ext cx="2643674" cy="736118"/>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4608" tIns="76200" rIns="142240" bIns="76200" numCol="1" spcCol="1270" anchor="ctr" anchorCtr="0">
          <a:noAutofit/>
        </a:bodyPr>
        <a:lstStyle/>
        <a:p>
          <a:pPr lvl="0" algn="ctr" defTabSz="889000">
            <a:lnSpc>
              <a:spcPct val="90000"/>
            </a:lnSpc>
            <a:spcBef>
              <a:spcPct val="0"/>
            </a:spcBef>
            <a:spcAft>
              <a:spcPct val="35000"/>
            </a:spcAft>
          </a:pPr>
          <a:r>
            <a:rPr lang="en-GB" sz="2000" kern="1200" dirty="0" smtClean="0"/>
            <a:t>Acquisition Layer</a:t>
          </a:r>
          <a:endParaRPr lang="en-GB" sz="2000" kern="1200" dirty="0"/>
        </a:p>
      </dsp:txBody>
      <dsp:txXfrm rot="10800000">
        <a:off x="1033946" y="1914178"/>
        <a:ext cx="2459645" cy="736118"/>
      </dsp:txXfrm>
    </dsp:sp>
    <dsp:sp modelId="{129939E5-C488-4CAC-9449-9CCB747C1245}">
      <dsp:nvSpPr>
        <dsp:cNvPr id="0" name=""/>
        <dsp:cNvSpPr/>
      </dsp:nvSpPr>
      <dsp:spPr>
        <a:xfrm>
          <a:off x="466789" y="1914178"/>
          <a:ext cx="736118" cy="736118"/>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6DA858-DD74-4AD6-8421-329CDBC3AB2D}">
      <dsp:nvSpPr>
        <dsp:cNvPr id="0" name=""/>
        <dsp:cNvSpPr/>
      </dsp:nvSpPr>
      <dsp:spPr>
        <a:xfrm rot="10800000">
          <a:off x="849917" y="957090"/>
          <a:ext cx="2643674" cy="736118"/>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4608" tIns="76200" rIns="142240" bIns="76200" numCol="1" spcCol="1270" anchor="ctr" anchorCtr="0">
          <a:noAutofit/>
        </a:bodyPr>
        <a:lstStyle/>
        <a:p>
          <a:pPr lvl="0" algn="ctr" defTabSz="889000">
            <a:lnSpc>
              <a:spcPct val="90000"/>
            </a:lnSpc>
            <a:spcBef>
              <a:spcPct val="0"/>
            </a:spcBef>
            <a:spcAft>
              <a:spcPct val="35000"/>
            </a:spcAft>
          </a:pPr>
          <a:r>
            <a:rPr lang="en-GB" sz="2000" kern="1200" dirty="0" smtClean="0"/>
            <a:t>Analysis Layer</a:t>
          </a:r>
          <a:endParaRPr lang="en-GB" sz="2000" kern="1200" dirty="0"/>
        </a:p>
      </dsp:txBody>
      <dsp:txXfrm rot="10800000">
        <a:off x="1033946" y="957090"/>
        <a:ext cx="2459645" cy="736118"/>
      </dsp:txXfrm>
    </dsp:sp>
    <dsp:sp modelId="{C6FDF0A6-D86A-4BB9-9C80-1914A030A0AB}">
      <dsp:nvSpPr>
        <dsp:cNvPr id="0" name=""/>
        <dsp:cNvSpPr/>
      </dsp:nvSpPr>
      <dsp:spPr>
        <a:xfrm>
          <a:off x="481858" y="957090"/>
          <a:ext cx="736118" cy="736118"/>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059E40E-43C1-4931-95AB-4AB7F0B3BAD4}">
      <dsp:nvSpPr>
        <dsp:cNvPr id="0" name=""/>
        <dsp:cNvSpPr/>
      </dsp:nvSpPr>
      <dsp:spPr>
        <a:xfrm rot="10800000">
          <a:off x="835694" y="2"/>
          <a:ext cx="2643674" cy="736118"/>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4608" tIns="76200" rIns="142240" bIns="76200" numCol="1" spcCol="1270" anchor="ctr" anchorCtr="0">
          <a:noAutofit/>
        </a:bodyPr>
        <a:lstStyle/>
        <a:p>
          <a:pPr lvl="0" algn="ctr" defTabSz="889000">
            <a:lnSpc>
              <a:spcPct val="90000"/>
            </a:lnSpc>
            <a:spcBef>
              <a:spcPct val="0"/>
            </a:spcBef>
            <a:spcAft>
              <a:spcPct val="35000"/>
            </a:spcAft>
          </a:pPr>
          <a:r>
            <a:rPr lang="en-GB" sz="2000" kern="1200" dirty="0" smtClean="0"/>
            <a:t>Presentation Layer</a:t>
          </a:r>
          <a:endParaRPr lang="en-GB" sz="2000" kern="1200" dirty="0"/>
        </a:p>
      </dsp:txBody>
      <dsp:txXfrm rot="10800000">
        <a:off x="1019723" y="2"/>
        <a:ext cx="2459645" cy="736118"/>
      </dsp:txXfrm>
    </dsp:sp>
    <dsp:sp modelId="{C7067C23-C704-4196-8FAA-039A15D28C4C}">
      <dsp:nvSpPr>
        <dsp:cNvPr id="0" name=""/>
        <dsp:cNvSpPr/>
      </dsp:nvSpPr>
      <dsp:spPr>
        <a:xfrm>
          <a:off x="475461" y="2"/>
          <a:ext cx="736118" cy="736118"/>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8422" cy="340598"/>
          </a:xfrm>
          <a:prstGeom prst="rect">
            <a:avLst/>
          </a:prstGeom>
        </p:spPr>
        <p:txBody>
          <a:bodyPr vert="horz" lIns="91595" tIns="45798" rIns="91595" bIns="45798" rtlCol="0"/>
          <a:lstStyle>
            <a:lvl1pPr algn="l">
              <a:defRPr sz="1200"/>
            </a:lvl1pPr>
          </a:lstStyle>
          <a:p>
            <a:endParaRPr lang="en-US"/>
          </a:p>
        </p:txBody>
      </p:sp>
      <p:sp>
        <p:nvSpPr>
          <p:cNvPr id="3" name="Date Placeholder 2"/>
          <p:cNvSpPr>
            <a:spLocks noGrp="1"/>
          </p:cNvSpPr>
          <p:nvPr>
            <p:ph type="dt" sz="quarter" idx="1"/>
          </p:nvPr>
        </p:nvSpPr>
        <p:spPr>
          <a:xfrm>
            <a:off x="5631792" y="0"/>
            <a:ext cx="4308422" cy="340598"/>
          </a:xfrm>
          <a:prstGeom prst="rect">
            <a:avLst/>
          </a:prstGeom>
        </p:spPr>
        <p:txBody>
          <a:bodyPr vert="horz" lIns="91595" tIns="45798" rIns="91595" bIns="45798" rtlCol="0"/>
          <a:lstStyle>
            <a:lvl1pPr algn="r">
              <a:defRPr sz="1200"/>
            </a:lvl1pPr>
          </a:lstStyle>
          <a:p>
            <a:fld id="{FB5F6217-0270-DB46-84AB-265AD0A22FF6}" type="datetimeFigureOut">
              <a:rPr lang="en-US" smtClean="0"/>
              <a:pPr/>
              <a:t>7/8/2015</a:t>
            </a:fld>
            <a:endParaRPr lang="en-US"/>
          </a:p>
        </p:txBody>
      </p:sp>
      <p:sp>
        <p:nvSpPr>
          <p:cNvPr id="4" name="Footer Placeholder 3"/>
          <p:cNvSpPr>
            <a:spLocks noGrp="1"/>
          </p:cNvSpPr>
          <p:nvPr>
            <p:ph type="ftr" sz="quarter" idx="2"/>
          </p:nvPr>
        </p:nvSpPr>
        <p:spPr>
          <a:xfrm>
            <a:off x="2" y="6470183"/>
            <a:ext cx="4308422" cy="340598"/>
          </a:xfrm>
          <a:prstGeom prst="rect">
            <a:avLst/>
          </a:prstGeom>
        </p:spPr>
        <p:txBody>
          <a:bodyPr vert="horz" lIns="91595" tIns="45798" rIns="91595" bIns="45798" rtlCol="0" anchor="b"/>
          <a:lstStyle>
            <a:lvl1pPr algn="l">
              <a:defRPr sz="1200"/>
            </a:lvl1pPr>
          </a:lstStyle>
          <a:p>
            <a:endParaRPr lang="en-US"/>
          </a:p>
        </p:txBody>
      </p:sp>
      <p:sp>
        <p:nvSpPr>
          <p:cNvPr id="5" name="Slide Number Placeholder 4"/>
          <p:cNvSpPr>
            <a:spLocks noGrp="1"/>
          </p:cNvSpPr>
          <p:nvPr>
            <p:ph type="sldNum" sz="quarter" idx="3"/>
          </p:nvPr>
        </p:nvSpPr>
        <p:spPr>
          <a:xfrm>
            <a:off x="5631792" y="6470183"/>
            <a:ext cx="4308422" cy="340598"/>
          </a:xfrm>
          <a:prstGeom prst="rect">
            <a:avLst/>
          </a:prstGeom>
        </p:spPr>
        <p:txBody>
          <a:bodyPr vert="horz" lIns="91595" tIns="45798" rIns="91595" bIns="45798" rtlCol="0" anchor="b"/>
          <a:lstStyle>
            <a:lvl1pPr algn="r">
              <a:defRPr sz="1200"/>
            </a:lvl1pPr>
          </a:lstStyle>
          <a:p>
            <a:fld id="{32DD8071-07A8-004A-89B3-8F5645CF7CD6}" type="slidenum">
              <a:rPr lang="en-US" smtClean="0"/>
              <a:pPr/>
              <a:t>‹#›</a:t>
            </a:fld>
            <a:endParaRPr lang="en-US"/>
          </a:p>
        </p:txBody>
      </p:sp>
    </p:spTree>
    <p:extLst>
      <p:ext uri="{BB962C8B-B14F-4D97-AF65-F5344CB8AC3E}">
        <p14:creationId xmlns:p14="http://schemas.microsoft.com/office/powerpoint/2010/main" val="42084829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8422" cy="340598"/>
          </a:xfrm>
          <a:prstGeom prst="rect">
            <a:avLst/>
          </a:prstGeom>
        </p:spPr>
        <p:txBody>
          <a:bodyPr vert="horz" lIns="91595" tIns="45798" rIns="91595" bIns="45798" rtlCol="0"/>
          <a:lstStyle>
            <a:lvl1pPr algn="l">
              <a:defRPr sz="1200"/>
            </a:lvl1pPr>
          </a:lstStyle>
          <a:p>
            <a:endParaRPr lang="en-US"/>
          </a:p>
        </p:txBody>
      </p:sp>
      <p:sp>
        <p:nvSpPr>
          <p:cNvPr id="3" name="Date Placeholder 2"/>
          <p:cNvSpPr>
            <a:spLocks noGrp="1"/>
          </p:cNvSpPr>
          <p:nvPr>
            <p:ph type="dt" idx="1"/>
          </p:nvPr>
        </p:nvSpPr>
        <p:spPr>
          <a:xfrm>
            <a:off x="5631792" y="0"/>
            <a:ext cx="4308422" cy="340598"/>
          </a:xfrm>
          <a:prstGeom prst="rect">
            <a:avLst/>
          </a:prstGeom>
        </p:spPr>
        <p:txBody>
          <a:bodyPr vert="horz" lIns="91595" tIns="45798" rIns="91595" bIns="45798" rtlCol="0"/>
          <a:lstStyle>
            <a:lvl1pPr algn="r">
              <a:defRPr sz="1200"/>
            </a:lvl1pPr>
          </a:lstStyle>
          <a:p>
            <a:fld id="{223EE321-F686-1C47-A950-57A78D15B87A}" type="datetimeFigureOut">
              <a:rPr lang="en-US" smtClean="0"/>
              <a:pPr/>
              <a:t>7/8/2015</a:t>
            </a:fld>
            <a:endParaRPr lang="en-US"/>
          </a:p>
        </p:txBody>
      </p:sp>
      <p:sp>
        <p:nvSpPr>
          <p:cNvPr id="4" name="Slide Image Placeholder 3"/>
          <p:cNvSpPr>
            <a:spLocks noGrp="1" noRot="1" noChangeAspect="1"/>
          </p:cNvSpPr>
          <p:nvPr>
            <p:ph type="sldImg" idx="2"/>
          </p:nvPr>
        </p:nvSpPr>
        <p:spPr>
          <a:xfrm>
            <a:off x="2928938" y="511175"/>
            <a:ext cx="4084637" cy="2554288"/>
          </a:xfrm>
          <a:prstGeom prst="rect">
            <a:avLst/>
          </a:prstGeom>
          <a:noFill/>
          <a:ln w="12700">
            <a:solidFill>
              <a:prstClr val="black"/>
            </a:solidFill>
          </a:ln>
        </p:spPr>
        <p:txBody>
          <a:bodyPr vert="horz" lIns="91595" tIns="45798" rIns="91595" bIns="45798" rtlCol="0" anchor="ctr"/>
          <a:lstStyle/>
          <a:p>
            <a:endParaRPr lang="en-US"/>
          </a:p>
        </p:txBody>
      </p:sp>
      <p:sp>
        <p:nvSpPr>
          <p:cNvPr id="5" name="Notes Placeholder 4"/>
          <p:cNvSpPr>
            <a:spLocks noGrp="1"/>
          </p:cNvSpPr>
          <p:nvPr>
            <p:ph type="body" sz="quarter" idx="3"/>
          </p:nvPr>
        </p:nvSpPr>
        <p:spPr>
          <a:xfrm>
            <a:off x="994252" y="3235683"/>
            <a:ext cx="7954010" cy="3065384"/>
          </a:xfrm>
          <a:prstGeom prst="rect">
            <a:avLst/>
          </a:prstGeom>
        </p:spPr>
        <p:txBody>
          <a:bodyPr vert="horz" lIns="91595" tIns="45798" rIns="91595" bIns="45798" rtlCol="0"/>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6" name="Footer Placeholder 5"/>
          <p:cNvSpPr>
            <a:spLocks noGrp="1"/>
          </p:cNvSpPr>
          <p:nvPr>
            <p:ph type="ftr" sz="quarter" idx="4"/>
          </p:nvPr>
        </p:nvSpPr>
        <p:spPr>
          <a:xfrm>
            <a:off x="2" y="6470183"/>
            <a:ext cx="4308422" cy="340598"/>
          </a:xfrm>
          <a:prstGeom prst="rect">
            <a:avLst/>
          </a:prstGeom>
        </p:spPr>
        <p:txBody>
          <a:bodyPr vert="horz" lIns="91595" tIns="45798" rIns="91595" bIns="45798" rtlCol="0" anchor="b"/>
          <a:lstStyle>
            <a:lvl1pPr algn="l">
              <a:defRPr sz="1200"/>
            </a:lvl1pPr>
          </a:lstStyle>
          <a:p>
            <a:endParaRPr lang="en-US"/>
          </a:p>
        </p:txBody>
      </p:sp>
      <p:sp>
        <p:nvSpPr>
          <p:cNvPr id="7" name="Slide Number Placeholder 6"/>
          <p:cNvSpPr>
            <a:spLocks noGrp="1"/>
          </p:cNvSpPr>
          <p:nvPr>
            <p:ph type="sldNum" sz="quarter" idx="5"/>
          </p:nvPr>
        </p:nvSpPr>
        <p:spPr>
          <a:xfrm>
            <a:off x="5631792" y="6470183"/>
            <a:ext cx="4308422" cy="340598"/>
          </a:xfrm>
          <a:prstGeom prst="rect">
            <a:avLst/>
          </a:prstGeom>
        </p:spPr>
        <p:txBody>
          <a:bodyPr vert="horz" lIns="91595" tIns="45798" rIns="91595" bIns="45798" rtlCol="0" anchor="b"/>
          <a:lstStyle>
            <a:lvl1pPr algn="r">
              <a:defRPr sz="1200"/>
            </a:lvl1pPr>
          </a:lstStyle>
          <a:p>
            <a:fld id="{ACACFFA3-DDE0-9C4C-BFCC-F79D3536F12A}" type="slidenum">
              <a:rPr lang="en-US" smtClean="0"/>
              <a:pPr/>
              <a:t>‹#›</a:t>
            </a:fld>
            <a:endParaRPr lang="en-US"/>
          </a:p>
        </p:txBody>
      </p:sp>
    </p:spTree>
    <p:extLst>
      <p:ext uri="{BB962C8B-B14F-4D97-AF65-F5344CB8AC3E}">
        <p14:creationId xmlns:p14="http://schemas.microsoft.com/office/powerpoint/2010/main" val="397802891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1</a:t>
            </a:fld>
            <a:endParaRPr lang="en-US"/>
          </a:p>
        </p:txBody>
      </p:sp>
    </p:spTree>
    <p:extLst>
      <p:ext uri="{BB962C8B-B14F-4D97-AF65-F5344CB8AC3E}">
        <p14:creationId xmlns:p14="http://schemas.microsoft.com/office/powerpoint/2010/main" val="3173639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10</a:t>
            </a:fld>
            <a:endParaRPr lang="en-US"/>
          </a:p>
        </p:txBody>
      </p:sp>
    </p:spTree>
    <p:extLst>
      <p:ext uri="{BB962C8B-B14F-4D97-AF65-F5344CB8AC3E}">
        <p14:creationId xmlns:p14="http://schemas.microsoft.com/office/powerpoint/2010/main" val="12811987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11</a:t>
            </a:fld>
            <a:endParaRPr lang="en-US"/>
          </a:p>
        </p:txBody>
      </p:sp>
    </p:spTree>
    <p:extLst>
      <p:ext uri="{BB962C8B-B14F-4D97-AF65-F5344CB8AC3E}">
        <p14:creationId xmlns:p14="http://schemas.microsoft.com/office/powerpoint/2010/main" val="3971579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12</a:t>
            </a:fld>
            <a:endParaRPr lang="en-US"/>
          </a:p>
        </p:txBody>
      </p:sp>
    </p:spTree>
    <p:extLst>
      <p:ext uri="{BB962C8B-B14F-4D97-AF65-F5344CB8AC3E}">
        <p14:creationId xmlns:p14="http://schemas.microsoft.com/office/powerpoint/2010/main" val="4718713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smtClean="0"/>
              <a:t>KAMIL</a:t>
            </a:r>
            <a:endParaRPr lang="en-US" dirty="0"/>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13</a:t>
            </a:fld>
            <a:endParaRPr lang="en-US"/>
          </a:p>
        </p:txBody>
      </p:sp>
    </p:spTree>
    <p:extLst>
      <p:ext uri="{BB962C8B-B14F-4D97-AF65-F5344CB8AC3E}">
        <p14:creationId xmlns:p14="http://schemas.microsoft.com/office/powerpoint/2010/main" val="17514576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smtClean="0"/>
              <a:t>KAMIL</a:t>
            </a:r>
            <a:endParaRPr lang="en-US" dirty="0"/>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14</a:t>
            </a:fld>
            <a:endParaRPr lang="en-US"/>
          </a:p>
        </p:txBody>
      </p:sp>
    </p:spTree>
    <p:extLst>
      <p:ext uri="{BB962C8B-B14F-4D97-AF65-F5344CB8AC3E}">
        <p14:creationId xmlns:p14="http://schemas.microsoft.com/office/powerpoint/2010/main" val="28398136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smtClean="0"/>
              <a:t>KAMIL</a:t>
            </a:r>
            <a:endParaRPr lang="en-US" dirty="0"/>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15</a:t>
            </a:fld>
            <a:endParaRPr lang="en-US"/>
          </a:p>
        </p:txBody>
      </p:sp>
    </p:spTree>
    <p:extLst>
      <p:ext uri="{BB962C8B-B14F-4D97-AF65-F5344CB8AC3E}">
        <p14:creationId xmlns:p14="http://schemas.microsoft.com/office/powerpoint/2010/main" val="38391785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smtClean="0"/>
              <a:t>KAMIL</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16</a:t>
            </a:fld>
            <a:endParaRPr lang="en-US"/>
          </a:p>
        </p:txBody>
      </p:sp>
    </p:spTree>
    <p:extLst>
      <p:ext uri="{BB962C8B-B14F-4D97-AF65-F5344CB8AC3E}">
        <p14:creationId xmlns:p14="http://schemas.microsoft.com/office/powerpoint/2010/main" val="1405650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17</a:t>
            </a:fld>
            <a:endParaRPr lang="en-US"/>
          </a:p>
        </p:txBody>
      </p:sp>
    </p:spTree>
    <p:extLst>
      <p:ext uri="{BB962C8B-B14F-4D97-AF65-F5344CB8AC3E}">
        <p14:creationId xmlns:p14="http://schemas.microsoft.com/office/powerpoint/2010/main" val="30376920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18</a:t>
            </a:fld>
            <a:endParaRPr lang="en-US"/>
          </a:p>
        </p:txBody>
      </p:sp>
    </p:spTree>
    <p:extLst>
      <p:ext uri="{BB962C8B-B14F-4D97-AF65-F5344CB8AC3E}">
        <p14:creationId xmlns:p14="http://schemas.microsoft.com/office/powerpoint/2010/main" val="1956617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dirty="0"/>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19</a:t>
            </a:fld>
            <a:endParaRPr lang="en-US"/>
          </a:p>
        </p:txBody>
      </p:sp>
    </p:spTree>
    <p:extLst>
      <p:ext uri="{BB962C8B-B14F-4D97-AF65-F5344CB8AC3E}">
        <p14:creationId xmlns:p14="http://schemas.microsoft.com/office/powerpoint/2010/main" val="1093792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baseline="0" dirty="0" smtClean="0"/>
              <a:t>MATEUSZ</a:t>
            </a:r>
          </a:p>
          <a:p>
            <a:pPr marL="228600" indent="-228600">
              <a:buAutoNum type="arabicParenR"/>
            </a:pPr>
            <a:r>
              <a:rPr lang="en-GB" baseline="0" dirty="0" smtClean="0"/>
              <a:t>Pay attention to make it readable</a:t>
            </a:r>
          </a:p>
          <a:p>
            <a:pPr marL="228600" indent="-228600">
              <a:buAutoNum type="arabicParenR"/>
            </a:pPr>
            <a:r>
              <a:rPr lang="en-GB" dirty="0" smtClean="0"/>
              <a:t>Pay attention to make it maintainable</a:t>
            </a:r>
          </a:p>
          <a:p>
            <a:pPr marL="228600" indent="-228600">
              <a:buAutoNum type="arabicParenR"/>
            </a:pPr>
            <a:r>
              <a:rPr lang="en-GB" dirty="0" smtClean="0"/>
              <a:t>Make sure this won’t be a nightmare</a:t>
            </a:r>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a:t>
            </a:fld>
            <a:endParaRPr lang="en-US"/>
          </a:p>
        </p:txBody>
      </p:sp>
    </p:spTree>
    <p:extLst>
      <p:ext uri="{BB962C8B-B14F-4D97-AF65-F5344CB8AC3E}">
        <p14:creationId xmlns:p14="http://schemas.microsoft.com/office/powerpoint/2010/main" val="21631947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20</a:t>
            </a:fld>
            <a:endParaRPr lang="en-US"/>
          </a:p>
        </p:txBody>
      </p:sp>
    </p:spTree>
    <p:extLst>
      <p:ext uri="{BB962C8B-B14F-4D97-AF65-F5344CB8AC3E}">
        <p14:creationId xmlns:p14="http://schemas.microsoft.com/office/powerpoint/2010/main" val="1618047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GB" dirty="0" smtClean="0"/>
          </a:p>
          <a:p>
            <a:r>
              <a:rPr lang="en-GB" dirty="0" smtClean="0"/>
              <a:t>Description can be expressed many ways. It</a:t>
            </a:r>
            <a:r>
              <a:rPr lang="en-GB" baseline="0" dirty="0" smtClean="0"/>
              <a:t> can be for example bunch of words to define very well the </a:t>
            </a:r>
            <a:r>
              <a:rPr lang="en-GB" baseline="0" dirty="0" err="1" smtClean="0"/>
              <a:t>expectactions</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21</a:t>
            </a:fld>
            <a:endParaRPr lang="en-US"/>
          </a:p>
        </p:txBody>
      </p:sp>
    </p:spTree>
    <p:extLst>
      <p:ext uri="{BB962C8B-B14F-4D97-AF65-F5344CB8AC3E}">
        <p14:creationId xmlns:p14="http://schemas.microsoft.com/office/powerpoint/2010/main" val="487399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GB" dirty="0" smtClean="0"/>
          </a:p>
          <a:p>
            <a:r>
              <a:rPr lang="en-GB" dirty="0" smtClean="0"/>
              <a:t>Or it can be simply graphics that explains more than</a:t>
            </a:r>
            <a:r>
              <a:rPr lang="en-GB" baseline="0" dirty="0" smtClean="0"/>
              <a:t> thousands words.</a:t>
            </a:r>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22</a:t>
            </a:fld>
            <a:endParaRPr lang="en-US"/>
          </a:p>
        </p:txBody>
      </p:sp>
    </p:spTree>
    <p:extLst>
      <p:ext uri="{BB962C8B-B14F-4D97-AF65-F5344CB8AC3E}">
        <p14:creationId xmlns:p14="http://schemas.microsoft.com/office/powerpoint/2010/main" val="4275312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US" dirty="0"/>
          </a:p>
          <a:p>
            <a:r>
              <a:rPr lang="en-US" dirty="0"/>
              <a:t>But</a:t>
            </a:r>
            <a:r>
              <a:rPr lang="en-US"/>
              <a:t> let’s have a look how software developers do the description of the problems. We have mainly two tools to describe our problems. </a:t>
            </a:r>
            <a:endParaRPr lang="en-US" dirty="0"/>
          </a:p>
          <a:p>
            <a:endParaRPr lang="en-US" dirty="0"/>
          </a:p>
          <a:p>
            <a:r>
              <a:rPr lang="en-US"/>
              <a:t>Unified modeling language – made for easy and meaningful standardized graphics to explain e.g. assumptions, or behavior of systems.</a:t>
            </a:r>
            <a:endParaRPr lang="en-US" dirty="0"/>
          </a:p>
          <a:p>
            <a:endParaRPr lang="en-US" dirty="0"/>
          </a:p>
          <a:p>
            <a:r>
              <a:rPr lang="en-US"/>
              <a:t>Pseudocode - </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23</a:t>
            </a:fld>
            <a:endParaRPr lang="en-US"/>
          </a:p>
        </p:txBody>
      </p:sp>
    </p:spTree>
    <p:extLst>
      <p:ext uri="{BB962C8B-B14F-4D97-AF65-F5344CB8AC3E}">
        <p14:creationId xmlns:p14="http://schemas.microsoft.com/office/powerpoint/2010/main" val="14525083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US" dirty="0" smtClean="0"/>
          </a:p>
          <a:p>
            <a:r>
              <a:rPr lang="en-US" dirty="0" smtClean="0"/>
              <a:t>Here we can see</a:t>
            </a:r>
            <a:r>
              <a:rPr lang="en-US" baseline="0" dirty="0" smtClean="0"/>
              <a:t> an example of sequence diagram – probably the most common UML diagram to describe the system work flow. Very easy to learn, very powerful to explain component or system behavior.</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24</a:t>
            </a:fld>
            <a:endParaRPr lang="en-US"/>
          </a:p>
        </p:txBody>
      </p:sp>
    </p:spTree>
    <p:extLst>
      <p:ext uri="{BB962C8B-B14F-4D97-AF65-F5344CB8AC3E}">
        <p14:creationId xmlns:p14="http://schemas.microsoft.com/office/powerpoint/2010/main" val="40022421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US" dirty="0"/>
          </a:p>
          <a:p>
            <a:r>
              <a:rPr lang="en-US" dirty="0"/>
              <a:t>The</a:t>
            </a:r>
            <a:r>
              <a:rPr lang="en-US"/>
              <a:t> keyword in case of pseudo code is “high level”. It means that to really write or understand this way of description, you don’t have to know any specific programming language, but just set of conventions and possible statements.</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25</a:t>
            </a:fld>
            <a:endParaRPr lang="en-US"/>
          </a:p>
        </p:txBody>
      </p:sp>
    </p:spTree>
    <p:extLst>
      <p:ext uri="{BB962C8B-B14F-4D97-AF65-F5344CB8AC3E}">
        <p14:creationId xmlns:p14="http://schemas.microsoft.com/office/powerpoint/2010/main" val="17021580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US" dirty="0" smtClean="0"/>
          </a:p>
          <a:p>
            <a:r>
              <a:rPr lang="en-US" dirty="0" smtClean="0"/>
              <a:t>Pseudo code can be divided into two ways of expressing problems. Basically the easiest and most understandable is </a:t>
            </a:r>
            <a:r>
              <a:rPr lang="en-US" dirty="0" err="1" smtClean="0"/>
              <a:t>descriptional</a:t>
            </a:r>
            <a:r>
              <a:rPr lang="en-US" dirty="0" smtClean="0"/>
              <a:t> pseudo code. Looks</a:t>
            </a:r>
            <a:r>
              <a:rPr lang="en-US" baseline="0" dirty="0" smtClean="0"/>
              <a:t> like you’d just saying what is supposed to do.</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26</a:t>
            </a:fld>
            <a:endParaRPr lang="en-US"/>
          </a:p>
        </p:txBody>
      </p:sp>
    </p:spTree>
    <p:extLst>
      <p:ext uri="{BB962C8B-B14F-4D97-AF65-F5344CB8AC3E}">
        <p14:creationId xmlns:p14="http://schemas.microsoft.com/office/powerpoint/2010/main" val="20205869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US" dirty="0" smtClean="0"/>
          </a:p>
          <a:p>
            <a:r>
              <a:rPr lang="en-US" dirty="0" smtClean="0"/>
              <a:t>Even simple graphics can be used to intuitively</a:t>
            </a:r>
            <a:r>
              <a:rPr lang="en-US" baseline="0" dirty="0" smtClean="0"/>
              <a:t> explain sophisticated issues</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27</a:t>
            </a:fld>
            <a:endParaRPr lang="en-US"/>
          </a:p>
        </p:txBody>
      </p:sp>
    </p:spTree>
    <p:extLst>
      <p:ext uri="{BB962C8B-B14F-4D97-AF65-F5344CB8AC3E}">
        <p14:creationId xmlns:p14="http://schemas.microsoft.com/office/powerpoint/2010/main" val="3025273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KAMIL</a:t>
            </a:r>
          </a:p>
          <a:p>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28</a:t>
            </a:fld>
            <a:endParaRPr lang="en-US"/>
          </a:p>
        </p:txBody>
      </p:sp>
    </p:spTree>
    <p:extLst>
      <p:ext uri="{BB962C8B-B14F-4D97-AF65-F5344CB8AC3E}">
        <p14:creationId xmlns:p14="http://schemas.microsoft.com/office/powerpoint/2010/main" val="8229627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KAMIL</a:t>
            </a:r>
          </a:p>
          <a:p>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29</a:t>
            </a:fld>
            <a:endParaRPr lang="en-US"/>
          </a:p>
        </p:txBody>
      </p:sp>
    </p:spTree>
    <p:extLst>
      <p:ext uri="{BB962C8B-B14F-4D97-AF65-F5344CB8AC3E}">
        <p14:creationId xmlns:p14="http://schemas.microsoft.com/office/powerpoint/2010/main" val="1550122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a:t>
            </a:fld>
            <a:endParaRPr lang="en-US"/>
          </a:p>
        </p:txBody>
      </p:sp>
    </p:spTree>
    <p:extLst>
      <p:ext uri="{BB962C8B-B14F-4D97-AF65-F5344CB8AC3E}">
        <p14:creationId xmlns:p14="http://schemas.microsoft.com/office/powerpoint/2010/main" val="41075798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30</a:t>
            </a:fld>
            <a:endParaRPr lang="en-US"/>
          </a:p>
        </p:txBody>
      </p:sp>
    </p:spTree>
    <p:extLst>
      <p:ext uri="{BB962C8B-B14F-4D97-AF65-F5344CB8AC3E}">
        <p14:creationId xmlns:p14="http://schemas.microsoft.com/office/powerpoint/2010/main" val="41995992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KAMIL</a:t>
            </a:r>
          </a:p>
          <a:p>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31</a:t>
            </a:fld>
            <a:endParaRPr lang="en-US"/>
          </a:p>
        </p:txBody>
      </p:sp>
    </p:spTree>
    <p:extLst>
      <p:ext uri="{BB962C8B-B14F-4D97-AF65-F5344CB8AC3E}">
        <p14:creationId xmlns:p14="http://schemas.microsoft.com/office/powerpoint/2010/main" val="14326071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KAMIL</a:t>
            </a:r>
          </a:p>
          <a:p>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32</a:t>
            </a:fld>
            <a:endParaRPr lang="en-US"/>
          </a:p>
        </p:txBody>
      </p:sp>
    </p:spTree>
    <p:extLst>
      <p:ext uri="{BB962C8B-B14F-4D97-AF65-F5344CB8AC3E}">
        <p14:creationId xmlns:p14="http://schemas.microsoft.com/office/powerpoint/2010/main" val="40816662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KAMIL</a:t>
            </a:r>
          </a:p>
          <a:p>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33</a:t>
            </a:fld>
            <a:endParaRPr lang="en-US"/>
          </a:p>
        </p:txBody>
      </p:sp>
    </p:spTree>
    <p:extLst>
      <p:ext uri="{BB962C8B-B14F-4D97-AF65-F5344CB8AC3E}">
        <p14:creationId xmlns:p14="http://schemas.microsoft.com/office/powerpoint/2010/main" val="27272813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KAMIL</a:t>
            </a:r>
          </a:p>
          <a:p>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34</a:t>
            </a:fld>
            <a:endParaRPr lang="en-US"/>
          </a:p>
        </p:txBody>
      </p:sp>
    </p:spTree>
    <p:extLst>
      <p:ext uri="{BB962C8B-B14F-4D97-AF65-F5344CB8AC3E}">
        <p14:creationId xmlns:p14="http://schemas.microsoft.com/office/powerpoint/2010/main" val="25319163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35</a:t>
            </a:fld>
            <a:endParaRPr lang="en-US"/>
          </a:p>
        </p:txBody>
      </p:sp>
    </p:spTree>
    <p:extLst>
      <p:ext uri="{BB962C8B-B14F-4D97-AF65-F5344CB8AC3E}">
        <p14:creationId xmlns:p14="http://schemas.microsoft.com/office/powerpoint/2010/main" val="34966426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GB" dirty="0" smtClean="0"/>
          </a:p>
          <a:p>
            <a:r>
              <a:rPr lang="en-GB" dirty="0" smtClean="0"/>
              <a:t>Everything would be fine here in the perfect</a:t>
            </a:r>
            <a:r>
              <a:rPr lang="en-GB" baseline="0" dirty="0" smtClean="0"/>
              <a:t> world. But the perfect world doesn’t exist unfortunately. In the real world lots of things can happen. Train can get out of the tracks, or simply file could have been relocated and this path does not exist anymore.</a:t>
            </a:r>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36</a:t>
            </a:fld>
            <a:endParaRPr lang="en-US"/>
          </a:p>
        </p:txBody>
      </p:sp>
    </p:spTree>
    <p:extLst>
      <p:ext uri="{BB962C8B-B14F-4D97-AF65-F5344CB8AC3E}">
        <p14:creationId xmlns:p14="http://schemas.microsoft.com/office/powerpoint/2010/main" val="8930064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US" dirty="0"/>
          </a:p>
          <a:p>
            <a:r>
              <a:rPr lang="en-US" dirty="0"/>
              <a:t>A</a:t>
            </a:r>
            <a:r>
              <a:rPr lang="en-US"/>
              <a:t> manner how to handle exceptions is try catch block. I suppose everyone knows exactly what’s that – but just to remind – this is block that allows to handle possible program failures and recover from error state.</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37</a:t>
            </a:fld>
            <a:endParaRPr lang="en-US"/>
          </a:p>
        </p:txBody>
      </p:sp>
    </p:spTree>
    <p:extLst>
      <p:ext uri="{BB962C8B-B14F-4D97-AF65-F5344CB8AC3E}">
        <p14:creationId xmlns:p14="http://schemas.microsoft.com/office/powerpoint/2010/main" val="30347805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38</a:t>
            </a:fld>
            <a:endParaRPr lang="en-US"/>
          </a:p>
        </p:txBody>
      </p:sp>
    </p:spTree>
    <p:extLst>
      <p:ext uri="{BB962C8B-B14F-4D97-AF65-F5344CB8AC3E}">
        <p14:creationId xmlns:p14="http://schemas.microsoft.com/office/powerpoint/2010/main" val="11621581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GB" dirty="0" smtClean="0"/>
          </a:p>
          <a:p>
            <a:r>
              <a:rPr lang="en-GB" dirty="0" smtClean="0"/>
              <a:t>Let’s come back to our problem. First of all this</a:t>
            </a:r>
            <a:r>
              <a:rPr lang="en-GB" baseline="0" dirty="0" smtClean="0"/>
              <a:t> is how we try to catch possible exception. Now if file does not exist, assumed actions will be performed. Please keep in mind this meaningful log message, that makes us able to understand problems that appeared.</a:t>
            </a:r>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39</a:t>
            </a:fld>
            <a:endParaRPr lang="en-US"/>
          </a:p>
        </p:txBody>
      </p:sp>
    </p:spTree>
    <p:extLst>
      <p:ext uri="{BB962C8B-B14F-4D97-AF65-F5344CB8AC3E}">
        <p14:creationId xmlns:p14="http://schemas.microsoft.com/office/powerpoint/2010/main" val="484371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4</a:t>
            </a:fld>
            <a:endParaRPr lang="en-US"/>
          </a:p>
        </p:txBody>
      </p:sp>
    </p:spTree>
    <p:extLst>
      <p:ext uri="{BB962C8B-B14F-4D97-AF65-F5344CB8AC3E}">
        <p14:creationId xmlns:p14="http://schemas.microsoft.com/office/powerpoint/2010/main" val="31942360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MATEUSZ</a:t>
            </a:r>
            <a:r>
              <a:rPr lang="pl-PL" dirty="0" smtClean="0"/>
              <a:t> – </a:t>
            </a:r>
            <a:r>
              <a:rPr lang="pl-PL" dirty="0" err="1" smtClean="0"/>
              <a:t>check</a:t>
            </a:r>
            <a:r>
              <a:rPr lang="pl-PL" dirty="0" smtClean="0"/>
              <a:t> of </a:t>
            </a:r>
            <a:r>
              <a:rPr lang="pl-PL" dirty="0" err="1" smtClean="0"/>
              <a:t>simulation</a:t>
            </a:r>
            <a:r>
              <a:rPr lang="pl-PL" dirty="0" smtClean="0"/>
              <a:t> </a:t>
            </a:r>
            <a:r>
              <a:rPr lang="pl-PL" dirty="0" err="1" smtClean="0"/>
              <a:t>time</a:t>
            </a:r>
            <a:r>
              <a:rPr lang="pl-PL" dirty="0" smtClean="0"/>
              <a:t> (5), (4),</a:t>
            </a:r>
            <a:r>
              <a:rPr lang="pl-PL" baseline="0" dirty="0" smtClean="0"/>
              <a:t> (3) </a:t>
            </a:r>
            <a:r>
              <a:rPr lang="pl-PL" baseline="0" dirty="0" err="1" smtClean="0"/>
              <a:t>is</a:t>
            </a:r>
            <a:r>
              <a:rPr lang="pl-PL" baseline="0" dirty="0" smtClean="0"/>
              <a:t> </a:t>
            </a:r>
            <a:r>
              <a:rPr lang="pl-PL" baseline="0" dirty="0" err="1" smtClean="0"/>
              <a:t>more</a:t>
            </a:r>
            <a:r>
              <a:rPr lang="pl-PL" baseline="0" dirty="0" smtClean="0"/>
              <a:t> </a:t>
            </a:r>
            <a:r>
              <a:rPr lang="pl-PL" baseline="0" dirty="0" err="1" smtClean="0"/>
              <a:t>descriptive</a:t>
            </a:r>
            <a:r>
              <a:rPr lang="pl-PL" baseline="0" dirty="0" smtClean="0"/>
              <a:t> </a:t>
            </a:r>
            <a:r>
              <a:rPr lang="pl-PL" baseline="0" dirty="0" err="1" smtClean="0"/>
              <a:t>then</a:t>
            </a:r>
            <a:r>
              <a:rPr lang="pl-PL" baseline="0" dirty="0" smtClean="0"/>
              <a:t> </a:t>
            </a:r>
            <a:r>
              <a:rPr lang="pl-PL" baseline="0" dirty="0" err="1" smtClean="0"/>
              <a:t>trials</a:t>
            </a:r>
            <a:r>
              <a:rPr lang="pl-PL" baseline="0" dirty="0" smtClean="0"/>
              <a:t> and </a:t>
            </a:r>
            <a:r>
              <a:rPr lang="pl-PL" baseline="0" dirty="0" err="1" smtClean="0"/>
              <a:t>errors</a:t>
            </a:r>
            <a:r>
              <a:rPr lang="pl-PL" baseline="0" dirty="0" smtClean="0"/>
              <a:t>.</a:t>
            </a:r>
            <a:endParaRPr lang="en-GB" dirty="0" smtClean="0"/>
          </a:p>
          <a:p>
            <a:endParaRPr lang="en-GB" dirty="0" smtClean="0"/>
          </a:p>
          <a:p>
            <a:r>
              <a:rPr lang="en-GB" dirty="0" smtClean="0"/>
              <a:t>We should always</a:t>
            </a:r>
            <a:r>
              <a:rPr lang="en-GB" baseline="0" dirty="0" smtClean="0"/>
              <a:t> avoid loosing the cause of original problem.</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40</a:t>
            </a:fld>
            <a:endParaRPr lang="en-US"/>
          </a:p>
        </p:txBody>
      </p:sp>
    </p:spTree>
    <p:extLst>
      <p:ext uri="{BB962C8B-B14F-4D97-AF65-F5344CB8AC3E}">
        <p14:creationId xmlns:p14="http://schemas.microsoft.com/office/powerpoint/2010/main" val="23901476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41</a:t>
            </a:fld>
            <a:endParaRPr lang="en-US"/>
          </a:p>
        </p:txBody>
      </p:sp>
    </p:spTree>
    <p:extLst>
      <p:ext uri="{BB962C8B-B14F-4D97-AF65-F5344CB8AC3E}">
        <p14:creationId xmlns:p14="http://schemas.microsoft.com/office/powerpoint/2010/main" val="11281583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42</a:t>
            </a:fld>
            <a:endParaRPr lang="en-US"/>
          </a:p>
        </p:txBody>
      </p:sp>
    </p:spTree>
    <p:extLst>
      <p:ext uri="{BB962C8B-B14F-4D97-AF65-F5344CB8AC3E}">
        <p14:creationId xmlns:p14="http://schemas.microsoft.com/office/powerpoint/2010/main" val="41107194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US" dirty="0" smtClean="0"/>
          </a:p>
          <a:p>
            <a:r>
              <a:rPr lang="en-US" dirty="0" smtClean="0"/>
              <a:t>What is testing? What is unit testing? </a:t>
            </a:r>
          </a:p>
          <a:p>
            <a:endParaRPr lang="en-US" dirty="0" smtClean="0"/>
          </a:p>
          <a:p>
            <a:r>
              <a:rPr lang="en-US" dirty="0" smtClean="0"/>
              <a:t>Testing</a:t>
            </a:r>
            <a:r>
              <a:rPr lang="en-US" baseline="0" dirty="0" smtClean="0"/>
              <a:t> is making sure that written code returns deterministic output for given input.</a:t>
            </a:r>
          </a:p>
          <a:p>
            <a:endParaRPr lang="en-US" baseline="0" dirty="0" smtClean="0"/>
          </a:p>
          <a:p>
            <a:r>
              <a:rPr lang="en-US" baseline="0" dirty="0" smtClean="0"/>
              <a:t>Unit testing is making sure that single piece of code behaves as expected and is resistant for boundary cases, possible user failures. This testing assume that we don’t consider the impact of environment. We test it regardless side effects.</a:t>
            </a:r>
            <a:endParaRPr lang="en-US" dirty="0" smtClean="0"/>
          </a:p>
        </p:txBody>
      </p:sp>
      <p:sp>
        <p:nvSpPr>
          <p:cNvPr id="4" name="Slide Number Placeholder 3"/>
          <p:cNvSpPr>
            <a:spLocks noGrp="1"/>
          </p:cNvSpPr>
          <p:nvPr>
            <p:ph type="sldNum" sz="quarter" idx="10"/>
          </p:nvPr>
        </p:nvSpPr>
        <p:spPr/>
        <p:txBody>
          <a:bodyPr/>
          <a:lstStyle/>
          <a:p>
            <a:fld id="{ACACFFA3-DDE0-9C4C-BFCC-F79D3536F12A}" type="slidenum">
              <a:rPr lang="en-US" smtClean="0"/>
              <a:pPr/>
              <a:t>43</a:t>
            </a:fld>
            <a:endParaRPr lang="en-US"/>
          </a:p>
        </p:txBody>
      </p:sp>
    </p:spTree>
    <p:extLst>
      <p:ext uri="{BB962C8B-B14F-4D97-AF65-F5344CB8AC3E}">
        <p14:creationId xmlns:p14="http://schemas.microsoft.com/office/powerpoint/2010/main" val="37128013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44</a:t>
            </a:fld>
            <a:endParaRPr lang="en-US"/>
          </a:p>
        </p:txBody>
      </p:sp>
    </p:spTree>
    <p:extLst>
      <p:ext uri="{BB962C8B-B14F-4D97-AF65-F5344CB8AC3E}">
        <p14:creationId xmlns:p14="http://schemas.microsoft.com/office/powerpoint/2010/main" val="232902570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MATEUSZ</a:t>
            </a:r>
          </a:p>
          <a:p>
            <a:pPr defTabSz="456377"/>
            <a:endParaRPr lang="en-GB" dirty="0" smtClean="0"/>
          </a:p>
          <a:p>
            <a:pPr defTabSz="456377"/>
            <a:r>
              <a:rPr lang="en-GB" dirty="0" smtClean="0"/>
              <a:t>Don’t e.g. rely</a:t>
            </a:r>
            <a:r>
              <a:rPr lang="en-GB" baseline="0" dirty="0" smtClean="0"/>
              <a:t> on the dependencies being used by method – this is what we call environmental influence</a:t>
            </a:r>
            <a:endParaRPr lang="en-GB" dirty="0" smtClean="0"/>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45</a:t>
            </a:fld>
            <a:endParaRPr lang="en-US"/>
          </a:p>
        </p:txBody>
      </p:sp>
    </p:spTree>
    <p:extLst>
      <p:ext uri="{BB962C8B-B14F-4D97-AF65-F5344CB8AC3E}">
        <p14:creationId xmlns:p14="http://schemas.microsoft.com/office/powerpoint/2010/main" val="5201167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MATEUSZ</a:t>
            </a:r>
          </a:p>
          <a:p>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46</a:t>
            </a:fld>
            <a:endParaRPr lang="en-US"/>
          </a:p>
        </p:txBody>
      </p:sp>
    </p:spTree>
    <p:extLst>
      <p:ext uri="{BB962C8B-B14F-4D97-AF65-F5344CB8AC3E}">
        <p14:creationId xmlns:p14="http://schemas.microsoft.com/office/powerpoint/2010/main" val="10018681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MATEUSZ</a:t>
            </a:r>
          </a:p>
          <a:p>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47</a:t>
            </a:fld>
            <a:endParaRPr lang="en-US"/>
          </a:p>
        </p:txBody>
      </p:sp>
    </p:spTree>
    <p:extLst>
      <p:ext uri="{BB962C8B-B14F-4D97-AF65-F5344CB8AC3E}">
        <p14:creationId xmlns:p14="http://schemas.microsoft.com/office/powerpoint/2010/main" val="10712895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MATEUSZ</a:t>
            </a:r>
          </a:p>
        </p:txBody>
      </p:sp>
      <p:sp>
        <p:nvSpPr>
          <p:cNvPr id="4" name="Slide Number Placeholder 3"/>
          <p:cNvSpPr>
            <a:spLocks noGrp="1"/>
          </p:cNvSpPr>
          <p:nvPr>
            <p:ph type="sldNum" sz="quarter" idx="10"/>
          </p:nvPr>
        </p:nvSpPr>
        <p:spPr/>
        <p:txBody>
          <a:bodyPr/>
          <a:lstStyle/>
          <a:p>
            <a:fld id="{ACACFFA3-DDE0-9C4C-BFCC-F79D3536F12A}" type="slidenum">
              <a:rPr lang="en-US" smtClean="0"/>
              <a:pPr/>
              <a:t>48</a:t>
            </a:fld>
            <a:endParaRPr lang="en-US"/>
          </a:p>
        </p:txBody>
      </p:sp>
    </p:spTree>
    <p:extLst>
      <p:ext uri="{BB962C8B-B14F-4D97-AF65-F5344CB8AC3E}">
        <p14:creationId xmlns:p14="http://schemas.microsoft.com/office/powerpoint/2010/main" val="26994631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MATEUSZ</a:t>
            </a:r>
          </a:p>
          <a:p>
            <a:endParaRPr lang="en-GB" dirty="0" smtClean="0"/>
          </a:p>
          <a:p>
            <a:r>
              <a:rPr lang="en-GB" dirty="0" smtClean="0"/>
              <a:t>There</a:t>
            </a:r>
            <a:r>
              <a:rPr lang="en-GB" baseline="0" dirty="0" smtClean="0"/>
              <a:t> is many opinions that testing is waste of time. That’s not true! If you have to maintain your code, you save a lot of time thanks to having tests!</a:t>
            </a:r>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49</a:t>
            </a:fld>
            <a:endParaRPr lang="en-US"/>
          </a:p>
        </p:txBody>
      </p:sp>
    </p:spTree>
    <p:extLst>
      <p:ext uri="{BB962C8B-B14F-4D97-AF65-F5344CB8AC3E}">
        <p14:creationId xmlns:p14="http://schemas.microsoft.com/office/powerpoint/2010/main" val="1417061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5</a:t>
            </a:fld>
            <a:endParaRPr lang="en-US"/>
          </a:p>
        </p:txBody>
      </p:sp>
    </p:spTree>
    <p:extLst>
      <p:ext uri="{BB962C8B-B14F-4D97-AF65-F5344CB8AC3E}">
        <p14:creationId xmlns:p14="http://schemas.microsoft.com/office/powerpoint/2010/main" val="38336621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MATEUSZ</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50</a:t>
            </a:fld>
            <a:endParaRPr lang="en-US"/>
          </a:p>
        </p:txBody>
      </p:sp>
    </p:spTree>
    <p:extLst>
      <p:ext uri="{BB962C8B-B14F-4D97-AF65-F5344CB8AC3E}">
        <p14:creationId xmlns:p14="http://schemas.microsoft.com/office/powerpoint/2010/main" val="14546668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51</a:t>
            </a:fld>
            <a:endParaRPr lang="en-US"/>
          </a:p>
        </p:txBody>
      </p:sp>
    </p:spTree>
    <p:extLst>
      <p:ext uri="{BB962C8B-B14F-4D97-AF65-F5344CB8AC3E}">
        <p14:creationId xmlns:p14="http://schemas.microsoft.com/office/powerpoint/2010/main" val="412825082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52</a:t>
            </a:fld>
            <a:endParaRPr lang="en-US"/>
          </a:p>
        </p:txBody>
      </p:sp>
    </p:spTree>
    <p:extLst>
      <p:ext uri="{BB962C8B-B14F-4D97-AF65-F5344CB8AC3E}">
        <p14:creationId xmlns:p14="http://schemas.microsoft.com/office/powerpoint/2010/main" val="21560483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KAMIL</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53</a:t>
            </a:fld>
            <a:endParaRPr lang="en-US"/>
          </a:p>
        </p:txBody>
      </p:sp>
    </p:spTree>
    <p:extLst>
      <p:ext uri="{BB962C8B-B14F-4D97-AF65-F5344CB8AC3E}">
        <p14:creationId xmlns:p14="http://schemas.microsoft.com/office/powerpoint/2010/main" val="329503755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54</a:t>
            </a:fld>
            <a:endParaRPr lang="en-US"/>
          </a:p>
        </p:txBody>
      </p:sp>
    </p:spTree>
    <p:extLst>
      <p:ext uri="{BB962C8B-B14F-4D97-AF65-F5344CB8AC3E}">
        <p14:creationId xmlns:p14="http://schemas.microsoft.com/office/powerpoint/2010/main" val="91161245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KAMIL</a:t>
            </a:r>
            <a:endParaRPr lang="en-GB" dirty="0"/>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55</a:t>
            </a:fld>
            <a:endParaRPr lang="en-US"/>
          </a:p>
        </p:txBody>
      </p:sp>
    </p:spTree>
    <p:extLst>
      <p:ext uri="{BB962C8B-B14F-4D97-AF65-F5344CB8AC3E}">
        <p14:creationId xmlns:p14="http://schemas.microsoft.com/office/powerpoint/2010/main" val="231875204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KAMIL</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56</a:t>
            </a:fld>
            <a:endParaRPr lang="en-US"/>
          </a:p>
        </p:txBody>
      </p:sp>
    </p:spTree>
    <p:extLst>
      <p:ext uri="{BB962C8B-B14F-4D97-AF65-F5344CB8AC3E}">
        <p14:creationId xmlns:p14="http://schemas.microsoft.com/office/powerpoint/2010/main" val="162458176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KAMIL</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57</a:t>
            </a:fld>
            <a:endParaRPr lang="en-US"/>
          </a:p>
        </p:txBody>
      </p:sp>
    </p:spTree>
    <p:extLst>
      <p:ext uri="{BB962C8B-B14F-4D97-AF65-F5344CB8AC3E}">
        <p14:creationId xmlns:p14="http://schemas.microsoft.com/office/powerpoint/2010/main" val="28250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GB" dirty="0" smtClean="0"/>
              <a:t>KAMIL</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58</a:t>
            </a:fld>
            <a:endParaRPr lang="en-US"/>
          </a:p>
        </p:txBody>
      </p:sp>
    </p:spTree>
    <p:extLst>
      <p:ext uri="{BB962C8B-B14F-4D97-AF65-F5344CB8AC3E}">
        <p14:creationId xmlns:p14="http://schemas.microsoft.com/office/powerpoint/2010/main" val="81736023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59</a:t>
            </a:fld>
            <a:endParaRPr lang="en-US"/>
          </a:p>
        </p:txBody>
      </p:sp>
    </p:spTree>
    <p:extLst>
      <p:ext uri="{BB962C8B-B14F-4D97-AF65-F5344CB8AC3E}">
        <p14:creationId xmlns:p14="http://schemas.microsoft.com/office/powerpoint/2010/main" val="1039491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smtClean="0"/>
              <a:t>KAMIL</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6</a:t>
            </a:fld>
            <a:endParaRPr lang="en-US"/>
          </a:p>
        </p:txBody>
      </p:sp>
    </p:spTree>
    <p:extLst>
      <p:ext uri="{BB962C8B-B14F-4D97-AF65-F5344CB8AC3E}">
        <p14:creationId xmlns:p14="http://schemas.microsoft.com/office/powerpoint/2010/main" val="20537037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MATEUSZ</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60</a:t>
            </a:fld>
            <a:endParaRPr lang="en-US"/>
          </a:p>
        </p:txBody>
      </p:sp>
    </p:spTree>
    <p:extLst>
      <p:ext uri="{BB962C8B-B14F-4D97-AF65-F5344CB8AC3E}">
        <p14:creationId xmlns:p14="http://schemas.microsoft.com/office/powerpoint/2010/main" val="313619518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MATEUSZ</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61</a:t>
            </a:fld>
            <a:endParaRPr lang="en-US"/>
          </a:p>
        </p:txBody>
      </p:sp>
    </p:spTree>
    <p:extLst>
      <p:ext uri="{BB962C8B-B14F-4D97-AF65-F5344CB8AC3E}">
        <p14:creationId xmlns:p14="http://schemas.microsoft.com/office/powerpoint/2010/main" val="253404757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MATEUSZ</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62</a:t>
            </a:fld>
            <a:endParaRPr lang="en-US"/>
          </a:p>
        </p:txBody>
      </p:sp>
    </p:spTree>
    <p:extLst>
      <p:ext uri="{BB962C8B-B14F-4D97-AF65-F5344CB8AC3E}">
        <p14:creationId xmlns:p14="http://schemas.microsoft.com/office/powerpoint/2010/main" val="43120320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MATEUSZ</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63</a:t>
            </a:fld>
            <a:endParaRPr lang="en-US"/>
          </a:p>
        </p:txBody>
      </p:sp>
    </p:spTree>
    <p:extLst>
      <p:ext uri="{BB962C8B-B14F-4D97-AF65-F5344CB8AC3E}">
        <p14:creationId xmlns:p14="http://schemas.microsoft.com/office/powerpoint/2010/main" val="32074599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64</a:t>
            </a:fld>
            <a:endParaRPr lang="en-US"/>
          </a:p>
        </p:txBody>
      </p:sp>
    </p:spTree>
    <p:extLst>
      <p:ext uri="{BB962C8B-B14F-4D97-AF65-F5344CB8AC3E}">
        <p14:creationId xmlns:p14="http://schemas.microsoft.com/office/powerpoint/2010/main" val="127759013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MATEUSZ</a:t>
            </a:r>
            <a:endParaRPr lang="en-GB"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65</a:t>
            </a:fld>
            <a:endParaRPr lang="en-US"/>
          </a:p>
        </p:txBody>
      </p:sp>
    </p:spTree>
    <p:extLst>
      <p:ext uri="{BB962C8B-B14F-4D97-AF65-F5344CB8AC3E}">
        <p14:creationId xmlns:p14="http://schemas.microsoft.com/office/powerpoint/2010/main" val="121920411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KAMIL</a:t>
            </a:r>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66</a:t>
            </a:fld>
            <a:endParaRPr lang="en-US"/>
          </a:p>
        </p:txBody>
      </p:sp>
    </p:spTree>
    <p:extLst>
      <p:ext uri="{BB962C8B-B14F-4D97-AF65-F5344CB8AC3E}">
        <p14:creationId xmlns:p14="http://schemas.microsoft.com/office/powerpoint/2010/main" val="40631533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KAMIL</a:t>
            </a:r>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67</a:t>
            </a:fld>
            <a:endParaRPr lang="en-US"/>
          </a:p>
        </p:txBody>
      </p:sp>
    </p:spTree>
    <p:extLst>
      <p:ext uri="{BB962C8B-B14F-4D97-AF65-F5344CB8AC3E}">
        <p14:creationId xmlns:p14="http://schemas.microsoft.com/office/powerpoint/2010/main" val="217604932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smtClean="0"/>
              <a:t>KAMIL</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68</a:t>
            </a:fld>
            <a:endParaRPr lang="en-US"/>
          </a:p>
        </p:txBody>
      </p:sp>
    </p:spTree>
    <p:extLst>
      <p:ext uri="{BB962C8B-B14F-4D97-AF65-F5344CB8AC3E}">
        <p14:creationId xmlns:p14="http://schemas.microsoft.com/office/powerpoint/2010/main" val="324053611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69</a:t>
            </a:fld>
            <a:endParaRPr lang="en-US"/>
          </a:p>
        </p:txBody>
      </p:sp>
    </p:spTree>
    <p:extLst>
      <p:ext uri="{BB962C8B-B14F-4D97-AF65-F5344CB8AC3E}">
        <p14:creationId xmlns:p14="http://schemas.microsoft.com/office/powerpoint/2010/main" val="924887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56377"/>
            <a:r>
              <a:rPr lang="en-US" dirty="0" smtClean="0"/>
              <a:t>KAMIL</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7</a:t>
            </a:fld>
            <a:endParaRPr lang="en-US"/>
          </a:p>
        </p:txBody>
      </p:sp>
    </p:spTree>
    <p:extLst>
      <p:ext uri="{BB962C8B-B14F-4D97-AF65-F5344CB8AC3E}">
        <p14:creationId xmlns:p14="http://schemas.microsoft.com/office/powerpoint/2010/main" val="70966832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70</a:t>
            </a:fld>
            <a:endParaRPr lang="en-US"/>
          </a:p>
        </p:txBody>
      </p:sp>
    </p:spTree>
    <p:extLst>
      <p:ext uri="{BB962C8B-B14F-4D97-AF65-F5344CB8AC3E}">
        <p14:creationId xmlns:p14="http://schemas.microsoft.com/office/powerpoint/2010/main" val="34163292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smtClean="0"/>
              <a:t>MATEUSZ</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71</a:t>
            </a:fld>
            <a:endParaRPr lang="en-US"/>
          </a:p>
        </p:txBody>
      </p:sp>
    </p:spTree>
    <p:extLst>
      <p:ext uri="{BB962C8B-B14F-4D97-AF65-F5344CB8AC3E}">
        <p14:creationId xmlns:p14="http://schemas.microsoft.com/office/powerpoint/2010/main" val="200298491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smtClean="0"/>
              <a:t>MATEUSZ</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72</a:t>
            </a:fld>
            <a:endParaRPr lang="en-US"/>
          </a:p>
        </p:txBody>
      </p:sp>
    </p:spTree>
    <p:extLst>
      <p:ext uri="{BB962C8B-B14F-4D97-AF65-F5344CB8AC3E}">
        <p14:creationId xmlns:p14="http://schemas.microsoft.com/office/powerpoint/2010/main" val="55574087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smtClean="0"/>
              <a:t>KAMIL</a:t>
            </a:r>
          </a:p>
          <a:p>
            <a:endParaRPr lang="en-US" dirty="0"/>
          </a:p>
        </p:txBody>
      </p:sp>
      <p:sp>
        <p:nvSpPr>
          <p:cNvPr id="4" name="Slide Number Placeholder 3"/>
          <p:cNvSpPr>
            <a:spLocks noGrp="1"/>
          </p:cNvSpPr>
          <p:nvPr>
            <p:ph type="sldNum" sz="quarter" idx="10"/>
          </p:nvPr>
        </p:nvSpPr>
        <p:spPr/>
        <p:txBody>
          <a:bodyPr/>
          <a:lstStyle/>
          <a:p>
            <a:fld id="{ACACFFA3-DDE0-9C4C-BFCC-F79D3536F12A}" type="slidenum">
              <a:rPr lang="en-US" smtClean="0"/>
              <a:pPr/>
              <a:t>73</a:t>
            </a:fld>
            <a:endParaRPr lang="en-US"/>
          </a:p>
        </p:txBody>
      </p:sp>
    </p:spTree>
    <p:extLst>
      <p:ext uri="{BB962C8B-B14F-4D97-AF65-F5344CB8AC3E}">
        <p14:creationId xmlns:p14="http://schemas.microsoft.com/office/powerpoint/2010/main" val="2107626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8</a:t>
            </a:fld>
            <a:endParaRPr lang="en-US"/>
          </a:p>
        </p:txBody>
      </p:sp>
    </p:spTree>
    <p:extLst>
      <p:ext uri="{BB962C8B-B14F-4D97-AF65-F5344CB8AC3E}">
        <p14:creationId xmlns:p14="http://schemas.microsoft.com/office/powerpoint/2010/main" val="288255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377"/>
            <a:r>
              <a:rPr lang="en-US" dirty="0"/>
              <a:t>KAMIL</a:t>
            </a:r>
          </a:p>
          <a:p>
            <a:endParaRPr lang="en-US"/>
          </a:p>
        </p:txBody>
      </p:sp>
      <p:sp>
        <p:nvSpPr>
          <p:cNvPr id="4" name="Slide Number Placeholder 3"/>
          <p:cNvSpPr>
            <a:spLocks noGrp="1"/>
          </p:cNvSpPr>
          <p:nvPr>
            <p:ph type="sldNum" sz="quarter" idx="10"/>
          </p:nvPr>
        </p:nvSpPr>
        <p:spPr/>
        <p:txBody>
          <a:bodyPr/>
          <a:lstStyle/>
          <a:p>
            <a:fld id="{ACACFFA3-DDE0-9C4C-BFCC-F79D3536F12A}" type="slidenum">
              <a:rPr lang="en-US" smtClean="0"/>
              <a:pPr/>
              <a:t>9</a:t>
            </a:fld>
            <a:endParaRPr lang="en-US"/>
          </a:p>
        </p:txBody>
      </p:sp>
    </p:spTree>
    <p:extLst>
      <p:ext uri="{BB962C8B-B14F-4D97-AF65-F5344CB8AC3E}">
        <p14:creationId xmlns:p14="http://schemas.microsoft.com/office/powerpoint/2010/main" val="286914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pl-PL" dirty="0" smtClean="0"/>
              <a:t>TE-MPE-PE Clean code workshop - R. Heil, M. Koza, K. Krol</a:t>
            </a:r>
            <a:endParaRPr lang="en-US" dirty="0"/>
          </a:p>
        </p:txBody>
      </p:sp>
      <p:sp>
        <p:nvSpPr>
          <p:cNvPr id="7" name="Rectangle 6"/>
          <p:cNvSpPr/>
          <p:nvPr/>
        </p:nvSpPr>
        <p:spPr>
          <a:xfrm>
            <a:off x="284164" y="370607"/>
            <a:ext cx="8574087" cy="1223698"/>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4" y="1588786"/>
            <a:ext cx="8576373" cy="114509"/>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370607"/>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374171"/>
            <a:ext cx="7808976" cy="906780"/>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pl-PL" smtClean="0"/>
              <a:t>Click to edit Master title style</a:t>
            </a:r>
            <a:endParaRPr/>
          </a:p>
        </p:txBody>
      </p:sp>
      <p:sp>
        <p:nvSpPr>
          <p:cNvPr id="3" name="Subtitle 2"/>
          <p:cNvSpPr>
            <a:spLocks noGrp="1"/>
          </p:cNvSpPr>
          <p:nvPr>
            <p:ph type="subTitle" idx="1"/>
          </p:nvPr>
        </p:nvSpPr>
        <p:spPr>
          <a:xfrm>
            <a:off x="476205" y="1277023"/>
            <a:ext cx="7754112" cy="403860"/>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dirty="0"/>
          </a:p>
        </p:txBody>
      </p:sp>
      <p:sp>
        <p:nvSpPr>
          <p:cNvPr id="13" name="Rectangle 12"/>
          <p:cNvSpPr/>
          <p:nvPr/>
        </p:nvSpPr>
        <p:spPr>
          <a:xfrm>
            <a:off x="284164" y="5189220"/>
            <a:ext cx="8574087" cy="144780"/>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844004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082302"/>
            <a:ext cx="4069080" cy="968375"/>
          </a:xfrm>
          <a:noFill/>
        </p:spPr>
        <p:txBody>
          <a:bodyPr anchor="b">
            <a:noAutofit/>
          </a:bodyPr>
          <a:lstStyle>
            <a:lvl1pPr algn="ctr">
              <a:defRPr sz="3200" b="1">
                <a:solidFill>
                  <a:schemeClr val="accent2"/>
                </a:solidFill>
              </a:defRPr>
            </a:lvl1pPr>
          </a:lstStyle>
          <a:p>
            <a:r>
              <a:rPr lang="pl-PL" smtClean="0"/>
              <a:t>Click to edit Master title style</a:t>
            </a:r>
            <a:endParaRPr/>
          </a:p>
        </p:txBody>
      </p:sp>
      <p:sp>
        <p:nvSpPr>
          <p:cNvPr id="3" name="Content Placeholder 2"/>
          <p:cNvSpPr>
            <a:spLocks noGrp="1"/>
          </p:cNvSpPr>
          <p:nvPr>
            <p:ph idx="1"/>
          </p:nvPr>
        </p:nvSpPr>
        <p:spPr>
          <a:xfrm>
            <a:off x="4783567" y="762000"/>
            <a:ext cx="4069080" cy="4343136"/>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4" name="Text Placeholder 3"/>
          <p:cNvSpPr>
            <a:spLocks noGrp="1"/>
          </p:cNvSpPr>
          <p:nvPr>
            <p:ph type="body" sz="half" idx="2"/>
          </p:nvPr>
        </p:nvSpPr>
        <p:spPr>
          <a:xfrm>
            <a:off x="268941" y="2046941"/>
            <a:ext cx="4069080" cy="265206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6" name="Footer Placeholder 5"/>
          <p:cNvSpPr>
            <a:spLocks noGrp="1"/>
          </p:cNvSpPr>
          <p:nvPr>
            <p:ph type="ftr" sz="quarter" idx="11"/>
          </p:nvPr>
        </p:nvSpPr>
        <p:spPr/>
        <p:txBody>
          <a:bodyPr/>
          <a:lstStyle/>
          <a:p>
            <a:r>
              <a:rPr lang="pl-PL" dirty="0" smtClean="0"/>
              <a:t>TE-MPE-PE Clean code workshop - R. Heil, M. Koza, K. Krol</a:t>
            </a:r>
            <a:endParaRPr lang="en-US" dirty="0"/>
          </a:p>
        </p:txBody>
      </p:sp>
      <p:grpSp>
        <p:nvGrpSpPr>
          <p:cNvPr id="8" name="Group 7"/>
          <p:cNvGrpSpPr/>
          <p:nvPr/>
        </p:nvGrpSpPr>
        <p:grpSpPr>
          <a:xfrm>
            <a:off x="284164" y="377266"/>
            <a:ext cx="8576373" cy="114509"/>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490443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4" y="4001313"/>
            <a:ext cx="8574087" cy="1223698"/>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4" y="5219491"/>
            <a:ext cx="8576373" cy="114509"/>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000500"/>
            <a:ext cx="8360242" cy="472282"/>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pl-PL" smtClean="0"/>
              <a:t>Click to edit Master title style</a:t>
            </a:r>
            <a:endParaRPr/>
          </a:p>
        </p:txBody>
      </p:sp>
      <p:sp>
        <p:nvSpPr>
          <p:cNvPr id="3" name="Picture Placeholder 2"/>
          <p:cNvSpPr>
            <a:spLocks noGrp="1"/>
          </p:cNvSpPr>
          <p:nvPr>
            <p:ph type="pic" idx="1"/>
          </p:nvPr>
        </p:nvSpPr>
        <p:spPr>
          <a:xfrm>
            <a:off x="284163" y="380999"/>
            <a:ext cx="8577072" cy="362712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Drag picture to placeholder or click icon to add</a:t>
            </a:r>
            <a:endParaRPr/>
          </a:p>
        </p:txBody>
      </p:sp>
      <p:sp>
        <p:nvSpPr>
          <p:cNvPr id="4" name="Text Placeholder 3"/>
          <p:cNvSpPr>
            <a:spLocks noGrp="1"/>
          </p:cNvSpPr>
          <p:nvPr>
            <p:ph type="body" sz="half" idx="2"/>
          </p:nvPr>
        </p:nvSpPr>
        <p:spPr>
          <a:xfrm>
            <a:off x="419100" y="4472782"/>
            <a:ext cx="8304213" cy="670718"/>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6" name="Footer Placeholder 5"/>
          <p:cNvSpPr>
            <a:spLocks noGrp="1"/>
          </p:cNvSpPr>
          <p:nvPr>
            <p:ph type="ftr" sz="quarter" idx="11"/>
          </p:nvPr>
        </p:nvSpPr>
        <p:spPr/>
        <p:txBody>
          <a:bodyPr/>
          <a:lstStyle/>
          <a:p>
            <a:r>
              <a:rPr lang="pl-PL" dirty="0" smtClean="0"/>
              <a:t>TE-MPE-PE Clean code workshop - R. Heil, M. Koza, K. Krol</a:t>
            </a:r>
            <a:endParaRPr lang="en-US" dirty="0"/>
          </a:p>
        </p:txBody>
      </p:sp>
      <p:sp>
        <p:nvSpPr>
          <p:cNvPr id="14"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884303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4" y="3567206"/>
            <a:ext cx="8576373" cy="114509"/>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3981824"/>
            <a:ext cx="8360242" cy="472282"/>
          </a:xfrm>
          <a:noFill/>
        </p:spPr>
        <p:txBody>
          <a:bodyPr anchor="b">
            <a:normAutofit/>
          </a:bodyPr>
          <a:lstStyle>
            <a:lvl1pPr algn="l">
              <a:defRPr sz="2800" b="0">
                <a:solidFill>
                  <a:schemeClr val="accent2"/>
                </a:solidFill>
              </a:defRPr>
            </a:lvl1pPr>
          </a:lstStyle>
          <a:p>
            <a:r>
              <a:rPr lang="pl-PL" smtClean="0"/>
              <a:t>Click to edit Master title style</a:t>
            </a:r>
            <a:endParaRPr/>
          </a:p>
        </p:txBody>
      </p:sp>
      <p:sp>
        <p:nvSpPr>
          <p:cNvPr id="3" name="Picture Placeholder 2"/>
          <p:cNvSpPr>
            <a:spLocks noGrp="1"/>
          </p:cNvSpPr>
          <p:nvPr>
            <p:ph type="pic" idx="1"/>
          </p:nvPr>
        </p:nvSpPr>
        <p:spPr>
          <a:xfrm>
            <a:off x="284163" y="381000"/>
            <a:ext cx="8577072" cy="31851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Drag picture to placeholder or click icon to add</a:t>
            </a:r>
            <a:endParaRPr/>
          </a:p>
        </p:txBody>
      </p:sp>
      <p:sp>
        <p:nvSpPr>
          <p:cNvPr id="4" name="Text Placeholder 3"/>
          <p:cNvSpPr>
            <a:spLocks noGrp="1"/>
          </p:cNvSpPr>
          <p:nvPr>
            <p:ph type="body" sz="half" idx="2"/>
          </p:nvPr>
        </p:nvSpPr>
        <p:spPr>
          <a:xfrm>
            <a:off x="419100" y="4454106"/>
            <a:ext cx="8304213" cy="670718"/>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6" name="Footer Placeholder 5"/>
          <p:cNvSpPr>
            <a:spLocks noGrp="1"/>
          </p:cNvSpPr>
          <p:nvPr>
            <p:ph type="ftr" sz="quarter" idx="11"/>
          </p:nvPr>
        </p:nvSpPr>
        <p:spPr/>
        <p:txBody>
          <a:bodyPr/>
          <a:lstStyle/>
          <a:p>
            <a:r>
              <a:rPr lang="pl-PL" dirty="0" smtClean="0"/>
              <a:t>TE-MPE-PE Clean code workshop - R. Heil, M. Koza, K. Krol</a:t>
            </a:r>
            <a:endParaRPr lang="en-US" dirty="0"/>
          </a:p>
        </p:txBody>
      </p:sp>
      <p:sp>
        <p:nvSpPr>
          <p:cNvPr id="13"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933654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1" y="762000"/>
            <a:ext cx="5195047" cy="4343136"/>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6" name="Footer Placeholder 5"/>
          <p:cNvSpPr>
            <a:spLocks noGrp="1"/>
          </p:cNvSpPr>
          <p:nvPr>
            <p:ph type="ftr" sz="quarter" idx="11"/>
          </p:nvPr>
        </p:nvSpPr>
        <p:spPr/>
        <p:txBody>
          <a:bodyPr/>
          <a:lstStyle/>
          <a:p>
            <a:r>
              <a:rPr lang="pl-PL" dirty="0" smtClean="0"/>
              <a:t>TE-MPE-PE Clean code workshop - R. Heil, M. Koza, K. Krol</a:t>
            </a:r>
            <a:endParaRPr lang="en-US" dirty="0"/>
          </a:p>
        </p:txBody>
      </p:sp>
      <p:sp>
        <p:nvSpPr>
          <p:cNvPr id="12" name="Rectangle 11"/>
          <p:cNvSpPr/>
          <p:nvPr/>
        </p:nvSpPr>
        <p:spPr>
          <a:xfrm>
            <a:off x="284163" y="3556001"/>
            <a:ext cx="2743200" cy="1766794"/>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2" y="4127501"/>
            <a:ext cx="2472017" cy="1038412"/>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2" name="Title 1"/>
          <p:cNvSpPr>
            <a:spLocks noGrp="1"/>
          </p:cNvSpPr>
          <p:nvPr>
            <p:ph type="title"/>
          </p:nvPr>
        </p:nvSpPr>
        <p:spPr>
          <a:xfrm>
            <a:off x="410765" y="3683000"/>
            <a:ext cx="2475395" cy="425823"/>
          </a:xfrm>
          <a:noFill/>
        </p:spPr>
        <p:txBody>
          <a:bodyPr anchor="b">
            <a:normAutofit/>
          </a:bodyPr>
          <a:lstStyle>
            <a:lvl1pPr algn="l">
              <a:defRPr sz="2000" b="1">
                <a:solidFill>
                  <a:schemeClr val="bg1"/>
                </a:solidFill>
              </a:defRPr>
            </a:lvl1pPr>
          </a:lstStyle>
          <a:p>
            <a:r>
              <a:rPr lang="pl-PL" smtClean="0"/>
              <a:t>Click to edit Master title style</a:t>
            </a:r>
            <a:endParaRPr/>
          </a:p>
        </p:txBody>
      </p:sp>
      <p:sp>
        <p:nvSpPr>
          <p:cNvPr id="14" name="Picture Placeholder 13"/>
          <p:cNvSpPr>
            <a:spLocks noGrp="1"/>
          </p:cNvSpPr>
          <p:nvPr>
            <p:ph type="pic" sz="quarter" idx="13"/>
          </p:nvPr>
        </p:nvSpPr>
        <p:spPr>
          <a:xfrm>
            <a:off x="284164" y="495300"/>
            <a:ext cx="2743200" cy="3063240"/>
          </a:xfrm>
        </p:spPr>
        <p:txBody>
          <a:bodyPr/>
          <a:lstStyle>
            <a:lvl1pPr>
              <a:buNone/>
              <a:defRPr/>
            </a:lvl1pPr>
          </a:lstStyle>
          <a:p>
            <a:r>
              <a:rPr lang="pl-PL" smtClean="0"/>
              <a:t>Drag picture to placeholder or click icon to add</a:t>
            </a:r>
            <a:endParaRPr/>
          </a:p>
        </p:txBody>
      </p:sp>
      <p:grpSp>
        <p:nvGrpSpPr>
          <p:cNvPr id="8" name="Group 14"/>
          <p:cNvGrpSpPr/>
          <p:nvPr/>
        </p:nvGrpSpPr>
        <p:grpSpPr>
          <a:xfrm>
            <a:off x="284164" y="384736"/>
            <a:ext cx="8576373" cy="114509"/>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4251932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4" y="4001313"/>
            <a:ext cx="5837237" cy="1223698"/>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4" y="5219491"/>
            <a:ext cx="8576373" cy="114509"/>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2" y="4000500"/>
            <a:ext cx="5691651" cy="472282"/>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pl-PL" smtClean="0"/>
              <a:t>Click to edit Master title style</a:t>
            </a:r>
            <a:endParaRPr/>
          </a:p>
        </p:txBody>
      </p:sp>
      <p:sp>
        <p:nvSpPr>
          <p:cNvPr id="3" name="Picture Placeholder 2"/>
          <p:cNvSpPr>
            <a:spLocks noGrp="1"/>
          </p:cNvSpPr>
          <p:nvPr>
            <p:ph type="pic" idx="1"/>
          </p:nvPr>
        </p:nvSpPr>
        <p:spPr>
          <a:xfrm>
            <a:off x="3021014" y="380999"/>
            <a:ext cx="5833872" cy="362712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Drag picture to placeholder or click icon to add</a:t>
            </a:r>
            <a:endParaRPr/>
          </a:p>
        </p:txBody>
      </p:sp>
      <p:sp>
        <p:nvSpPr>
          <p:cNvPr id="4" name="Text Placeholder 3"/>
          <p:cNvSpPr>
            <a:spLocks noGrp="1"/>
          </p:cNvSpPr>
          <p:nvPr>
            <p:ph type="body" sz="half" idx="2"/>
          </p:nvPr>
        </p:nvSpPr>
        <p:spPr>
          <a:xfrm>
            <a:off x="3069806" y="4472782"/>
            <a:ext cx="5653507" cy="670718"/>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6" name="Footer Placeholder 5"/>
          <p:cNvSpPr>
            <a:spLocks noGrp="1"/>
          </p:cNvSpPr>
          <p:nvPr>
            <p:ph type="ftr" sz="quarter" idx="11"/>
          </p:nvPr>
        </p:nvSpPr>
        <p:spPr/>
        <p:txBody>
          <a:bodyPr/>
          <a:lstStyle/>
          <a:p>
            <a:r>
              <a:rPr lang="pl-PL" dirty="0" smtClean="0"/>
              <a:t>TE-MPE-PE Clean code workshop - R. Heil, M. Koza, K. Krol</a:t>
            </a:r>
            <a:endParaRPr lang="en-US" dirty="0"/>
          </a:p>
        </p:txBody>
      </p:sp>
      <p:sp>
        <p:nvSpPr>
          <p:cNvPr id="13" name="Picture Placeholder 2"/>
          <p:cNvSpPr>
            <a:spLocks noGrp="1"/>
          </p:cNvSpPr>
          <p:nvPr>
            <p:ph type="pic" idx="13"/>
          </p:nvPr>
        </p:nvSpPr>
        <p:spPr>
          <a:xfrm>
            <a:off x="284164" y="381000"/>
            <a:ext cx="2736850" cy="242316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Drag picture to placeholder or click icon to add</a:t>
            </a:r>
            <a:endParaRPr/>
          </a:p>
        </p:txBody>
      </p:sp>
      <p:sp>
        <p:nvSpPr>
          <p:cNvPr id="14" name="Picture Placeholder 2"/>
          <p:cNvSpPr>
            <a:spLocks noGrp="1"/>
          </p:cNvSpPr>
          <p:nvPr>
            <p:ph type="pic" idx="14"/>
          </p:nvPr>
        </p:nvSpPr>
        <p:spPr>
          <a:xfrm>
            <a:off x="284164" y="2804160"/>
            <a:ext cx="2736850" cy="24155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Drag picture to placeholder or click icon to add</a:t>
            </a:r>
            <a:endParaRPr/>
          </a:p>
        </p:txBody>
      </p:sp>
      <p:sp>
        <p:nvSpPr>
          <p:cNvPr id="15"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860784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4" y="379811"/>
            <a:ext cx="8574087" cy="944958"/>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4" y="1314873"/>
            <a:ext cx="8576373" cy="114509"/>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pl-PL" smtClean="0"/>
              <a:t>Click to edit Master title style</a:t>
            </a:r>
            <a:endParaRPr/>
          </a:p>
        </p:txBody>
      </p:sp>
      <p:sp>
        <p:nvSpPr>
          <p:cNvPr id="3" name="Vertical Text Placeholder 2"/>
          <p:cNvSpPr>
            <a:spLocks noGrp="1"/>
          </p:cNvSpPr>
          <p:nvPr>
            <p:ph type="body" orient="vert" idx="1"/>
          </p:nvPr>
        </p:nvSpPr>
        <p:spPr>
          <a:xfrm>
            <a:off x="284164" y="1778000"/>
            <a:ext cx="8574087" cy="3344333"/>
          </a:xfrm>
        </p:spPr>
        <p:txBody>
          <a:bodyPr vert="eaVert"/>
          <a:lstStyle>
            <a:lvl5pPr>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5" name="Footer Placeholder 4"/>
          <p:cNvSpPr>
            <a:spLocks noGrp="1"/>
          </p:cNvSpPr>
          <p:nvPr>
            <p:ph type="ftr" sz="quarter" idx="11"/>
          </p:nvPr>
        </p:nvSpPr>
        <p:spPr/>
        <p:txBody>
          <a:bodyPr/>
          <a:lstStyle/>
          <a:p>
            <a:r>
              <a:rPr lang="pl-PL" dirty="0" smtClean="0"/>
              <a:t>TE-MPE-PE Clean code workshop - R. Heil, M. Koza, K. Krol</a:t>
            </a:r>
            <a:endParaRPr lang="en-US" dirty="0"/>
          </a:p>
        </p:txBody>
      </p:sp>
      <p:sp>
        <p:nvSpPr>
          <p:cNvPr id="12"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200487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808434" y="2286784"/>
            <a:ext cx="4945513"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394230"/>
            <a:ext cx="969264" cy="4934479"/>
          </a:xfrm>
        </p:spPr>
        <p:txBody>
          <a:bodyPr vert="eaVert"/>
          <a:lstStyle>
            <a:lvl1pPr algn="l">
              <a:defRPr sz="3400"/>
            </a:lvl1pPr>
          </a:lstStyle>
          <a:p>
            <a:r>
              <a:rPr lang="pl-PL" smtClean="0"/>
              <a:t>Click to edit Master title style</a:t>
            </a:r>
            <a:endParaRPr/>
          </a:p>
        </p:txBody>
      </p:sp>
      <p:sp>
        <p:nvSpPr>
          <p:cNvPr id="3" name="Vertical Text Placeholder 2"/>
          <p:cNvSpPr>
            <a:spLocks noGrp="1"/>
          </p:cNvSpPr>
          <p:nvPr>
            <p:ph type="body" orient="vert" idx="1"/>
          </p:nvPr>
        </p:nvSpPr>
        <p:spPr>
          <a:xfrm>
            <a:off x="284164" y="381000"/>
            <a:ext cx="6497637" cy="4947708"/>
          </a:xfrm>
        </p:spPr>
        <p:txBody>
          <a:bodyPr vert="eaVert"/>
          <a:lstStyle>
            <a:lvl5pPr algn="l">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5" name="Footer Placeholder 4"/>
          <p:cNvSpPr>
            <a:spLocks noGrp="1"/>
          </p:cNvSpPr>
          <p:nvPr>
            <p:ph type="ftr" sz="quarter" idx="11"/>
          </p:nvPr>
        </p:nvSpPr>
        <p:spPr/>
        <p:txBody>
          <a:bodyPr/>
          <a:lstStyle/>
          <a:p>
            <a:r>
              <a:rPr lang="pl-PL" dirty="0" smtClean="0"/>
              <a:t>TE-MPE-PE Clean code workshop - R. Heil, M. Koza, K. Krol</a:t>
            </a:r>
            <a:endParaRPr lang="en-US" dirty="0"/>
          </a:p>
        </p:txBody>
      </p:sp>
      <p:grpSp>
        <p:nvGrpSpPr>
          <p:cNvPr id="8" name="Group 7"/>
          <p:cNvGrpSpPr/>
          <p:nvPr/>
        </p:nvGrpSpPr>
        <p:grpSpPr>
          <a:xfrm rot="5400000">
            <a:off x="5153262" y="2784985"/>
            <a:ext cx="4945380"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2420462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4" y="379811"/>
            <a:ext cx="8574087" cy="944958"/>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4" y="1314873"/>
            <a:ext cx="8576373" cy="114509"/>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pl-PL"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5" name="Footer Placeholder 4"/>
          <p:cNvSpPr>
            <a:spLocks noGrp="1"/>
          </p:cNvSpPr>
          <p:nvPr>
            <p:ph type="ftr" sz="quarter" idx="11"/>
          </p:nvPr>
        </p:nvSpPr>
        <p:spPr/>
        <p:txBody>
          <a:bodyPr/>
          <a:lstStyle/>
          <a:p>
            <a:r>
              <a:rPr lang="pl-PL" dirty="0" smtClean="0"/>
              <a:t>TE-MPE-PE Clean code workshop - R. Heil, M. Koza, K. Krol</a:t>
            </a:r>
            <a:endParaRPr lang="en-US" dirty="0"/>
          </a:p>
        </p:txBody>
      </p:sp>
      <p:sp>
        <p:nvSpPr>
          <p:cNvPr id="12"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114766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4" y="370607"/>
            <a:ext cx="8574087" cy="1223698"/>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5" name="Footer Placeholder 4"/>
          <p:cNvSpPr>
            <a:spLocks noGrp="1"/>
          </p:cNvSpPr>
          <p:nvPr>
            <p:ph type="ftr" sz="quarter" idx="11"/>
          </p:nvPr>
        </p:nvSpPr>
        <p:spPr/>
        <p:txBody>
          <a:bodyPr/>
          <a:lstStyle/>
          <a:p>
            <a:r>
              <a:rPr lang="pl-PL" dirty="0" smtClean="0"/>
              <a:t>TE-MPE-PE Clean code workshop - R. Heil, M. Koza, K. Krol</a:t>
            </a:r>
            <a:endParaRPr lang="en-US" dirty="0"/>
          </a:p>
        </p:txBody>
      </p:sp>
      <p:sp>
        <p:nvSpPr>
          <p:cNvPr id="8" name="Picture Placeholder 7"/>
          <p:cNvSpPr>
            <a:spLocks noGrp="1"/>
          </p:cNvSpPr>
          <p:nvPr>
            <p:ph type="pic" sz="quarter" idx="13"/>
          </p:nvPr>
        </p:nvSpPr>
        <p:spPr>
          <a:xfrm>
            <a:off x="284163" y="1680882"/>
            <a:ext cx="8574087" cy="3647826"/>
          </a:xfrm>
        </p:spPr>
        <p:txBody>
          <a:bodyPr/>
          <a:lstStyle>
            <a:lvl1pPr>
              <a:buNone/>
              <a:defRPr/>
            </a:lvl1pPr>
          </a:lstStyle>
          <a:p>
            <a:r>
              <a:rPr lang="pl-PL" smtClean="0"/>
              <a:t>Drag picture to placeholder or click icon to add</a:t>
            </a:r>
            <a:endParaRPr/>
          </a:p>
        </p:txBody>
      </p:sp>
      <p:sp>
        <p:nvSpPr>
          <p:cNvPr id="3" name="Subtitle 2"/>
          <p:cNvSpPr>
            <a:spLocks noGrp="1"/>
          </p:cNvSpPr>
          <p:nvPr>
            <p:ph type="subTitle" idx="1"/>
          </p:nvPr>
        </p:nvSpPr>
        <p:spPr>
          <a:xfrm>
            <a:off x="472420" y="1277471"/>
            <a:ext cx="7754284" cy="403412"/>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dirty="0"/>
          </a:p>
        </p:txBody>
      </p:sp>
      <p:grpSp>
        <p:nvGrpSpPr>
          <p:cNvPr id="7" name="Group 16"/>
          <p:cNvGrpSpPr/>
          <p:nvPr/>
        </p:nvGrpSpPr>
        <p:grpSpPr>
          <a:xfrm>
            <a:off x="284164" y="1588786"/>
            <a:ext cx="8576373" cy="114509"/>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370607"/>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4" y="370607"/>
            <a:ext cx="7810967" cy="906864"/>
          </a:xfrm>
          <a:noFill/>
        </p:spPr>
        <p:txBody>
          <a:bodyPr bIns="45720" anchor="b" anchorCtr="0">
            <a:normAutofit/>
          </a:bodyPr>
          <a:lstStyle>
            <a:lvl1pPr algn="l">
              <a:lnSpc>
                <a:spcPts val="4600"/>
              </a:lnSpc>
              <a:defRPr/>
            </a:lvl1pPr>
          </a:lstStyle>
          <a:p>
            <a:r>
              <a:rPr lang="pl-PL" smtClean="0"/>
              <a:t>Click to edit Master title style</a:t>
            </a:r>
            <a:endParaRPr/>
          </a:p>
        </p:txBody>
      </p:sp>
      <p:sp>
        <p:nvSpPr>
          <p:cNvPr id="14"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980089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4" y="4001313"/>
            <a:ext cx="8574087" cy="1223698"/>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4" y="5219491"/>
            <a:ext cx="8576373" cy="114509"/>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001313"/>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011771"/>
            <a:ext cx="7772400" cy="87630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pl-PL" smtClean="0"/>
              <a:t>Click to edit Master title style</a:t>
            </a:r>
            <a:endParaRPr/>
          </a:p>
        </p:txBody>
      </p:sp>
      <p:sp>
        <p:nvSpPr>
          <p:cNvPr id="3" name="Text Placeholder 2"/>
          <p:cNvSpPr>
            <a:spLocks noGrp="1"/>
          </p:cNvSpPr>
          <p:nvPr>
            <p:ph type="body" idx="1"/>
          </p:nvPr>
        </p:nvSpPr>
        <p:spPr>
          <a:xfrm>
            <a:off x="475488" y="4884420"/>
            <a:ext cx="7735824" cy="335280"/>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pl-PL" smtClean="0"/>
              <a:t>Click to edit Master text styles</a:t>
            </a:r>
          </a:p>
        </p:txBody>
      </p:sp>
      <p:sp>
        <p:nvSpPr>
          <p:cNvPr id="5" name="Footer Placeholder 4"/>
          <p:cNvSpPr>
            <a:spLocks noGrp="1"/>
          </p:cNvSpPr>
          <p:nvPr>
            <p:ph type="ftr" sz="quarter" idx="11"/>
          </p:nvPr>
        </p:nvSpPr>
        <p:spPr/>
        <p:txBody>
          <a:bodyPr/>
          <a:lstStyle/>
          <a:p>
            <a:r>
              <a:rPr lang="pl-PL" dirty="0" smtClean="0"/>
              <a:t>TE-MPE-PE Clean code workshop - R. Heil, M. Koza, K. Krol</a:t>
            </a:r>
            <a:endParaRPr lang="en-US" dirty="0"/>
          </a:p>
        </p:txBody>
      </p:sp>
      <p:sp>
        <p:nvSpPr>
          <p:cNvPr id="14"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2276872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3" y="369795"/>
            <a:ext cx="8574087" cy="3641911"/>
          </a:xfrm>
        </p:spPr>
        <p:txBody>
          <a:bodyPr/>
          <a:lstStyle>
            <a:lvl1pPr>
              <a:buNone/>
              <a:defRPr/>
            </a:lvl1pPr>
          </a:lstStyle>
          <a:p>
            <a:r>
              <a:rPr lang="pl-PL" smtClean="0"/>
              <a:t>Drag picture to placeholder or click icon to add</a:t>
            </a:r>
            <a:endParaRPr/>
          </a:p>
        </p:txBody>
      </p:sp>
      <p:sp>
        <p:nvSpPr>
          <p:cNvPr id="5" name="Footer Placeholder 4"/>
          <p:cNvSpPr>
            <a:spLocks noGrp="1"/>
          </p:cNvSpPr>
          <p:nvPr>
            <p:ph type="ftr" sz="quarter" idx="11"/>
          </p:nvPr>
        </p:nvSpPr>
        <p:spPr/>
        <p:txBody>
          <a:bodyPr/>
          <a:lstStyle/>
          <a:p>
            <a:r>
              <a:rPr lang="pl-PL" dirty="0" smtClean="0"/>
              <a:t>TE-MPE-PE Clean code workshop - R. Heil, M. Koza, K. Krol</a:t>
            </a:r>
            <a:endParaRPr lang="en-US" dirty="0"/>
          </a:p>
        </p:txBody>
      </p:sp>
      <p:sp>
        <p:nvSpPr>
          <p:cNvPr id="7" name="Rectangle 6"/>
          <p:cNvSpPr/>
          <p:nvPr/>
        </p:nvSpPr>
        <p:spPr>
          <a:xfrm>
            <a:off x="284164" y="4001313"/>
            <a:ext cx="8574087" cy="1223698"/>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4" y="5219491"/>
            <a:ext cx="8576373" cy="114509"/>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001313"/>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011706"/>
            <a:ext cx="7772400" cy="874059"/>
          </a:xfrm>
          <a:noFill/>
        </p:spPr>
        <p:txBody>
          <a:bodyPr anchor="b" anchorCtr="0">
            <a:normAutofit/>
          </a:bodyPr>
          <a:lstStyle>
            <a:lvl1pPr algn="l">
              <a:defRPr sz="4200" b="0" i="0" cap="none" baseline="0"/>
            </a:lvl1pPr>
          </a:lstStyle>
          <a:p>
            <a:r>
              <a:rPr lang="pl-PL" smtClean="0"/>
              <a:t>Click to edit Master title style</a:t>
            </a:r>
            <a:endParaRPr/>
          </a:p>
        </p:txBody>
      </p:sp>
      <p:sp>
        <p:nvSpPr>
          <p:cNvPr id="3" name="Text Placeholder 2"/>
          <p:cNvSpPr>
            <a:spLocks noGrp="1"/>
          </p:cNvSpPr>
          <p:nvPr>
            <p:ph type="body" idx="1"/>
          </p:nvPr>
        </p:nvSpPr>
        <p:spPr>
          <a:xfrm>
            <a:off x="470648" y="4885765"/>
            <a:ext cx="7732059" cy="336177"/>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14"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2444035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4" y="379811"/>
            <a:ext cx="8574087" cy="944958"/>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4" y="1314873"/>
            <a:ext cx="8576373" cy="114509"/>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pl-PL" smtClean="0"/>
              <a:t>Click to edit Master title style</a:t>
            </a:r>
            <a:endParaRPr/>
          </a:p>
        </p:txBody>
      </p:sp>
      <p:sp>
        <p:nvSpPr>
          <p:cNvPr id="3" name="Content Placeholder 2"/>
          <p:cNvSpPr>
            <a:spLocks noGrp="1"/>
          </p:cNvSpPr>
          <p:nvPr>
            <p:ph sz="half" idx="1"/>
          </p:nvPr>
        </p:nvSpPr>
        <p:spPr>
          <a:xfrm>
            <a:off x="403412" y="1792553"/>
            <a:ext cx="3931920" cy="331258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4" name="Content Placeholder 3"/>
          <p:cNvSpPr>
            <a:spLocks noGrp="1"/>
          </p:cNvSpPr>
          <p:nvPr>
            <p:ph sz="half" idx="2"/>
          </p:nvPr>
        </p:nvSpPr>
        <p:spPr>
          <a:xfrm>
            <a:off x="4778188" y="1792553"/>
            <a:ext cx="3931920" cy="331258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6" name="Footer Placeholder 5"/>
          <p:cNvSpPr>
            <a:spLocks noGrp="1"/>
          </p:cNvSpPr>
          <p:nvPr>
            <p:ph type="ftr" sz="quarter" idx="11"/>
          </p:nvPr>
        </p:nvSpPr>
        <p:spPr/>
        <p:txBody>
          <a:bodyPr/>
          <a:lstStyle/>
          <a:p>
            <a:r>
              <a:rPr lang="pl-PL" dirty="0" smtClean="0"/>
              <a:t>TE-MPE-PE Clean code workshop - R. Heil, M. Koza, K. Krol</a:t>
            </a:r>
            <a:endParaRPr lang="en-US" dirty="0"/>
          </a:p>
        </p:txBody>
      </p:sp>
      <p:sp>
        <p:nvSpPr>
          <p:cNvPr id="13"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1502228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4" y="379811"/>
            <a:ext cx="8574087" cy="944958"/>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4" y="1314873"/>
            <a:ext cx="8576373" cy="114509"/>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pl-PL" smtClean="0"/>
              <a:t>Click to edit Master title style</a:t>
            </a:r>
            <a:endParaRPr/>
          </a:p>
        </p:txBody>
      </p:sp>
      <p:sp>
        <p:nvSpPr>
          <p:cNvPr id="3" name="Text Placeholder 2"/>
          <p:cNvSpPr>
            <a:spLocks noGrp="1"/>
          </p:cNvSpPr>
          <p:nvPr>
            <p:ph type="body" idx="1"/>
          </p:nvPr>
        </p:nvSpPr>
        <p:spPr>
          <a:xfrm>
            <a:off x="403412" y="1445948"/>
            <a:ext cx="3931920" cy="694375"/>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403412" y="2159000"/>
            <a:ext cx="3931920" cy="2946135"/>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5" name="Text Placeholder 4"/>
          <p:cNvSpPr>
            <a:spLocks noGrp="1"/>
          </p:cNvSpPr>
          <p:nvPr>
            <p:ph type="body" sz="quarter" idx="3"/>
          </p:nvPr>
        </p:nvSpPr>
        <p:spPr>
          <a:xfrm>
            <a:off x="4779495" y="1445948"/>
            <a:ext cx="3931920" cy="694375"/>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779495" y="2159000"/>
            <a:ext cx="3931920" cy="2946135"/>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8" name="Footer Placeholder 7"/>
          <p:cNvSpPr>
            <a:spLocks noGrp="1"/>
          </p:cNvSpPr>
          <p:nvPr>
            <p:ph type="ftr" sz="quarter" idx="11"/>
          </p:nvPr>
        </p:nvSpPr>
        <p:spPr/>
        <p:txBody>
          <a:bodyPr/>
          <a:lstStyle/>
          <a:p>
            <a:r>
              <a:rPr lang="pl-PL" dirty="0" smtClean="0"/>
              <a:t>TE-MPE-PE Clean code workshop - R. Heil, M. Koza, K. Krol</a:t>
            </a:r>
            <a:endParaRPr lang="en-US" dirty="0"/>
          </a:p>
        </p:txBody>
      </p:sp>
      <p:sp>
        <p:nvSpPr>
          <p:cNvPr id="15"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040058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4" y="379811"/>
            <a:ext cx="8574087" cy="944958"/>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4" y="1314873"/>
            <a:ext cx="8576373" cy="114509"/>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pl-PL" smtClean="0"/>
              <a:t>Click to edit Master title style</a:t>
            </a:r>
            <a:endParaRPr/>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
        <p:nvSpPr>
          <p:cNvPr id="11"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583079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pl-PL" dirty="0" smtClean="0"/>
              <a:t>TE-MPE-PE Clean code workshop - R. Heil, M. Koza, K. Krol</a:t>
            </a:r>
            <a:endParaRPr lang="en-US" dirty="0"/>
          </a:p>
        </p:txBody>
      </p:sp>
      <p:grpSp>
        <p:nvGrpSpPr>
          <p:cNvPr id="5" name="Group 4"/>
          <p:cNvGrpSpPr/>
          <p:nvPr/>
        </p:nvGrpSpPr>
        <p:grpSpPr>
          <a:xfrm>
            <a:off x="284164" y="377266"/>
            <a:ext cx="8576373" cy="114509"/>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9" name="Rectangle 3"/>
          <p:cNvSpPr txBox="1">
            <a:spLocks noChangeArrowheads="1"/>
          </p:cNvSpPr>
          <p:nvPr userDrawn="1"/>
        </p:nvSpPr>
        <p:spPr bwMode="auto">
          <a:xfrm>
            <a:off x="7641355" y="5340898"/>
            <a:ext cx="1345391" cy="3042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C1C7F64-630B-4998-9764-685EC88B06E4}" type="slidenum">
              <a:rPr lang="en-US" sz="1100" b="1" kern="1200" smtClean="0">
                <a:solidFill>
                  <a:schemeClr val="bg1">
                    <a:lumMod val="65000"/>
                  </a:schemeClr>
                </a:solidFill>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sz="1100" b="1"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2056389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4" y="1778000"/>
            <a:ext cx="7076747" cy="3327136"/>
          </a:xfrm>
          <a:prstGeom prst="rect">
            <a:avLst/>
          </a:prstGeom>
        </p:spPr>
        <p:txBody>
          <a:bodyPr vert="horz" lIns="91440" tIns="45720" rIns="91440" bIns="45720" rtlCol="0">
            <a:norm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dirty="0"/>
          </a:p>
        </p:txBody>
      </p:sp>
      <p:sp>
        <p:nvSpPr>
          <p:cNvPr id="5" name="Footer Placeholder 4"/>
          <p:cNvSpPr>
            <a:spLocks noGrp="1"/>
          </p:cNvSpPr>
          <p:nvPr>
            <p:ph type="ftr" sz="quarter" idx="3"/>
          </p:nvPr>
        </p:nvSpPr>
        <p:spPr>
          <a:xfrm>
            <a:off x="199698" y="5364194"/>
            <a:ext cx="6124902" cy="304271"/>
          </a:xfrm>
          <a:prstGeom prst="rect">
            <a:avLst/>
          </a:prstGeom>
        </p:spPr>
        <p:txBody>
          <a:bodyPr vert="horz" lIns="91440" tIns="45720" rIns="91440" bIns="45720" rtlCol="0" anchor="ctr"/>
          <a:lstStyle>
            <a:lvl1pPr algn="l">
              <a:defRPr sz="1100" b="1">
                <a:solidFill>
                  <a:schemeClr val="bg1">
                    <a:lumMod val="65000"/>
                  </a:schemeClr>
                </a:solidFill>
              </a:defRPr>
            </a:lvl1pPr>
          </a:lstStyle>
          <a:p>
            <a:r>
              <a:rPr lang="pl-PL" dirty="0" smtClean="0"/>
              <a:t>TE-MPE-PE Clean code workshop - R. Heil, M. Koza, K. Krol</a:t>
            </a:r>
            <a:endParaRPr lang="en-US" dirty="0"/>
          </a:p>
        </p:txBody>
      </p:sp>
      <p:sp>
        <p:nvSpPr>
          <p:cNvPr id="2" name="Title Placeholder 1"/>
          <p:cNvSpPr>
            <a:spLocks noGrp="1"/>
          </p:cNvSpPr>
          <p:nvPr>
            <p:ph type="title"/>
          </p:nvPr>
        </p:nvSpPr>
        <p:spPr>
          <a:xfrm>
            <a:off x="284164" y="525319"/>
            <a:ext cx="8574087" cy="806533"/>
          </a:xfrm>
          <a:prstGeom prst="rect">
            <a:avLst/>
          </a:prstGeom>
          <a:solidFill>
            <a:schemeClr val="tx1">
              <a:lumMod val="85000"/>
              <a:lumOff val="15000"/>
              <a:alpha val="70000"/>
            </a:schemeClr>
          </a:solidFill>
        </p:spPr>
        <p:txBody>
          <a:bodyPr vert="horz" lIns="91440" tIns="45720" rIns="91440" bIns="45720" rtlCol="0" anchor="ctr">
            <a:normAutofit/>
          </a:bodyPr>
          <a:lstStyle/>
          <a:p>
            <a:r>
              <a:rPr lang="pl-PL" smtClean="0"/>
              <a:t>Click to edit Master title style</a:t>
            </a:r>
            <a:endParaRPr/>
          </a:p>
        </p:txBody>
      </p:sp>
    </p:spTree>
    <p:extLst>
      <p:ext uri="{BB962C8B-B14F-4D97-AF65-F5344CB8AC3E}">
        <p14:creationId xmlns:p14="http://schemas.microsoft.com/office/powerpoint/2010/main" val="1913999532"/>
      </p:ext>
    </p:extLst>
  </p:cSld>
  <p:clrMap bg1="lt1" tx1="dk1" bg2="lt2" tx2="dk2" accent1="accent1" accent2="accent2" accent3="accent3" accent4="accent4" accent5="accent5" accent6="accent6" hlink="hlink" folHlink="folHlink"/>
  <p:sldLayoutIdLst>
    <p:sldLayoutId id="2147484267" r:id="rId1"/>
    <p:sldLayoutId id="2147484268" r:id="rId2"/>
    <p:sldLayoutId id="2147484269" r:id="rId3"/>
    <p:sldLayoutId id="2147484270" r:id="rId4"/>
    <p:sldLayoutId id="2147484271" r:id="rId5"/>
    <p:sldLayoutId id="2147484272" r:id="rId6"/>
    <p:sldLayoutId id="2147484273" r:id="rId7"/>
    <p:sldLayoutId id="2147484274" r:id="rId8"/>
    <p:sldLayoutId id="2147484275" r:id="rId9"/>
    <p:sldLayoutId id="2147484276" r:id="rId10"/>
    <p:sldLayoutId id="2147484277" r:id="rId11"/>
    <p:sldLayoutId id="2147484278" r:id="rId12"/>
    <p:sldLayoutId id="2147484279" r:id="rId13"/>
    <p:sldLayoutId id="2147484280" r:id="rId14"/>
    <p:sldLayoutId id="2147484281" r:id="rId15"/>
    <p:sldLayoutId id="2147484282" r:id="rId16"/>
  </p:sldLayoutIdLst>
  <p:hf sldNum="0" hdr="0" dt="0"/>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3" Type="http://schemas.openxmlformats.org/officeDocument/2006/relationships/hyperlink" Target="http://www.mathworks.com/matlabcentral/fileexchange/22846-matlab-xunit-test-framework"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comments" Target="../comments/comment3.xml"/></Relationships>
</file>

<file path=ppt/slides/_rels/slide58.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normAutofit/>
          </a:bodyPr>
          <a:lstStyle/>
          <a:p>
            <a:r>
              <a:rPr lang="pl-PL" smtClean="0"/>
              <a:t>TE-MPE-PE Clean code workshop - R. Heil, M. Koza, K. Krol</a:t>
            </a:r>
            <a:endParaRPr lang="en-US" dirty="0"/>
          </a:p>
        </p:txBody>
      </p:sp>
      <p:sp>
        <p:nvSpPr>
          <p:cNvPr id="2" name="Title 1"/>
          <p:cNvSpPr>
            <a:spLocks noGrp="1"/>
          </p:cNvSpPr>
          <p:nvPr>
            <p:ph type="ctrTitle"/>
          </p:nvPr>
        </p:nvSpPr>
        <p:spPr>
          <a:xfrm>
            <a:off x="454866" y="2497741"/>
            <a:ext cx="8275718" cy="1416777"/>
          </a:xfrm>
        </p:spPr>
        <p:txBody>
          <a:bodyPr>
            <a:normAutofit/>
          </a:bodyPr>
          <a:lstStyle/>
          <a:p>
            <a:pPr algn="r"/>
            <a:r>
              <a:rPr lang="en-US" b="1" dirty="0" smtClean="0">
                <a:solidFill>
                  <a:schemeClr val="tx1"/>
                </a:solidFill>
                <a:latin typeface="Courier"/>
                <a:cs typeface="Courier"/>
              </a:rPr>
              <a:t>Software development process and tools</a:t>
            </a:r>
            <a:endParaRPr lang="en-US" b="1" dirty="0">
              <a:solidFill>
                <a:schemeClr val="tx1"/>
              </a:solidFill>
              <a:latin typeface="Courier"/>
              <a:cs typeface="Courier"/>
            </a:endParaRPr>
          </a:p>
        </p:txBody>
      </p:sp>
      <p:sp>
        <p:nvSpPr>
          <p:cNvPr id="3" name="Subtitle 2"/>
          <p:cNvSpPr>
            <a:spLocks noGrp="1"/>
          </p:cNvSpPr>
          <p:nvPr>
            <p:ph type="subTitle" idx="1"/>
          </p:nvPr>
        </p:nvSpPr>
        <p:spPr>
          <a:xfrm>
            <a:off x="842816" y="4566438"/>
            <a:ext cx="7754112" cy="403860"/>
          </a:xfrm>
        </p:spPr>
        <p:txBody>
          <a:bodyPr>
            <a:normAutofit fontScale="85000" lnSpcReduction="20000"/>
          </a:bodyPr>
          <a:lstStyle/>
          <a:p>
            <a:pPr algn="r"/>
            <a:r>
              <a:rPr lang="en-US" sz="2900" dirty="0" smtClean="0">
                <a:solidFill>
                  <a:schemeClr val="tx1"/>
                </a:solidFill>
                <a:latin typeface="Courier"/>
                <a:cs typeface="Courier"/>
              </a:rPr>
              <a:t>Mateusz </a:t>
            </a:r>
            <a:r>
              <a:rPr lang="en-US" sz="2900" dirty="0" err="1" smtClean="0">
                <a:solidFill>
                  <a:schemeClr val="tx1"/>
                </a:solidFill>
                <a:latin typeface="Courier"/>
                <a:cs typeface="Courier"/>
              </a:rPr>
              <a:t>Koza</a:t>
            </a:r>
            <a:r>
              <a:rPr lang="pl-PL" sz="2900" dirty="0" smtClean="0">
                <a:solidFill>
                  <a:schemeClr val="tx1"/>
                </a:solidFill>
                <a:latin typeface="Courier"/>
                <a:cs typeface="Courier"/>
              </a:rPr>
              <a:t>, Kamil Król</a:t>
            </a:r>
            <a:endParaRPr lang="en-US" dirty="0">
              <a:solidFill>
                <a:schemeClr val="tx1"/>
              </a:solidFill>
              <a:latin typeface="Courier"/>
              <a:cs typeface="Courier"/>
            </a:endParaRPr>
          </a:p>
        </p:txBody>
      </p:sp>
      <p:pic>
        <p:nvPicPr>
          <p:cNvPr id="2050" name="Picture 2" descr="http://amicsa.esa.int/logos/cer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866" y="505127"/>
            <a:ext cx="963673" cy="963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442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4" y="1639863"/>
            <a:ext cx="8574087" cy="2431435"/>
          </a:xfrm>
          <a:prstGeom prst="rect">
            <a:avLst/>
          </a:prstGeom>
        </p:spPr>
        <p:txBody>
          <a:bodyPr wrap="square">
            <a:spAutoFit/>
          </a:bodyPr>
          <a:lstStyle/>
          <a:p>
            <a:r>
              <a:rPr lang="en-GB" sz="2400" dirty="0" err="1">
                <a:solidFill>
                  <a:srgbClr val="000000"/>
                </a:solidFill>
                <a:highlight>
                  <a:srgbClr val="FFFFFF"/>
                </a:highlight>
                <a:latin typeface="Courier"/>
              </a:rPr>
              <a:t>DatabaseRow</a:t>
            </a:r>
            <a:r>
              <a:rPr lang="en-GB" sz="2400" dirty="0">
                <a:solidFill>
                  <a:srgbClr val="000000"/>
                </a:solidFill>
                <a:highlight>
                  <a:srgbClr val="FFFFFF"/>
                </a:highlight>
                <a:latin typeface="Courier"/>
              </a:rPr>
              <a:t> row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t>
            </a:r>
            <a:r>
              <a:rPr lang="en-GB" sz="2400" dirty="0" err="1">
                <a:solidFill>
                  <a:srgbClr val="000000"/>
                </a:solidFill>
                <a:highlight>
                  <a:srgbClr val="FFFFFF"/>
                </a:highlight>
                <a:latin typeface="Courier"/>
              </a:rPr>
              <a:t>Database</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getRow</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current </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 </a:t>
            </a:r>
            <a:r>
              <a:rPr lang="en-GB" sz="2400" dirty="0">
                <a:solidFill>
                  <a:srgbClr val="000000"/>
                </a:solidFill>
                <a:highlight>
                  <a:srgbClr val="FFFFFF"/>
                </a:highlight>
                <a:latin typeface="Courier"/>
              </a:rPr>
              <a:t>row</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column1</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voltage </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 </a:t>
            </a:r>
            <a:r>
              <a:rPr lang="en-GB" sz="2400" dirty="0">
                <a:solidFill>
                  <a:srgbClr val="000000"/>
                </a:solidFill>
                <a:highlight>
                  <a:srgbClr val="FFFFFF"/>
                </a:highlight>
                <a:latin typeface="Courier"/>
              </a:rPr>
              <a:t>row</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column2</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a:p>
            <a:endParaRPr lang="en-GB" sz="2800" b="0" dirty="0">
              <a:solidFill>
                <a:srgbClr val="000000"/>
              </a:solidFill>
              <a:highlight>
                <a:srgbClr val="FFFFFF"/>
              </a:highlight>
            </a:endParaRPr>
          </a:p>
          <a:p>
            <a:r>
              <a:rPr lang="en-GB" sz="2400" dirty="0">
                <a:solidFill>
                  <a:srgbClr val="8000FF"/>
                </a:solidFill>
                <a:highlight>
                  <a:srgbClr val="FFFFFF"/>
                </a:highlight>
                <a:latin typeface="Courier"/>
              </a:rPr>
              <a:t>double</a:t>
            </a:r>
            <a:r>
              <a:rPr lang="en-GB" sz="2400" dirty="0">
                <a:solidFill>
                  <a:srgbClr val="000000"/>
                </a:solidFill>
                <a:highlight>
                  <a:srgbClr val="FFFFFF"/>
                </a:highlight>
                <a:latin typeface="Courier"/>
              </a:rPr>
              <a:t> c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voltage </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 current</a:t>
            </a:r>
            <a:r>
              <a:rPr lang="en-GB" sz="2400" b="1" dirty="0" smtClean="0">
                <a:solidFill>
                  <a:srgbClr val="000080"/>
                </a:solidFill>
                <a:highlight>
                  <a:srgbClr val="FFFFFF"/>
                </a:highlight>
                <a:latin typeface="Courier"/>
              </a:rPr>
              <a:t>;</a:t>
            </a:r>
            <a:endParaRPr lang="en-GB" sz="2800" b="0" dirty="0">
              <a:solidFill>
                <a:srgbClr val="000000"/>
              </a:solidFill>
              <a:highlight>
                <a:srgbClr val="FFFFFF"/>
              </a:highlight>
            </a:endParaRPr>
          </a:p>
          <a:p>
            <a:r>
              <a:rPr lang="en-GB" sz="2400" dirty="0" err="1">
                <a:solidFill>
                  <a:srgbClr val="000000"/>
                </a:solidFill>
                <a:highlight>
                  <a:srgbClr val="FFFFFF"/>
                </a:highlight>
                <a:latin typeface="Courier"/>
              </a:rPr>
              <a:t>data</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add</a:t>
            </a:r>
            <a:r>
              <a:rPr lang="en-GB" sz="2400" b="1" dirty="0">
                <a:solidFill>
                  <a:srgbClr val="000080"/>
                </a:solidFill>
                <a:highlight>
                  <a:srgbClr val="FFFFFF"/>
                </a:highlight>
                <a:latin typeface="Courier"/>
              </a:rPr>
              <a:t>(</a:t>
            </a:r>
            <a:r>
              <a:rPr lang="en-GB" sz="2400" b="1" dirty="0">
                <a:solidFill>
                  <a:srgbClr val="0000FF"/>
                </a:solidFill>
                <a:highlight>
                  <a:srgbClr val="FFFFFF"/>
                </a:highlight>
                <a:latin typeface="Courier"/>
              </a:rPr>
              <a:t>new</a:t>
            </a:r>
            <a:r>
              <a:rPr lang="en-GB" sz="2400" dirty="0">
                <a:solidFill>
                  <a:srgbClr val="000000"/>
                </a:solidFill>
                <a:highlight>
                  <a:srgbClr val="FFFFFF"/>
                </a:highlight>
                <a:latin typeface="Courier"/>
              </a:rPr>
              <a:t> Measurement</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t</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c</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p:txBody>
      </p:sp>
    </p:spTree>
    <p:extLst>
      <p:ext uri="{BB962C8B-B14F-4D97-AF65-F5344CB8AC3E}">
        <p14:creationId xmlns:p14="http://schemas.microsoft.com/office/powerpoint/2010/main" val="42523794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4" y="1639863"/>
            <a:ext cx="8574087" cy="2369880"/>
          </a:xfrm>
          <a:prstGeom prst="rect">
            <a:avLst/>
          </a:prstGeom>
        </p:spPr>
        <p:txBody>
          <a:bodyPr wrap="square">
            <a:spAutoFit/>
          </a:bodyPr>
          <a:lstStyle/>
          <a:p>
            <a:r>
              <a:rPr lang="en-GB" sz="2400" dirty="0" err="1">
                <a:solidFill>
                  <a:srgbClr val="000000"/>
                </a:solidFill>
                <a:highlight>
                  <a:srgbClr val="FFFFFF"/>
                </a:highlight>
                <a:latin typeface="Courier"/>
              </a:rPr>
              <a:t>DatabaseRow</a:t>
            </a:r>
            <a:r>
              <a:rPr lang="en-GB" sz="2400" dirty="0">
                <a:solidFill>
                  <a:srgbClr val="000000"/>
                </a:solidFill>
                <a:highlight>
                  <a:srgbClr val="FFFFFF"/>
                </a:highlight>
                <a:latin typeface="Courier"/>
              </a:rPr>
              <a:t> row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t>
            </a:r>
            <a:r>
              <a:rPr lang="en-GB" sz="2400" dirty="0" err="1">
                <a:solidFill>
                  <a:srgbClr val="000000"/>
                </a:solidFill>
                <a:highlight>
                  <a:srgbClr val="FFFFFF"/>
                </a:highlight>
                <a:latin typeface="Courier"/>
              </a:rPr>
              <a:t>Database</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getRow</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current </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 </a:t>
            </a:r>
            <a:r>
              <a:rPr lang="en-GB" sz="2400" dirty="0">
                <a:solidFill>
                  <a:srgbClr val="000000"/>
                </a:solidFill>
                <a:highlight>
                  <a:srgbClr val="FFFFFF"/>
                </a:highlight>
                <a:latin typeface="Courier"/>
              </a:rPr>
              <a:t>row</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column1</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voltage </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 </a:t>
            </a:r>
            <a:r>
              <a:rPr lang="en-GB" sz="2400" dirty="0">
                <a:solidFill>
                  <a:srgbClr val="000000"/>
                </a:solidFill>
                <a:highlight>
                  <a:srgbClr val="FFFFFF"/>
                </a:highlight>
                <a:latin typeface="Courier"/>
              </a:rPr>
              <a:t>row</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column2</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a:p>
            <a:endParaRPr lang="en-GB" sz="2800" b="0" dirty="0">
              <a:solidFill>
                <a:srgbClr val="000000"/>
              </a:solidFill>
              <a:highlight>
                <a:srgbClr val="FFFFFF"/>
              </a:highlight>
            </a:endParaRPr>
          </a:p>
          <a:p>
            <a:r>
              <a:rPr lang="en-GB" sz="2400" dirty="0">
                <a:solidFill>
                  <a:srgbClr val="8000FF"/>
                </a:solidFill>
                <a:highlight>
                  <a:srgbClr val="FFFFFF"/>
                </a:highlight>
                <a:latin typeface="Courier"/>
              </a:rPr>
              <a:t>double</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resistance </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 voltage </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 current</a:t>
            </a:r>
            <a:r>
              <a:rPr lang="en-GB" sz="2400" b="1" dirty="0" smtClean="0">
                <a:solidFill>
                  <a:srgbClr val="000080"/>
                </a:solidFill>
                <a:highlight>
                  <a:srgbClr val="FFFFFF"/>
                </a:highlight>
                <a:latin typeface="Courier"/>
              </a:rPr>
              <a:t>;</a:t>
            </a:r>
            <a:endParaRPr lang="en-GB" sz="2800" b="0" dirty="0">
              <a:solidFill>
                <a:srgbClr val="000000"/>
              </a:solidFill>
              <a:highlight>
                <a:srgbClr val="FFFFFF"/>
              </a:highlight>
            </a:endParaRPr>
          </a:p>
          <a:p>
            <a:r>
              <a:rPr lang="en-GB" sz="2400" dirty="0" err="1">
                <a:solidFill>
                  <a:srgbClr val="000000"/>
                </a:solidFill>
                <a:highlight>
                  <a:srgbClr val="FFFFFF"/>
                </a:highlight>
                <a:latin typeface="Courier"/>
              </a:rPr>
              <a:t>data</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add</a:t>
            </a:r>
            <a:r>
              <a:rPr lang="en-GB" sz="2400" b="1" dirty="0">
                <a:solidFill>
                  <a:srgbClr val="000080"/>
                </a:solidFill>
                <a:highlight>
                  <a:srgbClr val="FFFFFF"/>
                </a:highlight>
                <a:latin typeface="Courier"/>
              </a:rPr>
              <a:t>(</a:t>
            </a:r>
            <a:r>
              <a:rPr lang="en-GB" sz="2400" b="1" dirty="0">
                <a:solidFill>
                  <a:srgbClr val="0000FF"/>
                </a:solidFill>
                <a:highlight>
                  <a:srgbClr val="FFFFFF"/>
                </a:highlight>
                <a:latin typeface="Courier"/>
              </a:rPr>
              <a:t>new</a:t>
            </a:r>
            <a:r>
              <a:rPr lang="en-GB" sz="2400" dirty="0">
                <a:solidFill>
                  <a:srgbClr val="000000"/>
                </a:solidFill>
                <a:highlight>
                  <a:srgbClr val="FFFFFF"/>
                </a:highlight>
                <a:latin typeface="Courier"/>
              </a:rPr>
              <a:t> Measurement</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time</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resistance</a:t>
            </a:r>
            <a:r>
              <a:rPr lang="en-GB" sz="2400" b="1" dirty="0" smtClean="0">
                <a:solidFill>
                  <a:srgbClr val="000080"/>
                </a:solidFill>
                <a:highlight>
                  <a:srgbClr val="FFFFFF"/>
                </a:highlight>
                <a:latin typeface="Courier"/>
              </a:rPr>
              <a:t>));</a:t>
            </a:r>
            <a:endParaRPr lang="en-GB" sz="2800" b="0" dirty="0">
              <a:solidFill>
                <a:srgbClr val="000000"/>
              </a:solidFill>
              <a:highlight>
                <a:srgbClr val="FFFFFF"/>
              </a:highlight>
            </a:endParaRPr>
          </a:p>
        </p:txBody>
      </p:sp>
    </p:spTree>
    <p:extLst>
      <p:ext uri="{BB962C8B-B14F-4D97-AF65-F5344CB8AC3E}">
        <p14:creationId xmlns:p14="http://schemas.microsoft.com/office/powerpoint/2010/main" val="9787528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a:bodyPr>
          <a:lstStyle/>
          <a:p>
            <a:pPr>
              <a:spcBef>
                <a:spcPts val="600"/>
              </a:spcBef>
            </a:pPr>
            <a:r>
              <a:rPr lang="en-US" sz="1600" dirty="0">
                <a:solidFill>
                  <a:schemeClr val="tx2">
                    <a:lumMod val="25000"/>
                    <a:lumOff val="75000"/>
                  </a:schemeClr>
                </a:solidFill>
              </a:rPr>
              <a:t>Coding conventions</a:t>
            </a:r>
          </a:p>
          <a:p>
            <a:pPr>
              <a:spcBef>
                <a:spcPts val="600"/>
              </a:spcBef>
            </a:pPr>
            <a:r>
              <a:rPr lang="pl-PL" sz="1600" dirty="0" err="1" smtClean="0">
                <a:solidFill>
                  <a:schemeClr val="tx1"/>
                </a:solidFill>
              </a:rPr>
              <a:t>Use</a:t>
            </a:r>
            <a:r>
              <a:rPr lang="pl-PL" sz="1600" dirty="0" smtClean="0">
                <a:solidFill>
                  <a:schemeClr val="tx1"/>
                </a:solidFill>
              </a:rPr>
              <a:t> of </a:t>
            </a:r>
            <a:r>
              <a:rPr lang="pl-PL" sz="1600" dirty="0" err="1" smtClean="0">
                <a:solidFill>
                  <a:schemeClr val="tx1"/>
                </a:solidFill>
              </a:rPr>
              <a:t>functions</a:t>
            </a:r>
            <a:endParaRPr lang="en-US" sz="1600" dirty="0" smtClean="0">
              <a:solidFill>
                <a:schemeClr val="tx1"/>
              </a:solidFill>
            </a:endParaRPr>
          </a:p>
          <a:p>
            <a:pPr>
              <a:spcBef>
                <a:spcPts val="600"/>
              </a:spcBef>
            </a:pPr>
            <a:r>
              <a:rPr lang="en-US" sz="1600" dirty="0" smtClean="0">
                <a:solidFill>
                  <a:schemeClr val="tx2">
                    <a:lumMod val="25000"/>
                    <a:lumOff val="75000"/>
                  </a:schemeClr>
                </a:solidFill>
              </a:rPr>
              <a:t>Problem representation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Exception 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2476454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34950" y="698500"/>
            <a:ext cx="8574088" cy="707886"/>
          </a:xfrm>
          <a:prstGeom prst="rect">
            <a:avLst/>
          </a:prstGeom>
        </p:spPr>
        <p:txBody>
          <a:bodyPr wrap="square">
            <a:spAutoFit/>
          </a:bodyPr>
          <a:lstStyle/>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varianceEnExp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tauEnExp</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err="1">
                <a:solidFill>
                  <a:srgbClr val="000000"/>
                </a:solidFill>
                <a:highlight>
                  <a:srgbClr val="FFFFFF"/>
                </a:highlight>
                <a:latin typeface="Courier"/>
              </a:rPr>
              <a:t>Math</a:t>
            </a:r>
            <a:r>
              <a:rPr lang="en-GB" sz="2000" b="1" err="1">
                <a:solidFill>
                  <a:srgbClr val="000080"/>
                </a:solidFill>
                <a:highlight>
                  <a:srgbClr val="FFFFFF"/>
                </a:highlight>
                <a:latin typeface="Courier"/>
              </a:rPr>
              <a:t>.</a:t>
            </a:r>
            <a:r>
              <a:rPr lang="en-GB" sz="2000" err="1">
                <a:solidFill>
                  <a:srgbClr val="000000"/>
                </a:solidFill>
                <a:highlight>
                  <a:srgbClr val="FFFFFF"/>
                </a:highlight>
                <a:latin typeface="Courier"/>
              </a:rPr>
              <a:t>sqrt</a:t>
            </a:r>
            <a:r>
              <a:rPr lang="en-GB" sz="2000" b="1">
                <a:solidFill>
                  <a:srgbClr val="000080"/>
                </a:solidFill>
                <a:highlight>
                  <a:srgbClr val="FFFFFF"/>
                </a:highlight>
                <a:latin typeface="Courier"/>
              </a:rPr>
              <a:t>(</a:t>
            </a:r>
            <a:r>
              <a:rPr lang="en-GB" sz="2000" err="1">
                <a:solidFill>
                  <a:srgbClr val="000000"/>
                </a:solidFill>
                <a:highlight>
                  <a:srgbClr val="FFFFFF"/>
                </a:highlight>
                <a:latin typeface="Courier"/>
              </a:rPr>
              <a:t>varianceEnExp</a:t>
            </a:r>
            <a:r>
              <a:rPr lang="en-GB" sz="2000" b="1" smtClean="0">
                <a:solidFill>
                  <a:srgbClr val="000080"/>
                </a:solidFill>
                <a:highlight>
                  <a:srgbClr val="FFFFFF"/>
                </a:highlight>
                <a:latin typeface="Courier"/>
              </a:rPr>
              <a:t>);</a:t>
            </a:r>
            <a:endParaRPr lang="en-GB" sz="2000" dirty="0">
              <a:solidFill>
                <a:srgbClr val="000000"/>
              </a:solidFill>
              <a:highlight>
                <a:srgbClr val="FFFFFF"/>
              </a:highlight>
            </a:endParaRPr>
          </a:p>
        </p:txBody>
      </p:sp>
    </p:spTree>
    <p:extLst>
      <p:ext uri="{BB962C8B-B14F-4D97-AF65-F5344CB8AC3E}">
        <p14:creationId xmlns:p14="http://schemas.microsoft.com/office/powerpoint/2010/main" val="18536696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34950" y="698500"/>
            <a:ext cx="8574088" cy="1631216"/>
          </a:xfrm>
          <a:prstGeom prst="rect">
            <a:avLst/>
          </a:prstGeom>
        </p:spPr>
        <p:txBody>
          <a:bodyPr wrap="square">
            <a:spAutoFit/>
          </a:bodyPr>
          <a:lstStyle/>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varianceEnExp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tauEnExp</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varianceEnExp</a:t>
            </a:r>
            <a:r>
              <a:rPr lang="en-GB" sz="2000" b="1" dirty="0" smtClean="0">
                <a:solidFill>
                  <a:srgbClr val="000080"/>
                </a:solidFill>
                <a:highlight>
                  <a:srgbClr val="FFFFFF"/>
                </a:highlight>
                <a:latin typeface="Courier"/>
              </a:rPr>
              <a:t>);</a:t>
            </a:r>
          </a:p>
          <a:p>
            <a:endParaRPr lang="en-GB" sz="2000" b="1" dirty="0" smtClean="0">
              <a:solidFill>
                <a:srgbClr val="000080"/>
              </a:solidFill>
              <a:highlight>
                <a:srgbClr val="FFFFFF"/>
              </a:highlight>
              <a:latin typeface="Courier"/>
            </a:endParaRPr>
          </a:p>
          <a:p>
            <a:r>
              <a:rPr lang="en-GB" sz="2000" dirty="0" smtClean="0">
                <a:solidFill>
                  <a:srgbClr val="8000FF"/>
                </a:solidFill>
                <a:highlight>
                  <a:srgbClr val="FFFFFF"/>
                </a:highlight>
                <a:latin typeface="Courier"/>
              </a:rPr>
              <a:t>double</a:t>
            </a:r>
            <a:r>
              <a:rPr lang="en-GB" sz="2000" dirty="0" smtClean="0">
                <a:solidFill>
                  <a:srgbClr val="000000"/>
                </a:solidFill>
                <a:highlight>
                  <a:srgbClr val="FFFFFF"/>
                </a:highlight>
                <a:latin typeface="Courier"/>
              </a:rPr>
              <a:t> </a:t>
            </a:r>
            <a:r>
              <a:rPr lang="en-GB" sz="2000" dirty="0" err="1" smtClean="0">
                <a:solidFill>
                  <a:srgbClr val="000000"/>
                </a:solidFill>
                <a:highlight>
                  <a:srgbClr val="FFFFFF"/>
                </a:highlight>
                <a:latin typeface="Courier"/>
              </a:rPr>
              <a:t>varianceEnLog</a:t>
            </a:r>
            <a:r>
              <a:rPr lang="en-GB" sz="2000" dirty="0" smtClean="0">
                <a:solidFill>
                  <a:srgbClr val="000000"/>
                </a:solidFill>
                <a:highlight>
                  <a:srgbClr val="FFFFFF"/>
                </a:highlight>
                <a:latin typeface="Courier"/>
              </a:rPr>
              <a:t> </a:t>
            </a:r>
            <a:r>
              <a:rPr lang="en-GB" sz="2000" b="1" dirty="0" smtClean="0">
                <a:solidFill>
                  <a:srgbClr val="000080"/>
                </a:solidFill>
                <a:highlight>
                  <a:srgbClr val="FFFFFF"/>
                </a:highlight>
                <a:latin typeface="Courier"/>
              </a:rPr>
              <a:t>=</a:t>
            </a:r>
            <a:r>
              <a:rPr lang="en-GB" sz="2000" dirty="0" smtClean="0">
                <a:solidFill>
                  <a:srgbClr val="000000"/>
                </a:solidFill>
                <a:highlight>
                  <a:srgbClr val="FFFFFF"/>
                </a:highlight>
                <a:latin typeface="Courier"/>
              </a:rPr>
              <a:t> </a:t>
            </a:r>
            <a:r>
              <a:rPr lang="en-GB" sz="2000" dirty="0" err="1" smtClean="0">
                <a:solidFill>
                  <a:srgbClr val="000000"/>
                </a:solidFill>
                <a:highlight>
                  <a:srgbClr val="FFFFFF"/>
                </a:highlight>
                <a:latin typeface="Courier"/>
              </a:rPr>
              <a:t>Math</a:t>
            </a:r>
            <a:r>
              <a:rPr lang="en-GB" sz="2000" b="1" dirty="0" err="1" smtClean="0">
                <a:solidFill>
                  <a:srgbClr val="000080"/>
                </a:solidFill>
                <a:highlight>
                  <a:srgbClr val="FFFFFF"/>
                </a:highlight>
                <a:latin typeface="Courier"/>
              </a:rPr>
              <a:t>.</a:t>
            </a:r>
            <a:r>
              <a:rPr lang="en-GB" sz="2000" dirty="0" err="1" smtClean="0">
                <a:solidFill>
                  <a:srgbClr val="000000"/>
                </a:solidFill>
                <a:highlight>
                  <a:srgbClr val="FFFFFF"/>
                </a:highlight>
                <a:latin typeface="Courier"/>
              </a:rPr>
              <a:t>variance</a:t>
            </a:r>
            <a:r>
              <a:rPr lang="en-GB" sz="2000" b="1" dirty="0" smtClean="0">
                <a:solidFill>
                  <a:srgbClr val="000080"/>
                </a:solidFill>
                <a:highlight>
                  <a:srgbClr val="FFFFFF"/>
                </a:highlight>
                <a:latin typeface="Courier"/>
              </a:rPr>
              <a:t>(</a:t>
            </a:r>
            <a:r>
              <a:rPr lang="en-GB" sz="2000" dirty="0" err="1" smtClean="0">
                <a:solidFill>
                  <a:srgbClr val="000000"/>
                </a:solidFill>
                <a:highlight>
                  <a:srgbClr val="FFFFFF"/>
                </a:highlight>
                <a:latin typeface="Courier"/>
              </a:rPr>
              <a:t>tauEnLog</a:t>
            </a:r>
            <a:r>
              <a:rPr lang="en-GB" sz="2000" b="1" dirty="0" smtClean="0">
                <a:solidFill>
                  <a:srgbClr val="000080"/>
                </a:solidFill>
                <a:highlight>
                  <a:srgbClr val="FFFFFF"/>
                </a:highlight>
                <a:latin typeface="Courier"/>
              </a:rPr>
              <a:t>);</a:t>
            </a:r>
            <a:endParaRPr lang="en-GB" sz="2000" dirty="0" smtClean="0">
              <a:solidFill>
                <a:srgbClr val="000000"/>
              </a:solidFill>
              <a:highlight>
                <a:srgbClr val="FFFFFF"/>
              </a:highlight>
            </a:endParaRPr>
          </a:p>
          <a:p>
            <a:r>
              <a:rPr lang="en-GB" sz="2000" dirty="0" smtClean="0">
                <a:solidFill>
                  <a:srgbClr val="8000FF"/>
                </a:solidFill>
                <a:highlight>
                  <a:srgbClr val="FFFFFF"/>
                </a:highlight>
                <a:latin typeface="Courier"/>
              </a:rPr>
              <a:t>double</a:t>
            </a:r>
            <a:r>
              <a:rPr lang="en-GB" sz="2000" dirty="0" smtClean="0">
                <a:solidFill>
                  <a:srgbClr val="000000"/>
                </a:solidFill>
                <a:highlight>
                  <a:srgbClr val="FFFFFF"/>
                </a:highlight>
                <a:latin typeface="Courier"/>
              </a:rPr>
              <a:t> </a:t>
            </a:r>
            <a:r>
              <a:rPr lang="en-GB" sz="2000" dirty="0" err="1" smtClean="0">
                <a:solidFill>
                  <a:srgbClr val="000000"/>
                </a:solidFill>
                <a:highlight>
                  <a:srgbClr val="FFFFFF"/>
                </a:highlight>
                <a:latin typeface="Courier"/>
              </a:rPr>
              <a:t>sigmaEnLog</a:t>
            </a:r>
            <a:r>
              <a:rPr lang="en-GB" sz="2000" dirty="0" smtClean="0">
                <a:solidFill>
                  <a:srgbClr val="000000"/>
                </a:solidFill>
                <a:highlight>
                  <a:srgbClr val="FFFFFF"/>
                </a:highlight>
                <a:latin typeface="Courier"/>
              </a:rPr>
              <a:t> </a:t>
            </a:r>
            <a:r>
              <a:rPr lang="en-GB" sz="2000" b="1" dirty="0" smtClean="0">
                <a:solidFill>
                  <a:srgbClr val="000080"/>
                </a:solidFill>
                <a:highlight>
                  <a:srgbClr val="FFFFFF"/>
                </a:highlight>
                <a:latin typeface="Courier"/>
              </a:rPr>
              <a:t>=</a:t>
            </a:r>
            <a:r>
              <a:rPr lang="en-GB" sz="2000" dirty="0" smtClean="0">
                <a:solidFill>
                  <a:srgbClr val="000000"/>
                </a:solidFill>
                <a:highlight>
                  <a:srgbClr val="FFFFFF"/>
                </a:highlight>
                <a:latin typeface="Courier"/>
              </a:rPr>
              <a:t> </a:t>
            </a:r>
            <a:r>
              <a:rPr lang="en-GB" sz="2000" dirty="0" err="1" smtClean="0">
                <a:solidFill>
                  <a:srgbClr val="000000"/>
                </a:solidFill>
                <a:highlight>
                  <a:srgbClr val="FFFFFF"/>
                </a:highlight>
                <a:latin typeface="Courier"/>
              </a:rPr>
              <a:t>Math</a:t>
            </a:r>
            <a:r>
              <a:rPr lang="en-GB" sz="2000" b="1" dirty="0" err="1" smtClean="0">
                <a:solidFill>
                  <a:srgbClr val="000080"/>
                </a:solidFill>
                <a:highlight>
                  <a:srgbClr val="FFFFFF"/>
                </a:highlight>
                <a:latin typeface="Courier"/>
              </a:rPr>
              <a:t>.</a:t>
            </a:r>
            <a:r>
              <a:rPr lang="en-GB" sz="2000" dirty="0" err="1" smtClean="0">
                <a:solidFill>
                  <a:srgbClr val="000000"/>
                </a:solidFill>
                <a:highlight>
                  <a:srgbClr val="FFFFFF"/>
                </a:highlight>
                <a:latin typeface="Courier"/>
              </a:rPr>
              <a:t>sqrt</a:t>
            </a:r>
            <a:r>
              <a:rPr lang="en-GB" sz="2000" b="1" dirty="0" smtClean="0">
                <a:solidFill>
                  <a:srgbClr val="000080"/>
                </a:solidFill>
                <a:highlight>
                  <a:srgbClr val="FFFFFF"/>
                </a:highlight>
                <a:latin typeface="Courier"/>
              </a:rPr>
              <a:t>(</a:t>
            </a:r>
            <a:r>
              <a:rPr lang="en-GB" sz="2000" dirty="0" err="1" smtClean="0">
                <a:solidFill>
                  <a:srgbClr val="000000"/>
                </a:solidFill>
                <a:highlight>
                  <a:srgbClr val="FFFFFF"/>
                </a:highlight>
                <a:latin typeface="Courier"/>
              </a:rPr>
              <a:t>varianceEnLog</a:t>
            </a:r>
            <a:r>
              <a:rPr lang="en-GB" sz="2000" b="1" dirty="0" smtClean="0">
                <a:solidFill>
                  <a:srgbClr val="000080"/>
                </a:solidFill>
                <a:highlight>
                  <a:srgbClr val="FFFFFF"/>
                </a:highlight>
                <a:latin typeface="Courier"/>
              </a:rPr>
              <a:t>);</a:t>
            </a:r>
            <a:endParaRPr lang="en-GB" sz="2000" dirty="0" smtClean="0">
              <a:solidFill>
                <a:srgbClr val="000000"/>
              </a:solidFill>
              <a:highlight>
                <a:srgbClr val="FFFFFF"/>
              </a:highlight>
            </a:endParaRPr>
          </a:p>
        </p:txBody>
      </p:sp>
    </p:spTree>
    <p:extLst>
      <p:ext uri="{BB962C8B-B14F-4D97-AF65-F5344CB8AC3E}">
        <p14:creationId xmlns:p14="http://schemas.microsoft.com/office/powerpoint/2010/main" val="12056731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34950" y="698500"/>
            <a:ext cx="8574088" cy="2554545"/>
          </a:xfrm>
          <a:prstGeom prst="rect">
            <a:avLst/>
          </a:prstGeom>
        </p:spPr>
        <p:txBody>
          <a:bodyPr wrap="square">
            <a:spAutoFit/>
          </a:bodyPr>
          <a:lstStyle/>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varianceEnExp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tauEnExp</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varianceEnExp</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endParaRPr lang="en-GB" sz="2000" b="1" dirty="0">
              <a:solidFill>
                <a:srgbClr val="000080"/>
              </a:solidFill>
              <a:highlight>
                <a:srgbClr val="FFFFFF"/>
              </a:highlight>
              <a:latin typeface="Courier"/>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varianceEnLog</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tauEnLog</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sigmaEnLog</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varianceEnLog</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endParaRPr lang="en-GB" sz="2000" b="1" dirty="0">
              <a:solidFill>
                <a:srgbClr val="000080"/>
              </a:solidFill>
              <a:highlight>
                <a:srgbClr val="FFFFFF"/>
              </a:highlight>
              <a:latin typeface="Courier"/>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varianceDer</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tauDer</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sigmaDer</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varianceDer</a:t>
            </a:r>
            <a:r>
              <a:rPr lang="en-GB" sz="2000" b="1" dirty="0" smtClean="0">
                <a:solidFill>
                  <a:srgbClr val="000080"/>
                </a:solidFill>
                <a:highlight>
                  <a:srgbClr val="FFFFFF"/>
                </a:highlight>
                <a:latin typeface="Courier"/>
              </a:rPr>
              <a:t>);</a:t>
            </a:r>
            <a:endParaRPr lang="en-GB" sz="2000" b="1" dirty="0">
              <a:solidFill>
                <a:srgbClr val="000080"/>
              </a:solidFill>
              <a:highlight>
                <a:srgbClr val="FFFFFF"/>
              </a:highlight>
            </a:endParaRPr>
          </a:p>
        </p:txBody>
      </p:sp>
    </p:spTree>
    <p:extLst>
      <p:ext uri="{BB962C8B-B14F-4D97-AF65-F5344CB8AC3E}">
        <p14:creationId xmlns:p14="http://schemas.microsoft.com/office/powerpoint/2010/main" val="116841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Small meaningful units of logic - functions</a:t>
            </a:r>
          </a:p>
        </p:txBody>
      </p:sp>
      <p:sp>
        <p:nvSpPr>
          <p:cNvPr id="3" name="Content Placeholder 2"/>
          <p:cNvSpPr>
            <a:spLocks noGrp="1"/>
          </p:cNvSpPr>
          <p:nvPr>
            <p:ph idx="1"/>
          </p:nvPr>
        </p:nvSpPr>
        <p:spPr/>
        <p:txBody>
          <a:bodyPr>
            <a:normAutofit fontScale="92500" lnSpcReduction="20000"/>
          </a:bodyPr>
          <a:lstStyle/>
          <a:p>
            <a:r>
              <a:rPr lang="pl-PL" dirty="0" smtClean="0">
                <a:solidFill>
                  <a:schemeClr val="tx1"/>
                </a:solidFill>
              </a:rPr>
              <a:t>Functions allow to increase readability by splitting the code into meaningful modules</a:t>
            </a:r>
            <a:endParaRPr lang="en-GB" dirty="0" smtClean="0">
              <a:solidFill>
                <a:schemeClr val="tx1"/>
              </a:solidFill>
            </a:endParaRPr>
          </a:p>
          <a:p>
            <a:r>
              <a:rPr lang="en-GB" dirty="0" smtClean="0">
                <a:solidFill>
                  <a:schemeClr val="tx1"/>
                </a:solidFill>
              </a:rPr>
              <a:t>Splitting can improve maintainability of the code</a:t>
            </a:r>
            <a:endParaRPr lang="pl-PL" dirty="0" smtClean="0">
              <a:solidFill>
                <a:schemeClr val="tx1"/>
              </a:solidFill>
            </a:endParaRPr>
          </a:p>
          <a:p>
            <a:r>
              <a:rPr lang="pl-PL" dirty="0" smtClean="0">
                <a:solidFill>
                  <a:schemeClr val="tx1"/>
                </a:solidFill>
              </a:rPr>
              <a:t>Thanks to functions you can reuse code instead of duplicate it</a:t>
            </a:r>
          </a:p>
          <a:p>
            <a:r>
              <a:rPr lang="pl-PL" dirty="0" smtClean="0">
                <a:solidFill>
                  <a:schemeClr val="tx1"/>
                </a:solidFill>
              </a:rPr>
              <a:t>Functions make the code testable</a:t>
            </a:r>
            <a:endParaRPr lang="en-GB" dirty="0" smtClean="0">
              <a:solidFill>
                <a:schemeClr val="tx1"/>
              </a:solidFill>
            </a:endParaRPr>
          </a:p>
          <a:p>
            <a:pPr marL="454025" lvl="1" indent="-454025">
              <a:spcBef>
                <a:spcPts val="2000"/>
              </a:spcBef>
              <a:buClr>
                <a:schemeClr val="bg1">
                  <a:lumMod val="65000"/>
                </a:schemeClr>
              </a:buClr>
            </a:pPr>
            <a:r>
              <a:rPr lang="pl-PL" sz="2400" dirty="0">
                <a:solidFill>
                  <a:schemeClr val="tx1"/>
                </a:solidFill>
              </a:rPr>
              <a:t>Single function should do just one logical or </a:t>
            </a:r>
            <a:r>
              <a:rPr lang="en-GB" sz="2400" dirty="0">
                <a:solidFill>
                  <a:schemeClr val="tx1"/>
                </a:solidFill>
              </a:rPr>
              <a:t>content-related </a:t>
            </a:r>
            <a:r>
              <a:rPr lang="pl-PL" sz="2400" dirty="0" smtClean="0">
                <a:solidFill>
                  <a:schemeClr val="tx1"/>
                </a:solidFill>
              </a:rPr>
              <a:t>operatio</a:t>
            </a:r>
            <a:r>
              <a:rPr lang="en-GB" sz="2400" dirty="0" smtClean="0">
                <a:solidFill>
                  <a:schemeClr val="tx1"/>
                </a:solidFill>
              </a:rPr>
              <a:t>n</a:t>
            </a:r>
            <a:endParaRPr lang="en-US" dirty="0">
              <a:solidFill>
                <a:schemeClr val="tx1"/>
              </a:solidFill>
            </a:endParaRPr>
          </a:p>
          <a:p>
            <a:endParaRPr lang="en-GB" dirty="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236408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34950" y="698500"/>
            <a:ext cx="8574088" cy="4093428"/>
          </a:xfrm>
          <a:prstGeom prst="rect">
            <a:avLst/>
          </a:prstGeom>
        </p:spPr>
        <p:txBody>
          <a:bodyPr wrap="square">
            <a:spAutoFit/>
          </a:bodyPr>
          <a:lstStyle/>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varianceEnExp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tauEnExp</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varianceEnExp</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endParaRPr lang="en-GB" sz="2000" b="1" dirty="0">
              <a:solidFill>
                <a:srgbClr val="000080"/>
              </a:solidFill>
              <a:highlight>
                <a:srgbClr val="FFFFFF"/>
              </a:highlight>
              <a:latin typeface="Courier"/>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varianceEnLog</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tauEnLog</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sigmaEnLog</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varianceEnLog</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endParaRPr lang="en-GB" sz="2000" b="1" dirty="0">
              <a:solidFill>
                <a:srgbClr val="000080"/>
              </a:solidFill>
              <a:highlight>
                <a:srgbClr val="FFFFFF"/>
              </a:highlight>
              <a:latin typeface="Courier"/>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varianceDer</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tauDer</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sigmaDer</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varianceDer</a:t>
            </a:r>
            <a:r>
              <a:rPr lang="en-GB" sz="2000" b="1" dirty="0">
                <a:solidFill>
                  <a:srgbClr val="000080"/>
                </a:solidFill>
                <a:highlight>
                  <a:srgbClr val="FFFFFF"/>
                </a:highlight>
                <a:latin typeface="Courier"/>
              </a:rPr>
              <a:t>);</a:t>
            </a:r>
            <a:endParaRPr lang="en-GB" sz="2000" b="1" dirty="0">
              <a:solidFill>
                <a:srgbClr val="000080"/>
              </a:solidFill>
              <a:highlight>
                <a:srgbClr val="FFFFFF"/>
              </a:highlight>
            </a:endParaRPr>
          </a:p>
          <a:p>
            <a:endParaRPr lang="en-GB" sz="2000" b="1" dirty="0">
              <a:solidFill>
                <a:srgbClr val="000080"/>
              </a:solidFill>
              <a:highlight>
                <a:srgbClr val="FFFFFF"/>
              </a:highlight>
            </a:endParaRPr>
          </a:p>
          <a:p>
            <a:r>
              <a:rPr lang="en-GB" sz="2000" dirty="0">
                <a:solidFill>
                  <a:schemeClr val="bg1"/>
                </a:solidFill>
                <a:highlight>
                  <a:srgbClr val="FFFFFF"/>
                </a:highlight>
                <a:latin typeface="Courier"/>
              </a:rPr>
              <a:t>double </a:t>
            </a:r>
            <a:r>
              <a:rPr lang="en-GB" sz="2000" dirty="0" err="1">
                <a:solidFill>
                  <a:schemeClr val="bg1"/>
                </a:solidFill>
                <a:highlight>
                  <a:srgbClr val="FFFFFF"/>
                </a:highlight>
                <a:latin typeface="Courier"/>
              </a:rPr>
              <a:t>calculateSigma</a:t>
            </a:r>
            <a:r>
              <a:rPr lang="en-GB" sz="2000" b="1" dirty="0">
                <a:solidFill>
                  <a:schemeClr val="bg1"/>
                </a:solidFill>
                <a:highlight>
                  <a:srgbClr val="FFFFFF"/>
                </a:highlight>
                <a:latin typeface="Courier"/>
              </a:rPr>
              <a:t>(</a:t>
            </a:r>
            <a:r>
              <a:rPr lang="en-GB" sz="2000" dirty="0">
                <a:solidFill>
                  <a:schemeClr val="bg1"/>
                </a:solidFill>
                <a:highlight>
                  <a:srgbClr val="FFFFFF"/>
                </a:highlight>
                <a:latin typeface="Courier"/>
              </a:rPr>
              <a:t>double</a:t>
            </a:r>
            <a:r>
              <a:rPr lang="en-GB" sz="2000" b="1" dirty="0">
                <a:solidFill>
                  <a:schemeClr val="bg1"/>
                </a:solidFill>
                <a:highlight>
                  <a:srgbClr val="FFFFFF"/>
                </a:highlight>
                <a:latin typeface="Courier"/>
              </a:rPr>
              <a:t>[]</a:t>
            </a:r>
            <a:r>
              <a:rPr lang="en-GB" sz="2000" dirty="0">
                <a:solidFill>
                  <a:schemeClr val="bg1"/>
                </a:solidFill>
                <a:highlight>
                  <a:srgbClr val="FFFFFF"/>
                </a:highlight>
                <a:latin typeface="Courier"/>
              </a:rPr>
              <a:t> tau</a:t>
            </a:r>
            <a:r>
              <a:rPr lang="en-GB" sz="2000" b="1" dirty="0">
                <a:solidFill>
                  <a:schemeClr val="bg1"/>
                </a:solidFill>
                <a:highlight>
                  <a:srgbClr val="FFFFFF"/>
                </a:highlight>
                <a:latin typeface="Courier"/>
              </a:rPr>
              <a:t>)</a:t>
            </a:r>
            <a:r>
              <a:rPr lang="en-GB" sz="2000" dirty="0">
                <a:solidFill>
                  <a:schemeClr val="bg1"/>
                </a:solidFill>
                <a:highlight>
                  <a:srgbClr val="FFFFFF"/>
                </a:highlight>
                <a:latin typeface="Courier"/>
              </a:rPr>
              <a:t> </a:t>
            </a:r>
            <a:r>
              <a:rPr lang="en-GB" sz="2000" b="1" dirty="0">
                <a:solidFill>
                  <a:schemeClr val="bg1"/>
                </a:solidFill>
                <a:highlight>
                  <a:srgbClr val="FFFFFF"/>
                </a:highlight>
                <a:latin typeface="Courier"/>
              </a:rPr>
              <a:t>{</a:t>
            </a:r>
            <a:endParaRPr lang="en-GB" sz="2000" dirty="0">
              <a:solidFill>
                <a:srgbClr val="000000"/>
              </a:solidFill>
              <a:highlight>
                <a:srgbClr val="FFFFFF"/>
              </a:highlight>
            </a:endParaRPr>
          </a:p>
          <a:p>
            <a:r>
              <a:rPr lang="en-GB" sz="2000" dirty="0">
                <a:solidFill>
                  <a:srgbClr val="000000"/>
                </a:solidFill>
                <a:highlight>
                  <a:srgbClr val="FFFFFF"/>
                </a:highlight>
              </a:rPr>
              <a:t>    </a:t>
            </a:r>
            <a:r>
              <a:rPr lang="en-GB" sz="2000" dirty="0">
                <a:solidFill>
                  <a:schemeClr val="bg1"/>
                </a:solidFill>
                <a:highlight>
                  <a:srgbClr val="FFFFFF"/>
                </a:highlight>
                <a:latin typeface="Courier"/>
              </a:rPr>
              <a:t>double variance </a:t>
            </a:r>
            <a:r>
              <a:rPr lang="en-GB" sz="2000" b="1" dirty="0">
                <a:solidFill>
                  <a:schemeClr val="bg1"/>
                </a:solidFill>
                <a:highlight>
                  <a:srgbClr val="FFFFFF"/>
                </a:highlight>
                <a:latin typeface="Courier"/>
              </a:rPr>
              <a:t>=</a:t>
            </a:r>
            <a:r>
              <a:rPr lang="en-GB" sz="2000" dirty="0">
                <a:solidFill>
                  <a:schemeClr val="bg1"/>
                </a:solidFill>
                <a:highlight>
                  <a:srgbClr val="FFFFFF"/>
                </a:highlight>
                <a:latin typeface="Courier"/>
              </a:rPr>
              <a:t> </a:t>
            </a:r>
            <a:r>
              <a:rPr lang="en-GB" sz="2000" dirty="0" err="1">
                <a:solidFill>
                  <a:schemeClr val="bg1"/>
                </a:solidFill>
                <a:highlight>
                  <a:srgbClr val="FFFFFF"/>
                </a:highlight>
                <a:latin typeface="Courier"/>
              </a:rPr>
              <a:t>Math</a:t>
            </a:r>
            <a:r>
              <a:rPr lang="en-GB" sz="2000" b="1" dirty="0" err="1">
                <a:solidFill>
                  <a:schemeClr val="bg1"/>
                </a:solidFill>
                <a:highlight>
                  <a:srgbClr val="FFFFFF"/>
                </a:highlight>
                <a:latin typeface="Courier"/>
              </a:rPr>
              <a:t>.</a:t>
            </a:r>
            <a:r>
              <a:rPr lang="en-GB" sz="2000" dirty="0" err="1">
                <a:solidFill>
                  <a:schemeClr val="bg1"/>
                </a:solidFill>
                <a:highlight>
                  <a:srgbClr val="FFFFFF"/>
                </a:highlight>
                <a:latin typeface="Courier"/>
              </a:rPr>
              <a:t>variance</a:t>
            </a:r>
            <a:r>
              <a:rPr lang="en-GB" sz="2000" b="1" dirty="0">
                <a:solidFill>
                  <a:schemeClr val="bg1"/>
                </a:solidFill>
                <a:highlight>
                  <a:srgbClr val="FFFFFF"/>
                </a:highlight>
                <a:latin typeface="Courier"/>
              </a:rPr>
              <a:t>(</a:t>
            </a:r>
            <a:r>
              <a:rPr lang="en-GB" sz="2000" dirty="0">
                <a:solidFill>
                  <a:schemeClr val="bg1"/>
                </a:solidFill>
                <a:highlight>
                  <a:srgbClr val="FFFFFF"/>
                </a:highlight>
                <a:latin typeface="Courier"/>
              </a:rPr>
              <a:t>tau</a:t>
            </a:r>
            <a:r>
              <a:rPr lang="en-GB" sz="2000" b="1" dirty="0">
                <a:solidFill>
                  <a:schemeClr val="bg1"/>
                </a:solidFill>
                <a:highlight>
                  <a:srgbClr val="FFFFFF"/>
                </a:highlight>
                <a:latin typeface="Courier"/>
              </a:rPr>
              <a:t>);</a:t>
            </a:r>
            <a:endParaRPr lang="en-GB" sz="2000" dirty="0">
              <a:solidFill>
                <a:srgbClr val="000000"/>
              </a:solidFill>
              <a:highlight>
                <a:srgbClr val="FFFFFF"/>
              </a:highlight>
            </a:endParaRPr>
          </a:p>
          <a:p>
            <a:r>
              <a:rPr lang="en-GB" sz="2000" dirty="0">
                <a:solidFill>
                  <a:srgbClr val="000000"/>
                </a:solidFill>
                <a:highlight>
                  <a:srgbClr val="FFFFFF"/>
                </a:highlight>
              </a:rPr>
              <a:t>    </a:t>
            </a:r>
            <a:r>
              <a:rPr lang="en-GB" sz="2000" b="1" dirty="0">
                <a:solidFill>
                  <a:schemeClr val="bg1"/>
                </a:solidFill>
                <a:highlight>
                  <a:srgbClr val="FFFFFF"/>
                </a:highlight>
                <a:latin typeface="Courier"/>
              </a:rPr>
              <a:t>return</a:t>
            </a:r>
            <a:r>
              <a:rPr lang="en-GB" sz="2000" dirty="0">
                <a:solidFill>
                  <a:schemeClr val="bg1"/>
                </a:solidFill>
                <a:highlight>
                  <a:srgbClr val="FFFFFF"/>
                </a:highlight>
                <a:latin typeface="Courier"/>
              </a:rPr>
              <a:t> </a:t>
            </a:r>
            <a:r>
              <a:rPr lang="en-GB" sz="2000" dirty="0" err="1">
                <a:solidFill>
                  <a:schemeClr val="bg1"/>
                </a:solidFill>
                <a:highlight>
                  <a:srgbClr val="FFFFFF"/>
                </a:highlight>
                <a:latin typeface="Courier"/>
              </a:rPr>
              <a:t>Math</a:t>
            </a:r>
            <a:r>
              <a:rPr lang="en-GB" sz="2000" b="1" dirty="0" err="1">
                <a:solidFill>
                  <a:schemeClr val="bg1"/>
                </a:solidFill>
                <a:highlight>
                  <a:srgbClr val="FFFFFF"/>
                </a:highlight>
                <a:latin typeface="Courier"/>
              </a:rPr>
              <a:t>.</a:t>
            </a:r>
            <a:r>
              <a:rPr lang="en-GB" sz="2000" dirty="0" err="1">
                <a:solidFill>
                  <a:schemeClr val="bg1"/>
                </a:solidFill>
                <a:highlight>
                  <a:srgbClr val="FFFFFF"/>
                </a:highlight>
                <a:latin typeface="Courier"/>
              </a:rPr>
              <a:t>sqrt</a:t>
            </a:r>
            <a:r>
              <a:rPr lang="en-GB" sz="2000" b="1" dirty="0">
                <a:solidFill>
                  <a:schemeClr val="bg1"/>
                </a:solidFill>
                <a:highlight>
                  <a:srgbClr val="FFFFFF"/>
                </a:highlight>
                <a:latin typeface="Courier"/>
              </a:rPr>
              <a:t>(</a:t>
            </a:r>
            <a:r>
              <a:rPr lang="en-GB" sz="2000" dirty="0">
                <a:solidFill>
                  <a:schemeClr val="bg1"/>
                </a:solidFill>
                <a:highlight>
                  <a:srgbClr val="FFFFFF"/>
                </a:highlight>
                <a:latin typeface="Courier"/>
              </a:rPr>
              <a:t>variance</a:t>
            </a:r>
            <a:r>
              <a:rPr lang="en-GB" sz="2000" b="1" dirty="0">
                <a:solidFill>
                  <a:schemeClr val="bg1"/>
                </a:solidFill>
                <a:highlight>
                  <a:srgbClr val="FFFFFF"/>
                </a:highlight>
                <a:latin typeface="Courier"/>
              </a:rPr>
              <a:t>);</a:t>
            </a:r>
            <a:endParaRPr lang="en-GB" sz="2000" dirty="0">
              <a:solidFill>
                <a:srgbClr val="000000"/>
              </a:solidFill>
              <a:highlight>
                <a:srgbClr val="FFFFFF"/>
              </a:highlight>
            </a:endParaRPr>
          </a:p>
          <a:p>
            <a:r>
              <a:rPr lang="en-GB" sz="2000" b="1" dirty="0">
                <a:solidFill>
                  <a:schemeClr val="bg1"/>
                </a:solidFill>
                <a:highlight>
                  <a:srgbClr val="FFFFFF"/>
                </a:highlight>
                <a:latin typeface="Courier"/>
              </a:rPr>
              <a:t>}</a:t>
            </a:r>
            <a:endParaRPr lang="en-GB" sz="2000" b="0" dirty="0">
              <a:solidFill>
                <a:srgbClr val="000000"/>
              </a:solidFill>
              <a:highlight>
                <a:srgbClr val="FFFFFF"/>
              </a:highlight>
            </a:endParaRPr>
          </a:p>
        </p:txBody>
      </p:sp>
    </p:spTree>
    <p:extLst>
      <p:ext uri="{BB962C8B-B14F-4D97-AF65-F5344CB8AC3E}">
        <p14:creationId xmlns:p14="http://schemas.microsoft.com/office/powerpoint/2010/main" val="38361513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34950" y="698500"/>
            <a:ext cx="8574088" cy="4093428"/>
          </a:xfrm>
          <a:prstGeom prst="rect">
            <a:avLst/>
          </a:prstGeom>
        </p:spPr>
        <p:txBody>
          <a:bodyPr wrap="square">
            <a:spAutoFit/>
          </a:bodyPr>
          <a:lstStyle/>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varianceEnExp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tauEnExp</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varianceEnExp</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endParaRPr lang="en-GB" sz="2000" b="1" dirty="0">
              <a:solidFill>
                <a:srgbClr val="000080"/>
              </a:solidFill>
              <a:highlight>
                <a:srgbClr val="FFFFFF"/>
              </a:highlight>
              <a:latin typeface="Courier"/>
            </a:endParaRPr>
          </a:p>
          <a:p>
            <a:r>
              <a:rPr lang="en-GB" sz="2000">
                <a:solidFill>
                  <a:srgbClr val="8000FF"/>
                </a:solidFill>
                <a:highlight>
                  <a:srgbClr val="FFFFFF"/>
                </a:highlight>
                <a:latin typeface="Courier"/>
              </a:rPr>
              <a:t>double</a:t>
            </a:r>
            <a:r>
              <a:rPr lang="en-GB" sz="2000">
                <a:solidFill>
                  <a:srgbClr val="000000"/>
                </a:solidFill>
                <a:highlight>
                  <a:srgbClr val="FFFFFF"/>
                </a:highlight>
                <a:latin typeface="Courier"/>
              </a:rPr>
              <a:t> </a:t>
            </a:r>
            <a:r>
              <a:rPr lang="en-GB" sz="2000" dirty="0" err="1">
                <a:solidFill>
                  <a:srgbClr val="000000"/>
                </a:solidFill>
                <a:highlight>
                  <a:srgbClr val="FFFFFF"/>
                </a:highlight>
                <a:latin typeface="Courier"/>
              </a:rPr>
              <a:t>varianceEnLog</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tauEnLog</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sigmaEnLog</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varianceEnLog</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endParaRPr lang="en-GB" sz="2000" b="1" dirty="0">
              <a:solidFill>
                <a:srgbClr val="000080"/>
              </a:solidFill>
              <a:highlight>
                <a:srgbClr val="FFFFFF"/>
              </a:highlight>
              <a:latin typeface="Courier"/>
            </a:endParaRPr>
          </a:p>
          <a:p>
            <a:r>
              <a:rPr lang="en-GB" sz="2000">
                <a:solidFill>
                  <a:srgbClr val="8000FF"/>
                </a:solidFill>
                <a:highlight>
                  <a:srgbClr val="FFFFFF"/>
                </a:highlight>
                <a:latin typeface="Courier"/>
              </a:rPr>
              <a:t>double</a:t>
            </a:r>
            <a:r>
              <a:rPr lang="en-GB" sz="2000">
                <a:solidFill>
                  <a:srgbClr val="000000"/>
                </a:solidFill>
                <a:highlight>
                  <a:srgbClr val="FFFFFF"/>
                </a:highlight>
                <a:latin typeface="Courier"/>
              </a:rPr>
              <a:t> </a:t>
            </a:r>
            <a:r>
              <a:rPr lang="en-GB" sz="2000" dirty="0" err="1">
                <a:solidFill>
                  <a:srgbClr val="000000"/>
                </a:solidFill>
                <a:highlight>
                  <a:srgbClr val="FFFFFF"/>
                </a:highlight>
                <a:latin typeface="Courier"/>
              </a:rPr>
              <a:t>varianceDer</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tauDer</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sigmaDer</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varianceDer</a:t>
            </a:r>
            <a:r>
              <a:rPr lang="en-GB" sz="2000" b="1" dirty="0">
                <a:solidFill>
                  <a:srgbClr val="000080"/>
                </a:solidFill>
                <a:highlight>
                  <a:srgbClr val="FFFFFF"/>
                </a:highlight>
                <a:latin typeface="Courier"/>
              </a:rPr>
              <a:t>);</a:t>
            </a:r>
            <a:endParaRPr lang="en-GB" sz="2000" b="1" dirty="0">
              <a:solidFill>
                <a:srgbClr val="000080"/>
              </a:solidFill>
              <a:highlight>
                <a:srgbClr val="FFFFFF"/>
              </a:highlight>
            </a:endParaRPr>
          </a:p>
          <a:p>
            <a:endParaRPr lang="en-GB" sz="2000" b="1" dirty="0">
              <a:solidFill>
                <a:srgbClr val="00008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calculateSigma</a:t>
            </a:r>
            <a:r>
              <a:rPr lang="en-GB" sz="2000" b="1" dirty="0">
                <a:solidFill>
                  <a:srgbClr val="000080"/>
                </a:solidFill>
                <a:highlight>
                  <a:srgbClr val="FFFFFF"/>
                </a:highlight>
                <a:latin typeface="Courier"/>
              </a:rPr>
              <a:t>(</a:t>
            </a:r>
            <a:r>
              <a:rPr lang="en-GB" sz="2000" dirty="0">
                <a:solidFill>
                  <a:srgbClr val="8000FF"/>
                </a:solidFill>
                <a:highlight>
                  <a:srgbClr val="FFFFFF"/>
                </a:highlight>
                <a:latin typeface="Courier"/>
              </a:rPr>
              <a:t>double</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tau</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000000"/>
                </a:solidFill>
                <a:highlight>
                  <a:srgbClr val="FFFFFF"/>
                </a:highlight>
              </a:rPr>
              <a:t>    </a:t>
            </a:r>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variance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tau</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000000"/>
                </a:solidFill>
                <a:highlight>
                  <a:srgbClr val="FFFFFF"/>
                </a:highlight>
              </a:rPr>
              <a:t>    </a:t>
            </a:r>
            <a:r>
              <a:rPr lang="en-GB" sz="2000" b="1" dirty="0">
                <a:solidFill>
                  <a:srgbClr val="0000FF"/>
                </a:solidFill>
                <a:highlight>
                  <a:srgbClr val="FFFFFF"/>
                </a:highlight>
                <a:latin typeface="Courier"/>
              </a:rPr>
              <a:t>return</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b="1" dirty="0">
                <a:solidFill>
                  <a:srgbClr val="000080"/>
                </a:solidFill>
                <a:highlight>
                  <a:srgbClr val="FFFFFF"/>
                </a:highlight>
                <a:latin typeface="Courier"/>
              </a:rPr>
              <a:t>}</a:t>
            </a:r>
            <a:endParaRPr lang="en-GB" sz="2000" b="0" dirty="0">
              <a:solidFill>
                <a:srgbClr val="000000"/>
              </a:solidFill>
              <a:highlight>
                <a:srgbClr val="FFFFFF"/>
              </a:highlight>
            </a:endParaRPr>
          </a:p>
        </p:txBody>
      </p:sp>
    </p:spTree>
    <p:extLst>
      <p:ext uri="{BB962C8B-B14F-4D97-AF65-F5344CB8AC3E}">
        <p14:creationId xmlns:p14="http://schemas.microsoft.com/office/powerpoint/2010/main" val="24074611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4" y="1639863"/>
            <a:ext cx="8574087" cy="2554545"/>
          </a:xfrm>
          <a:prstGeom prst="rect">
            <a:avLst/>
          </a:prstGeom>
        </p:spPr>
        <p:txBody>
          <a:bodyPr wrap="square">
            <a:spAutoFit/>
          </a:bodyPr>
          <a:lstStyle/>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sigmaEnExp</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calculateSigma</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tauEnExp</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sigmaEnLog</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calculateSigma</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tauEnLog</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sigmaDer</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calculateSigma</a:t>
            </a:r>
            <a:r>
              <a:rPr lang="en-GB" sz="2000" b="1" dirty="0">
                <a:solidFill>
                  <a:srgbClr val="000080"/>
                </a:solidFill>
                <a:highlight>
                  <a:srgbClr val="FFFFFF"/>
                </a:highlight>
                <a:latin typeface="Courier"/>
              </a:rPr>
              <a:t>(</a:t>
            </a:r>
            <a:r>
              <a:rPr lang="en-GB" sz="2000" dirty="0" err="1">
                <a:solidFill>
                  <a:srgbClr val="000000"/>
                </a:solidFill>
                <a:highlight>
                  <a:srgbClr val="FFFFFF"/>
                </a:highlight>
                <a:latin typeface="Courier"/>
              </a:rPr>
              <a:t>tauDer</a:t>
            </a:r>
            <a:r>
              <a:rPr lang="en-GB" sz="2000" b="1" dirty="0">
                <a:solidFill>
                  <a:srgbClr val="000080"/>
                </a:solidFill>
                <a:highlight>
                  <a:srgbClr val="FFFFFF"/>
                </a:highlight>
                <a:latin typeface="Courier"/>
              </a:rPr>
              <a:t>);</a:t>
            </a:r>
            <a:endParaRPr lang="en-GB" sz="2000" b="1" dirty="0" smtClean="0">
              <a:solidFill>
                <a:srgbClr val="000080"/>
              </a:solidFill>
              <a:highlight>
                <a:srgbClr val="FFFFFF"/>
              </a:highlight>
            </a:endParaRPr>
          </a:p>
          <a:p>
            <a:endParaRPr lang="en-GB" sz="2000" b="1" dirty="0">
              <a:solidFill>
                <a:srgbClr val="000080"/>
              </a:solidFill>
              <a:highlight>
                <a:srgbClr val="FFFFFF"/>
              </a:highlight>
            </a:endParaRPr>
          </a:p>
          <a:p>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calculateSigma</a:t>
            </a:r>
            <a:r>
              <a:rPr lang="en-GB" sz="2000" b="1" dirty="0">
                <a:solidFill>
                  <a:srgbClr val="000080"/>
                </a:solidFill>
                <a:highlight>
                  <a:srgbClr val="FFFFFF"/>
                </a:highlight>
                <a:latin typeface="Courier"/>
              </a:rPr>
              <a:t>(</a:t>
            </a:r>
            <a:r>
              <a:rPr lang="en-GB" sz="2000" dirty="0">
                <a:solidFill>
                  <a:srgbClr val="8000FF"/>
                </a:solidFill>
                <a:highlight>
                  <a:srgbClr val="FFFFFF"/>
                </a:highlight>
                <a:latin typeface="Courier"/>
              </a:rPr>
              <a:t>double</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tau</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000000"/>
                </a:solidFill>
                <a:highlight>
                  <a:srgbClr val="FFFFFF"/>
                </a:highlight>
              </a:rPr>
              <a:t>    </a:t>
            </a:r>
            <a:r>
              <a:rPr lang="en-GB" sz="2000" dirty="0">
                <a:solidFill>
                  <a:srgbClr val="8000FF"/>
                </a:solidFill>
                <a:highlight>
                  <a:srgbClr val="FFFFFF"/>
                </a:highlight>
                <a:latin typeface="Courier"/>
              </a:rPr>
              <a:t>double</a:t>
            </a:r>
            <a:r>
              <a:rPr lang="en-GB" sz="2000" dirty="0">
                <a:solidFill>
                  <a:srgbClr val="000000"/>
                </a:solidFill>
                <a:highlight>
                  <a:srgbClr val="FFFFFF"/>
                </a:highlight>
                <a:latin typeface="Courier"/>
              </a:rPr>
              <a:t> variance </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tau</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dirty="0">
                <a:solidFill>
                  <a:srgbClr val="000000"/>
                </a:solidFill>
                <a:highlight>
                  <a:srgbClr val="FFFFFF"/>
                </a:highlight>
              </a:rPr>
              <a:t>    </a:t>
            </a:r>
            <a:r>
              <a:rPr lang="en-GB" sz="2000" b="1" dirty="0">
                <a:solidFill>
                  <a:srgbClr val="0000FF"/>
                </a:solidFill>
                <a:highlight>
                  <a:srgbClr val="FFFFFF"/>
                </a:highlight>
                <a:latin typeface="Courier"/>
              </a:rPr>
              <a:t>return</a:t>
            </a:r>
            <a:r>
              <a:rPr lang="en-GB" sz="2000" dirty="0">
                <a:solidFill>
                  <a:srgbClr val="000000"/>
                </a:solidFill>
                <a:highlight>
                  <a:srgbClr val="FFFFFF"/>
                </a:highlight>
                <a:latin typeface="Courier"/>
              </a:rPr>
              <a:t> </a:t>
            </a:r>
            <a:r>
              <a:rPr lang="en-GB" sz="2000" dirty="0" err="1">
                <a:solidFill>
                  <a:srgbClr val="000000"/>
                </a:solidFill>
                <a:highlight>
                  <a:srgbClr val="FFFFFF"/>
                </a:highlight>
                <a:latin typeface="Courier"/>
              </a:rPr>
              <a:t>Math</a:t>
            </a:r>
            <a:r>
              <a:rPr lang="en-GB" sz="2000" b="1" dirty="0" err="1">
                <a:solidFill>
                  <a:srgbClr val="000080"/>
                </a:solidFill>
                <a:highlight>
                  <a:srgbClr val="FFFFFF"/>
                </a:highlight>
                <a:latin typeface="Courier"/>
              </a:rPr>
              <a:t>.</a:t>
            </a:r>
            <a:r>
              <a:rPr lang="en-GB" sz="2000" dirty="0" err="1">
                <a:solidFill>
                  <a:srgbClr val="000000"/>
                </a:solidFill>
                <a:highlight>
                  <a:srgbClr val="FFFFFF"/>
                </a:highlight>
                <a:latin typeface="Courier"/>
              </a:rPr>
              <a:t>sqrt</a:t>
            </a:r>
            <a:r>
              <a:rPr lang="en-GB" sz="2000" b="1" dirty="0">
                <a:solidFill>
                  <a:srgbClr val="000080"/>
                </a:solidFill>
                <a:highlight>
                  <a:srgbClr val="FFFFFF"/>
                </a:highlight>
                <a:latin typeface="Courier"/>
              </a:rPr>
              <a:t>(</a:t>
            </a:r>
            <a:r>
              <a:rPr lang="en-GB" sz="2000" dirty="0">
                <a:solidFill>
                  <a:srgbClr val="000000"/>
                </a:solidFill>
                <a:highlight>
                  <a:srgbClr val="FFFFFF"/>
                </a:highlight>
                <a:latin typeface="Courier"/>
              </a:rPr>
              <a:t>variance</a:t>
            </a:r>
            <a:r>
              <a:rPr lang="en-GB" sz="2000" b="1" dirty="0">
                <a:solidFill>
                  <a:srgbClr val="000080"/>
                </a:solidFill>
                <a:highlight>
                  <a:srgbClr val="FFFFFF"/>
                </a:highlight>
                <a:latin typeface="Courier"/>
              </a:rPr>
              <a:t>);</a:t>
            </a:r>
            <a:endParaRPr lang="en-GB" sz="2000" dirty="0">
              <a:solidFill>
                <a:srgbClr val="000000"/>
              </a:solidFill>
              <a:highlight>
                <a:srgbClr val="FFFFFF"/>
              </a:highlight>
            </a:endParaRPr>
          </a:p>
          <a:p>
            <a:r>
              <a:rPr lang="en-GB" sz="2000" b="1" dirty="0">
                <a:solidFill>
                  <a:srgbClr val="000080"/>
                </a:solidFill>
                <a:highlight>
                  <a:srgbClr val="FFFFFF"/>
                </a:highlight>
                <a:latin typeface="Courier"/>
              </a:rPr>
              <a:t>}</a:t>
            </a:r>
            <a:endParaRPr lang="en-GB" sz="2000" b="0" dirty="0" smtClean="0">
              <a:solidFill>
                <a:srgbClr val="000000"/>
              </a:solidFill>
              <a:highlight>
                <a:srgbClr val="FFFFFF"/>
              </a:highlight>
            </a:endParaRPr>
          </a:p>
        </p:txBody>
      </p:sp>
    </p:spTree>
    <p:extLst>
      <p:ext uri="{BB962C8B-B14F-4D97-AF65-F5344CB8AC3E}">
        <p14:creationId xmlns:p14="http://schemas.microsoft.com/office/powerpoint/2010/main" val="2797442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smtClean="0"/>
              <a:t>Motivation</a:t>
            </a:r>
            <a:endParaRPr lang="en-GB" b="1" dirty="0"/>
          </a:p>
        </p:txBody>
      </p:sp>
      <p:sp>
        <p:nvSpPr>
          <p:cNvPr id="3" name="Content Placeholder 2"/>
          <p:cNvSpPr>
            <a:spLocks noGrp="1"/>
          </p:cNvSpPr>
          <p:nvPr>
            <p:ph idx="1"/>
          </p:nvPr>
        </p:nvSpPr>
        <p:spPr>
          <a:xfrm>
            <a:off x="1781504" y="1778000"/>
            <a:ext cx="7261912" cy="3327136"/>
          </a:xfrm>
        </p:spPr>
        <p:txBody>
          <a:bodyPr/>
          <a:lstStyle/>
          <a:p>
            <a:r>
              <a:rPr lang="en-GB" dirty="0" smtClean="0"/>
              <a:t>You read code much more often than write</a:t>
            </a:r>
          </a:p>
          <a:p>
            <a:r>
              <a:rPr lang="en-GB" dirty="0" smtClean="0"/>
              <a:t>You write code that </a:t>
            </a:r>
            <a:r>
              <a:rPr lang="pl-PL" dirty="0" err="1" smtClean="0"/>
              <a:t>might</a:t>
            </a:r>
            <a:r>
              <a:rPr lang="pl-PL" dirty="0" smtClean="0"/>
              <a:t> </a:t>
            </a:r>
            <a:r>
              <a:rPr lang="en-GB" dirty="0" smtClean="0"/>
              <a:t>work for years</a:t>
            </a:r>
          </a:p>
          <a:p>
            <a:r>
              <a:rPr lang="en-GB" dirty="0" smtClean="0"/>
              <a:t>One day someone will have to understand your code</a:t>
            </a:r>
            <a:endParaRPr lang="en-GB" dirty="0"/>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72031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fontScale="92500" lnSpcReduction="10000"/>
          </a:bodyPr>
          <a:lstStyle/>
          <a:p>
            <a:pPr>
              <a:spcBef>
                <a:spcPts val="600"/>
              </a:spcBef>
            </a:pPr>
            <a:r>
              <a:rPr lang="en-US" sz="1600" dirty="0">
                <a:solidFill>
                  <a:schemeClr val="tx2">
                    <a:lumMod val="25000"/>
                    <a:lumOff val="75000"/>
                  </a:schemeClr>
                </a:solidFill>
              </a:rPr>
              <a:t>Coding </a:t>
            </a:r>
            <a:r>
              <a:rPr lang="en-US" sz="1600" dirty="0" smtClean="0">
                <a:solidFill>
                  <a:schemeClr val="tx2">
                    <a:lumMod val="25000"/>
                    <a:lumOff val="75000"/>
                  </a:schemeClr>
                </a:solidFill>
              </a:rPr>
              <a:t>conventions</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pl-PL" sz="1600" dirty="0" smtClean="0">
              <a:solidFill>
                <a:schemeClr val="tx1"/>
              </a:solidFill>
            </a:endParaRPr>
          </a:p>
          <a:p>
            <a:pPr>
              <a:spcBef>
                <a:spcPts val="600"/>
              </a:spcBef>
            </a:pPr>
            <a:r>
              <a:rPr lang="en-US" sz="1600" dirty="0" smtClean="0">
                <a:solidFill>
                  <a:schemeClr val="tx1"/>
                </a:solidFill>
              </a:rPr>
              <a:t>Problem representation</a:t>
            </a:r>
            <a:endParaRPr lang="en-US" sz="1600" dirty="0">
              <a:solidFill>
                <a:schemeClr val="tx1"/>
              </a:solidFill>
            </a:endParaRPr>
          </a:p>
          <a:p>
            <a:pPr>
              <a:spcBef>
                <a:spcPts val="600"/>
              </a:spcBef>
            </a:pPr>
            <a:r>
              <a:rPr lang="en-US" sz="1600" dirty="0">
                <a:solidFill>
                  <a:schemeClr val="tx2">
                    <a:lumMod val="25000"/>
                    <a:lumOff val="75000"/>
                  </a:schemeClr>
                </a:solidFill>
              </a:rPr>
              <a:t>Divide et </a:t>
            </a:r>
            <a:r>
              <a:rPr lang="en-US" sz="1600" dirty="0" err="1">
                <a:solidFill>
                  <a:schemeClr val="tx2">
                    <a:lumMod val="25000"/>
                    <a:lumOff val="75000"/>
                  </a:schemeClr>
                </a:solidFill>
              </a:rPr>
              <a:t>impera</a:t>
            </a:r>
            <a:endParaRPr lang="en-US" sz="1600" dirty="0">
              <a:solidFill>
                <a:schemeClr val="tx2">
                  <a:lumMod val="25000"/>
                  <a:lumOff val="75000"/>
                </a:schemeClr>
              </a:solidFill>
            </a:endParaRPr>
          </a:p>
          <a:p>
            <a:pPr>
              <a:spcBef>
                <a:spcPts val="600"/>
              </a:spcBef>
            </a:pPr>
            <a:r>
              <a:rPr lang="en-US" sz="1600" dirty="0" smtClean="0">
                <a:solidFill>
                  <a:schemeClr val="tx2">
                    <a:lumMod val="25000"/>
                    <a:lumOff val="75000"/>
                  </a:schemeClr>
                </a:solidFill>
              </a:rPr>
              <a:t>Exception </a:t>
            </a:r>
            <a:r>
              <a:rPr lang="en-US" sz="1600" dirty="0">
                <a:solidFill>
                  <a:schemeClr val="tx2">
                    <a:lumMod val="25000"/>
                    <a:lumOff val="75000"/>
                  </a:schemeClr>
                </a:solidFill>
              </a:rPr>
              <a:t>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
        <p:nvSpPr>
          <p:cNvPr id="4" name="Prostokąt 3"/>
          <p:cNvSpPr/>
          <p:nvPr/>
        </p:nvSpPr>
        <p:spPr>
          <a:xfrm>
            <a:off x="2286000" y="2386584"/>
            <a:ext cx="2450592" cy="1609344"/>
          </a:xfrm>
          <a:prstGeom prst="rect">
            <a:avLst/>
          </a:prstGeom>
          <a:noFill/>
          <a:ln>
            <a:solidFill>
              <a:srgbClr val="0070C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pl-PL" dirty="0"/>
          </a:p>
        </p:txBody>
      </p:sp>
      <p:sp>
        <p:nvSpPr>
          <p:cNvPr id="6" name="pole tekstowe 5"/>
          <p:cNvSpPr txBox="1"/>
          <p:nvPr/>
        </p:nvSpPr>
        <p:spPr>
          <a:xfrm>
            <a:off x="4736592" y="2732270"/>
            <a:ext cx="1188787" cy="369332"/>
          </a:xfrm>
          <a:prstGeom prst="rect">
            <a:avLst/>
          </a:prstGeom>
          <a:noFill/>
        </p:spPr>
        <p:txBody>
          <a:bodyPr wrap="none" rtlCol="0">
            <a:spAutoFit/>
          </a:bodyPr>
          <a:lstStyle/>
          <a:p>
            <a:r>
              <a:rPr lang="pl-PL" dirty="0" smtClean="0"/>
              <a:t>Case </a:t>
            </a:r>
            <a:r>
              <a:rPr lang="pl-PL" dirty="0" err="1" smtClean="0"/>
              <a:t>study</a:t>
            </a:r>
            <a:endParaRPr lang="pl-PL" dirty="0"/>
          </a:p>
        </p:txBody>
      </p:sp>
    </p:spTree>
    <p:extLst>
      <p:ext uri="{BB962C8B-B14F-4D97-AF65-F5344CB8AC3E}">
        <p14:creationId xmlns:p14="http://schemas.microsoft.com/office/powerpoint/2010/main" val="3787359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How to represent our ideas?</a:t>
            </a:r>
            <a:endParaRPr lang="en-GB" sz="3200" dirty="0"/>
          </a:p>
        </p:txBody>
      </p:sp>
      <p:sp>
        <p:nvSpPr>
          <p:cNvPr id="3" name="Content Placeholder 2"/>
          <p:cNvSpPr>
            <a:spLocks noGrp="1"/>
          </p:cNvSpPr>
          <p:nvPr>
            <p:ph idx="1"/>
          </p:nvPr>
        </p:nvSpPr>
        <p:spPr>
          <a:xfrm>
            <a:off x="630866" y="1778000"/>
            <a:ext cx="8227386" cy="908493"/>
          </a:xfrm>
        </p:spPr>
        <p:txBody>
          <a:bodyPr/>
          <a:lstStyle/>
          <a:p>
            <a:pPr marL="0" indent="0">
              <a:buNone/>
            </a:pPr>
            <a:r>
              <a:rPr lang="en-GB"/>
              <a:t>A </a:t>
            </a:r>
            <a:r>
              <a:rPr lang="en-GB" smtClean="0"/>
              <a:t>plane </a:t>
            </a:r>
            <a:r>
              <a:rPr lang="en-GB" dirty="0"/>
              <a:t>figure whose boundary (the circumference) consists of points equidistant from a fixed point (the centre).</a:t>
            </a:r>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2966829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How to represent our ideas?</a:t>
            </a:r>
            <a:endParaRPr lang="en-GB" sz="3200" dirty="0"/>
          </a:p>
        </p:txBody>
      </p:sp>
      <p:sp>
        <p:nvSpPr>
          <p:cNvPr id="3" name="Content Placeholder 2"/>
          <p:cNvSpPr>
            <a:spLocks noGrp="1"/>
          </p:cNvSpPr>
          <p:nvPr>
            <p:ph idx="1"/>
          </p:nvPr>
        </p:nvSpPr>
        <p:spPr>
          <a:xfrm>
            <a:off x="630866" y="1778000"/>
            <a:ext cx="8227386" cy="908493"/>
          </a:xfrm>
        </p:spPr>
        <p:txBody>
          <a:bodyPr/>
          <a:lstStyle/>
          <a:p>
            <a:pPr marL="0" indent="0">
              <a:buNone/>
            </a:pPr>
            <a:r>
              <a:rPr lang="en-GB"/>
              <a:t>A </a:t>
            </a:r>
            <a:r>
              <a:rPr lang="en-GB" smtClean="0"/>
              <a:t>plane </a:t>
            </a:r>
            <a:r>
              <a:rPr lang="en-GB" dirty="0"/>
              <a:t>figure whose boundary (the circumference) consists of points equidistant from a fixed point (the centre).</a:t>
            </a:r>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Oval 4"/>
          <p:cNvSpPr/>
          <p:nvPr/>
        </p:nvSpPr>
        <p:spPr>
          <a:xfrm>
            <a:off x="3437860" y="3019646"/>
            <a:ext cx="1779182" cy="177918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818543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How to represent our ideas?</a:t>
            </a:r>
          </a:p>
        </p:txBody>
      </p:sp>
      <p:sp>
        <p:nvSpPr>
          <p:cNvPr id="3" name="Content Placeholder 2"/>
          <p:cNvSpPr>
            <a:spLocks noGrp="1"/>
          </p:cNvSpPr>
          <p:nvPr>
            <p:ph idx="1"/>
          </p:nvPr>
        </p:nvSpPr>
        <p:spPr/>
        <p:txBody>
          <a:bodyPr/>
          <a:lstStyle/>
          <a:p>
            <a:r>
              <a:rPr lang="en-GB" dirty="0"/>
              <a:t>Graphically - </a:t>
            </a:r>
            <a:r>
              <a:rPr lang="pl-PL" dirty="0"/>
              <a:t>Unified Modelling Language (UML)</a:t>
            </a:r>
          </a:p>
          <a:p>
            <a:pPr lvl="1"/>
            <a:r>
              <a:rPr lang="en-GB" dirty="0" smtClean="0"/>
              <a:t>Sequence </a:t>
            </a:r>
            <a:r>
              <a:rPr lang="pl-PL" dirty="0"/>
              <a:t>diagrams – to represent system behaviour</a:t>
            </a:r>
            <a:endParaRPr lang="en-GB" dirty="0"/>
          </a:p>
          <a:p>
            <a:r>
              <a:rPr lang="en-GB" dirty="0"/>
              <a:t>As Text - </a:t>
            </a:r>
            <a:r>
              <a:rPr lang="pl-PL" dirty="0"/>
              <a:t>Pseudo code </a:t>
            </a:r>
            <a:endParaRPr lang="en-GB" dirty="0"/>
          </a:p>
          <a:p>
            <a:pPr lvl="1"/>
            <a:r>
              <a:rPr lang="en-GB" dirty="0"/>
              <a:t>A</a:t>
            </a:r>
            <a:r>
              <a:rPr lang="pl-PL" dirty="0"/>
              <a:t> way to </a:t>
            </a:r>
            <a:r>
              <a:rPr lang="en-GB" dirty="0"/>
              <a:t>re</a:t>
            </a:r>
            <a:r>
              <a:rPr lang="pl-PL" dirty="0"/>
              <a:t>present algorithms</a:t>
            </a:r>
            <a:r>
              <a:rPr lang="en-GB" dirty="0"/>
              <a:t> as text</a:t>
            </a:r>
            <a:endParaRPr lang="pl-PL" dirty="0"/>
          </a:p>
          <a:p>
            <a:pPr lvl="1"/>
            <a:r>
              <a:rPr lang="pl-PL" dirty="0"/>
              <a:t>Meaningful and generic regardless technology</a:t>
            </a:r>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217748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How to represent our ideas?</a:t>
            </a:r>
          </a:p>
        </p:txBody>
      </p:sp>
      <p:sp>
        <p:nvSpPr>
          <p:cNvPr id="3" name="Content Placeholder 2"/>
          <p:cNvSpPr>
            <a:spLocks noGrp="1"/>
          </p:cNvSpPr>
          <p:nvPr>
            <p:ph idx="1"/>
          </p:nvPr>
        </p:nvSpPr>
        <p:spPr>
          <a:xfrm>
            <a:off x="4901453" y="1778000"/>
            <a:ext cx="3956798" cy="3327136"/>
          </a:xfrm>
        </p:spPr>
        <p:txBody>
          <a:bodyPr>
            <a:normAutofit/>
          </a:bodyPr>
          <a:lstStyle/>
          <a:p>
            <a:r>
              <a:rPr lang="pl-PL" dirty="0"/>
              <a:t>UML – </a:t>
            </a:r>
            <a:r>
              <a:rPr lang="en-GB" dirty="0"/>
              <a:t>sequence </a:t>
            </a:r>
            <a:r>
              <a:rPr lang="pl-PL" dirty="0"/>
              <a:t>diagrams</a:t>
            </a:r>
          </a:p>
          <a:p>
            <a:pPr marL="457200" lvl="1" indent="0">
              <a:buNone/>
            </a:pPr>
            <a:r>
              <a:rPr lang="en-US" sz="1800" dirty="0"/>
              <a:t>represent</a:t>
            </a:r>
            <a:r>
              <a:rPr lang="pl-PL" sz="1800" dirty="0"/>
              <a:t>s</a:t>
            </a:r>
            <a:r>
              <a:rPr lang="en-US" sz="1800" dirty="0"/>
              <a:t> the flow </a:t>
            </a:r>
            <a:r>
              <a:rPr lang="en-US" sz="1800" dirty="0" smtClean="0"/>
              <a:t>from</a:t>
            </a:r>
            <a:r>
              <a:rPr lang="pl-PL" sz="1800" dirty="0" smtClean="0"/>
              <a:t>of</a:t>
            </a:r>
            <a:r>
              <a:rPr lang="en-US" sz="1800" dirty="0" smtClean="0"/>
              <a:t> </a:t>
            </a:r>
            <a:r>
              <a:rPr lang="en-US" sz="1800" dirty="0"/>
              <a:t>one activity to another activity. The activity can be described as an operation of the system</a:t>
            </a:r>
            <a:r>
              <a:rPr lang="pl-PL" dirty="0"/>
              <a:t/>
            </a:r>
            <a:br>
              <a:rPr lang="pl-PL" dirty="0"/>
            </a:br>
            <a:endParaRPr lang="pl-PL" dirty="0"/>
          </a:p>
          <a:p>
            <a:pPr lvl="1"/>
            <a:endParaRPr lang="pl-PL" dirty="0"/>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pic>
        <p:nvPicPr>
          <p:cNvPr id="6" name="Picture 5"/>
          <p:cNvPicPr>
            <a:picLocks noChangeAspect="1"/>
          </p:cNvPicPr>
          <p:nvPr/>
        </p:nvPicPr>
        <p:blipFill>
          <a:blip r:embed="rId3"/>
          <a:stretch>
            <a:fillRect/>
          </a:stretch>
        </p:blipFill>
        <p:spPr>
          <a:xfrm>
            <a:off x="284164" y="2333089"/>
            <a:ext cx="5122305" cy="2901576"/>
          </a:xfrm>
          <a:prstGeom prst="rect">
            <a:avLst/>
          </a:prstGeom>
        </p:spPr>
      </p:pic>
    </p:spTree>
    <p:extLst>
      <p:ext uri="{BB962C8B-B14F-4D97-AF65-F5344CB8AC3E}">
        <p14:creationId xmlns:p14="http://schemas.microsoft.com/office/powerpoint/2010/main" val="37035797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How to represent our ideas?</a:t>
            </a:r>
          </a:p>
        </p:txBody>
      </p:sp>
      <p:sp>
        <p:nvSpPr>
          <p:cNvPr id="3" name="Content Placeholder 2"/>
          <p:cNvSpPr>
            <a:spLocks noGrp="1"/>
          </p:cNvSpPr>
          <p:nvPr>
            <p:ph idx="1"/>
          </p:nvPr>
        </p:nvSpPr>
        <p:spPr/>
        <p:txBody>
          <a:bodyPr>
            <a:normAutofit/>
          </a:bodyPr>
          <a:lstStyle/>
          <a:p>
            <a:r>
              <a:rPr lang="pl-PL" dirty="0" smtClean="0"/>
              <a:t>Pseudo code – the way how to present algorithms</a:t>
            </a:r>
          </a:p>
          <a:p>
            <a:pPr lvl="1"/>
            <a:r>
              <a:rPr lang="en-US" sz="2400" dirty="0" smtClean="0"/>
              <a:t>informal </a:t>
            </a:r>
            <a:r>
              <a:rPr lang="en-US" sz="2400" dirty="0"/>
              <a:t>high-level description of the operating principle of a computer program or other algorithm</a:t>
            </a:r>
            <a:r>
              <a:rPr lang="en-US" sz="2400" dirty="0" smtClean="0"/>
              <a:t>.</a:t>
            </a:r>
            <a:endParaRPr lang="pl-PL" dirty="0" smtClean="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3023419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How to represent our ideas?</a:t>
            </a:r>
          </a:p>
        </p:txBody>
      </p:sp>
      <p:sp>
        <p:nvSpPr>
          <p:cNvPr id="3" name="Content Placeholder 2"/>
          <p:cNvSpPr>
            <a:spLocks noGrp="1"/>
          </p:cNvSpPr>
          <p:nvPr>
            <p:ph idx="1"/>
          </p:nvPr>
        </p:nvSpPr>
        <p:spPr/>
        <p:txBody>
          <a:bodyPr/>
          <a:lstStyle/>
          <a:p>
            <a:r>
              <a:rPr lang="pl-PL" dirty="0" smtClean="0"/>
              <a:t>Pseudo code – descriptional</a:t>
            </a:r>
          </a:p>
          <a:p>
            <a:pPr lvl="1"/>
            <a:r>
              <a:rPr lang="pl-PL" dirty="0" smtClean="0"/>
              <a:t>Uses words to describe intuitively the problem</a:t>
            </a:r>
            <a:br>
              <a:rPr lang="pl-PL" dirty="0" smtClean="0"/>
            </a:br>
            <a:endParaRPr lang="pl-PL" dirty="0" smtClean="0"/>
          </a:p>
          <a:p>
            <a:pPr marL="457200" lvl="1" indent="0">
              <a:buNone/>
            </a:pPr>
            <a:r>
              <a:rPr lang="en-GB" sz="1800" dirty="0" smtClean="0"/>
              <a:t>For each signal from </a:t>
            </a:r>
            <a:r>
              <a:rPr lang="en-GB" sz="1800" b="1" dirty="0" err="1" smtClean="0">
                <a:solidFill>
                  <a:srgbClr val="000000"/>
                </a:solidFill>
                <a:highlight>
                  <a:srgbClr val="FFFFFF"/>
                </a:highlight>
              </a:rPr>
              <a:t>signalValues</a:t>
            </a:r>
            <a:endParaRPr lang="en-GB" sz="1800" b="1" dirty="0" smtClean="0">
              <a:solidFill>
                <a:srgbClr val="000000"/>
              </a:solidFill>
              <a:highlight>
                <a:srgbClr val="FFFFFF"/>
              </a:highlight>
            </a:endParaRPr>
          </a:p>
          <a:p>
            <a:pPr marL="457200" lvl="1" indent="0">
              <a:buNone/>
            </a:pPr>
            <a:r>
              <a:rPr lang="en-GB" sz="1800" dirty="0" smtClean="0">
                <a:solidFill>
                  <a:srgbClr val="000000"/>
                </a:solidFill>
                <a:highlight>
                  <a:srgbClr val="FFFFFF"/>
                </a:highlight>
              </a:rPr>
              <a:t>	multiply signal by SCALAR</a:t>
            </a:r>
          </a:p>
          <a:p>
            <a:pPr marL="457200" lvl="1" indent="0">
              <a:buNone/>
            </a:pPr>
            <a:r>
              <a:rPr lang="en-GB" sz="1800" dirty="0" smtClean="0">
                <a:solidFill>
                  <a:srgbClr val="000000"/>
                </a:solidFill>
                <a:highlight>
                  <a:srgbClr val="FFFFFF"/>
                </a:highlight>
              </a:rPr>
              <a:t>	assign signal to </a:t>
            </a:r>
            <a:r>
              <a:rPr lang="en-GB" sz="1800" b="1" dirty="0" err="1">
                <a:solidFill>
                  <a:srgbClr val="000000"/>
                </a:solidFill>
                <a:highlight>
                  <a:srgbClr val="FFFFFF"/>
                </a:highlight>
              </a:rPr>
              <a:t>modifiedSignalValues</a:t>
            </a:r>
            <a:r>
              <a:rPr lang="en-GB" sz="1800" b="1" dirty="0" smtClean="0">
                <a:solidFill>
                  <a:srgbClr val="000000"/>
                </a:solidFill>
                <a:highlight>
                  <a:srgbClr val="FFFFFF"/>
                </a:highlight>
              </a:rPr>
              <a:t/>
            </a:r>
            <a:br>
              <a:rPr lang="en-GB" sz="1800" b="1" dirty="0" smtClean="0">
                <a:solidFill>
                  <a:srgbClr val="000000"/>
                </a:solidFill>
                <a:highlight>
                  <a:srgbClr val="FFFFFF"/>
                </a:highlight>
              </a:rPr>
            </a:br>
            <a:r>
              <a:rPr lang="en-GB" sz="1800" dirty="0" smtClean="0">
                <a:solidFill>
                  <a:srgbClr val="000000"/>
                </a:solidFill>
                <a:highlight>
                  <a:srgbClr val="FFFFFF"/>
                </a:highlight>
              </a:rPr>
              <a:t>end for</a:t>
            </a:r>
            <a:endParaRPr lang="pl-PL" sz="1800" b="1" dirty="0" smtClean="0"/>
          </a:p>
          <a:p>
            <a:endParaRPr lang="pl-PL" dirty="0" smtClean="0"/>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11482322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pl-PL" sz="3200" b="1" dirty="0" smtClean="0"/>
              <a:t>Case </a:t>
            </a:r>
            <a:r>
              <a:rPr lang="pl-PL" sz="3200" b="1" dirty="0" err="1" smtClean="0"/>
              <a:t>study</a:t>
            </a:r>
            <a:r>
              <a:rPr lang="pl-PL" sz="3200" b="1" dirty="0" smtClean="0"/>
              <a:t> – </a:t>
            </a:r>
            <a:r>
              <a:rPr lang="pl-PL" sz="3200" b="1" dirty="0" err="1" smtClean="0"/>
              <a:t>resistance</a:t>
            </a:r>
            <a:r>
              <a:rPr lang="pl-PL" sz="3200" b="1" dirty="0" smtClean="0"/>
              <a:t> </a:t>
            </a:r>
            <a:r>
              <a:rPr lang="pl-PL" sz="3200" b="1" dirty="0" err="1" smtClean="0"/>
              <a:t>calculation</a:t>
            </a:r>
            <a:endParaRPr lang="en-US" sz="3200" b="1" dirty="0"/>
          </a:p>
        </p:txBody>
      </p:sp>
      <p:sp>
        <p:nvSpPr>
          <p:cNvPr id="3" name="Content Placeholder 2"/>
          <p:cNvSpPr>
            <a:spLocks noGrp="1"/>
          </p:cNvSpPr>
          <p:nvPr>
            <p:ph idx="1"/>
          </p:nvPr>
        </p:nvSpPr>
        <p:spPr>
          <a:xfrm>
            <a:off x="199698" y="1778000"/>
            <a:ext cx="8574087" cy="1504696"/>
          </a:xfrm>
        </p:spPr>
        <p:txBody>
          <a:bodyPr>
            <a:normAutofit/>
          </a:bodyPr>
          <a:lstStyle/>
          <a:p>
            <a:pPr marL="457200" lvl="1" indent="0" algn="just">
              <a:buNone/>
            </a:pPr>
            <a:r>
              <a:rPr lang="pl-PL" dirty="0" err="1" smtClean="0"/>
              <a:t>Our</a:t>
            </a:r>
            <a:r>
              <a:rPr lang="pl-PL" dirty="0" smtClean="0"/>
              <a:t> </a:t>
            </a:r>
            <a:r>
              <a:rPr lang="pl-PL" dirty="0" err="1" smtClean="0"/>
              <a:t>colleague</a:t>
            </a:r>
            <a:r>
              <a:rPr lang="pl-PL" dirty="0" smtClean="0"/>
              <a:t> Steve </a:t>
            </a:r>
            <a:r>
              <a:rPr lang="pl-PL" dirty="0" err="1" smtClean="0"/>
              <a:t>develops</a:t>
            </a:r>
            <a:r>
              <a:rPr lang="pl-PL" dirty="0" smtClean="0"/>
              <a:t> a </a:t>
            </a:r>
            <a:r>
              <a:rPr lang="pl-PL" dirty="0" err="1" smtClean="0"/>
              <a:t>code</a:t>
            </a:r>
            <a:r>
              <a:rPr lang="pl-PL" dirty="0" smtClean="0"/>
              <a:t> </a:t>
            </a:r>
            <a:r>
              <a:rPr lang="pl-PL" dirty="0" err="1" smtClean="0"/>
              <a:t>that</a:t>
            </a:r>
            <a:r>
              <a:rPr lang="pl-PL" dirty="0" smtClean="0"/>
              <a:t> </a:t>
            </a:r>
            <a:r>
              <a:rPr lang="pl-PL" dirty="0" err="1" smtClean="0"/>
              <a:t>calculates</a:t>
            </a:r>
            <a:r>
              <a:rPr lang="pl-PL" dirty="0" smtClean="0"/>
              <a:t> </a:t>
            </a:r>
            <a:r>
              <a:rPr lang="pl-PL" dirty="0" err="1" smtClean="0"/>
              <a:t>crowbar</a:t>
            </a:r>
            <a:r>
              <a:rPr lang="pl-PL" dirty="0" smtClean="0"/>
              <a:t> </a:t>
            </a:r>
            <a:r>
              <a:rPr lang="pl-PL" dirty="0" err="1" smtClean="0"/>
              <a:t>resistance</a:t>
            </a:r>
            <a:r>
              <a:rPr lang="pl-PL" dirty="0" smtClean="0"/>
              <a:t>. </a:t>
            </a:r>
            <a:r>
              <a:rPr lang="pl-PL" dirty="0" err="1" smtClean="0"/>
              <a:t>Code</a:t>
            </a:r>
            <a:r>
              <a:rPr lang="pl-PL" dirty="0" smtClean="0"/>
              <a:t> </a:t>
            </a:r>
            <a:r>
              <a:rPr lang="pl-PL" dirty="0" err="1" smtClean="0"/>
              <a:t>will</a:t>
            </a:r>
            <a:r>
              <a:rPr lang="pl-PL" dirty="0" smtClean="0"/>
              <a:t> </a:t>
            </a:r>
            <a:r>
              <a:rPr lang="pl-PL" dirty="0" err="1" smtClean="0"/>
              <a:t>help</a:t>
            </a:r>
            <a:r>
              <a:rPr lang="pl-PL" dirty="0" smtClean="0"/>
              <a:t> </a:t>
            </a:r>
            <a:r>
              <a:rPr lang="pl-PL" dirty="0" err="1" smtClean="0"/>
              <a:t>detecting</a:t>
            </a:r>
            <a:r>
              <a:rPr lang="pl-PL" dirty="0" smtClean="0"/>
              <a:t> </a:t>
            </a:r>
            <a:r>
              <a:rPr lang="pl-PL" dirty="0" err="1" smtClean="0"/>
              <a:t>failures</a:t>
            </a:r>
            <a:r>
              <a:rPr lang="pl-PL" dirty="0" smtClean="0"/>
              <a:t>. For </a:t>
            </a:r>
            <a:r>
              <a:rPr lang="pl-PL" dirty="0" err="1" smtClean="0"/>
              <a:t>that</a:t>
            </a:r>
            <a:r>
              <a:rPr lang="pl-PL" dirty="0" smtClean="0"/>
              <a:t> </a:t>
            </a:r>
            <a:r>
              <a:rPr lang="pl-PL" dirty="0" err="1" smtClean="0"/>
              <a:t>purpose</a:t>
            </a:r>
            <a:r>
              <a:rPr lang="pl-PL" dirty="0" smtClean="0"/>
              <a:t> </a:t>
            </a:r>
            <a:r>
              <a:rPr lang="pl-PL" dirty="0" err="1" smtClean="0"/>
              <a:t>it</a:t>
            </a:r>
            <a:r>
              <a:rPr lang="pl-PL" dirty="0" smtClean="0"/>
              <a:t> </a:t>
            </a:r>
            <a:r>
              <a:rPr lang="pl-PL" dirty="0" err="1" smtClean="0"/>
              <a:t>reads</a:t>
            </a:r>
            <a:r>
              <a:rPr lang="pl-PL" dirty="0" smtClean="0"/>
              <a:t> </a:t>
            </a:r>
            <a:r>
              <a:rPr lang="pl-PL" dirty="0" err="1" smtClean="0"/>
              <a:t>voltage</a:t>
            </a:r>
            <a:r>
              <a:rPr lang="pl-PL" dirty="0" smtClean="0"/>
              <a:t> </a:t>
            </a:r>
            <a:r>
              <a:rPr lang="pl-PL" dirty="0" err="1" smtClean="0"/>
              <a:t>signal</a:t>
            </a:r>
            <a:r>
              <a:rPr lang="pl-PL" dirty="0" smtClean="0"/>
              <a:t> from a file. </a:t>
            </a:r>
            <a:r>
              <a:rPr lang="pl-PL" dirty="0" err="1" smtClean="0"/>
              <a:t>Since</a:t>
            </a:r>
            <a:r>
              <a:rPr lang="pl-PL" dirty="0" smtClean="0"/>
              <a:t> </a:t>
            </a:r>
            <a:r>
              <a:rPr lang="pl-PL" dirty="0" err="1" smtClean="0"/>
              <a:t>current</a:t>
            </a:r>
            <a:r>
              <a:rPr lang="pl-PL" dirty="0" smtClean="0"/>
              <a:t> </a:t>
            </a:r>
            <a:r>
              <a:rPr lang="pl-PL" dirty="0" err="1" smtClean="0"/>
              <a:t>is</a:t>
            </a:r>
            <a:r>
              <a:rPr lang="pl-PL" dirty="0" smtClean="0"/>
              <a:t> not </a:t>
            </a:r>
            <a:r>
              <a:rPr lang="pl-PL" dirty="0" err="1" smtClean="0"/>
              <a:t>measure</a:t>
            </a:r>
            <a:r>
              <a:rPr lang="pl-PL" dirty="0" smtClean="0"/>
              <a:t> he </a:t>
            </a:r>
            <a:r>
              <a:rPr lang="pl-PL" dirty="0" err="1" smtClean="0"/>
              <a:t>assumes</a:t>
            </a:r>
            <a:r>
              <a:rPr lang="pl-PL" dirty="0" smtClean="0"/>
              <a:t> a </a:t>
            </a:r>
            <a:r>
              <a:rPr lang="pl-PL" dirty="0" err="1" smtClean="0"/>
              <a:t>constant</a:t>
            </a:r>
            <a:r>
              <a:rPr lang="pl-PL" dirty="0" smtClean="0"/>
              <a:t> </a:t>
            </a:r>
            <a:r>
              <a:rPr lang="pl-PL" dirty="0" err="1" smtClean="0"/>
              <a:t>value</a:t>
            </a:r>
            <a:r>
              <a:rPr lang="pl-PL" dirty="0" smtClean="0"/>
              <a:t>. </a:t>
            </a:r>
            <a:r>
              <a:rPr lang="pl-PL" dirty="0" err="1" smtClean="0"/>
              <a:t>Resistance</a:t>
            </a:r>
            <a:r>
              <a:rPr lang="pl-PL" dirty="0" smtClean="0"/>
              <a:t> </a:t>
            </a:r>
            <a:r>
              <a:rPr lang="pl-PL" dirty="0" err="1" smtClean="0"/>
              <a:t>calculated</a:t>
            </a:r>
            <a:r>
              <a:rPr lang="pl-PL" dirty="0" smtClean="0"/>
              <a:t> </a:t>
            </a:r>
            <a:r>
              <a:rPr lang="pl-PL" dirty="0" err="1" smtClean="0"/>
              <a:t>this</a:t>
            </a:r>
            <a:r>
              <a:rPr lang="pl-PL" dirty="0" smtClean="0"/>
              <a:t> </a:t>
            </a:r>
            <a:r>
              <a:rPr lang="pl-PL" dirty="0" err="1" smtClean="0"/>
              <a:t>way</a:t>
            </a:r>
            <a:r>
              <a:rPr lang="pl-PL" dirty="0" smtClean="0"/>
              <a:t> </a:t>
            </a:r>
            <a:r>
              <a:rPr lang="pl-PL" dirty="0" err="1" smtClean="0"/>
              <a:t>is</a:t>
            </a:r>
            <a:r>
              <a:rPr lang="pl-PL" dirty="0" smtClean="0"/>
              <a:t> </a:t>
            </a:r>
            <a:r>
              <a:rPr lang="pl-PL" dirty="0" err="1" smtClean="0"/>
              <a:t>displayed</a:t>
            </a:r>
            <a:r>
              <a:rPr lang="pl-PL" dirty="0" smtClean="0"/>
              <a:t> to </a:t>
            </a:r>
            <a:r>
              <a:rPr lang="pl-PL" dirty="0" err="1" smtClean="0"/>
              <a:t>experts</a:t>
            </a:r>
            <a:r>
              <a:rPr lang="pl-PL" dirty="0" smtClean="0"/>
              <a:t>.</a:t>
            </a:r>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graphicFrame>
        <p:nvGraphicFramePr>
          <p:cNvPr id="5" name="Diagram 4"/>
          <p:cNvGraphicFramePr/>
          <p:nvPr>
            <p:extLst>
              <p:ext uri="{D42A27DB-BD31-4B8C-83A1-F6EECF244321}">
                <p14:modId xmlns:p14="http://schemas.microsoft.com/office/powerpoint/2010/main" val="2297522300"/>
              </p:ext>
            </p:extLst>
          </p:nvPr>
        </p:nvGraphicFramePr>
        <p:xfrm>
          <a:off x="1722474" y="2228241"/>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9447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
        <p:nvSpPr>
          <p:cNvPr id="5" name="Rectangle 4"/>
          <p:cNvSpPr/>
          <p:nvPr/>
        </p:nvSpPr>
        <p:spPr>
          <a:xfrm>
            <a:off x="284163" y="578598"/>
            <a:ext cx="8574087" cy="3754874"/>
          </a:xfrm>
          <a:prstGeom prst="rect">
            <a:avLst/>
          </a:prstGeom>
        </p:spPr>
        <p:txBody>
          <a:bodyPr wrap="square">
            <a:spAutoFit/>
          </a:bodyPr>
          <a:lstStyle/>
          <a:p>
            <a:r>
              <a:rPr lang="en-GB" sz="1400" dirty="0">
                <a:solidFill>
                  <a:srgbClr val="8000FF"/>
                </a:solidFill>
                <a:highlight>
                  <a:srgbClr val="FFFFFF"/>
                </a:highlight>
                <a:latin typeface="Courier"/>
              </a:rPr>
              <a:t>private</a:t>
            </a:r>
            <a:r>
              <a:rPr lang="en-GB" sz="1400" dirty="0">
                <a:solidFill>
                  <a:srgbClr val="000000"/>
                </a:solidFill>
                <a:highlight>
                  <a:srgbClr val="FFFFFF"/>
                </a:highlight>
                <a:latin typeface="Courier"/>
              </a:rPr>
              <a:t> </a:t>
            </a:r>
            <a:r>
              <a:rPr lang="en-GB" sz="1400" dirty="0">
                <a:solidFill>
                  <a:srgbClr val="8000FF"/>
                </a:solidFill>
                <a:highlight>
                  <a:srgbClr val="FFFFFF"/>
                </a:highlight>
                <a:latin typeface="Courier"/>
              </a:rPr>
              <a:t>void</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readProcessAndPlotData</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 </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8000"/>
                </a:solidFill>
                <a:highlight>
                  <a:srgbClr val="FFFFFF"/>
                </a:highlight>
                <a:latin typeface="Courier"/>
              </a:rPr>
              <a:t>/* Open and read </a:t>
            </a:r>
            <a:r>
              <a:rPr lang="en-GB" sz="1400" dirty="0" smtClean="0">
                <a:solidFill>
                  <a:srgbClr val="008000"/>
                </a:solidFill>
                <a:highlight>
                  <a:srgbClr val="FFFFFF"/>
                </a:highlight>
                <a:latin typeface="Courier"/>
              </a:rPr>
              <a:t>file</a:t>
            </a:r>
            <a:r>
              <a:rPr lang="pl-PL" sz="1400" dirty="0" smtClean="0">
                <a:solidFill>
                  <a:srgbClr val="008000"/>
                </a:solidFill>
                <a:highlight>
                  <a:srgbClr val="FFFFFF"/>
                </a:highlight>
                <a:latin typeface="Courier"/>
              </a:rPr>
              <a:t> with </a:t>
            </a:r>
            <a:r>
              <a:rPr lang="pl-PL" sz="1400" dirty="0" err="1" smtClean="0">
                <a:solidFill>
                  <a:srgbClr val="008000"/>
                </a:solidFill>
                <a:highlight>
                  <a:srgbClr val="FFFFFF"/>
                </a:highlight>
                <a:latin typeface="Courier"/>
              </a:rPr>
              <a:t>voltage</a:t>
            </a:r>
            <a:r>
              <a:rPr lang="pl-PL" sz="1400" dirty="0" smtClean="0">
                <a:solidFill>
                  <a:srgbClr val="008000"/>
                </a:solidFill>
                <a:highlight>
                  <a:srgbClr val="FFFFFF"/>
                </a:highlight>
                <a:latin typeface="Courier"/>
              </a:rPr>
              <a:t> </a:t>
            </a:r>
            <a:r>
              <a:rPr lang="pl-PL" sz="1400" dirty="0" err="1" smtClean="0">
                <a:solidFill>
                  <a:srgbClr val="008000"/>
                </a:solidFill>
                <a:highlight>
                  <a:srgbClr val="FFFFFF"/>
                </a:highlight>
                <a:latin typeface="Courier"/>
              </a:rPr>
              <a:t>signal</a:t>
            </a:r>
            <a:r>
              <a:rPr lang="en-GB" sz="1400" dirty="0" smtClean="0">
                <a:solidFill>
                  <a:srgbClr val="008000"/>
                </a:solidFill>
                <a:highlight>
                  <a:srgbClr val="FFFFFF"/>
                </a:highlight>
                <a:latin typeface="Courier"/>
              </a:rPr>
              <a:t> </a:t>
            </a:r>
            <a:r>
              <a:rPr lang="en-GB" sz="1400" dirty="0">
                <a:solidFill>
                  <a:srgbClr val="008000"/>
                </a:solidFill>
                <a:highlight>
                  <a:srgbClr val="FFFFFF"/>
                </a:highlight>
                <a:latin typeface="Courier"/>
              </a:rPr>
              <a:t>*/</a:t>
            </a:r>
            <a:endParaRPr lang="en-GB" sz="1400" dirty="0">
              <a:solidFill>
                <a:srgbClr val="000000"/>
              </a:solidFill>
              <a:highlight>
                <a:srgbClr val="FFFFFF"/>
              </a:highlight>
            </a:endParaRPr>
          </a:p>
          <a:p>
            <a:r>
              <a:rPr lang="en-GB" sz="1400" dirty="0">
                <a:solidFill>
                  <a:schemeClr val="bg1"/>
                </a:solidFill>
                <a:highlight>
                  <a:srgbClr val="FFFFFF"/>
                </a:highlight>
              </a:rPr>
              <a:t>    </a:t>
            </a:r>
            <a:r>
              <a:rPr lang="en-GB" sz="1400" dirty="0" err="1">
                <a:solidFill>
                  <a:schemeClr val="bg1"/>
                </a:solidFill>
                <a:highlight>
                  <a:srgbClr val="FFFFFF"/>
                </a:highlight>
                <a:latin typeface="Courier"/>
              </a:rPr>
              <a:t>FileReader</a:t>
            </a:r>
            <a:r>
              <a:rPr lang="en-GB" sz="1400" b="1" dirty="0" err="1">
                <a:solidFill>
                  <a:schemeClr val="bg1"/>
                </a:solidFill>
                <a:highlight>
                  <a:srgbClr val="FFFFFF"/>
                </a:highlight>
                <a:latin typeface="Courier"/>
              </a:rPr>
              <a:t>.</a:t>
            </a:r>
            <a:r>
              <a:rPr lang="en-GB" sz="1400" dirty="0" err="1">
                <a:solidFill>
                  <a:schemeClr val="bg1"/>
                </a:solidFill>
                <a:highlight>
                  <a:srgbClr val="FFFFFF"/>
                </a:highlight>
                <a:latin typeface="Courier"/>
              </a:rPr>
              <a:t>openFile</a:t>
            </a:r>
            <a:r>
              <a:rPr lang="en-GB" sz="1400" b="1" dirty="0">
                <a:solidFill>
                  <a:schemeClr val="bg1"/>
                </a:solidFill>
                <a:highlight>
                  <a:srgbClr val="FFFFFF"/>
                </a:highlight>
                <a:latin typeface="Courier"/>
              </a:rPr>
              <a:t>(</a:t>
            </a:r>
            <a:r>
              <a:rPr lang="en-GB" sz="1400" dirty="0">
                <a:solidFill>
                  <a:schemeClr val="bg1"/>
                </a:solidFill>
                <a:highlight>
                  <a:srgbClr val="FFFFFF"/>
                </a:highlight>
                <a:latin typeface="Courier"/>
              </a:rPr>
              <a:t>INPUT_FILE_PATH</a:t>
            </a:r>
            <a:r>
              <a:rPr lang="en-GB" sz="1400" b="1" dirty="0">
                <a:solidFill>
                  <a:schemeClr val="bg1"/>
                </a:solidFill>
                <a:highlight>
                  <a:srgbClr val="FFFFFF"/>
                </a:highlight>
                <a:latin typeface="Courier"/>
              </a:rPr>
              <a:t>);</a:t>
            </a:r>
            <a:endParaRPr lang="en-GB" sz="1400" dirty="0">
              <a:solidFill>
                <a:schemeClr val="bg1"/>
              </a:solidFill>
              <a:highlight>
                <a:srgbClr val="FFFFFF"/>
              </a:highlight>
            </a:endParaRPr>
          </a:p>
          <a:p>
            <a:r>
              <a:rPr lang="en-GB" sz="1400" dirty="0">
                <a:solidFill>
                  <a:schemeClr val="bg1"/>
                </a:solidFill>
                <a:highlight>
                  <a:srgbClr val="FFFFFF"/>
                </a:highlight>
              </a:rPr>
              <a:t>    </a:t>
            </a:r>
            <a:r>
              <a:rPr lang="en-GB" sz="1400" dirty="0">
                <a:solidFill>
                  <a:schemeClr val="bg1"/>
                </a:solidFill>
                <a:highlight>
                  <a:srgbClr val="FFFFFF"/>
                </a:highlight>
                <a:latin typeface="Courier"/>
              </a:rPr>
              <a:t>double</a:t>
            </a:r>
            <a:r>
              <a:rPr lang="en-GB" sz="1400" b="1" dirty="0">
                <a:solidFill>
                  <a:schemeClr val="bg1"/>
                </a:solidFill>
                <a:highlight>
                  <a:srgbClr val="FFFFFF"/>
                </a:highlight>
                <a:latin typeface="Courier"/>
              </a:rPr>
              <a:t>[]</a:t>
            </a:r>
            <a:r>
              <a:rPr lang="en-GB" sz="1400" dirty="0">
                <a:solidFill>
                  <a:schemeClr val="bg1"/>
                </a:solidFill>
                <a:highlight>
                  <a:srgbClr val="FFFFFF"/>
                </a:highlight>
                <a:latin typeface="Courier"/>
              </a:rPr>
              <a:t> </a:t>
            </a:r>
            <a:r>
              <a:rPr lang="en-GB" sz="1400" dirty="0" err="1">
                <a:solidFill>
                  <a:schemeClr val="bg1"/>
                </a:solidFill>
                <a:highlight>
                  <a:srgbClr val="FFFFFF"/>
                </a:highlight>
                <a:latin typeface="Courier"/>
              </a:rPr>
              <a:t>signalValues</a:t>
            </a:r>
            <a:r>
              <a:rPr lang="en-GB" sz="1400" dirty="0">
                <a:solidFill>
                  <a:schemeClr val="bg1"/>
                </a:solidFill>
                <a:highlight>
                  <a:srgbClr val="FFFFFF"/>
                </a:highlight>
                <a:latin typeface="Courier"/>
              </a:rPr>
              <a:t> </a:t>
            </a:r>
            <a:r>
              <a:rPr lang="en-GB" sz="1400" b="1" dirty="0">
                <a:solidFill>
                  <a:schemeClr val="bg1"/>
                </a:solidFill>
                <a:highlight>
                  <a:srgbClr val="FFFFFF"/>
                </a:highlight>
                <a:latin typeface="Courier"/>
              </a:rPr>
              <a:t>=</a:t>
            </a:r>
            <a:r>
              <a:rPr lang="en-GB" sz="1400" dirty="0">
                <a:solidFill>
                  <a:schemeClr val="bg1"/>
                </a:solidFill>
                <a:highlight>
                  <a:srgbClr val="FFFFFF"/>
                </a:highlight>
                <a:latin typeface="Courier"/>
              </a:rPr>
              <a:t> </a:t>
            </a:r>
            <a:r>
              <a:rPr lang="en-GB" sz="1400" dirty="0" err="1">
                <a:solidFill>
                  <a:schemeClr val="bg1"/>
                </a:solidFill>
                <a:highlight>
                  <a:srgbClr val="FFFFFF"/>
                </a:highlight>
                <a:latin typeface="Courier"/>
              </a:rPr>
              <a:t>FileReader</a:t>
            </a:r>
            <a:r>
              <a:rPr lang="en-GB" sz="1400" b="1" dirty="0" err="1">
                <a:solidFill>
                  <a:schemeClr val="bg1"/>
                </a:solidFill>
                <a:highlight>
                  <a:srgbClr val="FFFFFF"/>
                </a:highlight>
                <a:latin typeface="Courier"/>
              </a:rPr>
              <a:t>.</a:t>
            </a:r>
            <a:r>
              <a:rPr lang="en-GB" sz="1400" dirty="0" err="1">
                <a:solidFill>
                  <a:schemeClr val="bg1"/>
                </a:solidFill>
                <a:highlight>
                  <a:srgbClr val="FFFFFF"/>
                </a:highlight>
                <a:latin typeface="Courier"/>
              </a:rPr>
              <a:t>readDoubles</a:t>
            </a:r>
            <a:r>
              <a:rPr lang="en-GB" sz="1400" b="1" dirty="0">
                <a:solidFill>
                  <a:schemeClr val="bg1"/>
                </a:solidFill>
                <a:highlight>
                  <a:srgbClr val="FFFFFF"/>
                </a:highlight>
                <a:latin typeface="Courier"/>
              </a:rPr>
              <a:t>();</a:t>
            </a:r>
            <a:endParaRPr lang="en-GB" sz="1400" dirty="0">
              <a:solidFill>
                <a:schemeClr val="bg1"/>
              </a:solidFill>
              <a:highlight>
                <a:srgbClr val="FFFFFF"/>
              </a:highlight>
            </a:endParaRPr>
          </a:p>
          <a:p>
            <a:r>
              <a:rPr lang="en-GB" sz="1400" dirty="0">
                <a:solidFill>
                  <a:schemeClr val="bg1"/>
                </a:solidFill>
                <a:highlight>
                  <a:srgbClr val="FFFFFF"/>
                </a:highlight>
              </a:rPr>
              <a:t>    </a:t>
            </a:r>
            <a:r>
              <a:rPr lang="en-GB" sz="1400" dirty="0" err="1">
                <a:solidFill>
                  <a:schemeClr val="bg1"/>
                </a:solidFill>
                <a:highlight>
                  <a:srgbClr val="FFFFFF"/>
                </a:highlight>
                <a:latin typeface="Courier"/>
              </a:rPr>
              <a:t>FileReader</a:t>
            </a:r>
            <a:r>
              <a:rPr lang="en-GB" sz="1400" b="1" dirty="0" err="1">
                <a:solidFill>
                  <a:schemeClr val="bg1"/>
                </a:solidFill>
                <a:highlight>
                  <a:srgbClr val="FFFFFF"/>
                </a:highlight>
                <a:latin typeface="Courier"/>
              </a:rPr>
              <a:t>.</a:t>
            </a:r>
            <a:r>
              <a:rPr lang="en-GB" sz="1400" dirty="0" err="1">
                <a:solidFill>
                  <a:schemeClr val="bg1"/>
                </a:solidFill>
                <a:highlight>
                  <a:srgbClr val="FFFFFF"/>
                </a:highlight>
                <a:latin typeface="Courier"/>
              </a:rPr>
              <a:t>closeFile</a:t>
            </a:r>
            <a:r>
              <a:rPr lang="en-GB" sz="1400" b="1" dirty="0">
                <a:solidFill>
                  <a:schemeClr val="bg1"/>
                </a:solidFill>
                <a:highlight>
                  <a:srgbClr val="FFFFFF"/>
                </a:highlight>
                <a:latin typeface="Courier"/>
              </a:rPr>
              <a:t>();</a:t>
            </a:r>
            <a:endParaRPr lang="en-GB" sz="1400" dirty="0">
              <a:solidFill>
                <a:schemeClr val="bg1"/>
              </a:solidFill>
              <a:highlight>
                <a:srgbClr val="FFFFFF"/>
              </a:highlight>
            </a:endParaRPr>
          </a:p>
          <a:p>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8000"/>
                </a:solidFill>
                <a:highlight>
                  <a:srgbClr val="FFFFFF"/>
                </a:highlight>
                <a:latin typeface="Courier"/>
              </a:rPr>
              <a:t>/* </a:t>
            </a:r>
            <a:r>
              <a:rPr lang="pl-PL" sz="1400" dirty="0" err="1" smtClean="0">
                <a:solidFill>
                  <a:srgbClr val="008000"/>
                </a:solidFill>
                <a:highlight>
                  <a:srgbClr val="FFFFFF"/>
                </a:highlight>
                <a:latin typeface="Courier"/>
              </a:rPr>
              <a:t>Divide</a:t>
            </a:r>
            <a:r>
              <a:rPr lang="pl-PL" sz="1400" dirty="0" smtClean="0">
                <a:solidFill>
                  <a:srgbClr val="008000"/>
                </a:solidFill>
                <a:highlight>
                  <a:srgbClr val="FFFFFF"/>
                </a:highlight>
                <a:latin typeface="Courier"/>
              </a:rPr>
              <a:t> </a:t>
            </a:r>
            <a:r>
              <a:rPr lang="pl-PL" sz="1400" dirty="0" err="1" smtClean="0">
                <a:solidFill>
                  <a:srgbClr val="008000"/>
                </a:solidFill>
                <a:highlight>
                  <a:srgbClr val="FFFFFF"/>
                </a:highlight>
                <a:latin typeface="Courier"/>
              </a:rPr>
              <a:t>voltage</a:t>
            </a:r>
            <a:r>
              <a:rPr lang="pl-PL" sz="1400" dirty="0" smtClean="0">
                <a:solidFill>
                  <a:srgbClr val="008000"/>
                </a:solidFill>
                <a:highlight>
                  <a:srgbClr val="FFFFFF"/>
                </a:highlight>
                <a:latin typeface="Courier"/>
              </a:rPr>
              <a:t> by </a:t>
            </a:r>
            <a:r>
              <a:rPr lang="pl-PL" sz="1400" dirty="0" err="1" smtClean="0">
                <a:solidFill>
                  <a:srgbClr val="008000"/>
                </a:solidFill>
                <a:highlight>
                  <a:srgbClr val="FFFFFF"/>
                </a:highlight>
                <a:latin typeface="Courier"/>
              </a:rPr>
              <a:t>constant</a:t>
            </a:r>
            <a:r>
              <a:rPr lang="pl-PL" sz="1400" dirty="0" smtClean="0">
                <a:solidFill>
                  <a:srgbClr val="008000"/>
                </a:solidFill>
                <a:highlight>
                  <a:srgbClr val="FFFFFF"/>
                </a:highlight>
                <a:latin typeface="Courier"/>
              </a:rPr>
              <a:t> </a:t>
            </a:r>
            <a:r>
              <a:rPr lang="pl-PL" sz="1400" dirty="0" err="1" smtClean="0">
                <a:solidFill>
                  <a:srgbClr val="008000"/>
                </a:solidFill>
                <a:highlight>
                  <a:srgbClr val="FFFFFF"/>
                </a:highlight>
                <a:latin typeface="Courier"/>
              </a:rPr>
              <a:t>current</a:t>
            </a:r>
            <a:r>
              <a:rPr lang="pl-PL" sz="1400" dirty="0" smtClean="0">
                <a:solidFill>
                  <a:srgbClr val="008000"/>
                </a:solidFill>
                <a:highlight>
                  <a:srgbClr val="FFFFFF"/>
                </a:highlight>
                <a:latin typeface="Courier"/>
              </a:rPr>
              <a:t> to </a:t>
            </a:r>
            <a:r>
              <a:rPr lang="pl-PL" sz="1400" dirty="0" err="1" smtClean="0">
                <a:solidFill>
                  <a:srgbClr val="008000"/>
                </a:solidFill>
                <a:highlight>
                  <a:srgbClr val="FFFFFF"/>
                </a:highlight>
                <a:latin typeface="Courier"/>
              </a:rPr>
              <a:t>get</a:t>
            </a:r>
            <a:r>
              <a:rPr lang="pl-PL" sz="1400" dirty="0" smtClean="0">
                <a:solidFill>
                  <a:srgbClr val="008000"/>
                </a:solidFill>
                <a:highlight>
                  <a:srgbClr val="FFFFFF"/>
                </a:highlight>
                <a:latin typeface="Courier"/>
              </a:rPr>
              <a:t> </a:t>
            </a:r>
            <a:r>
              <a:rPr lang="pl-PL" sz="1400" dirty="0" err="1" smtClean="0">
                <a:solidFill>
                  <a:srgbClr val="008000"/>
                </a:solidFill>
                <a:highlight>
                  <a:srgbClr val="FFFFFF"/>
                </a:highlight>
                <a:latin typeface="Courier"/>
              </a:rPr>
              <a:t>resistance</a:t>
            </a:r>
            <a:r>
              <a:rPr lang="en-GB" sz="1400" dirty="0" smtClean="0">
                <a:solidFill>
                  <a:srgbClr val="008000"/>
                </a:solidFill>
                <a:highlight>
                  <a:srgbClr val="FFFFFF"/>
                </a:highlight>
                <a:latin typeface="Courier"/>
              </a:rPr>
              <a:t>. */</a:t>
            </a:r>
            <a:br>
              <a:rPr lang="en-GB" sz="1400" dirty="0" smtClean="0">
                <a:solidFill>
                  <a:srgbClr val="008000"/>
                </a:solidFill>
                <a:highlight>
                  <a:srgbClr val="FFFFFF"/>
                </a:highlight>
                <a:latin typeface="Courier"/>
              </a:rPr>
            </a:br>
            <a:r>
              <a:rPr lang="en-GB" sz="1400" dirty="0" smtClean="0">
                <a:solidFill>
                  <a:schemeClr val="bg1"/>
                </a:solidFill>
                <a:highlight>
                  <a:srgbClr val="FFFFFF"/>
                </a:highlight>
                <a:latin typeface="Courier"/>
              </a:rPr>
              <a:t>  </a:t>
            </a:r>
            <a:r>
              <a:rPr lang="en-GB" sz="1400" dirty="0" err="1" smtClean="0">
                <a:solidFill>
                  <a:schemeClr val="bg1"/>
                </a:solidFill>
                <a:highlight>
                  <a:srgbClr val="FFFFFF"/>
                </a:highlight>
                <a:latin typeface="Courier"/>
              </a:rPr>
              <a:t>int</a:t>
            </a:r>
            <a:r>
              <a:rPr lang="en-GB" sz="1400" dirty="0" smtClean="0">
                <a:solidFill>
                  <a:schemeClr val="bg1"/>
                </a:solidFill>
                <a:highlight>
                  <a:srgbClr val="FFFFFF"/>
                </a:highlight>
                <a:latin typeface="Courier"/>
              </a:rPr>
              <a:t>[] </a:t>
            </a:r>
            <a:r>
              <a:rPr lang="en-GB" sz="1400" dirty="0" err="1" smtClean="0">
                <a:solidFill>
                  <a:schemeClr val="bg1"/>
                </a:solidFill>
                <a:highlight>
                  <a:srgbClr val="FFFFFF"/>
                </a:highlight>
                <a:latin typeface="Courier"/>
              </a:rPr>
              <a:t>modifiedSignalValues</a:t>
            </a:r>
            <a:r>
              <a:rPr lang="en-GB" sz="1400" dirty="0" smtClean="0">
                <a:solidFill>
                  <a:schemeClr val="bg1"/>
                </a:solidFill>
                <a:highlight>
                  <a:srgbClr val="FFFFFF"/>
                </a:highlight>
                <a:latin typeface="Courier"/>
              </a:rPr>
              <a:t> = new </a:t>
            </a:r>
            <a:r>
              <a:rPr lang="en-GB" sz="1400" dirty="0" err="1" smtClean="0">
                <a:solidFill>
                  <a:schemeClr val="bg1"/>
                </a:solidFill>
                <a:highlight>
                  <a:srgbClr val="FFFFFF"/>
                </a:highlight>
                <a:latin typeface="Courier"/>
              </a:rPr>
              <a:t>int</a:t>
            </a:r>
            <a:r>
              <a:rPr lang="en-GB" sz="1400" dirty="0" smtClean="0">
                <a:solidFill>
                  <a:schemeClr val="bg1"/>
                </a:solidFill>
                <a:highlight>
                  <a:srgbClr val="FFFFFF"/>
                </a:highlight>
                <a:latin typeface="Courier"/>
              </a:rPr>
              <a:t>[</a:t>
            </a:r>
            <a:r>
              <a:rPr lang="en-GB" sz="1400" dirty="0" err="1" smtClean="0">
                <a:solidFill>
                  <a:schemeClr val="bg1"/>
                </a:solidFill>
                <a:highlight>
                  <a:srgbClr val="FFFFFF"/>
                </a:highlight>
                <a:latin typeface="Courier"/>
              </a:rPr>
              <a:t>signalValues.length</a:t>
            </a:r>
            <a:r>
              <a:rPr lang="en-GB" sz="1400" dirty="0" smtClean="0">
                <a:solidFill>
                  <a:schemeClr val="bg1"/>
                </a:solidFill>
                <a:highlight>
                  <a:srgbClr val="FFFFFF"/>
                </a:highlight>
                <a:latin typeface="Courier"/>
              </a:rPr>
              <a:t>];</a:t>
            </a:r>
            <a:endParaRPr lang="en-GB" sz="1400" dirty="0">
              <a:solidFill>
                <a:schemeClr val="bg1"/>
              </a:solidFill>
              <a:highlight>
                <a:srgbClr val="FFFFFF"/>
              </a:highlight>
            </a:endParaRPr>
          </a:p>
          <a:p>
            <a:r>
              <a:rPr lang="en-GB" sz="1400" b="1" dirty="0">
                <a:solidFill>
                  <a:schemeClr val="bg1"/>
                </a:solidFill>
                <a:highlight>
                  <a:srgbClr val="FFFFFF"/>
                </a:highlight>
                <a:latin typeface="Courier"/>
              </a:rPr>
              <a:t> </a:t>
            </a:r>
            <a:r>
              <a:rPr lang="en-GB" sz="1400" b="1" dirty="0" smtClean="0">
                <a:solidFill>
                  <a:schemeClr val="bg1"/>
                </a:solidFill>
                <a:highlight>
                  <a:srgbClr val="FFFFFF"/>
                </a:highlight>
                <a:latin typeface="Courier"/>
              </a:rPr>
              <a:t> for</a:t>
            </a:r>
            <a:r>
              <a:rPr lang="en-GB" sz="1400" dirty="0" smtClean="0">
                <a:solidFill>
                  <a:schemeClr val="bg1"/>
                </a:solidFill>
                <a:highlight>
                  <a:srgbClr val="FFFFFF"/>
                </a:highlight>
                <a:latin typeface="Courier"/>
              </a:rPr>
              <a:t> </a:t>
            </a:r>
            <a:r>
              <a:rPr lang="en-GB" sz="1400" b="1" dirty="0">
                <a:solidFill>
                  <a:schemeClr val="bg1"/>
                </a:solidFill>
                <a:highlight>
                  <a:srgbClr val="FFFFFF"/>
                </a:highlight>
                <a:latin typeface="Courier"/>
              </a:rPr>
              <a:t>(</a:t>
            </a:r>
            <a:r>
              <a:rPr lang="en-GB" sz="1400" dirty="0" err="1">
                <a:solidFill>
                  <a:schemeClr val="bg1"/>
                </a:solidFill>
                <a:highlight>
                  <a:srgbClr val="FFFFFF"/>
                </a:highlight>
                <a:latin typeface="Courier"/>
              </a:rPr>
              <a:t>int</a:t>
            </a:r>
            <a:r>
              <a:rPr lang="en-GB" sz="1400" dirty="0">
                <a:solidFill>
                  <a:schemeClr val="bg1"/>
                </a:solidFill>
                <a:highlight>
                  <a:srgbClr val="FFFFFF"/>
                </a:highlight>
                <a:latin typeface="Courier"/>
              </a:rPr>
              <a:t> </a:t>
            </a:r>
            <a:r>
              <a:rPr lang="en-GB" sz="1400" dirty="0" err="1">
                <a:solidFill>
                  <a:schemeClr val="bg1"/>
                </a:solidFill>
                <a:highlight>
                  <a:srgbClr val="FFFFFF"/>
                </a:highlight>
                <a:latin typeface="Courier"/>
              </a:rPr>
              <a:t>i</a:t>
            </a:r>
            <a:r>
              <a:rPr lang="en-GB" sz="1400" dirty="0">
                <a:solidFill>
                  <a:schemeClr val="bg1"/>
                </a:solidFill>
                <a:highlight>
                  <a:srgbClr val="FFFFFF"/>
                </a:highlight>
                <a:latin typeface="Courier"/>
              </a:rPr>
              <a:t> </a:t>
            </a:r>
            <a:r>
              <a:rPr lang="en-GB" sz="1400" b="1" dirty="0">
                <a:solidFill>
                  <a:schemeClr val="bg1"/>
                </a:solidFill>
                <a:highlight>
                  <a:srgbClr val="FFFFFF"/>
                </a:highlight>
                <a:latin typeface="Courier"/>
              </a:rPr>
              <a:t>=</a:t>
            </a:r>
            <a:r>
              <a:rPr lang="en-GB" sz="1400" dirty="0">
                <a:solidFill>
                  <a:schemeClr val="bg1"/>
                </a:solidFill>
                <a:highlight>
                  <a:srgbClr val="FFFFFF"/>
                </a:highlight>
                <a:latin typeface="Courier"/>
              </a:rPr>
              <a:t> 0</a:t>
            </a:r>
            <a:r>
              <a:rPr lang="en-GB" sz="1400" b="1" dirty="0">
                <a:solidFill>
                  <a:schemeClr val="bg1"/>
                </a:solidFill>
                <a:highlight>
                  <a:srgbClr val="FFFFFF"/>
                </a:highlight>
                <a:latin typeface="Courier"/>
              </a:rPr>
              <a:t>;</a:t>
            </a:r>
            <a:r>
              <a:rPr lang="en-GB" sz="1400" dirty="0">
                <a:solidFill>
                  <a:schemeClr val="bg1"/>
                </a:solidFill>
                <a:highlight>
                  <a:srgbClr val="FFFFFF"/>
                </a:highlight>
                <a:latin typeface="Courier"/>
              </a:rPr>
              <a:t> </a:t>
            </a:r>
            <a:r>
              <a:rPr lang="en-GB" sz="1400" dirty="0" err="1">
                <a:solidFill>
                  <a:schemeClr val="bg1"/>
                </a:solidFill>
                <a:highlight>
                  <a:srgbClr val="FFFFFF"/>
                </a:highlight>
                <a:latin typeface="Courier"/>
              </a:rPr>
              <a:t>i</a:t>
            </a:r>
            <a:r>
              <a:rPr lang="en-GB" sz="1400" dirty="0">
                <a:solidFill>
                  <a:schemeClr val="bg1"/>
                </a:solidFill>
                <a:highlight>
                  <a:srgbClr val="FFFFFF"/>
                </a:highlight>
                <a:latin typeface="Courier"/>
              </a:rPr>
              <a:t> </a:t>
            </a:r>
            <a:r>
              <a:rPr lang="en-GB" sz="1400" b="1" dirty="0">
                <a:solidFill>
                  <a:schemeClr val="bg1"/>
                </a:solidFill>
                <a:highlight>
                  <a:srgbClr val="FFFFFF"/>
                </a:highlight>
                <a:latin typeface="Courier"/>
              </a:rPr>
              <a:t>&lt;</a:t>
            </a:r>
            <a:r>
              <a:rPr lang="en-GB" sz="1400" dirty="0">
                <a:solidFill>
                  <a:schemeClr val="bg1"/>
                </a:solidFill>
                <a:highlight>
                  <a:srgbClr val="FFFFFF"/>
                </a:highlight>
                <a:latin typeface="Courier"/>
              </a:rPr>
              <a:t> </a:t>
            </a:r>
            <a:r>
              <a:rPr lang="en-GB" sz="1400" dirty="0" err="1">
                <a:solidFill>
                  <a:schemeClr val="bg1"/>
                </a:solidFill>
                <a:highlight>
                  <a:srgbClr val="FFFFFF"/>
                </a:highlight>
                <a:latin typeface="Courier"/>
              </a:rPr>
              <a:t>signalValues</a:t>
            </a:r>
            <a:r>
              <a:rPr lang="en-GB" sz="1400" b="1" dirty="0" err="1">
                <a:solidFill>
                  <a:schemeClr val="bg1"/>
                </a:solidFill>
                <a:highlight>
                  <a:srgbClr val="FFFFFF"/>
                </a:highlight>
                <a:latin typeface="Courier"/>
              </a:rPr>
              <a:t>.</a:t>
            </a:r>
            <a:r>
              <a:rPr lang="en-GB" sz="1400" dirty="0" err="1">
                <a:solidFill>
                  <a:schemeClr val="bg1"/>
                </a:solidFill>
                <a:highlight>
                  <a:srgbClr val="FFFFFF"/>
                </a:highlight>
                <a:latin typeface="Courier"/>
              </a:rPr>
              <a:t>length</a:t>
            </a:r>
            <a:r>
              <a:rPr lang="en-GB" sz="1400" b="1" dirty="0">
                <a:solidFill>
                  <a:schemeClr val="bg1"/>
                </a:solidFill>
                <a:highlight>
                  <a:srgbClr val="FFFFFF"/>
                </a:highlight>
                <a:latin typeface="Courier"/>
              </a:rPr>
              <a:t>;</a:t>
            </a:r>
            <a:r>
              <a:rPr lang="en-GB" sz="1400" dirty="0">
                <a:solidFill>
                  <a:schemeClr val="bg1"/>
                </a:solidFill>
                <a:highlight>
                  <a:srgbClr val="FFFFFF"/>
                </a:highlight>
                <a:latin typeface="Courier"/>
              </a:rPr>
              <a:t> </a:t>
            </a:r>
            <a:r>
              <a:rPr lang="en-GB" sz="1400" dirty="0" err="1">
                <a:solidFill>
                  <a:schemeClr val="bg1"/>
                </a:solidFill>
                <a:highlight>
                  <a:srgbClr val="FFFFFF"/>
                </a:highlight>
                <a:latin typeface="Courier"/>
              </a:rPr>
              <a:t>i</a:t>
            </a:r>
            <a:r>
              <a:rPr lang="en-GB" sz="1400" b="1" dirty="0">
                <a:solidFill>
                  <a:schemeClr val="bg1"/>
                </a:solidFill>
                <a:highlight>
                  <a:srgbClr val="FFFFFF"/>
                </a:highlight>
                <a:latin typeface="Courier"/>
              </a:rPr>
              <a:t>++)</a:t>
            </a:r>
            <a:r>
              <a:rPr lang="en-GB" sz="1400" dirty="0">
                <a:solidFill>
                  <a:schemeClr val="bg1"/>
                </a:solidFill>
                <a:highlight>
                  <a:srgbClr val="FFFFFF"/>
                </a:highlight>
                <a:latin typeface="Courier"/>
              </a:rPr>
              <a:t> </a:t>
            </a:r>
            <a:r>
              <a:rPr lang="en-GB" sz="1400" b="1" dirty="0">
                <a:solidFill>
                  <a:schemeClr val="bg1"/>
                </a:solidFill>
                <a:highlight>
                  <a:srgbClr val="FFFFFF"/>
                </a:highlight>
                <a:latin typeface="Courier"/>
              </a:rPr>
              <a:t>{</a:t>
            </a:r>
            <a:endParaRPr lang="en-GB" sz="1400" dirty="0">
              <a:solidFill>
                <a:schemeClr val="bg1"/>
              </a:solidFill>
              <a:highlight>
                <a:srgbClr val="FFFFFF"/>
              </a:highlight>
            </a:endParaRPr>
          </a:p>
          <a:p>
            <a:r>
              <a:rPr lang="en-GB" sz="1400" dirty="0">
                <a:solidFill>
                  <a:schemeClr val="bg1"/>
                </a:solidFill>
                <a:highlight>
                  <a:srgbClr val="FFFFFF"/>
                </a:highlight>
                <a:latin typeface="Courier"/>
              </a:rPr>
              <a:t> </a:t>
            </a:r>
            <a:r>
              <a:rPr lang="en-GB" sz="1400" dirty="0" smtClean="0">
                <a:solidFill>
                  <a:schemeClr val="bg1"/>
                </a:solidFill>
                <a:highlight>
                  <a:srgbClr val="FFFFFF"/>
                </a:highlight>
                <a:latin typeface="Courier"/>
              </a:rPr>
              <a:t>      </a:t>
            </a:r>
            <a:r>
              <a:rPr lang="en-GB" sz="1400" dirty="0" err="1" smtClean="0">
                <a:solidFill>
                  <a:schemeClr val="bg1"/>
                </a:solidFill>
                <a:highlight>
                  <a:srgbClr val="FFFFFF"/>
                </a:highlight>
                <a:latin typeface="Courier"/>
              </a:rPr>
              <a:t>modifiedSignalValues</a:t>
            </a:r>
            <a:r>
              <a:rPr lang="en-GB" sz="1400" b="1" dirty="0" smtClean="0">
                <a:solidFill>
                  <a:schemeClr val="bg1"/>
                </a:solidFill>
                <a:highlight>
                  <a:srgbClr val="FFFFFF"/>
                </a:highlight>
                <a:latin typeface="Courier"/>
              </a:rPr>
              <a:t>[</a:t>
            </a:r>
            <a:r>
              <a:rPr lang="en-GB" sz="1400" dirty="0" err="1" smtClean="0">
                <a:solidFill>
                  <a:schemeClr val="bg1"/>
                </a:solidFill>
                <a:highlight>
                  <a:srgbClr val="FFFFFF"/>
                </a:highlight>
                <a:latin typeface="Courier"/>
              </a:rPr>
              <a:t>i</a:t>
            </a:r>
            <a:r>
              <a:rPr lang="en-GB" sz="1400" b="1" dirty="0" smtClean="0">
                <a:solidFill>
                  <a:schemeClr val="bg1"/>
                </a:solidFill>
                <a:highlight>
                  <a:srgbClr val="FFFFFF"/>
                </a:highlight>
                <a:latin typeface="Courier"/>
              </a:rPr>
              <a:t>]</a:t>
            </a:r>
            <a:r>
              <a:rPr lang="en-GB" sz="1400" dirty="0" smtClean="0">
                <a:solidFill>
                  <a:schemeClr val="bg1"/>
                </a:solidFill>
                <a:highlight>
                  <a:srgbClr val="FFFFFF"/>
                </a:highlight>
                <a:latin typeface="Courier"/>
              </a:rPr>
              <a:t> </a:t>
            </a:r>
            <a:r>
              <a:rPr lang="en-GB" sz="1400" b="1" dirty="0">
                <a:solidFill>
                  <a:schemeClr val="bg1"/>
                </a:solidFill>
                <a:highlight>
                  <a:srgbClr val="FFFFFF"/>
                </a:highlight>
                <a:latin typeface="Courier"/>
              </a:rPr>
              <a:t>=</a:t>
            </a:r>
            <a:r>
              <a:rPr lang="en-GB" sz="1400" dirty="0">
                <a:solidFill>
                  <a:schemeClr val="bg1"/>
                </a:solidFill>
                <a:highlight>
                  <a:srgbClr val="FFFFFF"/>
                </a:highlight>
                <a:latin typeface="Courier"/>
              </a:rPr>
              <a:t> </a:t>
            </a:r>
            <a:r>
              <a:rPr lang="en-GB" sz="1400" dirty="0" smtClean="0">
                <a:solidFill>
                  <a:schemeClr val="bg1"/>
                </a:solidFill>
                <a:highlight>
                  <a:srgbClr val="FFFFFF"/>
                </a:highlight>
                <a:latin typeface="Courier"/>
              </a:rPr>
              <a:t>SCALAR</a:t>
            </a:r>
            <a:r>
              <a:rPr lang="en-GB" sz="1400" b="1" dirty="0" smtClean="0">
                <a:solidFill>
                  <a:schemeClr val="bg1"/>
                </a:solidFill>
                <a:highlight>
                  <a:srgbClr val="FFFFFF"/>
                </a:highlight>
                <a:latin typeface="Courier"/>
              </a:rPr>
              <a:t>*</a:t>
            </a:r>
            <a:r>
              <a:rPr lang="en-GB" sz="1400" dirty="0" smtClean="0">
                <a:solidFill>
                  <a:schemeClr val="bg1"/>
                </a:solidFill>
                <a:highlight>
                  <a:srgbClr val="FFFFFF"/>
                </a:highlight>
                <a:latin typeface="Courier"/>
              </a:rPr>
              <a:t> </a:t>
            </a:r>
            <a:r>
              <a:rPr lang="en-GB" sz="1400" dirty="0" err="1">
                <a:solidFill>
                  <a:schemeClr val="bg1"/>
                </a:solidFill>
                <a:highlight>
                  <a:srgbClr val="FFFFFF"/>
                </a:highlight>
                <a:latin typeface="Courier"/>
              </a:rPr>
              <a:t>signalValues</a:t>
            </a:r>
            <a:r>
              <a:rPr lang="en-GB" sz="1400" b="1" dirty="0">
                <a:solidFill>
                  <a:schemeClr val="bg1"/>
                </a:solidFill>
                <a:highlight>
                  <a:srgbClr val="FFFFFF"/>
                </a:highlight>
                <a:latin typeface="Courier"/>
              </a:rPr>
              <a:t>[</a:t>
            </a:r>
            <a:r>
              <a:rPr lang="en-GB" sz="1400" dirty="0" err="1">
                <a:solidFill>
                  <a:schemeClr val="bg1"/>
                </a:solidFill>
                <a:highlight>
                  <a:srgbClr val="FFFFFF"/>
                </a:highlight>
                <a:latin typeface="Courier"/>
              </a:rPr>
              <a:t>i</a:t>
            </a:r>
            <a:r>
              <a:rPr lang="en-GB" sz="1400" b="1" dirty="0">
                <a:solidFill>
                  <a:schemeClr val="bg1"/>
                </a:solidFill>
                <a:highlight>
                  <a:srgbClr val="FFFFFF"/>
                </a:highlight>
                <a:latin typeface="Courier"/>
              </a:rPr>
              <a:t>];</a:t>
            </a:r>
            <a:endParaRPr lang="en-GB" sz="1400" dirty="0">
              <a:solidFill>
                <a:schemeClr val="bg1"/>
              </a:solidFill>
              <a:highlight>
                <a:srgbClr val="FFFFFF"/>
              </a:highlight>
            </a:endParaRPr>
          </a:p>
          <a:p>
            <a:r>
              <a:rPr lang="en-GB" sz="1400" dirty="0">
                <a:solidFill>
                  <a:schemeClr val="bg1"/>
                </a:solidFill>
                <a:highlight>
                  <a:srgbClr val="FFFFFF"/>
                </a:highlight>
              </a:rPr>
              <a:t>    </a:t>
            </a:r>
            <a:r>
              <a:rPr lang="en-GB" sz="1400" b="1" dirty="0" smtClean="0">
                <a:solidFill>
                  <a:schemeClr val="bg1"/>
                </a:solidFill>
                <a:highlight>
                  <a:srgbClr val="FFFFFF"/>
                </a:highlight>
                <a:latin typeface="Courier"/>
              </a:rPr>
              <a:t>}</a:t>
            </a:r>
            <a:endParaRPr lang="en-GB" sz="1400" b="1" dirty="0">
              <a:solidFill>
                <a:schemeClr val="bg1"/>
              </a:solidFill>
              <a:highlight>
                <a:srgbClr val="FFFFFF"/>
              </a:highlight>
            </a:endParaRPr>
          </a:p>
          <a:p>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8000"/>
                </a:solidFill>
                <a:highlight>
                  <a:srgbClr val="FFFFFF"/>
                </a:highlight>
                <a:latin typeface="Courier"/>
              </a:rPr>
              <a:t>/* Plot </a:t>
            </a:r>
            <a:r>
              <a:rPr lang="pl-PL" sz="1400" dirty="0" err="1" smtClean="0">
                <a:solidFill>
                  <a:srgbClr val="008000"/>
                </a:solidFill>
                <a:highlight>
                  <a:srgbClr val="FFFFFF"/>
                </a:highlight>
                <a:latin typeface="Courier"/>
              </a:rPr>
              <a:t>resistance</a:t>
            </a:r>
            <a:r>
              <a:rPr lang="pl-PL" sz="1400" dirty="0" smtClean="0">
                <a:solidFill>
                  <a:srgbClr val="008000"/>
                </a:solidFill>
                <a:highlight>
                  <a:srgbClr val="FFFFFF"/>
                </a:highlight>
                <a:latin typeface="Courier"/>
              </a:rPr>
              <a:t> </a:t>
            </a:r>
            <a:r>
              <a:rPr lang="en-GB" sz="1400" dirty="0" smtClean="0">
                <a:solidFill>
                  <a:srgbClr val="008000"/>
                </a:solidFill>
                <a:highlight>
                  <a:srgbClr val="FFFFFF"/>
                </a:highlight>
                <a:latin typeface="Courier"/>
              </a:rPr>
              <a:t>on </a:t>
            </a:r>
            <a:r>
              <a:rPr lang="en-GB" sz="1400" dirty="0">
                <a:solidFill>
                  <a:srgbClr val="008000"/>
                </a:solidFill>
                <a:highlight>
                  <a:srgbClr val="FFFFFF"/>
                </a:highlight>
                <a:latin typeface="Courier"/>
              </a:rPr>
              <a:t>the chart. */</a:t>
            </a:r>
            <a:endParaRPr lang="en-GB" sz="1400" dirty="0">
              <a:solidFill>
                <a:srgbClr val="000000"/>
              </a:solidFill>
              <a:highlight>
                <a:srgbClr val="FFFFFF"/>
              </a:highlight>
            </a:endParaRPr>
          </a:p>
          <a:p>
            <a:r>
              <a:rPr lang="en-GB" sz="1400" dirty="0">
                <a:solidFill>
                  <a:schemeClr val="bg1"/>
                </a:solidFill>
                <a:highlight>
                  <a:srgbClr val="FFFFFF"/>
                </a:highlight>
              </a:rPr>
              <a:t>    </a:t>
            </a:r>
            <a:r>
              <a:rPr lang="en-GB" sz="1400" dirty="0">
                <a:solidFill>
                  <a:schemeClr val="bg1"/>
                </a:solidFill>
                <a:highlight>
                  <a:srgbClr val="FFFFFF"/>
                </a:highlight>
                <a:latin typeface="Courier"/>
              </a:rPr>
              <a:t>Chart </a:t>
            </a:r>
            <a:r>
              <a:rPr lang="en-GB" sz="1400" dirty="0" err="1">
                <a:solidFill>
                  <a:schemeClr val="bg1"/>
                </a:solidFill>
                <a:highlight>
                  <a:srgbClr val="FFFFFF"/>
                </a:highlight>
                <a:latin typeface="Courier"/>
              </a:rPr>
              <a:t>chart</a:t>
            </a:r>
            <a:r>
              <a:rPr lang="en-GB" sz="1400" dirty="0">
                <a:solidFill>
                  <a:schemeClr val="bg1"/>
                </a:solidFill>
                <a:highlight>
                  <a:srgbClr val="FFFFFF"/>
                </a:highlight>
                <a:latin typeface="Courier"/>
              </a:rPr>
              <a:t> </a:t>
            </a:r>
            <a:r>
              <a:rPr lang="en-GB" sz="1400" b="1" dirty="0">
                <a:solidFill>
                  <a:schemeClr val="bg1"/>
                </a:solidFill>
                <a:highlight>
                  <a:srgbClr val="FFFFFF"/>
                </a:highlight>
                <a:latin typeface="Courier"/>
              </a:rPr>
              <a:t>=</a:t>
            </a:r>
            <a:r>
              <a:rPr lang="en-GB" sz="1400" dirty="0">
                <a:solidFill>
                  <a:schemeClr val="bg1"/>
                </a:solidFill>
                <a:highlight>
                  <a:srgbClr val="FFFFFF"/>
                </a:highlight>
                <a:latin typeface="Courier"/>
              </a:rPr>
              <a:t> </a:t>
            </a:r>
            <a:r>
              <a:rPr lang="en-GB" sz="1400" dirty="0" err="1">
                <a:solidFill>
                  <a:schemeClr val="bg1"/>
                </a:solidFill>
                <a:highlight>
                  <a:srgbClr val="FFFFFF"/>
                </a:highlight>
                <a:latin typeface="Courier"/>
              </a:rPr>
              <a:t>ChartUtils</a:t>
            </a:r>
            <a:r>
              <a:rPr lang="en-GB" sz="1400" b="1" dirty="0" err="1">
                <a:solidFill>
                  <a:schemeClr val="bg1"/>
                </a:solidFill>
                <a:highlight>
                  <a:srgbClr val="FFFFFF"/>
                </a:highlight>
                <a:latin typeface="Courier"/>
              </a:rPr>
              <a:t>.</a:t>
            </a:r>
            <a:r>
              <a:rPr lang="en-GB" sz="1400" dirty="0" err="1">
                <a:solidFill>
                  <a:schemeClr val="bg1"/>
                </a:solidFill>
                <a:highlight>
                  <a:srgbClr val="FFFFFF"/>
                </a:highlight>
                <a:latin typeface="Courier"/>
              </a:rPr>
              <a:t>createChart</a:t>
            </a:r>
            <a:r>
              <a:rPr lang="en-GB" sz="1400" b="1" dirty="0">
                <a:solidFill>
                  <a:schemeClr val="bg1"/>
                </a:solidFill>
                <a:highlight>
                  <a:srgbClr val="FFFFFF"/>
                </a:highlight>
                <a:latin typeface="Courier"/>
              </a:rPr>
              <a:t>();</a:t>
            </a:r>
            <a:endParaRPr lang="en-GB" sz="1400" dirty="0">
              <a:solidFill>
                <a:schemeClr val="bg1"/>
              </a:solidFill>
              <a:highlight>
                <a:srgbClr val="FFFFFF"/>
              </a:highlight>
            </a:endParaRPr>
          </a:p>
          <a:p>
            <a:r>
              <a:rPr lang="en-GB" sz="1400" dirty="0">
                <a:solidFill>
                  <a:schemeClr val="bg1"/>
                </a:solidFill>
                <a:highlight>
                  <a:srgbClr val="FFFFFF"/>
                </a:highlight>
              </a:rPr>
              <a:t>    </a:t>
            </a:r>
            <a:r>
              <a:rPr lang="en-GB" sz="1400" dirty="0" err="1">
                <a:solidFill>
                  <a:schemeClr val="bg1"/>
                </a:solidFill>
                <a:highlight>
                  <a:srgbClr val="FFFFFF"/>
                </a:highlight>
                <a:latin typeface="Courier"/>
              </a:rPr>
              <a:t>chart</a:t>
            </a:r>
            <a:r>
              <a:rPr lang="en-GB" sz="1400" b="1" dirty="0" err="1">
                <a:solidFill>
                  <a:schemeClr val="bg1"/>
                </a:solidFill>
                <a:highlight>
                  <a:srgbClr val="FFFFFF"/>
                </a:highlight>
                <a:latin typeface="Courier"/>
              </a:rPr>
              <a:t>.</a:t>
            </a:r>
            <a:r>
              <a:rPr lang="en-GB" sz="1400" dirty="0" err="1">
                <a:solidFill>
                  <a:schemeClr val="bg1"/>
                </a:solidFill>
                <a:highlight>
                  <a:srgbClr val="FFFFFF"/>
                </a:highlight>
                <a:latin typeface="Courier"/>
              </a:rPr>
              <a:t>setValues</a:t>
            </a:r>
            <a:r>
              <a:rPr lang="en-GB" sz="1400" b="1" dirty="0">
                <a:solidFill>
                  <a:schemeClr val="bg1"/>
                </a:solidFill>
                <a:highlight>
                  <a:srgbClr val="FFFFFF"/>
                </a:highlight>
                <a:latin typeface="Courier"/>
              </a:rPr>
              <a:t>(</a:t>
            </a:r>
            <a:r>
              <a:rPr lang="en-GB" sz="1400" dirty="0" err="1">
                <a:solidFill>
                  <a:schemeClr val="bg1"/>
                </a:solidFill>
                <a:highlight>
                  <a:srgbClr val="FFFFFF"/>
                </a:highlight>
                <a:latin typeface="Courier"/>
              </a:rPr>
              <a:t>modifiedSignalValues</a:t>
            </a:r>
            <a:r>
              <a:rPr lang="en-GB" sz="1400" b="1" dirty="0">
                <a:solidFill>
                  <a:schemeClr val="bg1"/>
                </a:solidFill>
                <a:highlight>
                  <a:srgbClr val="FFFFFF"/>
                </a:highlight>
                <a:latin typeface="Courier"/>
              </a:rPr>
              <a:t>);</a:t>
            </a:r>
            <a:endParaRPr lang="en-GB" sz="1400" dirty="0">
              <a:solidFill>
                <a:schemeClr val="bg1"/>
              </a:solidFill>
              <a:highlight>
                <a:srgbClr val="FFFFFF"/>
              </a:highlight>
            </a:endParaRPr>
          </a:p>
          <a:p>
            <a:r>
              <a:rPr lang="en-GB" sz="1400" dirty="0">
                <a:solidFill>
                  <a:schemeClr val="bg1"/>
                </a:solidFill>
                <a:highlight>
                  <a:srgbClr val="FFFFFF"/>
                </a:highlight>
              </a:rPr>
              <a:t>    </a:t>
            </a:r>
            <a:r>
              <a:rPr lang="en-GB" sz="1400" dirty="0" err="1">
                <a:solidFill>
                  <a:schemeClr val="bg1"/>
                </a:solidFill>
                <a:highlight>
                  <a:srgbClr val="FFFFFF"/>
                </a:highlight>
                <a:latin typeface="Courier"/>
              </a:rPr>
              <a:t>chart</a:t>
            </a:r>
            <a:r>
              <a:rPr lang="en-GB" sz="1400" b="1" dirty="0" err="1">
                <a:solidFill>
                  <a:schemeClr val="bg1"/>
                </a:solidFill>
                <a:highlight>
                  <a:srgbClr val="FFFFFF"/>
                </a:highlight>
                <a:latin typeface="Courier"/>
              </a:rPr>
              <a:t>.</a:t>
            </a:r>
            <a:r>
              <a:rPr lang="en-GB" sz="1400" dirty="0" err="1">
                <a:solidFill>
                  <a:schemeClr val="bg1"/>
                </a:solidFill>
                <a:highlight>
                  <a:srgbClr val="FFFFFF"/>
                </a:highlight>
                <a:latin typeface="Courier"/>
              </a:rPr>
              <a:t>display</a:t>
            </a:r>
            <a:r>
              <a:rPr lang="en-GB" sz="1400" b="1" dirty="0">
                <a:solidFill>
                  <a:schemeClr val="bg1"/>
                </a:solidFill>
                <a:highlight>
                  <a:srgbClr val="FFFFFF"/>
                </a:highlight>
                <a:latin typeface="Courier"/>
              </a:rPr>
              <a:t>();</a:t>
            </a:r>
            <a:endParaRPr lang="en-GB" sz="1400" dirty="0">
              <a:solidFill>
                <a:schemeClr val="bg1"/>
              </a:solidFill>
              <a:highlight>
                <a:srgbClr val="FFFFFF"/>
              </a:highlight>
            </a:endParaRPr>
          </a:p>
          <a:p>
            <a:r>
              <a:rPr lang="en-GB" sz="1400" b="1" dirty="0">
                <a:solidFill>
                  <a:srgbClr val="000080"/>
                </a:solidFill>
                <a:highlight>
                  <a:srgbClr val="FFFFFF"/>
                </a:highlight>
                <a:latin typeface="Courier"/>
              </a:rPr>
              <a:t>}</a:t>
            </a:r>
            <a:endParaRPr lang="en-GB" sz="1400" b="0" dirty="0">
              <a:solidFill>
                <a:srgbClr val="000000"/>
              </a:solidFill>
              <a:highlight>
                <a:srgbClr val="FFFFFF"/>
              </a:highlight>
            </a:endParaRPr>
          </a:p>
        </p:txBody>
      </p:sp>
    </p:spTree>
    <p:extLst>
      <p:ext uri="{BB962C8B-B14F-4D97-AF65-F5344CB8AC3E}">
        <p14:creationId xmlns:p14="http://schemas.microsoft.com/office/powerpoint/2010/main" val="2068469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
        <p:nvSpPr>
          <p:cNvPr id="5" name="Rectangle 4"/>
          <p:cNvSpPr/>
          <p:nvPr/>
        </p:nvSpPr>
        <p:spPr>
          <a:xfrm>
            <a:off x="284163" y="578598"/>
            <a:ext cx="8574087" cy="3754874"/>
          </a:xfrm>
          <a:prstGeom prst="rect">
            <a:avLst/>
          </a:prstGeom>
        </p:spPr>
        <p:txBody>
          <a:bodyPr wrap="square">
            <a:spAutoFit/>
          </a:bodyPr>
          <a:lstStyle/>
          <a:p>
            <a:r>
              <a:rPr lang="en-GB" sz="1400" dirty="0">
                <a:solidFill>
                  <a:srgbClr val="8000FF"/>
                </a:solidFill>
                <a:highlight>
                  <a:srgbClr val="FFFFFF"/>
                </a:highlight>
                <a:latin typeface="Courier"/>
              </a:rPr>
              <a:t>private</a:t>
            </a:r>
            <a:r>
              <a:rPr lang="en-GB" sz="1400" dirty="0">
                <a:solidFill>
                  <a:srgbClr val="000000"/>
                </a:solidFill>
                <a:highlight>
                  <a:srgbClr val="FFFFFF"/>
                </a:highlight>
                <a:latin typeface="Courier"/>
              </a:rPr>
              <a:t> </a:t>
            </a:r>
            <a:r>
              <a:rPr lang="en-GB" sz="1400" dirty="0">
                <a:solidFill>
                  <a:srgbClr val="8000FF"/>
                </a:solidFill>
                <a:highlight>
                  <a:srgbClr val="FFFFFF"/>
                </a:highlight>
                <a:latin typeface="Courier"/>
              </a:rPr>
              <a:t>void</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readProcessAndPlotData</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 </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8000"/>
                </a:solidFill>
                <a:highlight>
                  <a:srgbClr val="FFFFFF"/>
                </a:highlight>
                <a:latin typeface="Courier"/>
              </a:rPr>
              <a:t>/* Open and read </a:t>
            </a:r>
            <a:r>
              <a:rPr lang="en-GB" sz="1400" dirty="0" smtClean="0">
                <a:solidFill>
                  <a:srgbClr val="008000"/>
                </a:solidFill>
                <a:highlight>
                  <a:srgbClr val="FFFFFF"/>
                </a:highlight>
                <a:latin typeface="Courier"/>
              </a:rPr>
              <a:t>file</a:t>
            </a:r>
            <a:r>
              <a:rPr lang="pl-PL" sz="1400" dirty="0" smtClean="0">
                <a:solidFill>
                  <a:srgbClr val="008000"/>
                </a:solidFill>
                <a:highlight>
                  <a:srgbClr val="FFFFFF"/>
                </a:highlight>
                <a:latin typeface="Courier"/>
              </a:rPr>
              <a:t> with </a:t>
            </a:r>
            <a:r>
              <a:rPr lang="pl-PL" sz="1400" dirty="0" err="1" smtClean="0">
                <a:solidFill>
                  <a:srgbClr val="008000"/>
                </a:solidFill>
                <a:highlight>
                  <a:srgbClr val="FFFFFF"/>
                </a:highlight>
                <a:latin typeface="Courier"/>
              </a:rPr>
              <a:t>voltage</a:t>
            </a:r>
            <a:r>
              <a:rPr lang="pl-PL" sz="1400" dirty="0" smtClean="0">
                <a:solidFill>
                  <a:srgbClr val="008000"/>
                </a:solidFill>
                <a:highlight>
                  <a:srgbClr val="FFFFFF"/>
                </a:highlight>
                <a:latin typeface="Courier"/>
              </a:rPr>
              <a:t> </a:t>
            </a:r>
            <a:r>
              <a:rPr lang="pl-PL" sz="1400" dirty="0" err="1" smtClean="0">
                <a:solidFill>
                  <a:srgbClr val="008000"/>
                </a:solidFill>
                <a:highlight>
                  <a:srgbClr val="FFFFFF"/>
                </a:highlight>
                <a:latin typeface="Courier"/>
              </a:rPr>
              <a:t>signal</a:t>
            </a:r>
            <a:r>
              <a:rPr lang="en-GB" sz="1400" dirty="0" smtClean="0">
                <a:solidFill>
                  <a:srgbClr val="008000"/>
                </a:solidFill>
                <a:highlight>
                  <a:srgbClr val="FFFFFF"/>
                </a:highlight>
                <a:latin typeface="Courier"/>
              </a:rPr>
              <a:t> </a:t>
            </a:r>
            <a:r>
              <a:rPr lang="en-GB" sz="1400" dirty="0">
                <a:solidFill>
                  <a:srgbClr val="00800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openFile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INPUT_FILE_PATH</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8000FF"/>
                </a:solidFill>
                <a:highlight>
                  <a:srgbClr val="FFFFFF"/>
                </a:highlight>
                <a:latin typeface="Courier"/>
              </a:rPr>
              <a:t>double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signalValues</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readDoubles</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closeFile</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endParaRPr lang="en-GB" sz="1400" dirty="0">
              <a:solidFill>
                <a:srgbClr val="000000"/>
              </a:solidFill>
              <a:highlight>
                <a:srgbClr val="FFFFFF"/>
              </a:highlight>
            </a:endParaRPr>
          </a:p>
          <a:p>
            <a:r>
              <a:rPr lang="en-GB" sz="1400" dirty="0">
                <a:solidFill>
                  <a:srgbClr val="000000"/>
                </a:solidFill>
                <a:highlight>
                  <a:srgbClr val="FFFFFF"/>
                </a:highlight>
              </a:rPr>
              <a:t> </a:t>
            </a:r>
            <a:r>
              <a:rPr lang="pl-PL" sz="1400" dirty="0" smtClean="0">
                <a:solidFill>
                  <a:srgbClr val="000000"/>
                </a:solidFill>
                <a:highlight>
                  <a:srgbClr val="FFFFFF"/>
                </a:highlight>
              </a:rPr>
              <a:t>   </a:t>
            </a:r>
            <a:r>
              <a:rPr lang="en-US" sz="1400" dirty="0" smtClean="0">
                <a:solidFill>
                  <a:srgbClr val="008000"/>
                </a:solidFill>
                <a:highlight>
                  <a:srgbClr val="FFFFFF"/>
                </a:highlight>
                <a:latin typeface="Courier"/>
              </a:rPr>
              <a:t>/* </a:t>
            </a:r>
            <a:r>
              <a:rPr lang="en-US" sz="1400" dirty="0">
                <a:solidFill>
                  <a:srgbClr val="008000"/>
                </a:solidFill>
                <a:highlight>
                  <a:srgbClr val="FFFFFF"/>
                </a:highlight>
                <a:latin typeface="Courier"/>
              </a:rPr>
              <a:t>Divide voltage by constant current to get resistance. */</a:t>
            </a:r>
            <a:r>
              <a:rPr lang="en-GB" sz="1400" dirty="0" smtClean="0">
                <a:solidFill>
                  <a:srgbClr val="008000"/>
                </a:solidFill>
                <a:highlight>
                  <a:srgbClr val="FFFFFF"/>
                </a:highlight>
                <a:latin typeface="Courier"/>
              </a:rPr>
              <a:t/>
            </a:r>
            <a:br>
              <a:rPr lang="en-GB" sz="1400" dirty="0" smtClean="0">
                <a:solidFill>
                  <a:srgbClr val="008000"/>
                </a:solidFill>
                <a:highlight>
                  <a:srgbClr val="FFFFFF"/>
                </a:highlight>
                <a:latin typeface="Courier"/>
              </a:rPr>
            </a:br>
            <a:r>
              <a:rPr lang="en-GB" sz="1400" dirty="0" smtClean="0">
                <a:solidFill>
                  <a:srgbClr val="008000"/>
                </a:solidFill>
                <a:highlight>
                  <a:srgbClr val="FFFFFF"/>
                </a:highlight>
                <a:latin typeface="Courier"/>
              </a:rPr>
              <a:t>  </a:t>
            </a:r>
            <a:r>
              <a:rPr lang="en-GB" sz="1400" dirty="0" err="1" smtClean="0">
                <a:solidFill>
                  <a:srgbClr val="008000"/>
                </a:solidFill>
                <a:highlight>
                  <a:srgbClr val="FFFFFF"/>
                </a:highlight>
                <a:latin typeface="Courier"/>
              </a:rPr>
              <a:t>int</a:t>
            </a:r>
            <a:r>
              <a:rPr lang="en-GB" sz="1400" dirty="0" smtClean="0">
                <a:solidFill>
                  <a:srgbClr val="008000"/>
                </a:solidFill>
                <a:highlight>
                  <a:srgbClr val="FFFFFF"/>
                </a:highlight>
                <a:latin typeface="Courier"/>
              </a:rPr>
              <a:t>[] </a:t>
            </a:r>
            <a:r>
              <a:rPr lang="pl-PL" sz="1400" dirty="0" err="1" smtClean="0">
                <a:solidFill>
                  <a:srgbClr val="000000"/>
                </a:solidFill>
                <a:highlight>
                  <a:srgbClr val="FFFFFF"/>
                </a:highlight>
                <a:latin typeface="Courier"/>
              </a:rPr>
              <a:t>resistance</a:t>
            </a:r>
            <a:r>
              <a:rPr lang="en-GB" sz="1400" dirty="0" smtClean="0">
                <a:solidFill>
                  <a:srgbClr val="000000"/>
                </a:solidFill>
                <a:highlight>
                  <a:srgbClr val="FFFFFF"/>
                </a:highlight>
                <a:latin typeface="Courier"/>
              </a:rPr>
              <a:t>Values = new </a:t>
            </a:r>
            <a:r>
              <a:rPr lang="en-GB" sz="1400" dirty="0" err="1" smtClean="0">
                <a:solidFill>
                  <a:srgbClr val="000000"/>
                </a:solidFill>
                <a:highlight>
                  <a:srgbClr val="FFFFFF"/>
                </a:highlight>
                <a:latin typeface="Courier"/>
              </a:rPr>
              <a:t>int</a:t>
            </a:r>
            <a:r>
              <a:rPr lang="en-GB" sz="1400" dirty="0" smtClean="0">
                <a:solidFill>
                  <a:srgbClr val="000000"/>
                </a:solidFill>
                <a:highlight>
                  <a:srgbClr val="FFFFFF"/>
                </a:highlight>
                <a:latin typeface="Courier"/>
              </a:rPr>
              <a:t>[</a:t>
            </a:r>
            <a:r>
              <a:rPr lang="pl-PL" sz="1400" dirty="0" err="1" smtClean="0">
                <a:solidFill>
                  <a:srgbClr val="000000"/>
                </a:solidFill>
                <a:highlight>
                  <a:srgbClr val="FFFFFF"/>
                </a:highlight>
                <a:latin typeface="Courier"/>
              </a:rPr>
              <a:t>voltage</a:t>
            </a:r>
            <a:r>
              <a:rPr lang="en-GB" sz="1400" dirty="0" err="1" smtClean="0">
                <a:solidFill>
                  <a:srgbClr val="000000"/>
                </a:solidFill>
                <a:highlight>
                  <a:srgbClr val="FFFFFF"/>
                </a:highlight>
                <a:latin typeface="Courier"/>
              </a:rPr>
              <a:t>Values.length</a:t>
            </a:r>
            <a:r>
              <a:rPr lang="en-GB" sz="1400" dirty="0" smtClean="0">
                <a:solidFill>
                  <a:srgbClr val="000000"/>
                </a:solidFill>
                <a:highlight>
                  <a:srgbClr val="FFFFFF"/>
                </a:highlight>
                <a:latin typeface="Courier"/>
              </a:rPr>
              <a:t>];</a:t>
            </a:r>
            <a:endParaRPr lang="en-GB" sz="1400" dirty="0">
              <a:solidFill>
                <a:srgbClr val="000000"/>
              </a:solidFill>
              <a:highlight>
                <a:srgbClr val="FFFFFF"/>
              </a:highlight>
            </a:endParaRPr>
          </a:p>
          <a:p>
            <a:r>
              <a:rPr lang="en-GB" sz="1400" b="1" dirty="0">
                <a:solidFill>
                  <a:srgbClr val="0000FF"/>
                </a:solidFill>
                <a:highlight>
                  <a:srgbClr val="FFFFFF"/>
                </a:highlight>
                <a:latin typeface="Courier"/>
              </a:rPr>
              <a:t> </a:t>
            </a:r>
            <a:r>
              <a:rPr lang="en-GB" sz="1400" b="1" dirty="0" smtClean="0">
                <a:solidFill>
                  <a:srgbClr val="0000FF"/>
                </a:solidFill>
                <a:highlight>
                  <a:srgbClr val="FFFFFF"/>
                </a:highlight>
                <a:latin typeface="Courier"/>
              </a:rPr>
              <a:t> for</a:t>
            </a:r>
            <a:r>
              <a:rPr lang="en-GB" sz="1400" dirty="0" smtClean="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err="1">
                <a:solidFill>
                  <a:srgbClr val="8000FF"/>
                </a:solidFill>
                <a:highlight>
                  <a:srgbClr val="FFFFFF"/>
                </a:highlight>
                <a:latin typeface="Courier"/>
              </a:rPr>
              <a:t>int</a:t>
            </a:r>
            <a:r>
              <a:rPr lang="en-GB" sz="1400" dirty="0">
                <a:solidFill>
                  <a:srgbClr val="000000"/>
                </a:solidFill>
                <a:highlight>
                  <a:srgbClr val="FFFFFF"/>
                </a:highlight>
                <a:latin typeface="Courier"/>
              </a:rPr>
              <a:t> i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a:solidFill>
                  <a:srgbClr val="FF8000"/>
                </a:solidFill>
                <a:highlight>
                  <a:srgbClr val="FFFFFF"/>
                </a:highlight>
                <a:latin typeface="Courier"/>
              </a:rPr>
              <a:t>0</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i </a:t>
            </a:r>
            <a:r>
              <a:rPr lang="en-GB" sz="1400" b="1" dirty="0">
                <a:solidFill>
                  <a:srgbClr val="000080"/>
                </a:solidFill>
                <a:highlight>
                  <a:srgbClr val="FFFFFF"/>
                </a:highlight>
                <a:latin typeface="Courier"/>
              </a:rPr>
              <a:t>&lt;</a:t>
            </a:r>
            <a:r>
              <a:rPr lang="en-GB" sz="1400" dirty="0">
                <a:solidFill>
                  <a:srgbClr val="000000"/>
                </a:solidFill>
                <a:highlight>
                  <a:srgbClr val="FFFFFF"/>
                </a:highlight>
                <a:latin typeface="Courier"/>
              </a:rPr>
              <a:t> </a:t>
            </a:r>
            <a:r>
              <a:rPr lang="pl-PL" sz="1400" dirty="0" err="1" smtClean="0">
                <a:solidFill>
                  <a:srgbClr val="000000"/>
                </a:solidFill>
                <a:highlight>
                  <a:srgbClr val="FFFFFF"/>
                </a:highlight>
                <a:latin typeface="Courier"/>
              </a:rPr>
              <a:t>voltage</a:t>
            </a:r>
            <a:r>
              <a:rPr lang="en-GB" sz="1400" dirty="0" err="1" smtClean="0">
                <a:solidFill>
                  <a:srgbClr val="000000"/>
                </a:solidFill>
                <a:highlight>
                  <a:srgbClr val="FFFFFF"/>
                </a:highlight>
                <a:latin typeface="Courier"/>
              </a:rPr>
              <a:t>Values</a:t>
            </a:r>
            <a:r>
              <a:rPr lang="en-GB" sz="1400" b="1" dirty="0" err="1" smtClean="0">
                <a:solidFill>
                  <a:srgbClr val="000080"/>
                </a:solidFill>
                <a:highlight>
                  <a:srgbClr val="FFFFFF"/>
                </a:highlight>
                <a:latin typeface="Courier"/>
              </a:rPr>
              <a:t>.</a:t>
            </a:r>
            <a:r>
              <a:rPr lang="en-GB" sz="1400" dirty="0" err="1" smtClean="0">
                <a:solidFill>
                  <a:srgbClr val="000000"/>
                </a:solidFill>
                <a:highlight>
                  <a:srgbClr val="FFFFFF"/>
                </a:highlight>
                <a:latin typeface="Courier"/>
              </a:rPr>
              <a:t>length</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i</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latin typeface="Courier"/>
              </a:rPr>
              <a:t> </a:t>
            </a:r>
            <a:r>
              <a:rPr lang="en-GB" sz="1400" dirty="0" smtClean="0">
                <a:solidFill>
                  <a:srgbClr val="000000"/>
                </a:solidFill>
                <a:highlight>
                  <a:srgbClr val="FFFFFF"/>
                </a:highlight>
                <a:latin typeface="Courier"/>
              </a:rPr>
              <a:t>      </a:t>
            </a:r>
            <a:r>
              <a:rPr lang="pl-PL" sz="1400" dirty="0" err="1" smtClean="0">
                <a:solidFill>
                  <a:srgbClr val="000000"/>
                </a:solidFill>
                <a:highlight>
                  <a:srgbClr val="FFFFFF"/>
                </a:highlight>
                <a:latin typeface="Courier"/>
              </a:rPr>
              <a:t>resistance</a:t>
            </a:r>
            <a:r>
              <a:rPr lang="en-GB" sz="1400" dirty="0" smtClean="0">
                <a:solidFill>
                  <a:srgbClr val="000000"/>
                </a:solidFill>
                <a:highlight>
                  <a:srgbClr val="FFFFFF"/>
                </a:highlight>
                <a:latin typeface="Courier"/>
              </a:rPr>
              <a:t>Values</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i</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pl-PL" sz="1400" dirty="0" err="1" smtClean="0">
                <a:solidFill>
                  <a:srgbClr val="000000"/>
                </a:solidFill>
                <a:highlight>
                  <a:srgbClr val="FFFFFF"/>
                </a:highlight>
                <a:latin typeface="Courier"/>
              </a:rPr>
              <a:t>voltage</a:t>
            </a:r>
            <a:r>
              <a:rPr lang="en-GB" sz="1400" dirty="0" smtClean="0">
                <a:solidFill>
                  <a:srgbClr val="000000"/>
                </a:solidFill>
                <a:highlight>
                  <a:srgbClr val="FFFFFF"/>
                </a:highlight>
                <a:latin typeface="Courier"/>
              </a:rPr>
              <a:t>Values</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i</a:t>
            </a:r>
            <a:r>
              <a:rPr lang="en-GB" sz="1400" b="1" dirty="0" smtClean="0">
                <a:solidFill>
                  <a:srgbClr val="000080"/>
                </a:solidFill>
                <a:highlight>
                  <a:srgbClr val="FFFFFF"/>
                </a:highlight>
                <a:latin typeface="Courier"/>
              </a:rPr>
              <a:t>]</a:t>
            </a:r>
            <a:r>
              <a:rPr lang="pl-PL" sz="1400" b="1" dirty="0" smtClean="0">
                <a:solidFill>
                  <a:srgbClr val="000080"/>
                </a:solidFill>
                <a:highlight>
                  <a:srgbClr val="FFFFFF"/>
                </a:highlight>
                <a:latin typeface="Courier"/>
              </a:rPr>
              <a:t> / </a:t>
            </a:r>
            <a:r>
              <a:rPr lang="pl-PL" sz="1400" dirty="0">
                <a:solidFill>
                  <a:srgbClr val="000000"/>
                </a:solidFill>
                <a:highlight>
                  <a:srgbClr val="FFFFFF"/>
                </a:highlight>
                <a:latin typeface="Courier"/>
              </a:rPr>
              <a:t>CURRENT</a:t>
            </a:r>
            <a:r>
              <a:rPr lang="en-GB" sz="1400" b="1" dirty="0" smtClean="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b="1" dirty="0" smtClean="0">
                <a:solidFill>
                  <a:srgbClr val="000080"/>
                </a:solidFill>
                <a:highlight>
                  <a:srgbClr val="FFFFFF"/>
                </a:highlight>
                <a:latin typeface="Courier"/>
              </a:rPr>
              <a:t>}</a:t>
            </a:r>
            <a:endParaRPr lang="en-GB" sz="1400" b="1" dirty="0">
              <a:solidFill>
                <a:srgbClr val="000080"/>
              </a:solidFill>
              <a:highlight>
                <a:srgbClr val="FFFFFF"/>
              </a:highlight>
            </a:endParaRPr>
          </a:p>
          <a:p>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8000"/>
                </a:solidFill>
                <a:highlight>
                  <a:srgbClr val="FFFFFF"/>
                </a:highlight>
                <a:latin typeface="Courier"/>
              </a:rPr>
              <a:t>/* Plot </a:t>
            </a:r>
            <a:r>
              <a:rPr lang="pl-PL" sz="1400" dirty="0" err="1" smtClean="0">
                <a:solidFill>
                  <a:srgbClr val="008000"/>
                </a:solidFill>
                <a:highlight>
                  <a:srgbClr val="FFFFFF"/>
                </a:highlight>
                <a:latin typeface="Courier"/>
              </a:rPr>
              <a:t>resistance</a:t>
            </a:r>
            <a:r>
              <a:rPr lang="pl-PL" sz="1400" dirty="0" smtClean="0">
                <a:solidFill>
                  <a:srgbClr val="008000"/>
                </a:solidFill>
                <a:highlight>
                  <a:srgbClr val="FFFFFF"/>
                </a:highlight>
                <a:latin typeface="Courier"/>
              </a:rPr>
              <a:t> </a:t>
            </a:r>
            <a:r>
              <a:rPr lang="en-GB" sz="1400" dirty="0" smtClean="0">
                <a:solidFill>
                  <a:srgbClr val="008000"/>
                </a:solidFill>
                <a:highlight>
                  <a:srgbClr val="FFFFFF"/>
                </a:highlight>
                <a:latin typeface="Courier"/>
              </a:rPr>
              <a:t>on </a:t>
            </a:r>
            <a:r>
              <a:rPr lang="en-GB" sz="1400" dirty="0">
                <a:solidFill>
                  <a:srgbClr val="008000"/>
                </a:solidFill>
                <a:highlight>
                  <a:srgbClr val="FFFFFF"/>
                </a:highlight>
                <a:latin typeface="Courier"/>
              </a:rPr>
              <a:t>the chart. */</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0000"/>
                </a:solidFill>
                <a:highlight>
                  <a:srgbClr val="FFFFFF"/>
                </a:highlight>
                <a:latin typeface="Courier"/>
              </a:rPr>
              <a:t>Chart </a:t>
            </a:r>
            <a:r>
              <a:rPr lang="en-GB" sz="1400" dirty="0" err="1">
                <a:solidFill>
                  <a:srgbClr val="000000"/>
                </a:solidFill>
                <a:highlight>
                  <a:srgbClr val="FFFFFF"/>
                </a:highlight>
                <a:latin typeface="Courier"/>
              </a:rPr>
              <a:t>chart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ChartUtils</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createChart</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smtClean="0">
                <a:solidFill>
                  <a:srgbClr val="000000"/>
                </a:solidFill>
                <a:highlight>
                  <a:srgbClr val="FFFFFF"/>
                </a:highlight>
                <a:latin typeface="Courier"/>
              </a:rPr>
              <a:t>chart</a:t>
            </a:r>
            <a:r>
              <a:rPr lang="en-GB" sz="1400" b="1" dirty="0" err="1" smtClean="0">
                <a:solidFill>
                  <a:srgbClr val="000080"/>
                </a:solidFill>
                <a:highlight>
                  <a:srgbClr val="FFFFFF"/>
                </a:highlight>
                <a:latin typeface="Courier"/>
              </a:rPr>
              <a:t>.</a:t>
            </a:r>
            <a:r>
              <a:rPr lang="en-GB" sz="1400" dirty="0" err="1" smtClean="0">
                <a:solidFill>
                  <a:srgbClr val="000000"/>
                </a:solidFill>
                <a:highlight>
                  <a:srgbClr val="FFFFFF"/>
                </a:highlight>
                <a:latin typeface="Courier"/>
              </a:rPr>
              <a:t>setValues</a:t>
            </a:r>
            <a:r>
              <a:rPr lang="en-GB" sz="1400" b="1" dirty="0" smtClean="0">
                <a:solidFill>
                  <a:srgbClr val="000080"/>
                </a:solidFill>
                <a:highlight>
                  <a:srgbClr val="FFFFFF"/>
                </a:highlight>
                <a:latin typeface="Courier"/>
              </a:rPr>
              <a:t>(</a:t>
            </a:r>
            <a:r>
              <a:rPr lang="pl-PL" sz="1400" dirty="0" err="1" smtClean="0">
                <a:solidFill>
                  <a:srgbClr val="000000"/>
                </a:solidFill>
                <a:highlight>
                  <a:srgbClr val="FFFFFF"/>
                </a:highlight>
                <a:latin typeface="Courier"/>
              </a:rPr>
              <a:t>resistance</a:t>
            </a:r>
            <a:r>
              <a:rPr lang="en-GB" sz="1400" dirty="0" smtClean="0">
                <a:solidFill>
                  <a:srgbClr val="000000"/>
                </a:solidFill>
                <a:highlight>
                  <a:srgbClr val="FFFFFF"/>
                </a:highlight>
                <a:latin typeface="Courier"/>
              </a:rPr>
              <a:t>Values</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a:solidFill>
                  <a:srgbClr val="000000"/>
                </a:solidFill>
                <a:highlight>
                  <a:srgbClr val="FFFFFF"/>
                </a:highlight>
                <a:latin typeface="Courier"/>
              </a:rPr>
              <a:t>chart</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display</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b="1" dirty="0">
                <a:solidFill>
                  <a:srgbClr val="000080"/>
                </a:solidFill>
                <a:highlight>
                  <a:srgbClr val="FFFFFF"/>
                </a:highlight>
                <a:latin typeface="Courier"/>
              </a:rPr>
              <a:t>}</a:t>
            </a:r>
            <a:endParaRPr lang="en-GB" sz="1400" b="0" dirty="0">
              <a:solidFill>
                <a:srgbClr val="000000"/>
              </a:solidFill>
              <a:highlight>
                <a:srgbClr val="FFFFFF"/>
              </a:highlight>
            </a:endParaRPr>
          </a:p>
        </p:txBody>
      </p:sp>
      <p:sp>
        <p:nvSpPr>
          <p:cNvPr id="2" name="TextBox 2"/>
          <p:cNvSpPr txBox="1"/>
          <p:nvPr/>
        </p:nvSpPr>
        <p:spPr>
          <a:xfrm>
            <a:off x="2029712" y="4405859"/>
            <a:ext cx="5082988" cy="646331"/>
          </a:xfrm>
          <a:prstGeom prst="rect">
            <a:avLst/>
          </a:prstGeom>
          <a:noFill/>
        </p:spPr>
        <p:txBody>
          <a:bodyPr wrap="square" rtlCol="0">
            <a:spAutoFit/>
          </a:bodyPr>
          <a:lstStyle/>
          <a:p>
            <a:pPr algn="ctr"/>
            <a:r>
              <a:rPr lang="pl-PL" sz="3600" dirty="0" smtClean="0"/>
              <a:t>Is it a clean code?</a:t>
            </a:r>
            <a:endParaRPr lang="en-GB" sz="3600" dirty="0"/>
          </a:p>
        </p:txBody>
      </p:sp>
    </p:spTree>
    <p:extLst>
      <p:ext uri="{BB962C8B-B14F-4D97-AF65-F5344CB8AC3E}">
        <p14:creationId xmlns:p14="http://schemas.microsoft.com/office/powerpoint/2010/main" val="229854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wipe(left)">
                                      <p:cBhvr>
                                        <p:cTn id="11" dur="2000"/>
                                        <p:tgtEl>
                                          <p:spTgt spid="5">
                                            <p:txEl>
                                              <p:pRg st="2" end="2"/>
                                            </p:txEl>
                                          </p:spTgt>
                                        </p:tgtEl>
                                      </p:cBhvr>
                                    </p:animEffect>
                                  </p:childTnLst>
                                </p:cTn>
                              </p:par>
                              <p:par>
                                <p:cTn id="12" presetID="22" presetClass="entr" presetSubtype="8" fill="hold" nodeType="with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wipe(left)">
                                      <p:cBhvr>
                                        <p:cTn id="14" dur="2000"/>
                                        <p:tgtEl>
                                          <p:spTgt spid="5">
                                            <p:txEl>
                                              <p:pRg st="3" end="3"/>
                                            </p:txEl>
                                          </p:spTgt>
                                        </p:tgtEl>
                                      </p:cBhvr>
                                    </p:animEffect>
                                  </p:childTnLst>
                                </p:cTn>
                              </p:par>
                              <p:par>
                                <p:cTn id="15" presetID="22" presetClass="entr" presetSubtype="8"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wipe(left)">
                                      <p:cBhvr>
                                        <p:cTn id="17" dur="2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lnSpcReduction="10000"/>
          </a:bodyPr>
          <a:lstStyle/>
          <a:p>
            <a:pPr>
              <a:spcBef>
                <a:spcPts val="600"/>
              </a:spcBef>
            </a:pPr>
            <a:r>
              <a:rPr lang="en-US" sz="1600" dirty="0">
                <a:solidFill>
                  <a:schemeClr val="tx1"/>
                </a:solidFill>
              </a:rPr>
              <a:t>Coding conventions</a:t>
            </a:r>
          </a:p>
          <a:p>
            <a:pPr>
              <a:spcBef>
                <a:spcPts val="600"/>
              </a:spcBef>
            </a:pPr>
            <a:r>
              <a:rPr lang="pl-PL" sz="1600" dirty="0" err="1" smtClean="0">
                <a:solidFill>
                  <a:schemeClr val="tx1"/>
                </a:solidFill>
              </a:rPr>
              <a:t>Use</a:t>
            </a:r>
            <a:r>
              <a:rPr lang="pl-PL" sz="1600" dirty="0" smtClean="0">
                <a:solidFill>
                  <a:schemeClr val="tx1"/>
                </a:solidFill>
              </a:rPr>
              <a:t> of </a:t>
            </a:r>
            <a:r>
              <a:rPr lang="pl-PL" sz="1600" dirty="0" err="1" smtClean="0">
                <a:solidFill>
                  <a:schemeClr val="tx1"/>
                </a:solidFill>
              </a:rPr>
              <a:t>functions</a:t>
            </a:r>
            <a:endParaRPr lang="en-US" sz="1600" dirty="0" smtClean="0">
              <a:solidFill>
                <a:schemeClr val="tx1"/>
              </a:solidFill>
            </a:endParaRPr>
          </a:p>
          <a:p>
            <a:pPr>
              <a:spcBef>
                <a:spcPts val="600"/>
              </a:spcBef>
            </a:pPr>
            <a:r>
              <a:rPr lang="en-US" sz="1600" dirty="0" smtClean="0">
                <a:solidFill>
                  <a:schemeClr val="tx1"/>
                </a:solidFill>
              </a:rPr>
              <a:t>Problem representation</a:t>
            </a:r>
            <a:endParaRPr lang="pl-PL" sz="1600" dirty="0" smtClean="0">
              <a:solidFill>
                <a:schemeClr val="tx1"/>
              </a:solidFill>
            </a:endParaRPr>
          </a:p>
          <a:p>
            <a:pPr>
              <a:spcBef>
                <a:spcPts val="600"/>
              </a:spcBef>
            </a:pPr>
            <a:r>
              <a:rPr lang="pl-PL" sz="1600" dirty="0" err="1" smtClean="0">
                <a:solidFill>
                  <a:schemeClr val="tx1"/>
                </a:solidFill>
              </a:rPr>
              <a:t>Divide</a:t>
            </a:r>
            <a:r>
              <a:rPr lang="pl-PL" sz="1600" dirty="0" smtClean="0">
                <a:solidFill>
                  <a:schemeClr val="tx1"/>
                </a:solidFill>
              </a:rPr>
              <a:t> et </a:t>
            </a:r>
            <a:r>
              <a:rPr lang="pl-PL" sz="1600" dirty="0" err="1" smtClean="0">
                <a:solidFill>
                  <a:schemeClr val="tx1"/>
                </a:solidFill>
              </a:rPr>
              <a:t>impera</a:t>
            </a:r>
            <a:endParaRPr lang="en-US" sz="1600" dirty="0">
              <a:solidFill>
                <a:schemeClr val="tx1"/>
              </a:solidFill>
            </a:endParaRPr>
          </a:p>
          <a:p>
            <a:pPr>
              <a:spcBef>
                <a:spcPts val="600"/>
              </a:spcBef>
            </a:pPr>
            <a:r>
              <a:rPr lang="en-US" sz="1600" dirty="0">
                <a:solidFill>
                  <a:schemeClr val="tx1"/>
                </a:solidFill>
              </a:rPr>
              <a:t>Exception handling</a:t>
            </a:r>
          </a:p>
          <a:p>
            <a:pPr>
              <a:spcBef>
                <a:spcPts val="600"/>
              </a:spcBef>
            </a:pPr>
            <a:r>
              <a:rPr lang="en-US" sz="1600" dirty="0">
                <a:solidFill>
                  <a:schemeClr val="tx1"/>
                </a:solidFill>
              </a:rPr>
              <a:t>Code </a:t>
            </a:r>
            <a:r>
              <a:rPr lang="en-US" sz="1600" dirty="0" smtClean="0">
                <a:solidFill>
                  <a:schemeClr val="tx1"/>
                </a:solidFill>
              </a:rPr>
              <a:t>testing</a:t>
            </a:r>
          </a:p>
          <a:p>
            <a:pPr>
              <a:spcBef>
                <a:spcPts val="600"/>
              </a:spcBef>
            </a:pPr>
            <a:r>
              <a:rPr lang="en-US" sz="1600" dirty="0" smtClean="0">
                <a:solidFill>
                  <a:schemeClr val="tx1"/>
                </a:solidFill>
              </a:rPr>
              <a:t>Architecture</a:t>
            </a:r>
          </a:p>
          <a:p>
            <a:pPr>
              <a:spcBef>
                <a:spcPts val="600"/>
              </a:spcBef>
            </a:pPr>
            <a:r>
              <a:rPr lang="en-US" sz="1600" dirty="0" smtClean="0">
                <a:solidFill>
                  <a:schemeClr val="tx1"/>
                </a:solidFill>
              </a:rPr>
              <a:t>Parametrization</a:t>
            </a:r>
            <a:endParaRPr lang="en-US" sz="1600" dirty="0">
              <a:solidFill>
                <a:schemeClr val="tx1"/>
              </a:solidFill>
            </a:endParaRPr>
          </a:p>
          <a:p>
            <a:pPr>
              <a:spcBef>
                <a:spcPts val="600"/>
              </a:spcBef>
            </a:pPr>
            <a:r>
              <a:rPr lang="en-US" sz="1600" dirty="0">
                <a:solidFill>
                  <a:schemeClr val="tx1"/>
                </a:solidFill>
              </a:rPr>
              <a:t>Code versioning</a:t>
            </a:r>
          </a:p>
          <a:p>
            <a:pPr>
              <a:spcBef>
                <a:spcPts val="600"/>
              </a:spcBef>
            </a:pPr>
            <a:r>
              <a:rPr lang="en-US" sz="1600" dirty="0">
                <a:solidFill>
                  <a:schemeClr val="tx1"/>
                </a:solidFill>
              </a:rPr>
              <a:t>Pair programming</a:t>
            </a:r>
          </a:p>
          <a:p>
            <a:pPr>
              <a:spcBef>
                <a:spcPts val="600"/>
              </a:spcBef>
            </a:pPr>
            <a:r>
              <a:rPr lang="en-US" sz="1600" dirty="0">
                <a:solidFill>
                  <a:schemeClr val="tx1"/>
                </a:solidFill>
              </a:rPr>
              <a:t>Code reviewing</a:t>
            </a:r>
          </a:p>
          <a:p>
            <a:pPr>
              <a:spcBef>
                <a:spcPts val="600"/>
              </a:spcBef>
            </a:pPr>
            <a:endParaRPr lang="en-US" sz="1400" dirty="0">
              <a:solidFill>
                <a:schemeClr val="tx1"/>
              </a:solidFill>
            </a:endParaRPr>
          </a:p>
          <a:p>
            <a:pPr marL="0" indent="0">
              <a:spcBef>
                <a:spcPts val="600"/>
              </a:spcBef>
              <a:buNone/>
            </a:pPr>
            <a:endParaRPr lang="en-US" sz="1400" dirty="0">
              <a:solidFill>
                <a:schemeClr val="tx1"/>
              </a:solidFill>
            </a:endParaRPr>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2627131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fontScale="92500" lnSpcReduction="10000"/>
          </a:bodyPr>
          <a:lstStyle/>
          <a:p>
            <a:pPr>
              <a:spcBef>
                <a:spcPts val="600"/>
              </a:spcBef>
            </a:pPr>
            <a:r>
              <a:rPr lang="en-US" sz="1600" dirty="0">
                <a:solidFill>
                  <a:schemeClr val="tx2">
                    <a:lumMod val="25000"/>
                    <a:lumOff val="75000"/>
                  </a:schemeClr>
                </a:solidFill>
              </a:rPr>
              <a:t>Coding </a:t>
            </a:r>
            <a:r>
              <a:rPr lang="en-US" sz="1600" dirty="0" smtClean="0">
                <a:solidFill>
                  <a:schemeClr val="tx2">
                    <a:lumMod val="25000"/>
                    <a:lumOff val="75000"/>
                  </a:schemeClr>
                </a:solidFill>
              </a:rPr>
              <a:t>conventions</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pl-PL" sz="1600" dirty="0" smtClean="0">
              <a:solidFill>
                <a:schemeClr val="tx1"/>
              </a:solidFill>
            </a:endParaRPr>
          </a:p>
          <a:p>
            <a:pPr>
              <a:spcBef>
                <a:spcPts val="600"/>
              </a:spcBef>
            </a:pPr>
            <a:r>
              <a:rPr lang="en-US" sz="1600" dirty="0" smtClean="0">
                <a:solidFill>
                  <a:schemeClr val="bg1">
                    <a:lumMod val="75000"/>
                  </a:schemeClr>
                </a:solidFill>
              </a:rPr>
              <a:t>Problem representation</a:t>
            </a:r>
            <a:endParaRPr lang="en-US" sz="1600" dirty="0">
              <a:solidFill>
                <a:schemeClr val="bg1">
                  <a:lumMod val="75000"/>
                </a:schemeClr>
              </a:solidFill>
            </a:endParaRPr>
          </a:p>
          <a:p>
            <a:pPr>
              <a:spcBef>
                <a:spcPts val="600"/>
              </a:spcBef>
            </a:pPr>
            <a:r>
              <a:rPr lang="en-US" sz="1600" b="1" dirty="0">
                <a:solidFill>
                  <a:schemeClr val="tx1"/>
                </a:solidFill>
              </a:rPr>
              <a:t>Divide et </a:t>
            </a:r>
            <a:r>
              <a:rPr lang="en-US" sz="1600" b="1" dirty="0" err="1">
                <a:solidFill>
                  <a:schemeClr val="tx1"/>
                </a:solidFill>
              </a:rPr>
              <a:t>impera</a:t>
            </a:r>
            <a:endParaRPr lang="en-US" sz="1600" b="1" dirty="0">
              <a:solidFill>
                <a:schemeClr val="tx1"/>
              </a:solidFill>
            </a:endParaRPr>
          </a:p>
          <a:p>
            <a:pPr>
              <a:spcBef>
                <a:spcPts val="600"/>
              </a:spcBef>
            </a:pPr>
            <a:r>
              <a:rPr lang="en-US" sz="1600" dirty="0" smtClean="0">
                <a:solidFill>
                  <a:schemeClr val="tx2">
                    <a:lumMod val="25000"/>
                    <a:lumOff val="75000"/>
                  </a:schemeClr>
                </a:solidFill>
              </a:rPr>
              <a:t>Exception </a:t>
            </a:r>
            <a:r>
              <a:rPr lang="en-US" sz="1600" dirty="0">
                <a:solidFill>
                  <a:schemeClr val="tx2">
                    <a:lumMod val="25000"/>
                    <a:lumOff val="75000"/>
                  </a:schemeClr>
                </a:solidFill>
              </a:rPr>
              <a:t>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3599032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3" y="578598"/>
            <a:ext cx="8574087" cy="3754874"/>
          </a:xfrm>
          <a:prstGeom prst="rect">
            <a:avLst/>
          </a:prstGeom>
        </p:spPr>
        <p:txBody>
          <a:bodyPr wrap="square">
            <a:spAutoFit/>
          </a:bodyPr>
          <a:lstStyle/>
          <a:p>
            <a:r>
              <a:rPr lang="en-GB" sz="1400" dirty="0">
                <a:solidFill>
                  <a:srgbClr val="8000FF"/>
                </a:solidFill>
                <a:highlight>
                  <a:srgbClr val="FFFFFF"/>
                </a:highlight>
                <a:latin typeface="Courier"/>
              </a:rPr>
              <a:t>private</a:t>
            </a:r>
            <a:r>
              <a:rPr lang="en-GB" sz="1400" dirty="0">
                <a:solidFill>
                  <a:srgbClr val="000000"/>
                </a:solidFill>
                <a:highlight>
                  <a:srgbClr val="FFFFFF"/>
                </a:highlight>
                <a:latin typeface="Courier"/>
              </a:rPr>
              <a:t> </a:t>
            </a:r>
            <a:r>
              <a:rPr lang="en-GB" sz="1400" dirty="0">
                <a:solidFill>
                  <a:srgbClr val="8000FF"/>
                </a:solidFill>
                <a:highlight>
                  <a:srgbClr val="FFFFFF"/>
                </a:highlight>
                <a:latin typeface="Courier"/>
              </a:rPr>
              <a:t>void</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readAndPlotData</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8000"/>
                </a:solidFill>
                <a:highlight>
                  <a:srgbClr val="FFFFFF"/>
                </a:highlight>
                <a:latin typeface="Courier"/>
              </a:rPr>
              <a:t>/* Open and read </a:t>
            </a:r>
            <a:r>
              <a:rPr lang="en-GB" sz="1400" dirty="0" smtClean="0">
                <a:solidFill>
                  <a:srgbClr val="008000"/>
                </a:solidFill>
                <a:highlight>
                  <a:srgbClr val="FFFFFF"/>
                </a:highlight>
                <a:latin typeface="Courier"/>
              </a:rPr>
              <a:t>file</a:t>
            </a:r>
            <a:r>
              <a:rPr lang="pl-PL" sz="1400" dirty="0" smtClean="0">
                <a:solidFill>
                  <a:srgbClr val="008000"/>
                </a:solidFill>
                <a:highlight>
                  <a:srgbClr val="FFFFFF"/>
                </a:highlight>
                <a:latin typeface="Courier"/>
              </a:rPr>
              <a:t> with </a:t>
            </a:r>
            <a:r>
              <a:rPr lang="pl-PL" sz="1400" dirty="0" err="1" smtClean="0">
                <a:solidFill>
                  <a:srgbClr val="008000"/>
                </a:solidFill>
                <a:highlight>
                  <a:srgbClr val="FFFFFF"/>
                </a:highlight>
                <a:latin typeface="Courier"/>
              </a:rPr>
              <a:t>voltage</a:t>
            </a:r>
            <a:r>
              <a:rPr lang="pl-PL" sz="1400" dirty="0" smtClean="0">
                <a:solidFill>
                  <a:srgbClr val="008000"/>
                </a:solidFill>
                <a:highlight>
                  <a:srgbClr val="FFFFFF"/>
                </a:highlight>
                <a:latin typeface="Courier"/>
              </a:rPr>
              <a:t> </a:t>
            </a:r>
            <a:r>
              <a:rPr lang="pl-PL" sz="1400" dirty="0" err="1" smtClean="0">
                <a:solidFill>
                  <a:srgbClr val="008000"/>
                </a:solidFill>
                <a:highlight>
                  <a:srgbClr val="FFFFFF"/>
                </a:highlight>
                <a:latin typeface="Courier"/>
              </a:rPr>
              <a:t>signal</a:t>
            </a:r>
            <a:r>
              <a:rPr lang="en-GB" sz="1400" dirty="0" smtClean="0">
                <a:solidFill>
                  <a:srgbClr val="008000"/>
                </a:solidFill>
                <a:highlight>
                  <a:srgbClr val="FFFFFF"/>
                </a:highlight>
                <a:latin typeface="Courier"/>
              </a:rPr>
              <a:t> </a:t>
            </a:r>
            <a:r>
              <a:rPr lang="en-GB" sz="1400" dirty="0">
                <a:solidFill>
                  <a:srgbClr val="00800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openFile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INPUT_FILE_PATH</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8000FF"/>
                </a:solidFill>
                <a:highlight>
                  <a:srgbClr val="FFFFFF"/>
                </a:highlight>
                <a:latin typeface="Courier"/>
              </a:rPr>
              <a:t>double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pl-PL" sz="1400" dirty="0" err="1" smtClean="0">
                <a:solidFill>
                  <a:srgbClr val="000000"/>
                </a:solidFill>
                <a:highlight>
                  <a:srgbClr val="FFFFFF"/>
                </a:highlight>
                <a:latin typeface="Courier"/>
              </a:rPr>
              <a:t>voltage</a:t>
            </a:r>
            <a:r>
              <a:rPr lang="en-GB" sz="1400" dirty="0" smtClean="0">
                <a:solidFill>
                  <a:srgbClr val="000000"/>
                </a:solidFill>
                <a:highlight>
                  <a:srgbClr val="FFFFFF"/>
                </a:highlight>
                <a:latin typeface="Courier"/>
              </a:rPr>
              <a:t>Values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readDoubles</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closeFile</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smtClean="0">
                <a:solidFill>
                  <a:srgbClr val="000000"/>
                </a:solidFill>
                <a:highlight>
                  <a:srgbClr val="FFFFFF"/>
                </a:highlight>
              </a:rPr>
              <a:t>   </a:t>
            </a:r>
            <a:r>
              <a:rPr lang="en-US" sz="1400" dirty="0">
                <a:solidFill>
                  <a:srgbClr val="008000"/>
                </a:solidFill>
                <a:highlight>
                  <a:srgbClr val="FFFFFF"/>
                </a:highlight>
                <a:latin typeface="Courier"/>
              </a:rPr>
              <a:t>/* Divide voltage by constant current to get resistance. */</a:t>
            </a:r>
            <a:endParaRPr lang="en-GB" sz="1400" dirty="0">
              <a:solidFill>
                <a:srgbClr val="000000"/>
              </a:solidFill>
              <a:highlight>
                <a:srgbClr val="FFFFFF"/>
              </a:highlight>
            </a:endParaRPr>
          </a:p>
          <a:p>
            <a:r>
              <a:rPr lang="en-GB" sz="1400" dirty="0">
                <a:solidFill>
                  <a:srgbClr val="008000"/>
                </a:solidFill>
                <a:highlight>
                  <a:srgbClr val="FFFFFF"/>
                </a:highlight>
                <a:latin typeface="Courier"/>
              </a:rPr>
              <a:t> </a:t>
            </a:r>
            <a:r>
              <a:rPr lang="en-GB" sz="1400" dirty="0" smtClean="0">
                <a:solidFill>
                  <a:srgbClr val="008000"/>
                </a:solidFill>
                <a:highlight>
                  <a:srgbClr val="FFFFFF"/>
                </a:highlight>
                <a:latin typeface="Courier"/>
              </a:rPr>
              <a:t> </a:t>
            </a:r>
            <a:r>
              <a:rPr lang="en-GB" sz="1400" dirty="0" err="1" smtClean="0">
                <a:solidFill>
                  <a:srgbClr val="008000"/>
                </a:solidFill>
                <a:highlight>
                  <a:srgbClr val="FFFFFF"/>
                </a:highlight>
                <a:latin typeface="Courier"/>
              </a:rPr>
              <a:t>int</a:t>
            </a:r>
            <a:r>
              <a:rPr lang="en-GB" sz="1400" dirty="0">
                <a:solidFill>
                  <a:srgbClr val="008000"/>
                </a:solidFill>
                <a:highlight>
                  <a:srgbClr val="FFFFFF"/>
                </a:highlight>
                <a:latin typeface="Courier"/>
              </a:rPr>
              <a:t>[] </a:t>
            </a:r>
            <a:r>
              <a:rPr lang="pl-PL" sz="1400" dirty="0" err="1" smtClean="0">
                <a:solidFill>
                  <a:srgbClr val="000000"/>
                </a:solidFill>
                <a:highlight>
                  <a:srgbClr val="FFFFFF"/>
                </a:highlight>
                <a:latin typeface="Courier"/>
              </a:rPr>
              <a:t>resistance</a:t>
            </a:r>
            <a:r>
              <a:rPr lang="en-GB" sz="1400" dirty="0" smtClean="0">
                <a:solidFill>
                  <a:srgbClr val="000000"/>
                </a:solidFill>
                <a:highlight>
                  <a:srgbClr val="FFFFFF"/>
                </a:highlight>
                <a:latin typeface="Courier"/>
              </a:rPr>
              <a:t>Values </a:t>
            </a:r>
            <a:r>
              <a:rPr lang="en-GB" sz="1400" dirty="0">
                <a:solidFill>
                  <a:srgbClr val="000000"/>
                </a:solidFill>
                <a:highlight>
                  <a:srgbClr val="FFFFFF"/>
                </a:highlight>
                <a:latin typeface="Courier"/>
              </a:rPr>
              <a:t>= new </a:t>
            </a:r>
            <a:r>
              <a:rPr lang="en-GB" sz="1400" dirty="0" err="1" smtClean="0">
                <a:solidFill>
                  <a:srgbClr val="000000"/>
                </a:solidFill>
                <a:highlight>
                  <a:srgbClr val="FFFFFF"/>
                </a:highlight>
                <a:latin typeface="Courier"/>
              </a:rPr>
              <a:t>int</a:t>
            </a:r>
            <a:r>
              <a:rPr lang="en-GB" sz="1400" dirty="0" smtClean="0">
                <a:solidFill>
                  <a:srgbClr val="000000"/>
                </a:solidFill>
                <a:highlight>
                  <a:srgbClr val="FFFFFF"/>
                </a:highlight>
                <a:latin typeface="Courier"/>
              </a:rPr>
              <a:t>[</a:t>
            </a:r>
            <a:r>
              <a:rPr lang="pl-PL" sz="1400" dirty="0" err="1" smtClean="0">
                <a:solidFill>
                  <a:srgbClr val="000000"/>
                </a:solidFill>
                <a:highlight>
                  <a:srgbClr val="FFFFFF"/>
                </a:highlight>
                <a:latin typeface="Courier"/>
              </a:rPr>
              <a:t>voltage</a:t>
            </a:r>
            <a:r>
              <a:rPr lang="en-GB" sz="1400" dirty="0" err="1" smtClean="0">
                <a:solidFill>
                  <a:srgbClr val="000000"/>
                </a:solidFill>
                <a:highlight>
                  <a:srgbClr val="FFFFFF"/>
                </a:highlight>
                <a:latin typeface="Courier"/>
              </a:rPr>
              <a:t>Values.length</a:t>
            </a:r>
            <a:r>
              <a:rPr lang="en-GB" sz="1400" dirty="0">
                <a:solidFill>
                  <a:srgbClr val="000000"/>
                </a:solidFill>
                <a:highlight>
                  <a:srgbClr val="FFFFFF"/>
                </a:highlight>
                <a:latin typeface="Courier"/>
              </a:rPr>
              <a:t>];</a:t>
            </a:r>
            <a:endParaRPr lang="en-GB" sz="1400" dirty="0">
              <a:solidFill>
                <a:srgbClr val="000000"/>
              </a:solidFill>
              <a:highlight>
                <a:srgbClr val="FFFFFF"/>
              </a:highlight>
            </a:endParaRPr>
          </a:p>
          <a:p>
            <a:r>
              <a:rPr lang="en-GB" sz="1400" b="1" dirty="0">
                <a:solidFill>
                  <a:srgbClr val="0000FF"/>
                </a:solidFill>
                <a:highlight>
                  <a:srgbClr val="FFFFFF"/>
                </a:highlight>
                <a:latin typeface="Courier"/>
              </a:rPr>
              <a:t>  for</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err="1">
                <a:solidFill>
                  <a:srgbClr val="8000FF"/>
                </a:solidFill>
                <a:highlight>
                  <a:srgbClr val="FFFFFF"/>
                </a:highlight>
                <a:latin typeface="Courier"/>
              </a:rPr>
              <a:t>int</a:t>
            </a:r>
            <a:r>
              <a:rPr lang="en-GB" sz="1400" dirty="0">
                <a:solidFill>
                  <a:srgbClr val="000000"/>
                </a:solidFill>
                <a:highlight>
                  <a:srgbClr val="FFFFFF"/>
                </a:highlight>
                <a:latin typeface="Courier"/>
              </a:rPr>
              <a:t> i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a:solidFill>
                  <a:srgbClr val="FF8000"/>
                </a:solidFill>
                <a:highlight>
                  <a:srgbClr val="FFFFFF"/>
                </a:highlight>
                <a:latin typeface="Courier"/>
              </a:rPr>
              <a:t>0</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i </a:t>
            </a:r>
            <a:r>
              <a:rPr lang="en-GB" sz="1400" b="1" dirty="0">
                <a:solidFill>
                  <a:srgbClr val="000080"/>
                </a:solidFill>
                <a:highlight>
                  <a:srgbClr val="FFFFFF"/>
                </a:highlight>
                <a:latin typeface="Courier"/>
              </a:rPr>
              <a:t>&lt;</a:t>
            </a:r>
            <a:r>
              <a:rPr lang="en-GB" sz="1400" dirty="0">
                <a:solidFill>
                  <a:srgbClr val="000000"/>
                </a:solidFill>
                <a:highlight>
                  <a:srgbClr val="FFFFFF"/>
                </a:highlight>
                <a:latin typeface="Courier"/>
              </a:rPr>
              <a:t> </a:t>
            </a:r>
            <a:r>
              <a:rPr lang="pl-PL" sz="1400" dirty="0" err="1" smtClean="0">
                <a:solidFill>
                  <a:srgbClr val="000000"/>
                </a:solidFill>
                <a:highlight>
                  <a:srgbClr val="FFFFFF"/>
                </a:highlight>
                <a:latin typeface="Courier"/>
              </a:rPr>
              <a:t>voltage</a:t>
            </a:r>
            <a:r>
              <a:rPr lang="en-GB" sz="1400" dirty="0" err="1" smtClean="0">
                <a:solidFill>
                  <a:srgbClr val="000000"/>
                </a:solidFill>
                <a:highlight>
                  <a:srgbClr val="FFFFFF"/>
                </a:highlight>
                <a:latin typeface="Courier"/>
              </a:rPr>
              <a:t>Values</a:t>
            </a:r>
            <a:r>
              <a:rPr lang="en-GB" sz="1400" b="1" dirty="0" err="1" smtClean="0">
                <a:solidFill>
                  <a:srgbClr val="000080"/>
                </a:solidFill>
                <a:highlight>
                  <a:srgbClr val="FFFFFF"/>
                </a:highlight>
                <a:latin typeface="Courier"/>
              </a:rPr>
              <a:t>.</a:t>
            </a:r>
            <a:r>
              <a:rPr lang="en-GB" sz="1400" dirty="0" err="1" smtClean="0">
                <a:solidFill>
                  <a:srgbClr val="000000"/>
                </a:solidFill>
                <a:highlight>
                  <a:srgbClr val="FFFFFF"/>
                </a:highlight>
                <a:latin typeface="Courier"/>
              </a:rPr>
              <a:t>length</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i</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latin typeface="Courier"/>
              </a:rPr>
              <a:t>       </a:t>
            </a:r>
            <a:r>
              <a:rPr lang="pl-PL" sz="1400" dirty="0" err="1" smtClean="0">
                <a:solidFill>
                  <a:srgbClr val="000000"/>
                </a:solidFill>
                <a:highlight>
                  <a:srgbClr val="FFFFFF"/>
                </a:highlight>
                <a:latin typeface="Courier"/>
              </a:rPr>
              <a:t>resistance</a:t>
            </a:r>
            <a:r>
              <a:rPr lang="en-GB" sz="1400" dirty="0" smtClean="0">
                <a:solidFill>
                  <a:srgbClr val="000000"/>
                </a:solidFill>
                <a:highlight>
                  <a:srgbClr val="FFFFFF"/>
                </a:highlight>
                <a:latin typeface="Courier"/>
              </a:rPr>
              <a:t>Values</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i</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pl-PL" sz="1400" dirty="0" err="1" smtClean="0">
                <a:solidFill>
                  <a:srgbClr val="000000"/>
                </a:solidFill>
                <a:highlight>
                  <a:srgbClr val="FFFFFF"/>
                </a:highlight>
                <a:latin typeface="Courier"/>
              </a:rPr>
              <a:t>voltage</a:t>
            </a:r>
            <a:r>
              <a:rPr lang="en-GB" sz="1400" dirty="0" smtClean="0">
                <a:solidFill>
                  <a:srgbClr val="000000"/>
                </a:solidFill>
                <a:highlight>
                  <a:srgbClr val="FFFFFF"/>
                </a:highlight>
                <a:latin typeface="Courier"/>
              </a:rPr>
              <a:t>Values</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i</a:t>
            </a:r>
            <a:r>
              <a:rPr lang="en-GB" sz="1400" b="1" dirty="0" smtClean="0">
                <a:solidFill>
                  <a:srgbClr val="000080"/>
                </a:solidFill>
                <a:highlight>
                  <a:srgbClr val="FFFFFF"/>
                </a:highlight>
                <a:latin typeface="Courier"/>
              </a:rPr>
              <a:t>]</a:t>
            </a:r>
            <a:r>
              <a:rPr lang="pl-PL" sz="1400" b="1" dirty="0" smtClean="0">
                <a:solidFill>
                  <a:srgbClr val="000080"/>
                </a:solidFill>
                <a:highlight>
                  <a:srgbClr val="FFFFFF"/>
                </a:highlight>
                <a:latin typeface="Courier"/>
              </a:rPr>
              <a:t> / </a:t>
            </a:r>
            <a:r>
              <a:rPr lang="pl-PL" sz="1400" dirty="0">
                <a:solidFill>
                  <a:srgbClr val="000000"/>
                </a:solidFill>
                <a:highlight>
                  <a:srgbClr val="FFFFFF"/>
                </a:highlight>
                <a:latin typeface="Courier"/>
              </a:rPr>
              <a:t>CURRENT</a:t>
            </a:r>
            <a:r>
              <a:rPr lang="en-GB" sz="1400" b="1" dirty="0" smtClean="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b="1" dirty="0" smtClean="0">
                <a:solidFill>
                  <a:srgbClr val="000080"/>
                </a:solidFill>
                <a:highlight>
                  <a:srgbClr val="FFFFFF"/>
                </a:highlight>
                <a:latin typeface="Courier"/>
              </a:rPr>
              <a:t>}</a:t>
            </a:r>
          </a:p>
          <a:p>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8000"/>
                </a:solidFill>
                <a:highlight>
                  <a:srgbClr val="FFFFFF"/>
                </a:highlight>
                <a:latin typeface="Courier"/>
              </a:rPr>
              <a:t>/* Plot </a:t>
            </a:r>
            <a:r>
              <a:rPr lang="pl-PL" sz="1400" dirty="0" err="1" smtClean="0">
                <a:solidFill>
                  <a:srgbClr val="008000"/>
                </a:solidFill>
                <a:highlight>
                  <a:srgbClr val="FFFFFF"/>
                </a:highlight>
                <a:latin typeface="Courier"/>
              </a:rPr>
              <a:t>resistance</a:t>
            </a:r>
            <a:r>
              <a:rPr lang="pl-PL" sz="1400" dirty="0" smtClean="0">
                <a:solidFill>
                  <a:srgbClr val="008000"/>
                </a:solidFill>
                <a:highlight>
                  <a:srgbClr val="FFFFFF"/>
                </a:highlight>
                <a:latin typeface="Courier"/>
              </a:rPr>
              <a:t> </a:t>
            </a:r>
            <a:r>
              <a:rPr lang="en-GB" sz="1400" dirty="0" smtClean="0">
                <a:solidFill>
                  <a:srgbClr val="008000"/>
                </a:solidFill>
                <a:highlight>
                  <a:srgbClr val="FFFFFF"/>
                </a:highlight>
                <a:latin typeface="Courier"/>
              </a:rPr>
              <a:t>on </a:t>
            </a:r>
            <a:r>
              <a:rPr lang="en-GB" sz="1400" dirty="0">
                <a:solidFill>
                  <a:srgbClr val="008000"/>
                </a:solidFill>
                <a:highlight>
                  <a:srgbClr val="FFFFFF"/>
                </a:highlight>
                <a:latin typeface="Courier"/>
              </a:rPr>
              <a:t>the chart. */</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0000"/>
                </a:solidFill>
                <a:highlight>
                  <a:srgbClr val="FFFFFF"/>
                </a:highlight>
                <a:latin typeface="Courier"/>
              </a:rPr>
              <a:t>Chart </a:t>
            </a:r>
            <a:r>
              <a:rPr lang="en-GB" sz="1400" dirty="0" err="1">
                <a:solidFill>
                  <a:srgbClr val="000000"/>
                </a:solidFill>
                <a:highlight>
                  <a:srgbClr val="FFFFFF"/>
                </a:highlight>
                <a:latin typeface="Courier"/>
              </a:rPr>
              <a:t>chart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ChartUtils</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createChart</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smtClean="0">
                <a:solidFill>
                  <a:srgbClr val="000000"/>
                </a:solidFill>
                <a:highlight>
                  <a:srgbClr val="FFFFFF"/>
                </a:highlight>
                <a:latin typeface="Courier"/>
              </a:rPr>
              <a:t>chart</a:t>
            </a:r>
            <a:r>
              <a:rPr lang="en-GB" sz="1400" b="1" dirty="0" err="1" smtClean="0">
                <a:solidFill>
                  <a:srgbClr val="000080"/>
                </a:solidFill>
                <a:highlight>
                  <a:srgbClr val="FFFFFF"/>
                </a:highlight>
                <a:latin typeface="Courier"/>
              </a:rPr>
              <a:t>.</a:t>
            </a:r>
            <a:r>
              <a:rPr lang="en-GB" sz="1400" dirty="0" err="1" smtClean="0">
                <a:solidFill>
                  <a:srgbClr val="000000"/>
                </a:solidFill>
                <a:highlight>
                  <a:srgbClr val="FFFFFF"/>
                </a:highlight>
                <a:latin typeface="Courier"/>
              </a:rPr>
              <a:t>setValues</a:t>
            </a:r>
            <a:r>
              <a:rPr lang="en-GB" sz="1400" b="1" dirty="0" smtClean="0">
                <a:solidFill>
                  <a:srgbClr val="000080"/>
                </a:solidFill>
                <a:highlight>
                  <a:srgbClr val="FFFFFF"/>
                </a:highlight>
                <a:latin typeface="Courier"/>
              </a:rPr>
              <a:t>(</a:t>
            </a:r>
            <a:r>
              <a:rPr lang="pl-PL" sz="1400" dirty="0" err="1" smtClean="0">
                <a:solidFill>
                  <a:srgbClr val="000000"/>
                </a:solidFill>
                <a:highlight>
                  <a:srgbClr val="FFFFFF"/>
                </a:highlight>
                <a:latin typeface="Courier"/>
              </a:rPr>
              <a:t>resistance</a:t>
            </a:r>
            <a:r>
              <a:rPr lang="en-GB" sz="1400" dirty="0" smtClean="0">
                <a:solidFill>
                  <a:srgbClr val="000000"/>
                </a:solidFill>
                <a:highlight>
                  <a:srgbClr val="FFFFFF"/>
                </a:highlight>
                <a:latin typeface="Courier"/>
              </a:rPr>
              <a:t>Values</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a:solidFill>
                  <a:srgbClr val="000000"/>
                </a:solidFill>
                <a:highlight>
                  <a:srgbClr val="FFFFFF"/>
                </a:highlight>
                <a:latin typeface="Courier"/>
              </a:rPr>
              <a:t>chart</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display</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b="1" dirty="0">
                <a:solidFill>
                  <a:srgbClr val="000080"/>
                </a:solidFill>
                <a:highlight>
                  <a:srgbClr val="FFFFFF"/>
                </a:highlight>
                <a:latin typeface="Courier"/>
              </a:rPr>
              <a:t>}</a:t>
            </a:r>
            <a:endParaRPr lang="en-GB" sz="1400" b="0" dirty="0">
              <a:solidFill>
                <a:srgbClr val="000000"/>
              </a:solidFill>
              <a:highlight>
                <a:srgbClr val="FFFFFF"/>
              </a:highlight>
            </a:endParaRPr>
          </a:p>
        </p:txBody>
      </p:sp>
    </p:spTree>
    <p:extLst>
      <p:ext uri="{BB962C8B-B14F-4D97-AF65-F5344CB8AC3E}">
        <p14:creationId xmlns:p14="http://schemas.microsoft.com/office/powerpoint/2010/main" val="37319741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3" y="578598"/>
            <a:ext cx="8574087" cy="4616648"/>
          </a:xfrm>
          <a:prstGeom prst="rect">
            <a:avLst/>
          </a:prstGeom>
        </p:spPr>
        <p:txBody>
          <a:bodyPr wrap="square">
            <a:spAutoFit/>
          </a:bodyPr>
          <a:lstStyle/>
          <a:p>
            <a:r>
              <a:rPr lang="en-GB" sz="1400" dirty="0">
                <a:solidFill>
                  <a:srgbClr val="8000FF"/>
                </a:solidFill>
                <a:highlight>
                  <a:srgbClr val="FFFFFF"/>
                </a:highlight>
                <a:latin typeface="Courier"/>
              </a:rPr>
              <a:t>private</a:t>
            </a:r>
            <a:r>
              <a:rPr lang="en-GB" sz="1400" dirty="0">
                <a:solidFill>
                  <a:srgbClr val="000000"/>
                </a:solidFill>
                <a:highlight>
                  <a:srgbClr val="FFFFFF"/>
                </a:highlight>
                <a:latin typeface="Courier"/>
              </a:rPr>
              <a:t> </a:t>
            </a:r>
            <a:r>
              <a:rPr lang="en-GB" sz="1400" dirty="0">
                <a:solidFill>
                  <a:srgbClr val="8000FF"/>
                </a:solidFill>
                <a:highlight>
                  <a:srgbClr val="FFFFFF"/>
                </a:highlight>
                <a:latin typeface="Courier"/>
              </a:rPr>
              <a:t>void</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readAndPlotData</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8000FF"/>
                </a:solidFill>
                <a:highlight>
                  <a:srgbClr val="FFFFFF"/>
                </a:highlight>
                <a:latin typeface="Courier"/>
              </a:rPr>
              <a:t>double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pl-PL" sz="1400" dirty="0" err="1" smtClean="0">
                <a:solidFill>
                  <a:srgbClr val="000000"/>
                </a:solidFill>
                <a:highlight>
                  <a:srgbClr val="FFFFFF"/>
                </a:highlight>
                <a:latin typeface="Courier"/>
              </a:rPr>
              <a:t>voltage</a:t>
            </a:r>
            <a:r>
              <a:rPr lang="en-GB" sz="1400" dirty="0" smtClean="0">
                <a:solidFill>
                  <a:srgbClr val="000000"/>
                </a:solidFill>
                <a:highlight>
                  <a:srgbClr val="FFFFFF"/>
                </a:highlight>
                <a:latin typeface="Courier"/>
              </a:rPr>
              <a:t>Values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readFile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INPUT_FILE_PATH</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endParaRPr lang="en-GB" sz="1400" dirty="0">
              <a:solidFill>
                <a:srgbClr val="000000"/>
              </a:solidFill>
              <a:highlight>
                <a:srgbClr val="FFFFFF"/>
              </a:highlight>
            </a:endParaRPr>
          </a:p>
          <a:p>
            <a:r>
              <a:rPr lang="en-GB" sz="1400" dirty="0" smtClean="0">
                <a:solidFill>
                  <a:srgbClr val="000000"/>
                </a:solidFill>
                <a:highlight>
                  <a:srgbClr val="FFFFFF"/>
                </a:highlight>
              </a:rPr>
              <a:t>    </a:t>
            </a:r>
            <a:r>
              <a:rPr lang="en-US" sz="1400" dirty="0">
                <a:solidFill>
                  <a:srgbClr val="008000"/>
                </a:solidFill>
                <a:highlight>
                  <a:srgbClr val="FFFFFF"/>
                </a:highlight>
                <a:latin typeface="Courier"/>
              </a:rPr>
              <a:t>/* Divide voltage by constant current to get resistance. */</a:t>
            </a:r>
          </a:p>
          <a:p>
            <a:r>
              <a:rPr lang="en-GB" sz="1400" dirty="0" smtClean="0">
                <a:solidFill>
                  <a:srgbClr val="008000"/>
                </a:solidFill>
                <a:highlight>
                  <a:srgbClr val="FFFFFF"/>
                </a:highlight>
                <a:latin typeface="Courier"/>
              </a:rPr>
              <a:t>  </a:t>
            </a:r>
            <a:r>
              <a:rPr lang="en-GB" sz="1400" dirty="0" err="1" smtClean="0">
                <a:solidFill>
                  <a:srgbClr val="008000"/>
                </a:solidFill>
                <a:highlight>
                  <a:srgbClr val="FFFFFF"/>
                </a:highlight>
                <a:latin typeface="Courier"/>
              </a:rPr>
              <a:t>int</a:t>
            </a:r>
            <a:r>
              <a:rPr lang="en-GB" sz="1400" dirty="0" smtClean="0">
                <a:solidFill>
                  <a:srgbClr val="008000"/>
                </a:solidFill>
                <a:highlight>
                  <a:srgbClr val="FFFFFF"/>
                </a:highlight>
                <a:latin typeface="Courier"/>
              </a:rPr>
              <a:t>[] </a:t>
            </a:r>
            <a:r>
              <a:rPr lang="pl-PL" sz="1400" dirty="0" err="1" smtClean="0">
                <a:solidFill>
                  <a:srgbClr val="000000"/>
                </a:solidFill>
                <a:highlight>
                  <a:srgbClr val="FFFFFF"/>
                </a:highlight>
                <a:latin typeface="Courier"/>
              </a:rPr>
              <a:t>resistance</a:t>
            </a:r>
            <a:r>
              <a:rPr lang="en-GB" sz="1400" dirty="0" smtClean="0">
                <a:solidFill>
                  <a:srgbClr val="000000"/>
                </a:solidFill>
                <a:highlight>
                  <a:srgbClr val="FFFFFF"/>
                </a:highlight>
                <a:latin typeface="Courier"/>
              </a:rPr>
              <a:t>Values = new </a:t>
            </a:r>
            <a:r>
              <a:rPr lang="en-GB" sz="1400" dirty="0" err="1" smtClean="0">
                <a:solidFill>
                  <a:srgbClr val="000000"/>
                </a:solidFill>
                <a:highlight>
                  <a:srgbClr val="FFFFFF"/>
                </a:highlight>
                <a:latin typeface="Courier"/>
              </a:rPr>
              <a:t>int</a:t>
            </a:r>
            <a:r>
              <a:rPr lang="en-GB" sz="1400" dirty="0" smtClean="0">
                <a:solidFill>
                  <a:srgbClr val="000000"/>
                </a:solidFill>
                <a:highlight>
                  <a:srgbClr val="FFFFFF"/>
                </a:highlight>
                <a:latin typeface="Courier"/>
              </a:rPr>
              <a:t>[</a:t>
            </a:r>
            <a:r>
              <a:rPr lang="pl-PL" sz="1400" dirty="0" err="1" smtClean="0">
                <a:solidFill>
                  <a:srgbClr val="000000"/>
                </a:solidFill>
                <a:highlight>
                  <a:srgbClr val="FFFFFF"/>
                </a:highlight>
                <a:latin typeface="Courier"/>
              </a:rPr>
              <a:t>voltage</a:t>
            </a:r>
            <a:r>
              <a:rPr lang="en-GB" sz="1400" dirty="0" err="1" smtClean="0">
                <a:solidFill>
                  <a:srgbClr val="000000"/>
                </a:solidFill>
                <a:highlight>
                  <a:srgbClr val="FFFFFF"/>
                </a:highlight>
                <a:latin typeface="Courier"/>
              </a:rPr>
              <a:t>Values.length</a:t>
            </a:r>
            <a:r>
              <a:rPr lang="en-GB" sz="1400" dirty="0" smtClean="0">
                <a:solidFill>
                  <a:srgbClr val="000000"/>
                </a:solidFill>
                <a:highlight>
                  <a:srgbClr val="FFFFFF"/>
                </a:highlight>
                <a:latin typeface="Courier"/>
              </a:rPr>
              <a:t>];</a:t>
            </a:r>
            <a:endParaRPr lang="en-GB" sz="1400" dirty="0" smtClean="0">
              <a:solidFill>
                <a:srgbClr val="000000"/>
              </a:solidFill>
              <a:highlight>
                <a:srgbClr val="FFFFFF"/>
              </a:highlight>
            </a:endParaRPr>
          </a:p>
          <a:p>
            <a:r>
              <a:rPr lang="en-GB" sz="1400" b="1" dirty="0" smtClean="0">
                <a:solidFill>
                  <a:srgbClr val="0000FF"/>
                </a:solidFill>
                <a:highlight>
                  <a:srgbClr val="FFFFFF"/>
                </a:highlight>
                <a:latin typeface="Courier"/>
              </a:rPr>
              <a:t>  for</a:t>
            </a:r>
            <a:r>
              <a:rPr lang="en-GB" sz="1400" dirty="0" smtClean="0">
                <a:solidFill>
                  <a:srgbClr val="000000"/>
                </a:solidFill>
                <a:highlight>
                  <a:srgbClr val="FFFFFF"/>
                </a:highlight>
                <a:latin typeface="Courier"/>
              </a:rPr>
              <a:t> </a:t>
            </a:r>
            <a:r>
              <a:rPr lang="en-GB" sz="1400" b="1" dirty="0" smtClean="0">
                <a:solidFill>
                  <a:srgbClr val="000080"/>
                </a:solidFill>
                <a:highlight>
                  <a:srgbClr val="FFFFFF"/>
                </a:highlight>
                <a:latin typeface="Courier"/>
              </a:rPr>
              <a:t>(</a:t>
            </a:r>
            <a:r>
              <a:rPr lang="en-GB" sz="1400" dirty="0" err="1" smtClean="0">
                <a:solidFill>
                  <a:srgbClr val="8000FF"/>
                </a:solidFill>
                <a:highlight>
                  <a:srgbClr val="FFFFFF"/>
                </a:highlight>
                <a:latin typeface="Courier"/>
              </a:rPr>
              <a:t>int</a:t>
            </a:r>
            <a:r>
              <a:rPr lang="en-GB" sz="1400" dirty="0" smtClean="0">
                <a:solidFill>
                  <a:srgbClr val="000000"/>
                </a:solidFill>
                <a:highlight>
                  <a:srgbClr val="FFFFFF"/>
                </a:highlight>
                <a:latin typeface="Courier"/>
              </a:rPr>
              <a:t> i </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 </a:t>
            </a:r>
            <a:r>
              <a:rPr lang="en-GB" sz="1400" dirty="0" smtClean="0">
                <a:solidFill>
                  <a:srgbClr val="FF8000"/>
                </a:solidFill>
                <a:highlight>
                  <a:srgbClr val="FFFFFF"/>
                </a:highlight>
                <a:latin typeface="Courier"/>
              </a:rPr>
              <a:t>0</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 i </a:t>
            </a:r>
            <a:r>
              <a:rPr lang="en-GB" sz="1400" b="1" dirty="0" smtClean="0">
                <a:solidFill>
                  <a:srgbClr val="000080"/>
                </a:solidFill>
                <a:highlight>
                  <a:srgbClr val="FFFFFF"/>
                </a:highlight>
                <a:latin typeface="Courier"/>
              </a:rPr>
              <a:t>&lt;</a:t>
            </a:r>
            <a:r>
              <a:rPr lang="en-GB" sz="1400" dirty="0" smtClean="0">
                <a:solidFill>
                  <a:srgbClr val="000000"/>
                </a:solidFill>
                <a:highlight>
                  <a:srgbClr val="FFFFFF"/>
                </a:highlight>
                <a:latin typeface="Courier"/>
              </a:rPr>
              <a:t> </a:t>
            </a:r>
            <a:r>
              <a:rPr lang="pl-PL" sz="1400" dirty="0" err="1" smtClean="0">
                <a:solidFill>
                  <a:srgbClr val="000000"/>
                </a:solidFill>
                <a:highlight>
                  <a:srgbClr val="FFFFFF"/>
                </a:highlight>
                <a:latin typeface="Courier"/>
              </a:rPr>
              <a:t>voltage</a:t>
            </a:r>
            <a:r>
              <a:rPr lang="en-GB" sz="1400" dirty="0" err="1" smtClean="0">
                <a:solidFill>
                  <a:srgbClr val="000000"/>
                </a:solidFill>
                <a:highlight>
                  <a:srgbClr val="FFFFFF"/>
                </a:highlight>
                <a:latin typeface="Courier"/>
              </a:rPr>
              <a:t>Values</a:t>
            </a:r>
            <a:r>
              <a:rPr lang="en-GB" sz="1400" b="1" dirty="0" err="1" smtClean="0">
                <a:solidFill>
                  <a:srgbClr val="000080"/>
                </a:solidFill>
                <a:highlight>
                  <a:srgbClr val="FFFFFF"/>
                </a:highlight>
                <a:latin typeface="Courier"/>
              </a:rPr>
              <a:t>.</a:t>
            </a:r>
            <a:r>
              <a:rPr lang="en-GB" sz="1400" dirty="0" err="1" smtClean="0">
                <a:solidFill>
                  <a:srgbClr val="000000"/>
                </a:solidFill>
                <a:highlight>
                  <a:srgbClr val="FFFFFF"/>
                </a:highlight>
                <a:latin typeface="Courier"/>
              </a:rPr>
              <a:t>length</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 i</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 </a:t>
            </a:r>
            <a:r>
              <a:rPr lang="en-GB" sz="1400" b="1" dirty="0" smtClean="0">
                <a:solidFill>
                  <a:srgbClr val="000080"/>
                </a:solidFill>
                <a:highlight>
                  <a:srgbClr val="FFFFFF"/>
                </a:highlight>
                <a:latin typeface="Courier"/>
              </a:rPr>
              <a:t>{</a:t>
            </a:r>
            <a:endParaRPr lang="en-GB" sz="1400" dirty="0" smtClean="0">
              <a:solidFill>
                <a:srgbClr val="000000"/>
              </a:solidFill>
              <a:highlight>
                <a:srgbClr val="FFFFFF"/>
              </a:highlight>
            </a:endParaRPr>
          </a:p>
          <a:p>
            <a:r>
              <a:rPr lang="en-GB" sz="1400" dirty="0" smtClean="0">
                <a:solidFill>
                  <a:srgbClr val="000000"/>
                </a:solidFill>
                <a:highlight>
                  <a:srgbClr val="FFFFFF"/>
                </a:highlight>
                <a:latin typeface="Courier"/>
              </a:rPr>
              <a:t>       </a:t>
            </a:r>
            <a:r>
              <a:rPr lang="en-GB" sz="1400" dirty="0" err="1" smtClean="0">
                <a:solidFill>
                  <a:srgbClr val="000000"/>
                </a:solidFill>
                <a:highlight>
                  <a:srgbClr val="FFFFFF"/>
                </a:highlight>
                <a:latin typeface="Courier"/>
              </a:rPr>
              <a:t>modifiedSignalValues</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i</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 </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 </a:t>
            </a:r>
            <a:r>
              <a:rPr lang="pl-PL" sz="1400" dirty="0" err="1" smtClean="0">
                <a:solidFill>
                  <a:srgbClr val="000000"/>
                </a:solidFill>
                <a:highlight>
                  <a:srgbClr val="FFFFFF"/>
                </a:highlight>
                <a:latin typeface="Courier"/>
              </a:rPr>
              <a:t>voltage</a:t>
            </a:r>
            <a:r>
              <a:rPr lang="en-GB" sz="1400" dirty="0" smtClean="0">
                <a:solidFill>
                  <a:srgbClr val="000000"/>
                </a:solidFill>
                <a:highlight>
                  <a:srgbClr val="FFFFFF"/>
                </a:highlight>
                <a:latin typeface="Courier"/>
              </a:rPr>
              <a:t>Values</a:t>
            </a:r>
            <a:r>
              <a:rPr lang="en-GB" sz="1400" b="1" dirty="0" smtClean="0">
                <a:solidFill>
                  <a:srgbClr val="000080"/>
                </a:solidFill>
                <a:highlight>
                  <a:srgbClr val="FFFFFF"/>
                </a:highlight>
                <a:latin typeface="Courier"/>
              </a:rPr>
              <a:t>[</a:t>
            </a:r>
            <a:r>
              <a:rPr lang="en-GB" sz="1400" dirty="0" smtClean="0">
                <a:solidFill>
                  <a:srgbClr val="000000"/>
                </a:solidFill>
                <a:highlight>
                  <a:srgbClr val="FFFFFF"/>
                </a:highlight>
                <a:latin typeface="Courier"/>
              </a:rPr>
              <a:t>i</a:t>
            </a:r>
            <a:r>
              <a:rPr lang="en-GB" sz="1400" b="1" dirty="0" smtClean="0">
                <a:solidFill>
                  <a:srgbClr val="000080"/>
                </a:solidFill>
                <a:highlight>
                  <a:srgbClr val="FFFFFF"/>
                </a:highlight>
                <a:latin typeface="Courier"/>
              </a:rPr>
              <a:t>]</a:t>
            </a:r>
            <a:r>
              <a:rPr lang="pl-PL" sz="1400" b="1" dirty="0" smtClean="0">
                <a:solidFill>
                  <a:srgbClr val="000080"/>
                </a:solidFill>
                <a:highlight>
                  <a:srgbClr val="FFFFFF"/>
                </a:highlight>
                <a:latin typeface="Courier"/>
              </a:rPr>
              <a:t> </a:t>
            </a:r>
            <a:r>
              <a:rPr lang="pl-PL" sz="1400" dirty="0">
                <a:solidFill>
                  <a:srgbClr val="000000"/>
                </a:solidFill>
                <a:highlight>
                  <a:srgbClr val="FFFFFF"/>
                </a:highlight>
                <a:latin typeface="Courier"/>
              </a:rPr>
              <a:t>/ CURRENT</a:t>
            </a:r>
            <a:r>
              <a:rPr lang="en-GB" sz="1400" b="1" dirty="0" smtClean="0">
                <a:solidFill>
                  <a:srgbClr val="000080"/>
                </a:solidFill>
                <a:highlight>
                  <a:srgbClr val="FFFFFF"/>
                </a:highlight>
                <a:latin typeface="Courier"/>
              </a:rPr>
              <a:t>;</a:t>
            </a:r>
            <a:endParaRPr lang="en-GB" sz="1400" dirty="0" smtClean="0">
              <a:solidFill>
                <a:srgbClr val="000000"/>
              </a:solidFill>
              <a:highlight>
                <a:srgbClr val="FFFFFF"/>
              </a:highlight>
            </a:endParaRPr>
          </a:p>
          <a:p>
            <a:r>
              <a:rPr lang="en-GB" sz="1400" dirty="0" smtClean="0">
                <a:solidFill>
                  <a:srgbClr val="000000"/>
                </a:solidFill>
                <a:highlight>
                  <a:srgbClr val="FFFFFF"/>
                </a:highlight>
              </a:rPr>
              <a:t>    </a:t>
            </a:r>
            <a:r>
              <a:rPr lang="en-GB" sz="1400" b="1" dirty="0" smtClean="0">
                <a:solidFill>
                  <a:srgbClr val="000080"/>
                </a:solidFill>
                <a:highlight>
                  <a:srgbClr val="FFFFFF"/>
                </a:highlight>
                <a:latin typeface="Courier"/>
              </a:rPr>
              <a:t>}</a:t>
            </a:r>
            <a:br>
              <a:rPr lang="en-GB" sz="1400" b="1" dirty="0" smtClean="0">
                <a:solidFill>
                  <a:srgbClr val="000080"/>
                </a:solidFill>
                <a:highlight>
                  <a:srgbClr val="FFFFFF"/>
                </a:highlight>
                <a:latin typeface="Courier"/>
              </a:rPr>
            </a:br>
            <a:endParaRPr lang="en-GB" sz="1400" dirty="0" smtClean="0">
              <a:solidFill>
                <a:srgbClr val="000000"/>
              </a:solidFill>
              <a:highlight>
                <a:srgbClr val="FFFFFF"/>
              </a:highlight>
            </a:endParaRPr>
          </a:p>
          <a:p>
            <a:r>
              <a:rPr lang="en-GB" sz="1400" dirty="0" smtClean="0">
                <a:solidFill>
                  <a:srgbClr val="000000"/>
                </a:solidFill>
                <a:highlight>
                  <a:srgbClr val="FFFFFF"/>
                </a:highlight>
              </a:rPr>
              <a:t>    </a:t>
            </a:r>
            <a:r>
              <a:rPr lang="en-GB" sz="1400" dirty="0">
                <a:solidFill>
                  <a:srgbClr val="008000"/>
                </a:solidFill>
                <a:highlight>
                  <a:srgbClr val="FFFFFF"/>
                </a:highlight>
                <a:latin typeface="Courier"/>
              </a:rPr>
              <a:t>/* Plot values on the chart. */</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000000"/>
                </a:solidFill>
                <a:highlight>
                  <a:srgbClr val="FFFFFF"/>
                </a:highlight>
                <a:latin typeface="Courier"/>
              </a:rPr>
              <a:t>Chart </a:t>
            </a:r>
            <a:r>
              <a:rPr lang="en-GB" sz="1400" dirty="0" err="1">
                <a:solidFill>
                  <a:srgbClr val="000000"/>
                </a:solidFill>
                <a:highlight>
                  <a:srgbClr val="FFFFFF"/>
                </a:highlight>
                <a:latin typeface="Courier"/>
              </a:rPr>
              <a:t>chart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ChartUtils</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createChart</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smtClean="0">
                <a:solidFill>
                  <a:srgbClr val="000000"/>
                </a:solidFill>
                <a:highlight>
                  <a:srgbClr val="FFFFFF"/>
                </a:highlight>
                <a:latin typeface="Courier"/>
              </a:rPr>
              <a:t>chart</a:t>
            </a:r>
            <a:r>
              <a:rPr lang="en-GB" sz="1400" b="1" dirty="0" err="1" smtClean="0">
                <a:solidFill>
                  <a:srgbClr val="000080"/>
                </a:solidFill>
                <a:highlight>
                  <a:srgbClr val="FFFFFF"/>
                </a:highlight>
                <a:latin typeface="Courier"/>
              </a:rPr>
              <a:t>.</a:t>
            </a:r>
            <a:r>
              <a:rPr lang="en-GB" sz="1400" dirty="0" err="1" smtClean="0">
                <a:solidFill>
                  <a:srgbClr val="000000"/>
                </a:solidFill>
                <a:highlight>
                  <a:srgbClr val="FFFFFF"/>
                </a:highlight>
                <a:latin typeface="Courier"/>
              </a:rPr>
              <a:t>setValues</a:t>
            </a:r>
            <a:r>
              <a:rPr lang="en-GB" sz="1400" b="1" dirty="0" smtClean="0">
                <a:solidFill>
                  <a:srgbClr val="000080"/>
                </a:solidFill>
                <a:highlight>
                  <a:srgbClr val="FFFFFF"/>
                </a:highlight>
                <a:latin typeface="Courier"/>
              </a:rPr>
              <a:t>(</a:t>
            </a:r>
            <a:r>
              <a:rPr lang="pl-PL" sz="1400" b="1" dirty="0" smtClean="0">
                <a:solidFill>
                  <a:srgbClr val="000080"/>
                </a:solidFill>
                <a:highlight>
                  <a:srgbClr val="FFFFFF"/>
                </a:highlight>
                <a:latin typeface="Courier"/>
              </a:rPr>
              <a:t> </a:t>
            </a:r>
            <a:r>
              <a:rPr lang="pl-PL" sz="1400" dirty="0" err="1" smtClean="0">
                <a:solidFill>
                  <a:srgbClr val="000000"/>
                </a:solidFill>
                <a:highlight>
                  <a:srgbClr val="FFFFFF"/>
                </a:highlight>
                <a:latin typeface="Courier"/>
              </a:rPr>
              <a:t>resistance</a:t>
            </a:r>
            <a:r>
              <a:rPr lang="en-GB" sz="1400" dirty="0" smtClean="0">
                <a:solidFill>
                  <a:srgbClr val="000000"/>
                </a:solidFill>
                <a:highlight>
                  <a:srgbClr val="FFFFFF"/>
                </a:highlight>
                <a:latin typeface="Courier"/>
              </a:rPr>
              <a:t>Values</a:t>
            </a:r>
            <a:r>
              <a:rPr lang="pl-PL" sz="1400" dirty="0" smtClean="0">
                <a:solidFill>
                  <a:srgbClr val="000000"/>
                </a:solidFill>
                <a:highlight>
                  <a:srgbClr val="FFFFFF"/>
                </a:highlight>
                <a:latin typeface="Courier"/>
              </a:rPr>
              <a:t> </a:t>
            </a:r>
            <a:r>
              <a:rPr lang="en-GB" sz="1400" b="1" dirty="0" smtClean="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a:solidFill>
                  <a:srgbClr val="000000"/>
                </a:solidFill>
                <a:highlight>
                  <a:srgbClr val="FFFFFF"/>
                </a:highlight>
                <a:latin typeface="Courier"/>
              </a:rPr>
              <a:t>chart</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display</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endParaRPr lang="en-GB" sz="1400" dirty="0">
              <a:solidFill>
                <a:srgbClr val="000000"/>
              </a:solidFill>
              <a:highlight>
                <a:srgbClr val="FFFFFF"/>
              </a:highlight>
            </a:endParaRPr>
          </a:p>
          <a:p>
            <a:r>
              <a:rPr lang="en-GB" sz="1400" dirty="0">
                <a:solidFill>
                  <a:srgbClr val="8000FF"/>
                </a:solidFill>
                <a:highlight>
                  <a:srgbClr val="FFFFFF"/>
                </a:highlight>
                <a:latin typeface="Courier"/>
              </a:rPr>
              <a:t>private</a:t>
            </a:r>
            <a:r>
              <a:rPr lang="en-GB" sz="1400" dirty="0">
                <a:solidFill>
                  <a:srgbClr val="000000"/>
                </a:solidFill>
                <a:highlight>
                  <a:srgbClr val="FFFFFF"/>
                </a:highlight>
                <a:latin typeface="Courier"/>
              </a:rPr>
              <a:t> </a:t>
            </a:r>
            <a:r>
              <a:rPr lang="en-GB" sz="1400" dirty="0">
                <a:solidFill>
                  <a:srgbClr val="8000FF"/>
                </a:solidFill>
                <a:highlight>
                  <a:srgbClr val="FFFFFF"/>
                </a:highlight>
                <a:latin typeface="Courier"/>
              </a:rPr>
              <a:t>double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readFile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String </a:t>
            </a:r>
            <a:r>
              <a:rPr lang="en-GB" sz="1400" dirty="0" err="1">
                <a:solidFill>
                  <a:srgbClr val="000000"/>
                </a:solidFill>
                <a:highlight>
                  <a:srgbClr val="FFFFFF"/>
                </a:highlight>
                <a:latin typeface="Courier"/>
              </a:rPr>
              <a:t>filePath</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openFile</a:t>
            </a:r>
            <a:r>
              <a:rPr lang="en-GB" sz="1400" b="1" dirty="0">
                <a:solidFill>
                  <a:srgbClr val="000080"/>
                </a:solidFill>
                <a:highlight>
                  <a:srgbClr val="FFFFFF"/>
                </a:highlight>
                <a:latin typeface="Courier"/>
              </a:rPr>
              <a:t>(</a:t>
            </a:r>
            <a:r>
              <a:rPr lang="en-GB" sz="1400" dirty="0" err="1">
                <a:solidFill>
                  <a:srgbClr val="000000"/>
                </a:solidFill>
                <a:highlight>
                  <a:srgbClr val="FFFFFF"/>
                </a:highlight>
                <a:latin typeface="Courier"/>
              </a:rPr>
              <a:t>filePath</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a:solidFill>
                  <a:srgbClr val="8000FF"/>
                </a:solidFill>
                <a:highlight>
                  <a:srgbClr val="FFFFFF"/>
                </a:highlight>
                <a:latin typeface="Courier"/>
              </a:rPr>
              <a:t>double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signalValues</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readDoubles</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closeFile</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dirty="0">
                <a:solidFill>
                  <a:srgbClr val="000000"/>
                </a:solidFill>
                <a:highlight>
                  <a:srgbClr val="FFFFFF"/>
                </a:highlight>
              </a:rPr>
              <a:t>    </a:t>
            </a:r>
            <a:r>
              <a:rPr lang="en-GB" sz="1400" b="1" dirty="0">
                <a:solidFill>
                  <a:srgbClr val="0000FF"/>
                </a:solidFill>
                <a:highlight>
                  <a:srgbClr val="FFFFFF"/>
                </a:highlight>
                <a:latin typeface="Courier"/>
              </a:rPr>
              <a:t>return</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signalValues</a:t>
            </a:r>
            <a:r>
              <a:rPr lang="en-GB" sz="1400" b="1" dirty="0">
                <a:solidFill>
                  <a:srgbClr val="000080"/>
                </a:solidFill>
                <a:highlight>
                  <a:srgbClr val="FFFFFF"/>
                </a:highlight>
                <a:latin typeface="Courier"/>
              </a:rPr>
              <a:t>;</a:t>
            </a:r>
            <a:endParaRPr lang="en-GB" sz="1400" dirty="0">
              <a:solidFill>
                <a:srgbClr val="000000"/>
              </a:solidFill>
              <a:highlight>
                <a:srgbClr val="FFFFFF"/>
              </a:highlight>
            </a:endParaRPr>
          </a:p>
          <a:p>
            <a:r>
              <a:rPr lang="en-GB" sz="1400" b="1" dirty="0">
                <a:solidFill>
                  <a:srgbClr val="000080"/>
                </a:solidFill>
                <a:highlight>
                  <a:srgbClr val="FFFFFF"/>
                </a:highlight>
                <a:latin typeface="Courier"/>
              </a:rPr>
              <a:t>}</a:t>
            </a:r>
            <a:endParaRPr lang="en-GB" sz="1400" b="0" dirty="0">
              <a:solidFill>
                <a:srgbClr val="000000"/>
              </a:solidFill>
              <a:highlight>
                <a:srgbClr val="FFFFFF"/>
              </a:highlight>
            </a:endParaRPr>
          </a:p>
        </p:txBody>
      </p:sp>
    </p:spTree>
    <p:extLst>
      <p:ext uri="{BB962C8B-B14F-4D97-AF65-F5344CB8AC3E}">
        <p14:creationId xmlns:p14="http://schemas.microsoft.com/office/powerpoint/2010/main" val="1537117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3" y="578598"/>
            <a:ext cx="8574087" cy="4893647"/>
          </a:xfrm>
          <a:prstGeom prst="rect">
            <a:avLst/>
          </a:prstGeom>
        </p:spPr>
        <p:txBody>
          <a:bodyPr wrap="square">
            <a:spAutoFit/>
          </a:bodyPr>
          <a:lstStyle/>
          <a:p>
            <a:r>
              <a:rPr lang="en-GB" sz="1300" dirty="0">
                <a:solidFill>
                  <a:srgbClr val="8000FF"/>
                </a:solidFill>
                <a:highlight>
                  <a:srgbClr val="FFFFFF"/>
                </a:highlight>
                <a:latin typeface="Courier"/>
              </a:rPr>
              <a:t>private</a:t>
            </a:r>
            <a:r>
              <a:rPr lang="en-GB" sz="1300" dirty="0">
                <a:solidFill>
                  <a:srgbClr val="000000"/>
                </a:solidFill>
                <a:highlight>
                  <a:srgbClr val="FFFFFF"/>
                </a:highlight>
                <a:latin typeface="Courier"/>
              </a:rPr>
              <a:t> </a:t>
            </a:r>
            <a:r>
              <a:rPr lang="en-GB" sz="1300" dirty="0">
                <a:solidFill>
                  <a:srgbClr val="8000FF"/>
                </a:solidFill>
                <a:highlight>
                  <a:srgbClr val="FFFFFF"/>
                </a:highlight>
                <a:latin typeface="Courier"/>
              </a:rPr>
              <a:t>void</a:t>
            </a:r>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readAndPlotData</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dirty="0">
                <a:solidFill>
                  <a:srgbClr val="8000FF"/>
                </a:solidFill>
                <a:highlight>
                  <a:srgbClr val="FFFFFF"/>
                </a:highlight>
                <a:latin typeface="Courier"/>
              </a:rPr>
              <a:t>double</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pl-PL" sz="1300" dirty="0" err="1" smtClean="0">
                <a:solidFill>
                  <a:srgbClr val="000000"/>
                </a:solidFill>
                <a:highlight>
                  <a:srgbClr val="FFFFFF"/>
                </a:highlight>
                <a:latin typeface="Courier"/>
              </a:rPr>
              <a:t>voltage</a:t>
            </a:r>
            <a:r>
              <a:rPr lang="en-GB" sz="1300" dirty="0" smtClean="0">
                <a:solidFill>
                  <a:srgbClr val="000000"/>
                </a:solidFill>
                <a:highlight>
                  <a:srgbClr val="FFFFFF"/>
                </a:highlight>
                <a:latin typeface="Courier"/>
              </a:rPr>
              <a:t>Values </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readFile</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INPUT_FILE_PATH</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8000FF"/>
                </a:solidFill>
                <a:highlight>
                  <a:srgbClr val="FFFFFF"/>
                </a:highlight>
                <a:latin typeface="Courier"/>
              </a:rPr>
              <a:t>  double</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pl-PL" sz="1300" dirty="0" err="1" smtClean="0">
                <a:solidFill>
                  <a:srgbClr val="000000"/>
                </a:solidFill>
                <a:highlight>
                  <a:srgbClr val="FFFFFF"/>
                </a:highlight>
                <a:latin typeface="Courier"/>
              </a:rPr>
              <a:t>resistance</a:t>
            </a:r>
            <a:r>
              <a:rPr lang="en-GB" sz="1300" dirty="0" smtClean="0">
                <a:solidFill>
                  <a:srgbClr val="000000"/>
                </a:solidFill>
                <a:highlight>
                  <a:srgbClr val="FFFFFF"/>
                </a:highlight>
                <a:latin typeface="Courier"/>
              </a:rPr>
              <a:t>Values </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pl-PL" sz="1300" dirty="0" err="1">
                <a:solidFill>
                  <a:srgbClr val="000000"/>
                </a:solidFill>
                <a:highlight>
                  <a:srgbClr val="FFFFFF"/>
                </a:highlight>
                <a:latin typeface="Courier"/>
              </a:rPr>
              <a:t>calculateResistance</a:t>
            </a:r>
            <a:r>
              <a:rPr lang="en-GB" sz="1300" b="1" dirty="0" smtClean="0">
                <a:solidFill>
                  <a:srgbClr val="000080"/>
                </a:solidFill>
                <a:highlight>
                  <a:srgbClr val="FFFFFF"/>
                </a:highlight>
                <a:latin typeface="Courier"/>
              </a:rPr>
              <a:t>(</a:t>
            </a:r>
            <a:r>
              <a:rPr lang="pl-PL" sz="1300" dirty="0" err="1">
                <a:solidFill>
                  <a:srgbClr val="000000"/>
                </a:solidFill>
                <a:highlight>
                  <a:srgbClr val="FFFFFF"/>
                </a:highlight>
                <a:latin typeface="Courier"/>
              </a:rPr>
              <a:t>voltage</a:t>
            </a:r>
            <a:r>
              <a:rPr lang="en-GB" sz="1300" dirty="0">
                <a:solidFill>
                  <a:srgbClr val="000000"/>
                </a:solidFill>
                <a:highlight>
                  <a:srgbClr val="FFFFFF"/>
                </a:highlight>
                <a:latin typeface="Courier"/>
              </a:rPr>
              <a:t>Values</a:t>
            </a:r>
            <a:r>
              <a:rPr lang="en-GB" sz="1300" b="1" dirty="0" smtClean="0">
                <a:solidFill>
                  <a:srgbClr val="000080"/>
                </a:solidFill>
                <a:highlight>
                  <a:srgbClr val="FFFFFF"/>
                </a:highlight>
                <a:latin typeface="Courier"/>
              </a:rPr>
              <a:t>,</a:t>
            </a:r>
            <a:r>
              <a:rPr lang="en-GB" sz="1300" dirty="0" smtClean="0">
                <a:solidFill>
                  <a:srgbClr val="000000"/>
                </a:solidFill>
                <a:highlight>
                  <a:srgbClr val="FFFFFF"/>
                </a:highlight>
                <a:latin typeface="Courier"/>
              </a:rPr>
              <a:t> </a:t>
            </a:r>
            <a:r>
              <a:rPr lang="pl-PL" sz="1300" dirty="0" smtClean="0">
                <a:solidFill>
                  <a:srgbClr val="000000"/>
                </a:solidFill>
                <a:highlight>
                  <a:srgbClr val="FFFFFF"/>
                </a:highlight>
                <a:latin typeface="Courier"/>
              </a:rPr>
              <a:t>CURRENT</a:t>
            </a:r>
            <a:r>
              <a:rPr lang="en-GB" sz="1300" b="1" dirty="0" smtClean="0">
                <a:solidFill>
                  <a:srgbClr val="000080"/>
                </a:solidFill>
                <a:highlight>
                  <a:srgbClr val="FFFFFF"/>
                </a:highlight>
                <a:latin typeface="Courier"/>
              </a:rPr>
              <a:t>);</a:t>
            </a:r>
            <a:endParaRPr lang="en-GB" sz="1300" b="1" dirty="0">
              <a:solidFill>
                <a:srgbClr val="000080"/>
              </a:solidFill>
              <a:highlight>
                <a:srgbClr val="FFFFFF"/>
              </a:highlight>
              <a:latin typeface="Courier"/>
            </a:endParaRPr>
          </a:p>
          <a:p>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dirty="0">
                <a:solidFill>
                  <a:srgbClr val="008000"/>
                </a:solidFill>
                <a:highlight>
                  <a:srgbClr val="FFFFFF"/>
                </a:highlight>
                <a:latin typeface="Courier"/>
              </a:rPr>
              <a:t>/* Plot values on the chart. */</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Chart </a:t>
            </a:r>
            <a:r>
              <a:rPr lang="en-GB" sz="1300" dirty="0" err="1">
                <a:solidFill>
                  <a:srgbClr val="000000"/>
                </a:solidFill>
                <a:highlight>
                  <a:srgbClr val="FFFFFF"/>
                </a:highlight>
                <a:latin typeface="Courier"/>
              </a:rPr>
              <a:t>chart</a:t>
            </a:r>
            <a:r>
              <a:rPr lang="en-GB" sz="1300" dirty="0">
                <a:solidFill>
                  <a:srgbClr val="000000"/>
                </a:solidFill>
                <a:highlight>
                  <a:srgbClr val="FFFFFF"/>
                </a:highlight>
                <a:latin typeface="Courier"/>
              </a:rPr>
              <a:t> </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ChartUtils</a:t>
            </a:r>
            <a:r>
              <a:rPr lang="en-GB" sz="1300" b="1" dirty="0" err="1">
                <a:solidFill>
                  <a:srgbClr val="000080"/>
                </a:solidFill>
                <a:highlight>
                  <a:srgbClr val="FFFFFF"/>
                </a:highlight>
                <a:latin typeface="Courier"/>
              </a:rPr>
              <a:t>.</a:t>
            </a:r>
            <a:r>
              <a:rPr lang="en-GB" sz="1300" dirty="0" err="1">
                <a:solidFill>
                  <a:srgbClr val="000000"/>
                </a:solidFill>
                <a:highlight>
                  <a:srgbClr val="FFFFFF"/>
                </a:highlight>
                <a:latin typeface="Courier"/>
              </a:rPr>
              <a:t>createChart</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dirty="0" err="1" smtClean="0">
                <a:solidFill>
                  <a:srgbClr val="000000"/>
                </a:solidFill>
                <a:highlight>
                  <a:srgbClr val="FFFFFF"/>
                </a:highlight>
                <a:latin typeface="Courier"/>
              </a:rPr>
              <a:t>chart</a:t>
            </a:r>
            <a:r>
              <a:rPr lang="en-GB" sz="1300" b="1" dirty="0" err="1" smtClean="0">
                <a:solidFill>
                  <a:srgbClr val="000080"/>
                </a:solidFill>
                <a:highlight>
                  <a:srgbClr val="FFFFFF"/>
                </a:highlight>
                <a:latin typeface="Courier"/>
              </a:rPr>
              <a:t>.</a:t>
            </a:r>
            <a:r>
              <a:rPr lang="en-GB" sz="1300" dirty="0" err="1" smtClean="0">
                <a:solidFill>
                  <a:srgbClr val="000000"/>
                </a:solidFill>
                <a:highlight>
                  <a:srgbClr val="FFFFFF"/>
                </a:highlight>
                <a:latin typeface="Courier"/>
              </a:rPr>
              <a:t>setValues</a:t>
            </a:r>
            <a:r>
              <a:rPr lang="en-GB" sz="1300" b="1" dirty="0" smtClean="0">
                <a:solidFill>
                  <a:srgbClr val="000080"/>
                </a:solidFill>
                <a:highlight>
                  <a:srgbClr val="FFFFFF"/>
                </a:highlight>
                <a:latin typeface="Courier"/>
              </a:rPr>
              <a:t>(</a:t>
            </a:r>
            <a:r>
              <a:rPr lang="pl-PL" sz="1300" dirty="0" err="1">
                <a:solidFill>
                  <a:srgbClr val="000000"/>
                </a:solidFill>
                <a:highlight>
                  <a:srgbClr val="FFFFFF"/>
                </a:highlight>
                <a:latin typeface="Courier"/>
              </a:rPr>
              <a:t>resistance</a:t>
            </a:r>
            <a:r>
              <a:rPr lang="en-GB" sz="1300" dirty="0">
                <a:solidFill>
                  <a:srgbClr val="000000"/>
                </a:solidFill>
                <a:highlight>
                  <a:srgbClr val="FFFFFF"/>
                </a:highlight>
                <a:latin typeface="Courier"/>
              </a:rPr>
              <a:t>Values</a:t>
            </a:r>
            <a:r>
              <a:rPr lang="pl-PL" sz="1300" dirty="0" smtClean="0">
                <a:solidFill>
                  <a:srgbClr val="000000"/>
                </a:solidFill>
                <a:highlight>
                  <a:srgbClr val="FFFFFF"/>
                </a:highlight>
                <a:latin typeface="Courier"/>
              </a:rPr>
              <a:t> </a:t>
            </a:r>
            <a:r>
              <a:rPr lang="en-GB" sz="1300" b="1" dirty="0" smtClean="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chart</a:t>
            </a:r>
            <a:r>
              <a:rPr lang="en-GB" sz="1300" b="1" dirty="0" err="1">
                <a:solidFill>
                  <a:srgbClr val="000080"/>
                </a:solidFill>
                <a:highlight>
                  <a:srgbClr val="FFFFFF"/>
                </a:highlight>
                <a:latin typeface="Courier"/>
              </a:rPr>
              <a:t>.</a:t>
            </a:r>
            <a:r>
              <a:rPr lang="en-GB" sz="1300" dirty="0" err="1">
                <a:solidFill>
                  <a:srgbClr val="000000"/>
                </a:solidFill>
                <a:highlight>
                  <a:srgbClr val="FFFFFF"/>
                </a:highlight>
                <a:latin typeface="Courier"/>
              </a:rPr>
              <a:t>display</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endParaRPr lang="en-GB" sz="1300" dirty="0">
              <a:solidFill>
                <a:srgbClr val="000000"/>
              </a:solidFill>
              <a:highlight>
                <a:srgbClr val="FFFFFF"/>
              </a:highlight>
              <a:latin typeface="Courier"/>
            </a:endParaRPr>
          </a:p>
          <a:p>
            <a:r>
              <a:rPr lang="en-GB" sz="1300" dirty="0">
                <a:solidFill>
                  <a:srgbClr val="8000FF"/>
                </a:solidFill>
                <a:highlight>
                  <a:srgbClr val="FFFFFF"/>
                </a:highlight>
                <a:latin typeface="Courier"/>
              </a:rPr>
              <a:t>private</a:t>
            </a:r>
            <a:r>
              <a:rPr lang="en-GB" sz="1300" dirty="0">
                <a:solidFill>
                  <a:srgbClr val="000000"/>
                </a:solidFill>
                <a:highlight>
                  <a:srgbClr val="FFFFFF"/>
                </a:highlight>
                <a:latin typeface="Courier"/>
              </a:rPr>
              <a:t> </a:t>
            </a:r>
            <a:r>
              <a:rPr lang="en-GB" sz="1300" dirty="0">
                <a:solidFill>
                  <a:srgbClr val="8000FF"/>
                </a:solidFill>
                <a:highlight>
                  <a:srgbClr val="FFFFFF"/>
                </a:highlight>
                <a:latin typeface="Courier"/>
              </a:rPr>
              <a:t>double</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readFile</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String </a:t>
            </a:r>
            <a:r>
              <a:rPr lang="en-GB" sz="1300" dirty="0" err="1">
                <a:solidFill>
                  <a:srgbClr val="000000"/>
                </a:solidFill>
                <a:highlight>
                  <a:srgbClr val="FFFFFF"/>
                </a:highlight>
                <a:latin typeface="Courier"/>
              </a:rPr>
              <a:t>filePath</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FileReader</a:t>
            </a:r>
            <a:r>
              <a:rPr lang="en-GB" sz="1300" b="1" dirty="0" err="1">
                <a:solidFill>
                  <a:srgbClr val="000080"/>
                </a:solidFill>
                <a:highlight>
                  <a:srgbClr val="FFFFFF"/>
                </a:highlight>
                <a:latin typeface="Courier"/>
              </a:rPr>
              <a:t>.</a:t>
            </a:r>
            <a:r>
              <a:rPr lang="en-GB" sz="1300" dirty="0" err="1">
                <a:solidFill>
                  <a:srgbClr val="000000"/>
                </a:solidFill>
                <a:highlight>
                  <a:srgbClr val="FFFFFF"/>
                </a:highlight>
                <a:latin typeface="Courier"/>
              </a:rPr>
              <a:t>openFile</a:t>
            </a:r>
            <a:r>
              <a:rPr lang="en-GB" sz="1300" b="1" dirty="0">
                <a:solidFill>
                  <a:srgbClr val="000080"/>
                </a:solidFill>
                <a:highlight>
                  <a:srgbClr val="FFFFFF"/>
                </a:highlight>
                <a:latin typeface="Courier"/>
              </a:rPr>
              <a:t>(</a:t>
            </a:r>
            <a:r>
              <a:rPr lang="en-GB" sz="1300" dirty="0" err="1">
                <a:solidFill>
                  <a:srgbClr val="000000"/>
                </a:solidFill>
                <a:highlight>
                  <a:srgbClr val="FFFFFF"/>
                </a:highlight>
                <a:latin typeface="Courier"/>
              </a:rPr>
              <a:t>filePath</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dirty="0">
                <a:solidFill>
                  <a:srgbClr val="8000FF"/>
                </a:solidFill>
                <a:highlight>
                  <a:srgbClr val="FFFFFF"/>
                </a:highlight>
                <a:latin typeface="Courier"/>
              </a:rPr>
              <a:t>double</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signalValues</a:t>
            </a:r>
            <a:r>
              <a:rPr lang="en-GB" sz="1300" dirty="0">
                <a:solidFill>
                  <a:srgbClr val="000000"/>
                </a:solidFill>
                <a:highlight>
                  <a:srgbClr val="FFFFFF"/>
                </a:highlight>
                <a:latin typeface="Courier"/>
              </a:rPr>
              <a:t> </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FileReader</a:t>
            </a:r>
            <a:r>
              <a:rPr lang="en-GB" sz="1300" b="1" dirty="0" err="1">
                <a:solidFill>
                  <a:srgbClr val="000080"/>
                </a:solidFill>
                <a:highlight>
                  <a:srgbClr val="FFFFFF"/>
                </a:highlight>
                <a:latin typeface="Courier"/>
              </a:rPr>
              <a:t>.</a:t>
            </a:r>
            <a:r>
              <a:rPr lang="en-GB" sz="1300" dirty="0" err="1">
                <a:solidFill>
                  <a:srgbClr val="000000"/>
                </a:solidFill>
                <a:highlight>
                  <a:srgbClr val="FFFFFF"/>
                </a:highlight>
                <a:latin typeface="Courier"/>
              </a:rPr>
              <a:t>readDoubles</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FileReader</a:t>
            </a:r>
            <a:r>
              <a:rPr lang="en-GB" sz="1300" b="1" dirty="0" err="1">
                <a:solidFill>
                  <a:srgbClr val="000080"/>
                </a:solidFill>
                <a:highlight>
                  <a:srgbClr val="FFFFFF"/>
                </a:highlight>
                <a:latin typeface="Courier"/>
              </a:rPr>
              <a:t>.</a:t>
            </a:r>
            <a:r>
              <a:rPr lang="en-GB" sz="1300" dirty="0" err="1">
                <a:solidFill>
                  <a:srgbClr val="000000"/>
                </a:solidFill>
                <a:highlight>
                  <a:srgbClr val="FFFFFF"/>
                </a:highlight>
                <a:latin typeface="Courier"/>
              </a:rPr>
              <a:t>closeFile</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b="1" dirty="0">
                <a:solidFill>
                  <a:srgbClr val="0000FF"/>
                </a:solidFill>
                <a:highlight>
                  <a:srgbClr val="FFFFFF"/>
                </a:highlight>
                <a:latin typeface="Courier"/>
              </a:rPr>
              <a:t>return</a:t>
            </a:r>
            <a:r>
              <a:rPr lang="en-GB" sz="1300" dirty="0">
                <a:solidFill>
                  <a:srgbClr val="000000"/>
                </a:solidFill>
                <a:highlight>
                  <a:srgbClr val="FFFFFF"/>
                </a:highlight>
                <a:latin typeface="Courier"/>
              </a:rPr>
              <a:t> </a:t>
            </a:r>
            <a:r>
              <a:rPr lang="en-GB" sz="1300" dirty="0" err="1">
                <a:solidFill>
                  <a:srgbClr val="000000"/>
                </a:solidFill>
                <a:highlight>
                  <a:srgbClr val="FFFFFF"/>
                </a:highlight>
                <a:latin typeface="Courier"/>
              </a:rPr>
              <a:t>signalValues</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b="1" dirty="0">
                <a:solidFill>
                  <a:srgbClr val="000080"/>
                </a:solidFill>
                <a:highlight>
                  <a:srgbClr val="FFFFFF"/>
                </a:highlight>
                <a:latin typeface="Courier"/>
              </a:rPr>
              <a:t>}</a:t>
            </a:r>
          </a:p>
          <a:p>
            <a:endParaRPr lang="en-GB" sz="1300" b="0" dirty="0">
              <a:solidFill>
                <a:srgbClr val="000000"/>
              </a:solidFill>
              <a:highlight>
                <a:srgbClr val="FFFFFF"/>
              </a:highlight>
              <a:latin typeface="Courier"/>
            </a:endParaRPr>
          </a:p>
          <a:p>
            <a:r>
              <a:rPr lang="fr-FR" sz="1300" dirty="0" err="1">
                <a:solidFill>
                  <a:srgbClr val="8000FF"/>
                </a:solidFill>
                <a:highlight>
                  <a:srgbClr val="FFFFFF"/>
                </a:highlight>
                <a:latin typeface="Courier"/>
              </a:rPr>
              <a:t>private</a:t>
            </a:r>
            <a:r>
              <a:rPr lang="fr-FR" sz="1300" dirty="0">
                <a:solidFill>
                  <a:srgbClr val="000000"/>
                </a:solidFill>
                <a:highlight>
                  <a:srgbClr val="FFFFFF"/>
                </a:highlight>
                <a:latin typeface="Courier"/>
              </a:rPr>
              <a:t> </a:t>
            </a:r>
            <a:r>
              <a:rPr lang="en-GB" sz="1300" dirty="0">
                <a:solidFill>
                  <a:srgbClr val="8000FF"/>
                </a:solidFill>
                <a:highlight>
                  <a:srgbClr val="FFFFFF"/>
                </a:highlight>
                <a:latin typeface="Courier"/>
              </a:rPr>
              <a:t>double</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pl-PL" sz="1300" dirty="0" err="1" smtClean="0">
                <a:solidFill>
                  <a:srgbClr val="000000"/>
                </a:solidFill>
                <a:highlight>
                  <a:srgbClr val="FFFFFF"/>
                </a:highlight>
                <a:latin typeface="Courier"/>
              </a:rPr>
              <a:t>calculateResistance</a:t>
            </a:r>
            <a:r>
              <a:rPr lang="fr-FR" sz="1300" b="1" dirty="0" smtClean="0">
                <a:solidFill>
                  <a:srgbClr val="000080"/>
                </a:solidFill>
                <a:highlight>
                  <a:srgbClr val="FFFFFF"/>
                </a:highlight>
                <a:latin typeface="Courier"/>
              </a:rPr>
              <a:t>(</a:t>
            </a:r>
            <a:r>
              <a:rPr lang="fr-FR" sz="1300" dirty="0" smtClean="0">
                <a:solidFill>
                  <a:srgbClr val="8000FF"/>
                </a:solidFill>
                <a:highlight>
                  <a:srgbClr val="FFFFFF"/>
                </a:highlight>
                <a:latin typeface="Courier"/>
              </a:rPr>
              <a:t>double</a:t>
            </a:r>
            <a:r>
              <a:rPr lang="fr-FR" sz="1300" b="1" dirty="0">
                <a:solidFill>
                  <a:srgbClr val="000080"/>
                </a:solidFill>
                <a:highlight>
                  <a:srgbClr val="FFFFFF"/>
                </a:highlight>
                <a:latin typeface="Courier"/>
              </a:rPr>
              <a:t>[]</a:t>
            </a:r>
            <a:r>
              <a:rPr lang="fr-FR" sz="1300" dirty="0">
                <a:solidFill>
                  <a:srgbClr val="000000"/>
                </a:solidFill>
                <a:highlight>
                  <a:srgbClr val="FFFFFF"/>
                </a:highlight>
                <a:latin typeface="Courier"/>
              </a:rPr>
              <a:t> </a:t>
            </a:r>
            <a:r>
              <a:rPr lang="pl-PL" sz="1300" dirty="0" err="1" smtClean="0">
                <a:solidFill>
                  <a:srgbClr val="000000"/>
                </a:solidFill>
                <a:highlight>
                  <a:srgbClr val="FFFFFF"/>
                </a:highlight>
                <a:latin typeface="Courier"/>
              </a:rPr>
              <a:t>voltage</a:t>
            </a:r>
            <a:r>
              <a:rPr lang="fr-FR" sz="1300" dirty="0" smtClean="0">
                <a:solidFill>
                  <a:srgbClr val="000000"/>
                </a:solidFill>
                <a:highlight>
                  <a:srgbClr val="FFFFFF"/>
                </a:highlight>
                <a:latin typeface="Courier"/>
              </a:rPr>
              <a:t>Values</a:t>
            </a:r>
            <a:r>
              <a:rPr lang="fr-FR" sz="1300" b="1" dirty="0">
                <a:solidFill>
                  <a:srgbClr val="000080"/>
                </a:solidFill>
                <a:highlight>
                  <a:srgbClr val="FFFFFF"/>
                </a:highlight>
                <a:latin typeface="Courier"/>
              </a:rPr>
              <a:t>,</a:t>
            </a:r>
            <a:r>
              <a:rPr lang="fr-FR" sz="1300" dirty="0">
                <a:solidFill>
                  <a:srgbClr val="000000"/>
                </a:solidFill>
                <a:highlight>
                  <a:srgbClr val="FFFFFF"/>
                </a:highlight>
                <a:latin typeface="Courier"/>
              </a:rPr>
              <a:t> </a:t>
            </a:r>
            <a:r>
              <a:rPr lang="fr-FR" sz="1300" dirty="0">
                <a:solidFill>
                  <a:srgbClr val="8000FF"/>
                </a:solidFill>
                <a:highlight>
                  <a:srgbClr val="FFFFFF"/>
                </a:highlight>
                <a:latin typeface="Courier"/>
              </a:rPr>
              <a:t>int</a:t>
            </a:r>
            <a:r>
              <a:rPr lang="fr-FR" sz="1300" dirty="0">
                <a:solidFill>
                  <a:srgbClr val="000000"/>
                </a:solidFill>
                <a:highlight>
                  <a:srgbClr val="FFFFFF"/>
                </a:highlight>
                <a:latin typeface="Courier"/>
              </a:rPr>
              <a:t> </a:t>
            </a:r>
            <a:r>
              <a:rPr lang="pl-PL" sz="1300" dirty="0" err="1" smtClean="0">
                <a:solidFill>
                  <a:srgbClr val="000000"/>
                </a:solidFill>
                <a:highlight>
                  <a:srgbClr val="FFFFFF"/>
                </a:highlight>
                <a:latin typeface="Courier"/>
              </a:rPr>
              <a:t>current</a:t>
            </a:r>
            <a:r>
              <a:rPr lang="fr-FR" sz="1300" b="1" dirty="0" smtClean="0">
                <a:solidFill>
                  <a:srgbClr val="000080"/>
                </a:solidFill>
                <a:highlight>
                  <a:srgbClr val="FFFFFF"/>
                </a:highlight>
                <a:latin typeface="Courier"/>
              </a:rPr>
              <a:t>)</a:t>
            </a:r>
            <a:r>
              <a:rPr lang="fr-FR" sz="1300" dirty="0" smtClean="0">
                <a:solidFill>
                  <a:srgbClr val="000000"/>
                </a:solidFill>
                <a:highlight>
                  <a:srgbClr val="FFFFFF"/>
                </a:highlight>
                <a:latin typeface="Courier"/>
              </a:rPr>
              <a:t> </a:t>
            </a:r>
            <a:r>
              <a:rPr lang="fr-FR" sz="1300" b="1" dirty="0">
                <a:solidFill>
                  <a:srgbClr val="000080"/>
                </a:solidFill>
                <a:highlight>
                  <a:srgbClr val="FFFFFF"/>
                </a:highlight>
                <a:latin typeface="Courier"/>
              </a:rPr>
              <a:t>{</a:t>
            </a:r>
            <a:br>
              <a:rPr lang="fr-FR" sz="1300" b="1" dirty="0">
                <a:solidFill>
                  <a:srgbClr val="000080"/>
                </a:solidFill>
                <a:highlight>
                  <a:srgbClr val="FFFFFF"/>
                </a:highlight>
                <a:latin typeface="Courier"/>
              </a:rPr>
            </a:br>
            <a:r>
              <a:rPr lang="fr-FR" sz="1300" b="1" dirty="0">
                <a:solidFill>
                  <a:srgbClr val="000080"/>
                </a:solidFill>
                <a:highlight>
                  <a:srgbClr val="FFFFFF"/>
                </a:highlight>
                <a:latin typeface="Courier"/>
              </a:rPr>
              <a:t>  </a:t>
            </a:r>
            <a:r>
              <a:rPr lang="fr-FR" sz="1300" dirty="0" smtClean="0">
                <a:solidFill>
                  <a:srgbClr val="8000FF"/>
                </a:solidFill>
                <a:highlight>
                  <a:srgbClr val="FFFFFF"/>
                </a:highlight>
                <a:latin typeface="Courier"/>
              </a:rPr>
              <a:t>double</a:t>
            </a:r>
            <a:r>
              <a:rPr lang="fr-FR" sz="1300" b="1" dirty="0" smtClean="0">
                <a:solidFill>
                  <a:srgbClr val="000080"/>
                </a:solidFill>
                <a:highlight>
                  <a:srgbClr val="FFFFFF"/>
                </a:highlight>
                <a:latin typeface="Courier"/>
              </a:rPr>
              <a:t>[] </a:t>
            </a:r>
            <a:r>
              <a:rPr lang="pl-PL" sz="1300" dirty="0" err="1" smtClean="0">
                <a:solidFill>
                  <a:srgbClr val="000000"/>
                </a:solidFill>
                <a:highlight>
                  <a:srgbClr val="FFFFFF"/>
                </a:highlight>
                <a:latin typeface="Courier"/>
              </a:rPr>
              <a:t>resistance</a:t>
            </a:r>
            <a:r>
              <a:rPr lang="en-GB" sz="1300" dirty="0" smtClean="0">
                <a:solidFill>
                  <a:srgbClr val="000000"/>
                </a:solidFill>
                <a:highlight>
                  <a:srgbClr val="FFFFFF"/>
                </a:highlight>
                <a:latin typeface="Courier"/>
              </a:rPr>
              <a:t>Values </a:t>
            </a:r>
            <a:r>
              <a:rPr lang="en-GB" sz="1300" dirty="0">
                <a:solidFill>
                  <a:srgbClr val="000000"/>
                </a:solidFill>
                <a:highlight>
                  <a:srgbClr val="FFFFFF"/>
                </a:highlight>
                <a:latin typeface="Courier"/>
              </a:rPr>
              <a:t>= new </a:t>
            </a:r>
            <a:r>
              <a:rPr lang="en-GB" sz="1300" dirty="0" err="1" smtClean="0">
                <a:solidFill>
                  <a:srgbClr val="000000"/>
                </a:solidFill>
                <a:highlight>
                  <a:srgbClr val="FFFFFF"/>
                </a:highlight>
                <a:latin typeface="Courier"/>
              </a:rPr>
              <a:t>int</a:t>
            </a:r>
            <a:r>
              <a:rPr lang="en-GB" sz="1300" dirty="0" smtClean="0">
                <a:solidFill>
                  <a:srgbClr val="000000"/>
                </a:solidFill>
                <a:highlight>
                  <a:srgbClr val="FFFFFF"/>
                </a:highlight>
                <a:latin typeface="Courier"/>
              </a:rPr>
              <a:t>[</a:t>
            </a:r>
            <a:r>
              <a:rPr lang="pl-PL" sz="1300" dirty="0" err="1" smtClean="0">
                <a:solidFill>
                  <a:srgbClr val="000000"/>
                </a:solidFill>
                <a:highlight>
                  <a:srgbClr val="FFFFFF"/>
                </a:highlight>
                <a:latin typeface="Courier"/>
              </a:rPr>
              <a:t>voltage</a:t>
            </a:r>
            <a:r>
              <a:rPr lang="en-GB" sz="1300" dirty="0" err="1" smtClean="0">
                <a:solidFill>
                  <a:srgbClr val="000000"/>
                </a:solidFill>
                <a:highlight>
                  <a:srgbClr val="FFFFFF"/>
                </a:highlight>
                <a:latin typeface="Courier"/>
              </a:rPr>
              <a:t>Values.length</a:t>
            </a:r>
            <a:r>
              <a:rPr lang="en-GB" sz="1300" dirty="0">
                <a:solidFill>
                  <a:srgbClr val="000000"/>
                </a:solidFill>
                <a:highlight>
                  <a:srgbClr val="FFFFFF"/>
                </a:highlight>
                <a:latin typeface="Courier"/>
              </a:rPr>
              <a:t>];</a:t>
            </a:r>
            <a:endParaRPr lang="fr-FR"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b="1" dirty="0">
                <a:solidFill>
                  <a:srgbClr val="0000FF"/>
                </a:solidFill>
                <a:highlight>
                  <a:srgbClr val="FFFFFF"/>
                </a:highlight>
                <a:latin typeface="Courier"/>
              </a:rPr>
              <a:t>for</a:t>
            </a:r>
            <a:r>
              <a:rPr lang="en-GB" sz="1300" dirty="0">
                <a:solidFill>
                  <a:srgbClr val="000000"/>
                </a:solidFill>
                <a:highlight>
                  <a:srgbClr val="FFFFFF"/>
                </a:highlight>
                <a:latin typeface="Courier"/>
              </a:rPr>
              <a:t> </a:t>
            </a:r>
            <a:r>
              <a:rPr lang="en-GB" sz="1300" b="1" dirty="0">
                <a:solidFill>
                  <a:srgbClr val="000080"/>
                </a:solidFill>
                <a:highlight>
                  <a:srgbClr val="FFFFFF"/>
                </a:highlight>
                <a:latin typeface="Courier"/>
              </a:rPr>
              <a:t>(</a:t>
            </a:r>
            <a:r>
              <a:rPr lang="en-GB" sz="1300" dirty="0" err="1">
                <a:solidFill>
                  <a:srgbClr val="8000FF"/>
                </a:solidFill>
                <a:highlight>
                  <a:srgbClr val="FFFFFF"/>
                </a:highlight>
                <a:latin typeface="Courier"/>
              </a:rPr>
              <a:t>int</a:t>
            </a:r>
            <a:r>
              <a:rPr lang="en-GB" sz="1300" dirty="0">
                <a:solidFill>
                  <a:srgbClr val="000000"/>
                </a:solidFill>
                <a:highlight>
                  <a:srgbClr val="FFFFFF"/>
                </a:highlight>
                <a:latin typeface="Courier"/>
              </a:rPr>
              <a:t> i </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dirty="0">
                <a:solidFill>
                  <a:srgbClr val="FF8000"/>
                </a:solidFill>
                <a:highlight>
                  <a:srgbClr val="FFFFFF"/>
                </a:highlight>
                <a:latin typeface="Courier"/>
              </a:rPr>
              <a:t>0</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i </a:t>
            </a:r>
            <a:r>
              <a:rPr lang="en-GB" sz="1300" b="1" dirty="0">
                <a:solidFill>
                  <a:srgbClr val="000080"/>
                </a:solidFill>
                <a:highlight>
                  <a:srgbClr val="FFFFFF"/>
                </a:highlight>
                <a:latin typeface="Courier"/>
              </a:rPr>
              <a:t>&lt;</a:t>
            </a:r>
            <a:r>
              <a:rPr lang="en-GB" sz="1300" dirty="0">
                <a:solidFill>
                  <a:srgbClr val="000000"/>
                </a:solidFill>
                <a:highlight>
                  <a:srgbClr val="FFFFFF"/>
                </a:highlight>
                <a:latin typeface="Courier"/>
              </a:rPr>
              <a:t> </a:t>
            </a:r>
            <a:r>
              <a:rPr lang="pl-PL" sz="1300" dirty="0" err="1" smtClean="0">
                <a:solidFill>
                  <a:srgbClr val="000000"/>
                </a:solidFill>
                <a:highlight>
                  <a:srgbClr val="FFFFFF"/>
                </a:highlight>
                <a:latin typeface="Courier"/>
              </a:rPr>
              <a:t>voltage</a:t>
            </a:r>
            <a:r>
              <a:rPr lang="en-GB" sz="1300" dirty="0" err="1" smtClean="0">
                <a:solidFill>
                  <a:srgbClr val="000000"/>
                </a:solidFill>
                <a:highlight>
                  <a:srgbClr val="FFFFFF"/>
                </a:highlight>
                <a:latin typeface="Courier"/>
              </a:rPr>
              <a:t>Values</a:t>
            </a:r>
            <a:r>
              <a:rPr lang="en-GB" sz="1300" b="1" dirty="0" err="1" smtClean="0">
                <a:solidFill>
                  <a:srgbClr val="000080"/>
                </a:solidFill>
                <a:highlight>
                  <a:srgbClr val="FFFFFF"/>
                </a:highlight>
                <a:latin typeface="Courier"/>
              </a:rPr>
              <a:t>.</a:t>
            </a:r>
            <a:r>
              <a:rPr lang="en-GB" sz="1300" dirty="0" err="1" smtClean="0">
                <a:solidFill>
                  <a:srgbClr val="000000"/>
                </a:solidFill>
                <a:highlight>
                  <a:srgbClr val="FFFFFF"/>
                </a:highlight>
                <a:latin typeface="Courier"/>
              </a:rPr>
              <a:t>length</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i</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pl-PL" sz="1300" dirty="0" err="1" smtClean="0">
                <a:solidFill>
                  <a:srgbClr val="000000"/>
                </a:solidFill>
                <a:highlight>
                  <a:srgbClr val="FFFFFF"/>
                </a:highlight>
                <a:latin typeface="Courier"/>
              </a:rPr>
              <a:t>resistance</a:t>
            </a:r>
            <a:r>
              <a:rPr lang="en-GB" sz="1300" dirty="0" smtClean="0">
                <a:solidFill>
                  <a:srgbClr val="000000"/>
                </a:solidFill>
                <a:highlight>
                  <a:srgbClr val="FFFFFF"/>
                </a:highlight>
                <a:latin typeface="Courier"/>
              </a:rPr>
              <a:t>Values</a:t>
            </a:r>
            <a:r>
              <a:rPr lang="en-GB" sz="1300" b="1" dirty="0" smtClean="0">
                <a:solidFill>
                  <a:srgbClr val="000080"/>
                </a:solidFill>
                <a:highlight>
                  <a:srgbClr val="FFFFFF"/>
                </a:highlight>
                <a:latin typeface="Courier"/>
              </a:rPr>
              <a:t>[</a:t>
            </a:r>
            <a:r>
              <a:rPr lang="en-GB" sz="1300" dirty="0" smtClean="0">
                <a:solidFill>
                  <a:srgbClr val="000000"/>
                </a:solidFill>
                <a:highlight>
                  <a:srgbClr val="FFFFFF"/>
                </a:highlight>
                <a:latin typeface="Courier"/>
              </a:rPr>
              <a:t>i</a:t>
            </a:r>
            <a:r>
              <a:rPr lang="en-GB" sz="1300" b="1" dirty="0">
                <a:solidFill>
                  <a:srgbClr val="000080"/>
                </a:solidFill>
                <a:highlight>
                  <a:srgbClr val="FFFFFF"/>
                </a:highlight>
                <a:latin typeface="Courier"/>
              </a:rPr>
              <a:t>]</a:t>
            </a:r>
            <a:r>
              <a:rPr lang="en-GB" sz="1300" dirty="0">
                <a:solidFill>
                  <a:srgbClr val="000000"/>
                </a:solidFill>
                <a:highlight>
                  <a:srgbClr val="FFFFFF"/>
                </a:highlight>
                <a:latin typeface="Courier"/>
              </a:rPr>
              <a:t> </a:t>
            </a:r>
            <a:r>
              <a:rPr lang="en-GB" sz="1300" b="1" dirty="0" smtClean="0">
                <a:solidFill>
                  <a:srgbClr val="000080"/>
                </a:solidFill>
                <a:highlight>
                  <a:srgbClr val="FFFFFF"/>
                </a:highlight>
                <a:latin typeface="Courier"/>
              </a:rPr>
              <a:t>=</a:t>
            </a:r>
            <a:r>
              <a:rPr lang="pl-PL" sz="1300" b="1" dirty="0" smtClean="0">
                <a:solidFill>
                  <a:srgbClr val="000080"/>
                </a:solidFill>
                <a:highlight>
                  <a:srgbClr val="FFFFFF"/>
                </a:highlight>
                <a:latin typeface="Courier"/>
              </a:rPr>
              <a:t> </a:t>
            </a:r>
            <a:r>
              <a:rPr lang="pl-PL" sz="1300" dirty="0" err="1">
                <a:solidFill>
                  <a:srgbClr val="000000"/>
                </a:solidFill>
                <a:highlight>
                  <a:srgbClr val="FFFFFF"/>
                </a:highlight>
                <a:latin typeface="Courier"/>
              </a:rPr>
              <a:t>voltageValues</a:t>
            </a:r>
            <a:r>
              <a:rPr lang="pl-PL" sz="1300" dirty="0">
                <a:solidFill>
                  <a:srgbClr val="000000"/>
                </a:solidFill>
                <a:highlight>
                  <a:srgbClr val="FFFFFF"/>
                </a:highlight>
                <a:latin typeface="Courier"/>
              </a:rPr>
              <a:t>[i] /</a:t>
            </a:r>
            <a:r>
              <a:rPr lang="en-GB" sz="1300" dirty="0">
                <a:solidFill>
                  <a:srgbClr val="000000"/>
                </a:solidFill>
                <a:highlight>
                  <a:srgbClr val="FFFFFF"/>
                </a:highlight>
                <a:latin typeface="Courier"/>
              </a:rPr>
              <a:t> </a:t>
            </a:r>
            <a:r>
              <a:rPr lang="pl-PL" sz="1300" dirty="0" err="1" smtClean="0">
                <a:solidFill>
                  <a:srgbClr val="000000"/>
                </a:solidFill>
                <a:highlight>
                  <a:srgbClr val="FFFFFF"/>
                </a:highlight>
                <a:latin typeface="Courier"/>
              </a:rPr>
              <a:t>current</a:t>
            </a:r>
            <a:r>
              <a:rPr lang="en-GB" sz="1300" b="1" dirty="0" smtClean="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dirty="0">
                <a:solidFill>
                  <a:srgbClr val="000000"/>
                </a:solidFill>
                <a:highlight>
                  <a:srgbClr val="FFFFFF"/>
                </a:highlight>
                <a:latin typeface="Courier"/>
              </a:rPr>
              <a:t>  </a:t>
            </a:r>
            <a:r>
              <a:rPr lang="en-GB" sz="1300" b="1" dirty="0">
                <a:solidFill>
                  <a:srgbClr val="000080"/>
                </a:solidFill>
                <a:highlight>
                  <a:srgbClr val="FFFFFF"/>
                </a:highlight>
                <a:latin typeface="Courier"/>
              </a:rPr>
              <a:t>}</a:t>
            </a:r>
          </a:p>
          <a:p>
            <a:r>
              <a:rPr lang="en-GB" sz="1300" b="1" dirty="0">
                <a:solidFill>
                  <a:srgbClr val="0000FF"/>
                </a:solidFill>
                <a:highlight>
                  <a:srgbClr val="FFFFFF"/>
                </a:highlight>
                <a:latin typeface="Courier"/>
              </a:rPr>
              <a:t>  return</a:t>
            </a:r>
            <a:r>
              <a:rPr lang="en-GB" sz="1300" dirty="0">
                <a:solidFill>
                  <a:srgbClr val="000000"/>
                </a:solidFill>
                <a:highlight>
                  <a:srgbClr val="FFFFFF"/>
                </a:highlight>
                <a:latin typeface="Courier"/>
              </a:rPr>
              <a:t> </a:t>
            </a:r>
            <a:r>
              <a:rPr lang="pl-PL" sz="1300" dirty="0" err="1" smtClean="0">
                <a:solidFill>
                  <a:srgbClr val="000000"/>
                </a:solidFill>
                <a:highlight>
                  <a:srgbClr val="FFFFFF"/>
                </a:highlight>
                <a:latin typeface="Courier"/>
              </a:rPr>
              <a:t>resistance</a:t>
            </a:r>
            <a:r>
              <a:rPr lang="en-GB" sz="1300" dirty="0" smtClean="0">
                <a:solidFill>
                  <a:srgbClr val="000000"/>
                </a:solidFill>
                <a:highlight>
                  <a:srgbClr val="FFFFFF"/>
                </a:highlight>
                <a:latin typeface="Courier"/>
              </a:rPr>
              <a:t>Values</a:t>
            </a:r>
            <a:r>
              <a:rPr lang="en-GB" sz="1300" b="1" dirty="0">
                <a:solidFill>
                  <a:srgbClr val="000080"/>
                </a:solidFill>
                <a:highlight>
                  <a:srgbClr val="FFFFFF"/>
                </a:highlight>
                <a:latin typeface="Courier"/>
              </a:rPr>
              <a:t>;</a:t>
            </a:r>
            <a:endParaRPr lang="en-GB" sz="1300" dirty="0">
              <a:solidFill>
                <a:srgbClr val="000000"/>
              </a:solidFill>
              <a:highlight>
                <a:srgbClr val="FFFFFF"/>
              </a:highlight>
              <a:latin typeface="Courier"/>
            </a:endParaRPr>
          </a:p>
          <a:p>
            <a:r>
              <a:rPr lang="en-GB" sz="1300" b="1" dirty="0">
                <a:solidFill>
                  <a:srgbClr val="000080"/>
                </a:solidFill>
                <a:highlight>
                  <a:srgbClr val="FFFFFF"/>
                </a:highlight>
                <a:latin typeface="Courier"/>
              </a:rPr>
              <a:t>}</a:t>
            </a:r>
            <a:endParaRPr lang="en-GB" sz="1300" b="0" dirty="0">
              <a:solidFill>
                <a:srgbClr val="000000"/>
              </a:solidFill>
              <a:highlight>
                <a:srgbClr val="FFFFFF"/>
              </a:highlight>
              <a:latin typeface="Courier"/>
            </a:endParaRPr>
          </a:p>
        </p:txBody>
      </p:sp>
    </p:spTree>
    <p:extLst>
      <p:ext uri="{BB962C8B-B14F-4D97-AF65-F5344CB8AC3E}">
        <p14:creationId xmlns:p14="http://schemas.microsoft.com/office/powerpoint/2010/main" val="3925886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3" y="578598"/>
            <a:ext cx="8574087" cy="5001369"/>
          </a:xfrm>
          <a:prstGeom prst="rect">
            <a:avLst/>
          </a:prstGeom>
        </p:spPr>
        <p:txBody>
          <a:bodyPr wrap="square">
            <a:spAutoFit/>
          </a:bodyPr>
          <a:lstStyle/>
          <a:p>
            <a:r>
              <a:rPr lang="en-GB" sz="1200" dirty="0">
                <a:solidFill>
                  <a:srgbClr val="8000FF"/>
                </a:solidFill>
                <a:highlight>
                  <a:srgbClr val="FFFFFF"/>
                </a:highlight>
                <a:latin typeface="Courier"/>
              </a:rPr>
              <a:t>private</a:t>
            </a:r>
            <a:r>
              <a:rPr lang="en-GB" sz="1200" dirty="0">
                <a:solidFill>
                  <a:srgbClr val="000000"/>
                </a:solidFill>
                <a:highlight>
                  <a:srgbClr val="FFFFFF"/>
                </a:highlight>
                <a:latin typeface="Courier"/>
              </a:rPr>
              <a:t> </a:t>
            </a:r>
            <a:r>
              <a:rPr lang="en-GB" sz="1200" dirty="0">
                <a:solidFill>
                  <a:srgbClr val="8000FF"/>
                </a:solidFill>
                <a:highlight>
                  <a:srgbClr val="FFFFFF"/>
                </a:highlight>
                <a:latin typeface="Courier"/>
              </a:rPr>
              <a:t>void</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readAndPlotData</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dirty="0">
                <a:solidFill>
                  <a:srgbClr val="8000FF"/>
                </a:solidFill>
                <a:highlight>
                  <a:srgbClr val="FFFFFF"/>
                </a:highlight>
                <a:latin typeface="Courier"/>
              </a:rPr>
              <a:t>double</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pl-PL" sz="1200" dirty="0" err="1" smtClean="0">
                <a:solidFill>
                  <a:srgbClr val="000000"/>
                </a:solidFill>
                <a:highlight>
                  <a:srgbClr val="FFFFFF"/>
                </a:highlight>
                <a:latin typeface="Courier"/>
              </a:rPr>
              <a:t>voltage</a:t>
            </a:r>
            <a:r>
              <a:rPr lang="en-GB" sz="1200" dirty="0" smtClean="0">
                <a:solidFill>
                  <a:srgbClr val="000000"/>
                </a:solidFill>
                <a:highlight>
                  <a:srgbClr val="FFFFFF"/>
                </a:highlight>
                <a:latin typeface="Courier"/>
              </a:rPr>
              <a:t>Values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readFile</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INPUT_FILE_PATH</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8000FF"/>
                </a:solidFill>
                <a:highlight>
                  <a:srgbClr val="FFFFFF"/>
                </a:highlight>
                <a:latin typeface="Courier"/>
              </a:rPr>
              <a:t> </a:t>
            </a:r>
            <a:r>
              <a:rPr lang="pl-PL" sz="1200" dirty="0" smtClean="0">
                <a:solidFill>
                  <a:srgbClr val="8000FF"/>
                </a:solidFill>
                <a:highlight>
                  <a:srgbClr val="FFFFFF"/>
                </a:highlight>
                <a:latin typeface="Courier"/>
              </a:rPr>
              <a:t> </a:t>
            </a:r>
            <a:r>
              <a:rPr lang="en-GB" sz="1200" dirty="0" smtClean="0">
                <a:solidFill>
                  <a:srgbClr val="8000FF"/>
                </a:solidFill>
                <a:highlight>
                  <a:srgbClr val="FFFFFF"/>
                </a:highlight>
                <a:latin typeface="Courier"/>
              </a:rPr>
              <a:t>double</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pl-PL" sz="1200" dirty="0" err="1">
                <a:solidFill>
                  <a:srgbClr val="000000"/>
                </a:solidFill>
                <a:highlight>
                  <a:srgbClr val="FFFFFF"/>
                </a:highlight>
                <a:latin typeface="Courier"/>
              </a:rPr>
              <a:t>resistance</a:t>
            </a:r>
            <a:r>
              <a:rPr lang="en-GB" sz="1200" dirty="0">
                <a:solidFill>
                  <a:srgbClr val="000000"/>
                </a:solidFill>
                <a:highlight>
                  <a:srgbClr val="FFFFFF"/>
                </a:highlight>
                <a:latin typeface="Courier"/>
              </a:rPr>
              <a:t>Values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pl-PL" sz="1200" dirty="0" err="1">
                <a:solidFill>
                  <a:srgbClr val="000000"/>
                </a:solidFill>
                <a:highlight>
                  <a:srgbClr val="FFFFFF"/>
                </a:highlight>
                <a:latin typeface="Courier"/>
              </a:rPr>
              <a:t>calculateResistance</a:t>
            </a:r>
            <a:r>
              <a:rPr lang="en-GB" sz="1200" b="1" dirty="0">
                <a:solidFill>
                  <a:srgbClr val="000080"/>
                </a:solidFill>
                <a:highlight>
                  <a:srgbClr val="FFFFFF"/>
                </a:highlight>
                <a:latin typeface="Courier"/>
              </a:rPr>
              <a:t>(</a:t>
            </a:r>
            <a:r>
              <a:rPr lang="pl-PL" sz="1200" dirty="0" err="1">
                <a:solidFill>
                  <a:srgbClr val="000000"/>
                </a:solidFill>
                <a:highlight>
                  <a:srgbClr val="FFFFFF"/>
                </a:highlight>
                <a:latin typeface="Courier"/>
              </a:rPr>
              <a:t>voltage</a:t>
            </a:r>
            <a:r>
              <a:rPr lang="en-GB" sz="1200" dirty="0">
                <a:solidFill>
                  <a:srgbClr val="000000"/>
                </a:solidFill>
                <a:highlight>
                  <a:srgbClr val="FFFFFF"/>
                </a:highlight>
                <a:latin typeface="Courier"/>
              </a:rPr>
              <a:t>Values</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pl-PL" sz="1200" dirty="0">
                <a:solidFill>
                  <a:srgbClr val="000000"/>
                </a:solidFill>
                <a:highlight>
                  <a:srgbClr val="FFFFFF"/>
                </a:highlight>
                <a:latin typeface="Courier"/>
              </a:rPr>
              <a:t>CURRENT</a:t>
            </a:r>
            <a:r>
              <a:rPr lang="en-GB" sz="1200" b="1" dirty="0" smtClean="0">
                <a:solidFill>
                  <a:srgbClr val="000080"/>
                </a:solidFill>
                <a:highlight>
                  <a:srgbClr val="FFFFFF"/>
                </a:highlight>
                <a:latin typeface="Courier"/>
              </a:rPr>
              <a:t>)</a:t>
            </a:r>
            <a:r>
              <a:rPr lang="pl-PL" sz="1200" b="1" dirty="0" smtClean="0">
                <a:solidFill>
                  <a:srgbClr val="000080"/>
                </a:solidFill>
                <a:highlight>
                  <a:srgbClr val="FFFFFF"/>
                </a:highlight>
                <a:latin typeface="Courier"/>
              </a:rPr>
              <a:t>;</a:t>
            </a:r>
            <a:br>
              <a:rPr lang="pl-PL" sz="1200" b="1" dirty="0" smtClean="0">
                <a:solidFill>
                  <a:srgbClr val="000080"/>
                </a:solidFill>
                <a:highlight>
                  <a:srgbClr val="FFFFFF"/>
                </a:highlight>
                <a:latin typeface="Courier"/>
              </a:rPr>
            </a:br>
            <a:r>
              <a:rPr lang="pl-PL" sz="1200" b="1" dirty="0" smtClean="0">
                <a:solidFill>
                  <a:srgbClr val="000080"/>
                </a:solidFill>
                <a:highlight>
                  <a:srgbClr val="FFFFFF"/>
                </a:highlight>
                <a:latin typeface="Courier"/>
              </a:rPr>
              <a:t>  </a:t>
            </a:r>
            <a:r>
              <a:rPr lang="en-GB" sz="1200" dirty="0" err="1" smtClean="0">
                <a:latin typeface="Courier"/>
              </a:rPr>
              <a:t>plotValues</a:t>
            </a:r>
            <a:r>
              <a:rPr lang="en-GB" sz="1200" b="1" dirty="0" smtClean="0">
                <a:latin typeface="Courier"/>
              </a:rPr>
              <a:t>(</a:t>
            </a:r>
            <a:r>
              <a:rPr lang="pl-PL" sz="1200" dirty="0" err="1">
                <a:solidFill>
                  <a:srgbClr val="000000"/>
                </a:solidFill>
                <a:highlight>
                  <a:srgbClr val="FFFFFF"/>
                </a:highlight>
                <a:latin typeface="Courier"/>
              </a:rPr>
              <a:t>resistance</a:t>
            </a:r>
            <a:r>
              <a:rPr lang="pl-PL" sz="1200" dirty="0">
                <a:solidFill>
                  <a:srgbClr val="000000"/>
                </a:solidFill>
                <a:highlight>
                  <a:srgbClr val="FFFFFF"/>
                </a:highlight>
                <a:latin typeface="Courier"/>
              </a:rPr>
              <a:t> </a:t>
            </a:r>
            <a:r>
              <a:rPr lang="en-GB" sz="1200" dirty="0" smtClean="0">
                <a:latin typeface="Courier"/>
              </a:rPr>
              <a:t>Values</a:t>
            </a:r>
            <a:r>
              <a:rPr lang="en-GB" sz="1200" b="1" dirty="0" smtClean="0">
                <a:latin typeface="Courier"/>
              </a:rPr>
              <a:t>);</a:t>
            </a:r>
            <a:endParaRPr lang="en-GB" sz="1200" b="1" dirty="0" smtClean="0">
              <a:solidFill>
                <a:srgbClr val="000080"/>
              </a:solidFill>
              <a:highlight>
                <a:srgbClr val="FFFFFF"/>
              </a:highlight>
              <a:latin typeface="Courier"/>
            </a:endParaRPr>
          </a:p>
          <a:p>
            <a:r>
              <a:rPr lang="en-GB" sz="1200" b="1" dirty="0" smtClean="0">
                <a:solidFill>
                  <a:srgbClr val="000080"/>
                </a:solidFill>
                <a:highlight>
                  <a:srgbClr val="FFFFFF"/>
                </a:highlight>
                <a:latin typeface="Courier"/>
              </a:rPr>
              <a:t>}</a:t>
            </a:r>
            <a:endParaRPr lang="en-GB" sz="1200" dirty="0">
              <a:solidFill>
                <a:srgbClr val="000000"/>
              </a:solidFill>
              <a:highlight>
                <a:srgbClr val="FFFFFF"/>
              </a:highlight>
              <a:latin typeface="Courier"/>
            </a:endParaRPr>
          </a:p>
          <a:p>
            <a:endParaRPr lang="en-GB" sz="1200" dirty="0">
              <a:solidFill>
                <a:srgbClr val="000000"/>
              </a:solidFill>
              <a:highlight>
                <a:srgbClr val="FFFFFF"/>
              </a:highlight>
              <a:latin typeface="Courier"/>
            </a:endParaRPr>
          </a:p>
          <a:p>
            <a:r>
              <a:rPr lang="en-GB" sz="1200" dirty="0">
                <a:solidFill>
                  <a:srgbClr val="8000FF"/>
                </a:solidFill>
                <a:highlight>
                  <a:srgbClr val="FFFFFF"/>
                </a:highlight>
                <a:latin typeface="Courier"/>
              </a:rPr>
              <a:t>private</a:t>
            </a:r>
            <a:r>
              <a:rPr lang="en-GB" sz="1200" dirty="0">
                <a:solidFill>
                  <a:srgbClr val="000000"/>
                </a:solidFill>
                <a:highlight>
                  <a:srgbClr val="FFFFFF"/>
                </a:highlight>
                <a:latin typeface="Courier"/>
              </a:rPr>
              <a:t> </a:t>
            </a:r>
            <a:r>
              <a:rPr lang="en-GB" sz="1200" dirty="0">
                <a:solidFill>
                  <a:srgbClr val="8000FF"/>
                </a:solidFill>
                <a:highlight>
                  <a:srgbClr val="FFFFFF"/>
                </a:highlight>
                <a:latin typeface="Courier"/>
              </a:rPr>
              <a:t>double</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readFile</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String </a:t>
            </a:r>
            <a:r>
              <a:rPr lang="en-GB" sz="1200" dirty="0" err="1">
                <a:solidFill>
                  <a:srgbClr val="000000"/>
                </a:solidFill>
                <a:highlight>
                  <a:srgbClr val="FFFFFF"/>
                </a:highlight>
                <a:latin typeface="Courier"/>
              </a:rPr>
              <a:t>filePath</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FileReader</a:t>
            </a:r>
            <a:r>
              <a:rPr lang="en-GB" sz="1200" b="1" dirty="0" err="1">
                <a:solidFill>
                  <a:srgbClr val="000080"/>
                </a:solidFill>
                <a:highlight>
                  <a:srgbClr val="FFFFFF"/>
                </a:highlight>
                <a:latin typeface="Courier"/>
              </a:rPr>
              <a:t>.</a:t>
            </a:r>
            <a:r>
              <a:rPr lang="en-GB" sz="1200" dirty="0" err="1">
                <a:solidFill>
                  <a:srgbClr val="000000"/>
                </a:solidFill>
                <a:highlight>
                  <a:srgbClr val="FFFFFF"/>
                </a:highlight>
                <a:latin typeface="Courier"/>
              </a:rPr>
              <a:t>openFile</a:t>
            </a:r>
            <a:r>
              <a:rPr lang="en-GB" sz="1200" b="1" dirty="0">
                <a:solidFill>
                  <a:srgbClr val="000080"/>
                </a:solidFill>
                <a:highlight>
                  <a:srgbClr val="FFFFFF"/>
                </a:highlight>
                <a:latin typeface="Courier"/>
              </a:rPr>
              <a:t>(</a:t>
            </a:r>
            <a:r>
              <a:rPr lang="en-GB" sz="1200" dirty="0" err="1">
                <a:solidFill>
                  <a:srgbClr val="000000"/>
                </a:solidFill>
                <a:highlight>
                  <a:srgbClr val="FFFFFF"/>
                </a:highlight>
                <a:latin typeface="Courier"/>
              </a:rPr>
              <a:t>filePath</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dirty="0">
                <a:solidFill>
                  <a:srgbClr val="8000FF"/>
                </a:solidFill>
                <a:highlight>
                  <a:srgbClr val="FFFFFF"/>
                </a:highlight>
                <a:latin typeface="Courier"/>
              </a:rPr>
              <a:t>double</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signalValues</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FileReader</a:t>
            </a:r>
            <a:r>
              <a:rPr lang="en-GB" sz="1200" b="1" dirty="0" err="1">
                <a:solidFill>
                  <a:srgbClr val="000080"/>
                </a:solidFill>
                <a:highlight>
                  <a:srgbClr val="FFFFFF"/>
                </a:highlight>
                <a:latin typeface="Courier"/>
              </a:rPr>
              <a:t>.</a:t>
            </a:r>
            <a:r>
              <a:rPr lang="en-GB" sz="1200" dirty="0" err="1">
                <a:solidFill>
                  <a:srgbClr val="000000"/>
                </a:solidFill>
                <a:highlight>
                  <a:srgbClr val="FFFFFF"/>
                </a:highlight>
                <a:latin typeface="Courier"/>
              </a:rPr>
              <a:t>readDoubles</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FileReader</a:t>
            </a:r>
            <a:r>
              <a:rPr lang="en-GB" sz="1200" b="1" dirty="0" err="1">
                <a:solidFill>
                  <a:srgbClr val="000080"/>
                </a:solidFill>
                <a:highlight>
                  <a:srgbClr val="FFFFFF"/>
                </a:highlight>
                <a:latin typeface="Courier"/>
              </a:rPr>
              <a:t>.</a:t>
            </a:r>
            <a:r>
              <a:rPr lang="en-GB" sz="1200" dirty="0" err="1">
                <a:solidFill>
                  <a:srgbClr val="000000"/>
                </a:solidFill>
                <a:highlight>
                  <a:srgbClr val="FFFFFF"/>
                </a:highlight>
                <a:latin typeface="Courier"/>
              </a:rPr>
              <a:t>closeFile</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b="1" dirty="0">
                <a:solidFill>
                  <a:srgbClr val="0000FF"/>
                </a:solidFill>
                <a:highlight>
                  <a:srgbClr val="FFFFFF"/>
                </a:highlight>
                <a:latin typeface="Courier"/>
              </a:rPr>
              <a:t>return</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signalValues</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b="1" dirty="0">
                <a:solidFill>
                  <a:srgbClr val="000080"/>
                </a:solidFill>
                <a:highlight>
                  <a:srgbClr val="FFFFFF"/>
                </a:highlight>
                <a:latin typeface="Courier"/>
              </a:rPr>
              <a:t>}</a:t>
            </a:r>
          </a:p>
          <a:p>
            <a:endParaRPr lang="en-GB" sz="1200" b="0" dirty="0">
              <a:solidFill>
                <a:srgbClr val="000000"/>
              </a:solidFill>
              <a:highlight>
                <a:srgbClr val="FFFFFF"/>
              </a:highlight>
              <a:latin typeface="Courier"/>
            </a:endParaRPr>
          </a:p>
          <a:p>
            <a:r>
              <a:rPr lang="fr-FR" sz="1200" dirty="0">
                <a:solidFill>
                  <a:srgbClr val="8000FF"/>
                </a:solidFill>
                <a:highlight>
                  <a:srgbClr val="FFFFFF"/>
                </a:highlight>
                <a:latin typeface="Courier"/>
              </a:rPr>
              <a:t>private</a:t>
            </a:r>
            <a:r>
              <a:rPr lang="fr-FR" sz="1200" dirty="0">
                <a:solidFill>
                  <a:srgbClr val="000000"/>
                </a:solidFill>
                <a:highlight>
                  <a:srgbClr val="FFFFFF"/>
                </a:highlight>
                <a:latin typeface="Courier"/>
              </a:rPr>
              <a:t> </a:t>
            </a:r>
            <a:r>
              <a:rPr lang="en-GB" sz="1200" dirty="0">
                <a:solidFill>
                  <a:srgbClr val="8000FF"/>
                </a:solidFill>
                <a:highlight>
                  <a:srgbClr val="FFFFFF"/>
                </a:highlight>
                <a:latin typeface="Courier"/>
              </a:rPr>
              <a:t>double</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pl-PL" sz="1200" dirty="0" err="1">
                <a:solidFill>
                  <a:srgbClr val="000000"/>
                </a:solidFill>
                <a:highlight>
                  <a:srgbClr val="FFFFFF"/>
                </a:highlight>
                <a:latin typeface="Courier"/>
              </a:rPr>
              <a:t>calculateResistance</a:t>
            </a:r>
            <a:r>
              <a:rPr lang="fr-FR" sz="1200" b="1" dirty="0">
                <a:solidFill>
                  <a:srgbClr val="000080"/>
                </a:solidFill>
                <a:highlight>
                  <a:srgbClr val="FFFFFF"/>
                </a:highlight>
                <a:latin typeface="Courier"/>
              </a:rPr>
              <a:t>(</a:t>
            </a:r>
            <a:r>
              <a:rPr lang="fr-FR" sz="1200" dirty="0">
                <a:solidFill>
                  <a:srgbClr val="8000FF"/>
                </a:solidFill>
                <a:highlight>
                  <a:srgbClr val="FFFFFF"/>
                </a:highlight>
                <a:latin typeface="Courier"/>
              </a:rPr>
              <a:t>double</a:t>
            </a:r>
            <a:r>
              <a:rPr lang="fr-FR" sz="1200" b="1" dirty="0">
                <a:solidFill>
                  <a:srgbClr val="000080"/>
                </a:solidFill>
                <a:highlight>
                  <a:srgbClr val="FFFFFF"/>
                </a:highlight>
                <a:latin typeface="Courier"/>
              </a:rPr>
              <a:t>[]</a:t>
            </a:r>
            <a:r>
              <a:rPr lang="fr-FR" sz="1200" dirty="0">
                <a:solidFill>
                  <a:srgbClr val="000000"/>
                </a:solidFill>
                <a:highlight>
                  <a:srgbClr val="FFFFFF"/>
                </a:highlight>
                <a:latin typeface="Courier"/>
              </a:rPr>
              <a:t> </a:t>
            </a:r>
            <a:r>
              <a:rPr lang="pl-PL" sz="1200" dirty="0" err="1">
                <a:solidFill>
                  <a:srgbClr val="000000"/>
                </a:solidFill>
                <a:highlight>
                  <a:srgbClr val="FFFFFF"/>
                </a:highlight>
                <a:latin typeface="Courier"/>
              </a:rPr>
              <a:t>voltage</a:t>
            </a:r>
            <a:r>
              <a:rPr lang="fr-FR" sz="1200" dirty="0">
                <a:solidFill>
                  <a:srgbClr val="000000"/>
                </a:solidFill>
                <a:highlight>
                  <a:srgbClr val="FFFFFF"/>
                </a:highlight>
                <a:latin typeface="Courier"/>
              </a:rPr>
              <a:t>Values</a:t>
            </a:r>
            <a:r>
              <a:rPr lang="fr-FR" sz="1200" b="1" dirty="0">
                <a:solidFill>
                  <a:srgbClr val="000080"/>
                </a:solidFill>
                <a:highlight>
                  <a:srgbClr val="FFFFFF"/>
                </a:highlight>
                <a:latin typeface="Courier"/>
              </a:rPr>
              <a:t>,</a:t>
            </a:r>
            <a:r>
              <a:rPr lang="fr-FR" sz="1200" dirty="0">
                <a:solidFill>
                  <a:srgbClr val="000000"/>
                </a:solidFill>
                <a:highlight>
                  <a:srgbClr val="FFFFFF"/>
                </a:highlight>
                <a:latin typeface="Courier"/>
              </a:rPr>
              <a:t> </a:t>
            </a:r>
            <a:r>
              <a:rPr lang="fr-FR" sz="1200" dirty="0">
                <a:solidFill>
                  <a:srgbClr val="8000FF"/>
                </a:solidFill>
                <a:highlight>
                  <a:srgbClr val="FFFFFF"/>
                </a:highlight>
                <a:latin typeface="Courier"/>
              </a:rPr>
              <a:t>int</a:t>
            </a:r>
            <a:r>
              <a:rPr lang="fr-FR" sz="1200" dirty="0">
                <a:solidFill>
                  <a:srgbClr val="000000"/>
                </a:solidFill>
                <a:highlight>
                  <a:srgbClr val="FFFFFF"/>
                </a:highlight>
                <a:latin typeface="Courier"/>
              </a:rPr>
              <a:t> </a:t>
            </a:r>
            <a:r>
              <a:rPr lang="pl-PL" sz="1200" dirty="0" err="1">
                <a:solidFill>
                  <a:srgbClr val="000000"/>
                </a:solidFill>
                <a:highlight>
                  <a:srgbClr val="FFFFFF"/>
                </a:highlight>
                <a:latin typeface="Courier"/>
              </a:rPr>
              <a:t>current</a:t>
            </a:r>
            <a:r>
              <a:rPr lang="fr-FR" sz="1200" b="1" dirty="0">
                <a:solidFill>
                  <a:srgbClr val="000080"/>
                </a:solidFill>
                <a:highlight>
                  <a:srgbClr val="FFFFFF"/>
                </a:highlight>
                <a:latin typeface="Courier"/>
              </a:rPr>
              <a:t>)</a:t>
            </a:r>
            <a:r>
              <a:rPr lang="fr-FR" sz="1200" dirty="0">
                <a:solidFill>
                  <a:srgbClr val="000000"/>
                </a:solidFill>
                <a:highlight>
                  <a:srgbClr val="FFFFFF"/>
                </a:highlight>
                <a:latin typeface="Courier"/>
              </a:rPr>
              <a:t> </a:t>
            </a:r>
            <a:r>
              <a:rPr lang="fr-FR" sz="1200" b="1" dirty="0">
                <a:solidFill>
                  <a:srgbClr val="000080"/>
                </a:solidFill>
                <a:highlight>
                  <a:srgbClr val="FFFFFF"/>
                </a:highlight>
                <a:latin typeface="Courier"/>
              </a:rPr>
              <a:t>{</a:t>
            </a:r>
            <a:br>
              <a:rPr lang="fr-FR" sz="1200" b="1" dirty="0">
                <a:solidFill>
                  <a:srgbClr val="000080"/>
                </a:solidFill>
                <a:highlight>
                  <a:srgbClr val="FFFFFF"/>
                </a:highlight>
                <a:latin typeface="Courier"/>
              </a:rPr>
            </a:br>
            <a:r>
              <a:rPr lang="fr-FR" sz="1200" b="1" dirty="0">
                <a:solidFill>
                  <a:srgbClr val="000080"/>
                </a:solidFill>
                <a:highlight>
                  <a:srgbClr val="FFFFFF"/>
                </a:highlight>
                <a:latin typeface="Courier"/>
              </a:rPr>
              <a:t>  </a:t>
            </a:r>
            <a:r>
              <a:rPr lang="fr-FR" sz="1200" dirty="0">
                <a:solidFill>
                  <a:srgbClr val="8000FF"/>
                </a:solidFill>
                <a:highlight>
                  <a:srgbClr val="FFFFFF"/>
                </a:highlight>
                <a:latin typeface="Courier"/>
              </a:rPr>
              <a:t>double</a:t>
            </a:r>
            <a:r>
              <a:rPr lang="fr-FR" sz="1200" b="1" dirty="0">
                <a:solidFill>
                  <a:srgbClr val="000080"/>
                </a:solidFill>
                <a:highlight>
                  <a:srgbClr val="FFFFFF"/>
                </a:highlight>
                <a:latin typeface="Courier"/>
              </a:rPr>
              <a:t>[] </a:t>
            </a:r>
            <a:r>
              <a:rPr lang="pl-PL" sz="1200" dirty="0" err="1">
                <a:solidFill>
                  <a:srgbClr val="000000"/>
                </a:solidFill>
                <a:highlight>
                  <a:srgbClr val="FFFFFF"/>
                </a:highlight>
                <a:latin typeface="Courier"/>
              </a:rPr>
              <a:t>resistance</a:t>
            </a:r>
            <a:r>
              <a:rPr lang="en-GB" sz="1200" dirty="0">
                <a:solidFill>
                  <a:srgbClr val="000000"/>
                </a:solidFill>
                <a:highlight>
                  <a:srgbClr val="FFFFFF"/>
                </a:highlight>
                <a:latin typeface="Courier"/>
              </a:rPr>
              <a:t>Values = new </a:t>
            </a:r>
            <a:r>
              <a:rPr lang="en-GB" sz="1200" dirty="0" err="1">
                <a:solidFill>
                  <a:srgbClr val="000000"/>
                </a:solidFill>
                <a:highlight>
                  <a:srgbClr val="FFFFFF"/>
                </a:highlight>
                <a:latin typeface="Courier"/>
              </a:rPr>
              <a:t>int</a:t>
            </a:r>
            <a:r>
              <a:rPr lang="en-GB" sz="1200" dirty="0">
                <a:solidFill>
                  <a:srgbClr val="000000"/>
                </a:solidFill>
                <a:highlight>
                  <a:srgbClr val="FFFFFF"/>
                </a:highlight>
                <a:latin typeface="Courier"/>
              </a:rPr>
              <a:t>[</a:t>
            </a:r>
            <a:r>
              <a:rPr lang="pl-PL" sz="1200" dirty="0" err="1">
                <a:solidFill>
                  <a:srgbClr val="000000"/>
                </a:solidFill>
                <a:highlight>
                  <a:srgbClr val="FFFFFF"/>
                </a:highlight>
                <a:latin typeface="Courier"/>
              </a:rPr>
              <a:t>voltage</a:t>
            </a:r>
            <a:r>
              <a:rPr lang="en-GB" sz="1200" dirty="0" err="1">
                <a:solidFill>
                  <a:srgbClr val="000000"/>
                </a:solidFill>
                <a:highlight>
                  <a:srgbClr val="FFFFFF"/>
                </a:highlight>
                <a:latin typeface="Courier"/>
              </a:rPr>
              <a:t>Values.length</a:t>
            </a:r>
            <a:r>
              <a:rPr lang="en-GB" sz="1200" dirty="0">
                <a:solidFill>
                  <a:srgbClr val="000000"/>
                </a:solidFill>
                <a:highlight>
                  <a:srgbClr val="FFFFFF"/>
                </a:highlight>
                <a:latin typeface="Courier"/>
              </a:rPr>
              <a:t>];</a:t>
            </a:r>
            <a:endParaRPr lang="fr-FR"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b="1" dirty="0">
                <a:solidFill>
                  <a:srgbClr val="0000FF"/>
                </a:solidFill>
                <a:highlight>
                  <a:srgbClr val="FFFFFF"/>
                </a:highlight>
                <a:latin typeface="Courier"/>
              </a:rPr>
              <a:t>for</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r>
              <a:rPr lang="en-GB" sz="1200" dirty="0" err="1">
                <a:solidFill>
                  <a:srgbClr val="8000FF"/>
                </a:solidFill>
                <a:highlight>
                  <a:srgbClr val="FFFFFF"/>
                </a:highlight>
                <a:latin typeface="Courier"/>
              </a:rPr>
              <a:t>int</a:t>
            </a:r>
            <a:r>
              <a:rPr lang="en-GB" sz="1200" dirty="0">
                <a:solidFill>
                  <a:srgbClr val="000000"/>
                </a:solidFill>
                <a:highlight>
                  <a:srgbClr val="FFFFFF"/>
                </a:highlight>
                <a:latin typeface="Courier"/>
              </a:rPr>
              <a:t> i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a:solidFill>
                  <a:srgbClr val="FF8000"/>
                </a:solidFill>
                <a:highlight>
                  <a:srgbClr val="FFFFFF"/>
                </a:highlight>
                <a:latin typeface="Courier"/>
              </a:rPr>
              <a:t>0</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i </a:t>
            </a:r>
            <a:r>
              <a:rPr lang="en-GB" sz="1200" b="1" dirty="0">
                <a:solidFill>
                  <a:srgbClr val="000080"/>
                </a:solidFill>
                <a:highlight>
                  <a:srgbClr val="FFFFFF"/>
                </a:highlight>
                <a:latin typeface="Courier"/>
              </a:rPr>
              <a:t>&lt;</a:t>
            </a:r>
            <a:r>
              <a:rPr lang="en-GB" sz="1200" dirty="0">
                <a:solidFill>
                  <a:srgbClr val="000000"/>
                </a:solidFill>
                <a:highlight>
                  <a:srgbClr val="FFFFFF"/>
                </a:highlight>
                <a:latin typeface="Courier"/>
              </a:rPr>
              <a:t> </a:t>
            </a:r>
            <a:r>
              <a:rPr lang="pl-PL" sz="1200" dirty="0" err="1">
                <a:solidFill>
                  <a:srgbClr val="000000"/>
                </a:solidFill>
                <a:highlight>
                  <a:srgbClr val="FFFFFF"/>
                </a:highlight>
                <a:latin typeface="Courier"/>
              </a:rPr>
              <a:t>voltage</a:t>
            </a:r>
            <a:r>
              <a:rPr lang="en-GB" sz="1200" dirty="0" err="1">
                <a:solidFill>
                  <a:srgbClr val="000000"/>
                </a:solidFill>
                <a:highlight>
                  <a:srgbClr val="FFFFFF"/>
                </a:highlight>
                <a:latin typeface="Courier"/>
              </a:rPr>
              <a:t>Values</a:t>
            </a:r>
            <a:r>
              <a:rPr lang="en-GB" sz="1200" b="1" dirty="0" err="1">
                <a:solidFill>
                  <a:srgbClr val="000080"/>
                </a:solidFill>
                <a:highlight>
                  <a:srgbClr val="FFFFFF"/>
                </a:highlight>
                <a:latin typeface="Courier"/>
              </a:rPr>
              <a:t>.</a:t>
            </a:r>
            <a:r>
              <a:rPr lang="en-GB" sz="1200" dirty="0" err="1">
                <a:solidFill>
                  <a:srgbClr val="000000"/>
                </a:solidFill>
                <a:highlight>
                  <a:srgbClr val="FFFFFF"/>
                </a:highlight>
                <a:latin typeface="Courier"/>
              </a:rPr>
              <a:t>length</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i</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pl-PL" sz="1200" dirty="0" err="1">
                <a:solidFill>
                  <a:srgbClr val="000000"/>
                </a:solidFill>
                <a:highlight>
                  <a:srgbClr val="FFFFFF"/>
                </a:highlight>
                <a:latin typeface="Courier"/>
              </a:rPr>
              <a:t>resistance</a:t>
            </a:r>
            <a:r>
              <a:rPr lang="en-GB" sz="1200" dirty="0">
                <a:solidFill>
                  <a:srgbClr val="000000"/>
                </a:solidFill>
                <a:highlight>
                  <a:srgbClr val="FFFFFF"/>
                </a:highlight>
                <a:latin typeface="Courier"/>
              </a:rPr>
              <a:t>Values</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i</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r>
              <a:rPr lang="pl-PL" sz="1200" b="1" dirty="0">
                <a:solidFill>
                  <a:srgbClr val="000080"/>
                </a:solidFill>
                <a:highlight>
                  <a:srgbClr val="FFFFFF"/>
                </a:highlight>
                <a:latin typeface="Courier"/>
              </a:rPr>
              <a:t> </a:t>
            </a:r>
            <a:r>
              <a:rPr lang="pl-PL" sz="1200" dirty="0" err="1">
                <a:solidFill>
                  <a:srgbClr val="000000"/>
                </a:solidFill>
                <a:highlight>
                  <a:srgbClr val="FFFFFF"/>
                </a:highlight>
                <a:latin typeface="Courier"/>
              </a:rPr>
              <a:t>voltageValues</a:t>
            </a:r>
            <a:r>
              <a:rPr lang="pl-PL" sz="1200" dirty="0">
                <a:solidFill>
                  <a:srgbClr val="000000"/>
                </a:solidFill>
                <a:highlight>
                  <a:srgbClr val="FFFFFF"/>
                </a:highlight>
                <a:latin typeface="Courier"/>
              </a:rPr>
              <a:t>[i] /</a:t>
            </a:r>
            <a:r>
              <a:rPr lang="en-GB" sz="1200" dirty="0">
                <a:solidFill>
                  <a:srgbClr val="000000"/>
                </a:solidFill>
                <a:highlight>
                  <a:srgbClr val="FFFFFF"/>
                </a:highlight>
                <a:latin typeface="Courier"/>
              </a:rPr>
              <a:t> </a:t>
            </a:r>
            <a:r>
              <a:rPr lang="pl-PL" sz="1200" dirty="0" err="1">
                <a:solidFill>
                  <a:srgbClr val="000000"/>
                </a:solidFill>
                <a:highlight>
                  <a:srgbClr val="FFFFFF"/>
                </a:highlight>
                <a:latin typeface="Courier"/>
              </a:rPr>
              <a:t>current</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p>
          <a:p>
            <a:r>
              <a:rPr lang="en-GB" sz="1200" b="1" dirty="0">
                <a:solidFill>
                  <a:srgbClr val="0000FF"/>
                </a:solidFill>
                <a:highlight>
                  <a:srgbClr val="FFFFFF"/>
                </a:highlight>
                <a:latin typeface="Courier"/>
              </a:rPr>
              <a:t>  return</a:t>
            </a:r>
            <a:r>
              <a:rPr lang="en-GB" sz="1200" dirty="0">
                <a:solidFill>
                  <a:srgbClr val="000000"/>
                </a:solidFill>
                <a:highlight>
                  <a:srgbClr val="FFFFFF"/>
                </a:highlight>
                <a:latin typeface="Courier"/>
              </a:rPr>
              <a:t> </a:t>
            </a:r>
            <a:r>
              <a:rPr lang="pl-PL" sz="1200" dirty="0" err="1">
                <a:solidFill>
                  <a:srgbClr val="000000"/>
                </a:solidFill>
                <a:highlight>
                  <a:srgbClr val="FFFFFF"/>
                </a:highlight>
                <a:latin typeface="Courier"/>
              </a:rPr>
              <a:t>resistance</a:t>
            </a:r>
            <a:r>
              <a:rPr lang="en-GB" sz="1200" dirty="0">
                <a:solidFill>
                  <a:srgbClr val="000000"/>
                </a:solidFill>
                <a:highlight>
                  <a:srgbClr val="FFFFFF"/>
                </a:highlight>
                <a:latin typeface="Courier"/>
              </a:rPr>
              <a:t>Values</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endParaRPr lang="en-GB" sz="1200" b="1" dirty="0">
              <a:solidFill>
                <a:srgbClr val="000080"/>
              </a:solidFill>
              <a:highlight>
                <a:srgbClr val="FFFFFF"/>
              </a:highlight>
              <a:latin typeface="Courier"/>
            </a:endParaRPr>
          </a:p>
          <a:p>
            <a:r>
              <a:rPr lang="en-GB" sz="1200" dirty="0">
                <a:solidFill>
                  <a:srgbClr val="8000FF"/>
                </a:solidFill>
                <a:highlight>
                  <a:srgbClr val="FFFFFF"/>
                </a:highlight>
                <a:latin typeface="Courier"/>
              </a:rPr>
              <a:t>private</a:t>
            </a:r>
            <a:r>
              <a:rPr lang="en-GB" sz="1200" dirty="0">
                <a:solidFill>
                  <a:srgbClr val="000000"/>
                </a:solidFill>
                <a:highlight>
                  <a:srgbClr val="FFFFFF"/>
                </a:highlight>
                <a:latin typeface="Courier"/>
              </a:rPr>
              <a:t> </a:t>
            </a:r>
            <a:r>
              <a:rPr lang="en-GB" sz="1200" dirty="0">
                <a:solidFill>
                  <a:srgbClr val="8000FF"/>
                </a:solidFill>
                <a:highlight>
                  <a:srgbClr val="FFFFFF"/>
                </a:highlight>
                <a:latin typeface="Courier"/>
              </a:rPr>
              <a:t>void</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plotValues</a:t>
            </a:r>
            <a:r>
              <a:rPr lang="en-GB" sz="1200" b="1" dirty="0">
                <a:solidFill>
                  <a:srgbClr val="000080"/>
                </a:solidFill>
                <a:highlight>
                  <a:srgbClr val="FFFFFF"/>
                </a:highlight>
                <a:latin typeface="Courier"/>
              </a:rPr>
              <a:t>(</a:t>
            </a:r>
            <a:r>
              <a:rPr lang="en-GB" sz="1200" dirty="0">
                <a:solidFill>
                  <a:srgbClr val="8000FF"/>
                </a:solidFill>
                <a:highlight>
                  <a:srgbClr val="FFFFFF"/>
                </a:highlight>
                <a:latin typeface="Courier"/>
              </a:rPr>
              <a:t>double</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pl-PL" sz="1200" dirty="0" smtClean="0">
                <a:solidFill>
                  <a:srgbClr val="000000"/>
                </a:solidFill>
                <a:highlight>
                  <a:srgbClr val="FFFFFF"/>
                </a:highlight>
                <a:latin typeface="Courier"/>
              </a:rPr>
              <a:t>s</a:t>
            </a:r>
            <a:r>
              <a:rPr lang="en-GB" sz="1200" dirty="0" err="1" smtClean="0">
                <a:solidFill>
                  <a:srgbClr val="000000"/>
                </a:solidFill>
                <a:highlight>
                  <a:srgbClr val="FFFFFF"/>
                </a:highlight>
                <a:latin typeface="Courier"/>
              </a:rPr>
              <a:t>ignalValues</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Chart </a:t>
            </a:r>
            <a:r>
              <a:rPr lang="en-GB" sz="1200" dirty="0" err="1">
                <a:solidFill>
                  <a:srgbClr val="000000"/>
                </a:solidFill>
                <a:highlight>
                  <a:srgbClr val="FFFFFF"/>
                </a:highlight>
                <a:latin typeface="Courier"/>
              </a:rPr>
              <a:t>chart</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ChartUtils</a:t>
            </a:r>
            <a:r>
              <a:rPr lang="en-GB" sz="1200" b="1" dirty="0" err="1">
                <a:solidFill>
                  <a:srgbClr val="000080"/>
                </a:solidFill>
                <a:highlight>
                  <a:srgbClr val="FFFFFF"/>
                </a:highlight>
                <a:latin typeface="Courier"/>
              </a:rPr>
              <a:t>.</a:t>
            </a:r>
            <a:r>
              <a:rPr lang="en-GB" sz="1200" dirty="0" err="1">
                <a:solidFill>
                  <a:srgbClr val="000000"/>
                </a:solidFill>
                <a:highlight>
                  <a:srgbClr val="FFFFFF"/>
                </a:highlight>
                <a:latin typeface="Courier"/>
              </a:rPr>
              <a:t>createChart</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dirty="0" err="1" smtClean="0">
                <a:solidFill>
                  <a:srgbClr val="000000"/>
                </a:solidFill>
                <a:highlight>
                  <a:srgbClr val="FFFFFF"/>
                </a:highlight>
                <a:latin typeface="Courier"/>
              </a:rPr>
              <a:t>chart</a:t>
            </a:r>
            <a:r>
              <a:rPr lang="en-GB" sz="1200" b="1" dirty="0" err="1" smtClean="0">
                <a:solidFill>
                  <a:srgbClr val="000080"/>
                </a:solidFill>
                <a:highlight>
                  <a:srgbClr val="FFFFFF"/>
                </a:highlight>
                <a:latin typeface="Courier"/>
              </a:rPr>
              <a:t>.</a:t>
            </a:r>
            <a:r>
              <a:rPr lang="en-GB" sz="1200" dirty="0" err="1" smtClean="0">
                <a:solidFill>
                  <a:srgbClr val="000000"/>
                </a:solidFill>
                <a:highlight>
                  <a:srgbClr val="FFFFFF"/>
                </a:highlight>
                <a:latin typeface="Courier"/>
              </a:rPr>
              <a:t>setValues</a:t>
            </a:r>
            <a:r>
              <a:rPr lang="en-GB" sz="1200" b="1" dirty="0" smtClean="0">
                <a:solidFill>
                  <a:srgbClr val="000080"/>
                </a:solidFill>
                <a:highlight>
                  <a:srgbClr val="FFFFFF"/>
                </a:highlight>
                <a:latin typeface="Courier"/>
              </a:rPr>
              <a:t>(</a:t>
            </a:r>
            <a:r>
              <a:rPr lang="pl-PL" sz="1200" dirty="0" smtClean="0">
                <a:solidFill>
                  <a:srgbClr val="000000"/>
                </a:solidFill>
                <a:highlight>
                  <a:srgbClr val="FFFFFF"/>
                </a:highlight>
                <a:latin typeface="Courier"/>
              </a:rPr>
              <a:t>s</a:t>
            </a:r>
            <a:r>
              <a:rPr lang="en-GB" sz="1200" dirty="0" err="1" smtClean="0">
                <a:solidFill>
                  <a:srgbClr val="000000"/>
                </a:solidFill>
                <a:highlight>
                  <a:srgbClr val="FFFFFF"/>
                </a:highlight>
                <a:latin typeface="Courier"/>
              </a:rPr>
              <a:t>ignalValues</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chart</a:t>
            </a:r>
            <a:r>
              <a:rPr lang="en-GB" sz="1200" b="1" dirty="0" err="1">
                <a:solidFill>
                  <a:srgbClr val="000080"/>
                </a:solidFill>
                <a:highlight>
                  <a:srgbClr val="FFFFFF"/>
                </a:highlight>
                <a:latin typeface="Courier"/>
              </a:rPr>
              <a:t>.</a:t>
            </a:r>
            <a:r>
              <a:rPr lang="en-GB" sz="1200" dirty="0" err="1">
                <a:solidFill>
                  <a:srgbClr val="000000"/>
                </a:solidFill>
                <a:highlight>
                  <a:srgbClr val="FFFFFF"/>
                </a:highlight>
                <a:latin typeface="Courier"/>
              </a:rPr>
              <a:t>display</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b="1" dirty="0">
                <a:solidFill>
                  <a:srgbClr val="000080"/>
                </a:solidFill>
                <a:highlight>
                  <a:srgbClr val="FFFFFF"/>
                </a:highlight>
                <a:latin typeface="Courier"/>
              </a:rPr>
              <a:t>}</a:t>
            </a:r>
            <a:endParaRPr lang="en-GB" sz="1200" b="0" dirty="0">
              <a:solidFill>
                <a:srgbClr val="000000"/>
              </a:solidFill>
              <a:highlight>
                <a:srgbClr val="FFFFFF"/>
              </a:highlight>
              <a:latin typeface="Courier"/>
            </a:endParaRPr>
          </a:p>
        </p:txBody>
      </p:sp>
    </p:spTree>
    <p:extLst>
      <p:ext uri="{BB962C8B-B14F-4D97-AF65-F5344CB8AC3E}">
        <p14:creationId xmlns:p14="http://schemas.microsoft.com/office/powerpoint/2010/main" val="19892739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fontScale="92500" lnSpcReduction="10000"/>
          </a:bodyPr>
          <a:lstStyle/>
          <a:p>
            <a:pPr>
              <a:spcBef>
                <a:spcPts val="600"/>
              </a:spcBef>
            </a:pPr>
            <a:r>
              <a:rPr lang="en-US" sz="1600" dirty="0">
                <a:solidFill>
                  <a:schemeClr val="tx2">
                    <a:lumMod val="25000"/>
                    <a:lumOff val="75000"/>
                  </a:schemeClr>
                </a:solidFill>
              </a:rPr>
              <a:t>Coding </a:t>
            </a:r>
            <a:r>
              <a:rPr lang="en-US" sz="1600" dirty="0" smtClean="0">
                <a:solidFill>
                  <a:schemeClr val="tx2">
                    <a:lumMod val="25000"/>
                    <a:lumOff val="75000"/>
                  </a:schemeClr>
                </a:solidFill>
              </a:rPr>
              <a:t>conventions</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pl-PL" sz="1600" dirty="0" smtClean="0">
              <a:solidFill>
                <a:schemeClr val="tx1"/>
              </a:solidFill>
            </a:endParaRPr>
          </a:p>
          <a:p>
            <a:pPr>
              <a:spcBef>
                <a:spcPts val="600"/>
              </a:spcBef>
            </a:pPr>
            <a:r>
              <a:rPr lang="en-US" sz="1600" dirty="0" smtClean="0">
                <a:solidFill>
                  <a:schemeClr val="bg1">
                    <a:lumMod val="75000"/>
                  </a:schemeClr>
                </a:solidFill>
              </a:rPr>
              <a:t>Problem representation</a:t>
            </a:r>
            <a:endParaRPr lang="en-US" sz="1600" dirty="0">
              <a:solidFill>
                <a:schemeClr val="bg1">
                  <a:lumMod val="75000"/>
                </a:schemeClr>
              </a:solidFill>
            </a:endParaRPr>
          </a:p>
          <a:p>
            <a:pPr>
              <a:spcBef>
                <a:spcPts val="600"/>
              </a:spcBef>
            </a:pPr>
            <a:r>
              <a:rPr lang="en-US" sz="1600" dirty="0">
                <a:solidFill>
                  <a:schemeClr val="tx2">
                    <a:lumMod val="25000"/>
                    <a:lumOff val="75000"/>
                  </a:schemeClr>
                </a:solidFill>
              </a:rPr>
              <a:t>Divide et </a:t>
            </a:r>
            <a:r>
              <a:rPr lang="en-US" sz="1600" dirty="0" err="1">
                <a:solidFill>
                  <a:schemeClr val="tx2">
                    <a:lumMod val="25000"/>
                    <a:lumOff val="75000"/>
                  </a:schemeClr>
                </a:solidFill>
              </a:rPr>
              <a:t>impera</a:t>
            </a:r>
            <a:endParaRPr lang="en-US" sz="1600" dirty="0">
              <a:solidFill>
                <a:schemeClr val="tx2">
                  <a:lumMod val="25000"/>
                  <a:lumOff val="75000"/>
                </a:schemeClr>
              </a:solidFill>
            </a:endParaRPr>
          </a:p>
          <a:p>
            <a:pPr>
              <a:spcBef>
                <a:spcPts val="600"/>
              </a:spcBef>
            </a:pPr>
            <a:r>
              <a:rPr lang="en-US" sz="1600" b="1" dirty="0" smtClean="0">
                <a:solidFill>
                  <a:schemeClr val="tx1"/>
                </a:solidFill>
              </a:rPr>
              <a:t>Exception </a:t>
            </a:r>
            <a:r>
              <a:rPr lang="en-US" sz="1600" b="1" dirty="0">
                <a:solidFill>
                  <a:schemeClr val="tx1"/>
                </a:solidFill>
              </a:rPr>
              <a:t>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3079533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3" y="578598"/>
            <a:ext cx="8574087" cy="2646878"/>
          </a:xfrm>
          <a:prstGeom prst="rect">
            <a:avLst/>
          </a:prstGeom>
        </p:spPr>
        <p:txBody>
          <a:bodyPr wrap="square">
            <a:spAutoFit/>
          </a:bodyPr>
          <a:lstStyle/>
          <a:p>
            <a:pPr algn="ctr"/>
            <a:endParaRPr lang="en-GB" sz="4000" b="1" dirty="0">
              <a:solidFill>
                <a:srgbClr val="000000"/>
              </a:solidFill>
              <a:highlight>
                <a:srgbClr val="FFFFFF"/>
              </a:highlight>
            </a:endParaRPr>
          </a:p>
          <a:p>
            <a:endParaRPr lang="en-GB" dirty="0">
              <a:solidFill>
                <a:srgbClr val="000000"/>
              </a:solidFill>
              <a:highlight>
                <a:srgbClr val="FFFFFF"/>
              </a:highlight>
              <a:latin typeface="Courier"/>
            </a:endParaRPr>
          </a:p>
          <a:p>
            <a:r>
              <a:rPr lang="en-GB" dirty="0">
                <a:solidFill>
                  <a:srgbClr val="8000FF"/>
                </a:solidFill>
                <a:highlight>
                  <a:srgbClr val="FFFFFF"/>
                </a:highlight>
                <a:latin typeface="Courier"/>
              </a:rPr>
              <a:t>private</a:t>
            </a:r>
            <a:r>
              <a:rPr lang="en-GB" dirty="0">
                <a:solidFill>
                  <a:srgbClr val="000000"/>
                </a:solidFill>
                <a:highlight>
                  <a:srgbClr val="FFFFFF"/>
                </a:highlight>
                <a:latin typeface="Courier"/>
              </a:rPr>
              <a:t> </a:t>
            </a:r>
            <a:r>
              <a:rPr lang="en-GB" dirty="0">
                <a:solidFill>
                  <a:srgbClr val="8000FF"/>
                </a:solidFill>
                <a:highlight>
                  <a:srgbClr val="FFFFFF"/>
                </a:highlight>
                <a:latin typeface="Courier"/>
              </a:rPr>
              <a:t>double</a:t>
            </a:r>
            <a:r>
              <a:rPr lang="en-GB" b="1" dirty="0">
                <a:solidFill>
                  <a:srgbClr val="000080"/>
                </a:solidFill>
                <a:highlight>
                  <a:srgbClr val="FFFFFF"/>
                </a:highlight>
                <a:latin typeface="Courier"/>
              </a:rPr>
              <a:t>[]</a:t>
            </a:r>
            <a:r>
              <a:rPr lang="en-GB" dirty="0">
                <a:solidFill>
                  <a:srgbClr val="000000"/>
                </a:solidFill>
                <a:highlight>
                  <a:srgbClr val="FFFFFF"/>
                </a:highlight>
                <a:latin typeface="Courier"/>
              </a:rPr>
              <a:t> </a:t>
            </a:r>
            <a:r>
              <a:rPr lang="en-GB" dirty="0" err="1">
                <a:solidFill>
                  <a:srgbClr val="000000"/>
                </a:solidFill>
                <a:highlight>
                  <a:srgbClr val="FFFFFF"/>
                </a:highlight>
                <a:latin typeface="Courier"/>
              </a:rPr>
              <a:t>readFile</a:t>
            </a:r>
            <a:r>
              <a:rPr lang="en-GB" b="1" dirty="0">
                <a:solidFill>
                  <a:srgbClr val="000080"/>
                </a:solidFill>
                <a:highlight>
                  <a:srgbClr val="FFFFFF"/>
                </a:highlight>
                <a:latin typeface="Courier"/>
              </a:rPr>
              <a:t>(</a:t>
            </a:r>
            <a:r>
              <a:rPr lang="en-GB" dirty="0">
                <a:solidFill>
                  <a:srgbClr val="000000"/>
                </a:solidFill>
                <a:highlight>
                  <a:srgbClr val="FFFFFF"/>
                </a:highlight>
                <a:latin typeface="Courier"/>
              </a:rPr>
              <a:t>String </a:t>
            </a:r>
            <a:r>
              <a:rPr lang="en-GB" dirty="0" err="1">
                <a:solidFill>
                  <a:srgbClr val="000000"/>
                </a:solidFill>
                <a:highlight>
                  <a:srgbClr val="FFFFFF"/>
                </a:highlight>
                <a:latin typeface="Courier"/>
              </a:rPr>
              <a:t>filePath</a:t>
            </a:r>
            <a:r>
              <a:rPr lang="en-GB" b="1" dirty="0">
                <a:solidFill>
                  <a:srgbClr val="000080"/>
                </a:solidFill>
                <a:highlight>
                  <a:srgbClr val="FFFFFF"/>
                </a:highlight>
                <a:latin typeface="Courier"/>
              </a:rPr>
              <a:t>)</a:t>
            </a:r>
            <a:r>
              <a:rPr lang="en-GB" dirty="0">
                <a:solidFill>
                  <a:srgbClr val="000000"/>
                </a:solidFill>
                <a:highlight>
                  <a:srgbClr val="FFFFFF"/>
                </a:highlight>
                <a:latin typeface="Courier"/>
              </a:rPr>
              <a:t> </a:t>
            </a:r>
            <a:r>
              <a:rPr lang="en-GB" b="1" dirty="0">
                <a:solidFill>
                  <a:srgbClr val="000080"/>
                </a:solidFill>
                <a:highlight>
                  <a:srgbClr val="FFFFFF"/>
                </a:highlight>
                <a:latin typeface="Courier"/>
              </a:rPr>
              <a:t>{</a:t>
            </a:r>
            <a:endParaRPr lang="en-GB" dirty="0">
              <a:solidFill>
                <a:srgbClr val="000000"/>
              </a:solidFill>
              <a:highlight>
                <a:srgbClr val="FFFFFF"/>
              </a:highlight>
              <a:latin typeface="Courier"/>
            </a:endParaRPr>
          </a:p>
          <a:p>
            <a:r>
              <a:rPr lang="en-GB" dirty="0">
                <a:solidFill>
                  <a:srgbClr val="000000"/>
                </a:solidFill>
                <a:highlight>
                  <a:srgbClr val="FFFFFF"/>
                </a:highlight>
                <a:latin typeface="Courier"/>
              </a:rPr>
              <a:t>  </a:t>
            </a:r>
            <a:r>
              <a:rPr lang="en-GB" dirty="0" err="1">
                <a:solidFill>
                  <a:srgbClr val="000000"/>
                </a:solidFill>
                <a:highlight>
                  <a:srgbClr val="FFFFFF"/>
                </a:highlight>
                <a:latin typeface="Courier"/>
              </a:rPr>
              <a:t>FileReader</a:t>
            </a:r>
            <a:r>
              <a:rPr lang="en-GB" b="1" dirty="0" err="1">
                <a:solidFill>
                  <a:srgbClr val="000080"/>
                </a:solidFill>
                <a:highlight>
                  <a:srgbClr val="FFFFFF"/>
                </a:highlight>
                <a:latin typeface="Courier"/>
              </a:rPr>
              <a:t>.</a:t>
            </a:r>
            <a:r>
              <a:rPr lang="en-GB" dirty="0" err="1">
                <a:solidFill>
                  <a:srgbClr val="000000"/>
                </a:solidFill>
                <a:highlight>
                  <a:srgbClr val="FFFFFF"/>
                </a:highlight>
                <a:latin typeface="Courier"/>
              </a:rPr>
              <a:t>openFile</a:t>
            </a:r>
            <a:r>
              <a:rPr lang="en-GB" b="1" dirty="0">
                <a:solidFill>
                  <a:srgbClr val="000080"/>
                </a:solidFill>
                <a:highlight>
                  <a:srgbClr val="FFFFFF"/>
                </a:highlight>
                <a:latin typeface="Courier"/>
              </a:rPr>
              <a:t>(</a:t>
            </a:r>
            <a:r>
              <a:rPr lang="en-GB" dirty="0" err="1">
                <a:solidFill>
                  <a:srgbClr val="000000"/>
                </a:solidFill>
                <a:highlight>
                  <a:srgbClr val="FFFFFF"/>
                </a:highlight>
                <a:latin typeface="Courier"/>
              </a:rPr>
              <a:t>filePath</a:t>
            </a:r>
            <a:r>
              <a:rPr lang="en-GB" b="1" dirty="0">
                <a:solidFill>
                  <a:srgbClr val="000080"/>
                </a:solidFill>
                <a:highlight>
                  <a:srgbClr val="FFFFFF"/>
                </a:highlight>
                <a:latin typeface="Courier"/>
              </a:rPr>
              <a:t>);</a:t>
            </a:r>
            <a:endParaRPr lang="en-GB" dirty="0">
              <a:solidFill>
                <a:srgbClr val="000000"/>
              </a:solidFill>
              <a:highlight>
                <a:srgbClr val="FFFFFF"/>
              </a:highlight>
              <a:latin typeface="Courier"/>
            </a:endParaRPr>
          </a:p>
          <a:p>
            <a:r>
              <a:rPr lang="en-GB" dirty="0">
                <a:solidFill>
                  <a:srgbClr val="000000"/>
                </a:solidFill>
                <a:highlight>
                  <a:srgbClr val="FFFFFF"/>
                </a:highlight>
                <a:latin typeface="Courier"/>
              </a:rPr>
              <a:t>  </a:t>
            </a:r>
            <a:r>
              <a:rPr lang="en-GB" dirty="0">
                <a:solidFill>
                  <a:srgbClr val="8000FF"/>
                </a:solidFill>
                <a:highlight>
                  <a:srgbClr val="FFFFFF"/>
                </a:highlight>
                <a:latin typeface="Courier"/>
              </a:rPr>
              <a:t>double</a:t>
            </a:r>
            <a:r>
              <a:rPr lang="en-GB" b="1" dirty="0">
                <a:solidFill>
                  <a:srgbClr val="000080"/>
                </a:solidFill>
                <a:highlight>
                  <a:srgbClr val="FFFFFF"/>
                </a:highlight>
                <a:latin typeface="Courier"/>
              </a:rPr>
              <a:t>[]</a:t>
            </a:r>
            <a:r>
              <a:rPr lang="en-GB" dirty="0">
                <a:solidFill>
                  <a:srgbClr val="000000"/>
                </a:solidFill>
                <a:highlight>
                  <a:srgbClr val="FFFFFF"/>
                </a:highlight>
                <a:latin typeface="Courier"/>
              </a:rPr>
              <a:t> </a:t>
            </a:r>
            <a:r>
              <a:rPr lang="en-GB" dirty="0" err="1">
                <a:solidFill>
                  <a:srgbClr val="000000"/>
                </a:solidFill>
                <a:highlight>
                  <a:srgbClr val="FFFFFF"/>
                </a:highlight>
                <a:latin typeface="Courier"/>
              </a:rPr>
              <a:t>signalValues</a:t>
            </a:r>
            <a:r>
              <a:rPr lang="en-GB" dirty="0">
                <a:solidFill>
                  <a:srgbClr val="000000"/>
                </a:solidFill>
                <a:highlight>
                  <a:srgbClr val="FFFFFF"/>
                </a:highlight>
                <a:latin typeface="Courier"/>
              </a:rPr>
              <a:t> </a:t>
            </a:r>
            <a:r>
              <a:rPr lang="en-GB" b="1" dirty="0">
                <a:solidFill>
                  <a:srgbClr val="000080"/>
                </a:solidFill>
                <a:highlight>
                  <a:srgbClr val="FFFFFF"/>
                </a:highlight>
                <a:latin typeface="Courier"/>
              </a:rPr>
              <a:t>=</a:t>
            </a:r>
            <a:r>
              <a:rPr lang="en-GB" dirty="0">
                <a:solidFill>
                  <a:srgbClr val="000000"/>
                </a:solidFill>
                <a:highlight>
                  <a:srgbClr val="FFFFFF"/>
                </a:highlight>
                <a:latin typeface="Courier"/>
              </a:rPr>
              <a:t> </a:t>
            </a:r>
            <a:r>
              <a:rPr lang="en-GB" dirty="0" err="1">
                <a:solidFill>
                  <a:srgbClr val="000000"/>
                </a:solidFill>
                <a:highlight>
                  <a:srgbClr val="FFFFFF"/>
                </a:highlight>
                <a:latin typeface="Courier"/>
              </a:rPr>
              <a:t>FileReader</a:t>
            </a:r>
            <a:r>
              <a:rPr lang="en-GB" b="1" dirty="0" err="1">
                <a:solidFill>
                  <a:srgbClr val="000080"/>
                </a:solidFill>
                <a:highlight>
                  <a:srgbClr val="FFFFFF"/>
                </a:highlight>
                <a:latin typeface="Courier"/>
              </a:rPr>
              <a:t>.</a:t>
            </a:r>
            <a:r>
              <a:rPr lang="en-GB" dirty="0" err="1">
                <a:solidFill>
                  <a:srgbClr val="000000"/>
                </a:solidFill>
                <a:highlight>
                  <a:srgbClr val="FFFFFF"/>
                </a:highlight>
                <a:latin typeface="Courier"/>
              </a:rPr>
              <a:t>readDoubles</a:t>
            </a:r>
            <a:r>
              <a:rPr lang="en-GB" b="1" dirty="0">
                <a:solidFill>
                  <a:srgbClr val="000080"/>
                </a:solidFill>
                <a:highlight>
                  <a:srgbClr val="FFFFFF"/>
                </a:highlight>
                <a:latin typeface="Courier"/>
              </a:rPr>
              <a:t>();</a:t>
            </a:r>
            <a:endParaRPr lang="en-GB" dirty="0">
              <a:solidFill>
                <a:srgbClr val="000000"/>
              </a:solidFill>
              <a:highlight>
                <a:srgbClr val="FFFFFF"/>
              </a:highlight>
              <a:latin typeface="Courier"/>
            </a:endParaRPr>
          </a:p>
          <a:p>
            <a:r>
              <a:rPr lang="en-GB" dirty="0">
                <a:solidFill>
                  <a:srgbClr val="000000"/>
                </a:solidFill>
                <a:highlight>
                  <a:srgbClr val="FFFFFF"/>
                </a:highlight>
                <a:latin typeface="Courier"/>
              </a:rPr>
              <a:t>  </a:t>
            </a:r>
            <a:r>
              <a:rPr lang="en-GB" dirty="0" err="1">
                <a:solidFill>
                  <a:srgbClr val="000000"/>
                </a:solidFill>
                <a:highlight>
                  <a:srgbClr val="FFFFFF"/>
                </a:highlight>
                <a:latin typeface="Courier"/>
              </a:rPr>
              <a:t>FileReader</a:t>
            </a:r>
            <a:r>
              <a:rPr lang="en-GB" b="1" dirty="0" err="1">
                <a:solidFill>
                  <a:srgbClr val="000080"/>
                </a:solidFill>
                <a:highlight>
                  <a:srgbClr val="FFFFFF"/>
                </a:highlight>
                <a:latin typeface="Courier"/>
              </a:rPr>
              <a:t>.</a:t>
            </a:r>
            <a:r>
              <a:rPr lang="en-GB" dirty="0" err="1">
                <a:solidFill>
                  <a:srgbClr val="000000"/>
                </a:solidFill>
                <a:highlight>
                  <a:srgbClr val="FFFFFF"/>
                </a:highlight>
                <a:latin typeface="Courier"/>
              </a:rPr>
              <a:t>closeFile</a:t>
            </a:r>
            <a:r>
              <a:rPr lang="en-GB" b="1" dirty="0">
                <a:solidFill>
                  <a:srgbClr val="000080"/>
                </a:solidFill>
                <a:highlight>
                  <a:srgbClr val="FFFFFF"/>
                </a:highlight>
                <a:latin typeface="Courier"/>
              </a:rPr>
              <a:t>();</a:t>
            </a:r>
            <a:endParaRPr lang="en-GB" dirty="0">
              <a:solidFill>
                <a:srgbClr val="000000"/>
              </a:solidFill>
              <a:highlight>
                <a:srgbClr val="FFFFFF"/>
              </a:highlight>
              <a:latin typeface="Courier"/>
            </a:endParaRPr>
          </a:p>
          <a:p>
            <a:r>
              <a:rPr lang="en-GB" dirty="0">
                <a:solidFill>
                  <a:srgbClr val="000000"/>
                </a:solidFill>
                <a:highlight>
                  <a:srgbClr val="FFFFFF"/>
                </a:highlight>
                <a:latin typeface="Courier"/>
              </a:rPr>
              <a:t>  </a:t>
            </a:r>
            <a:r>
              <a:rPr lang="en-GB" b="1" dirty="0">
                <a:solidFill>
                  <a:srgbClr val="0000FF"/>
                </a:solidFill>
                <a:highlight>
                  <a:srgbClr val="FFFFFF"/>
                </a:highlight>
                <a:latin typeface="Courier"/>
              </a:rPr>
              <a:t>return</a:t>
            </a:r>
            <a:r>
              <a:rPr lang="en-GB" dirty="0">
                <a:solidFill>
                  <a:srgbClr val="000000"/>
                </a:solidFill>
                <a:highlight>
                  <a:srgbClr val="FFFFFF"/>
                </a:highlight>
                <a:latin typeface="Courier"/>
              </a:rPr>
              <a:t> </a:t>
            </a:r>
            <a:r>
              <a:rPr lang="en-GB" dirty="0" err="1">
                <a:solidFill>
                  <a:srgbClr val="000000"/>
                </a:solidFill>
                <a:highlight>
                  <a:srgbClr val="FFFFFF"/>
                </a:highlight>
                <a:latin typeface="Courier"/>
              </a:rPr>
              <a:t>signalValues</a:t>
            </a:r>
            <a:r>
              <a:rPr lang="en-GB" b="1" dirty="0">
                <a:solidFill>
                  <a:srgbClr val="000080"/>
                </a:solidFill>
                <a:highlight>
                  <a:srgbClr val="FFFFFF"/>
                </a:highlight>
                <a:latin typeface="Courier"/>
              </a:rPr>
              <a:t>;</a:t>
            </a:r>
            <a:endParaRPr lang="en-GB" dirty="0">
              <a:solidFill>
                <a:srgbClr val="000000"/>
              </a:solidFill>
              <a:highlight>
                <a:srgbClr val="FFFFFF"/>
              </a:highlight>
              <a:latin typeface="Courier"/>
            </a:endParaRPr>
          </a:p>
          <a:p>
            <a:r>
              <a:rPr lang="en-GB" b="1" dirty="0">
                <a:solidFill>
                  <a:srgbClr val="000080"/>
                </a:solidFill>
                <a:highlight>
                  <a:srgbClr val="FFFFFF"/>
                </a:highlight>
                <a:latin typeface="Courier"/>
              </a:rPr>
              <a:t>}</a:t>
            </a:r>
          </a:p>
        </p:txBody>
      </p:sp>
      <p:sp>
        <p:nvSpPr>
          <p:cNvPr id="2" name="Rectangle 1"/>
          <p:cNvSpPr/>
          <p:nvPr/>
        </p:nvSpPr>
        <p:spPr>
          <a:xfrm>
            <a:off x="1992808" y="3956353"/>
            <a:ext cx="5156796" cy="584775"/>
          </a:xfrm>
          <a:prstGeom prst="rect">
            <a:avLst/>
          </a:prstGeom>
        </p:spPr>
        <p:txBody>
          <a:bodyPr wrap="none">
            <a:spAutoFit/>
          </a:bodyPr>
          <a:lstStyle/>
          <a:p>
            <a:pPr algn="ctr"/>
            <a:r>
              <a:rPr lang="en-GB" sz="3200" b="1" dirty="0">
                <a:solidFill>
                  <a:srgbClr val="000000"/>
                </a:solidFill>
                <a:highlight>
                  <a:srgbClr val="FFFFFF"/>
                </a:highlight>
              </a:rPr>
              <a:t>What if </a:t>
            </a:r>
            <a:r>
              <a:rPr lang="pl-PL" sz="3200" b="1" dirty="0">
                <a:solidFill>
                  <a:srgbClr val="000000"/>
                </a:solidFill>
                <a:highlight>
                  <a:srgbClr val="FFFFFF"/>
                </a:highlight>
              </a:rPr>
              <a:t>a </a:t>
            </a:r>
            <a:r>
              <a:rPr lang="en-GB" sz="3200" b="1" dirty="0">
                <a:solidFill>
                  <a:srgbClr val="000000"/>
                </a:solidFill>
                <a:highlight>
                  <a:srgbClr val="FFFFFF"/>
                </a:highlight>
              </a:rPr>
              <a:t>file does not exist?!</a:t>
            </a:r>
          </a:p>
        </p:txBody>
      </p:sp>
    </p:spTree>
    <p:extLst>
      <p:ext uri="{BB962C8B-B14F-4D97-AF65-F5344CB8AC3E}">
        <p14:creationId xmlns:p14="http://schemas.microsoft.com/office/powerpoint/2010/main" val="2465662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r"/>
            <a:r>
              <a:rPr lang="en-GB" sz="3200" b="1" dirty="0" smtClean="0"/>
              <a:t>Handling exceptional situations</a:t>
            </a:r>
            <a:endParaRPr lang="en-GB" sz="3200" b="1" dirty="0"/>
          </a:p>
        </p:txBody>
      </p:sp>
      <p:sp>
        <p:nvSpPr>
          <p:cNvPr id="6" name="Content Placeholder 5"/>
          <p:cNvSpPr>
            <a:spLocks noGrp="1"/>
          </p:cNvSpPr>
          <p:nvPr>
            <p:ph idx="1"/>
          </p:nvPr>
        </p:nvSpPr>
        <p:spPr/>
        <p:txBody>
          <a:bodyPr>
            <a:normAutofit/>
          </a:bodyPr>
          <a:lstStyle/>
          <a:p>
            <a:r>
              <a:rPr lang="en-GB" dirty="0" smtClean="0"/>
              <a:t>Block try…catch</a:t>
            </a:r>
          </a:p>
          <a:p>
            <a:pPr marL="0" indent="0">
              <a:buNone/>
            </a:pPr>
            <a:r>
              <a:rPr lang="en-GB" sz="1200" b="1" dirty="0">
                <a:solidFill>
                  <a:srgbClr val="0000FF"/>
                </a:solidFill>
                <a:highlight>
                  <a:srgbClr val="FFFFFF"/>
                </a:highlight>
                <a:latin typeface="Courier"/>
              </a:rPr>
              <a:t>try</a:t>
            </a:r>
            <a:r>
              <a:rPr lang="en-GB" sz="1200" dirty="0">
                <a:solidFill>
                  <a:srgbClr val="000000"/>
                </a:solidFill>
                <a:highlight>
                  <a:srgbClr val="FFFFFF"/>
                </a:highlight>
                <a:latin typeface="Courier"/>
              </a:rPr>
              <a:t> </a:t>
            </a:r>
            <a:r>
              <a:rPr lang="en-GB" sz="1200" b="1" dirty="0" smtClean="0">
                <a:solidFill>
                  <a:srgbClr val="000080"/>
                </a:solidFill>
                <a:highlight>
                  <a:srgbClr val="FFFFFF"/>
                </a:highlight>
                <a:latin typeface="Courier"/>
              </a:rPr>
              <a:t>{</a:t>
            </a:r>
            <a:r>
              <a:rPr lang="en-GB" sz="1200" dirty="0" smtClean="0">
                <a:solidFill>
                  <a:srgbClr val="000000"/>
                </a:solidFill>
                <a:highlight>
                  <a:srgbClr val="FFFFFF"/>
                </a:highlight>
                <a:latin typeface="Courier"/>
              </a:rPr>
              <a:t/>
            </a:r>
            <a:br>
              <a:rPr lang="en-GB" sz="1200" dirty="0" smtClean="0">
                <a:solidFill>
                  <a:srgbClr val="000000"/>
                </a:solidFill>
                <a:highlight>
                  <a:srgbClr val="FFFFFF"/>
                </a:highlight>
                <a:latin typeface="Courier"/>
              </a:rPr>
            </a:br>
            <a:r>
              <a:rPr lang="en-GB" sz="1200" dirty="0" smtClean="0">
                <a:solidFill>
                  <a:srgbClr val="000000"/>
                </a:solidFill>
                <a:highlight>
                  <a:srgbClr val="FFFFFF"/>
                </a:highlight>
                <a:latin typeface="Courier"/>
              </a:rPr>
              <a:t>	</a:t>
            </a:r>
            <a:r>
              <a:rPr lang="en-GB" sz="1200" dirty="0" smtClean="0">
                <a:solidFill>
                  <a:srgbClr val="008000"/>
                </a:solidFill>
                <a:highlight>
                  <a:srgbClr val="FFFFFF"/>
                </a:highlight>
                <a:latin typeface="Courier"/>
              </a:rPr>
              <a:t>/* </a:t>
            </a:r>
            <a:r>
              <a:rPr lang="en-GB" sz="1200" dirty="0">
                <a:solidFill>
                  <a:srgbClr val="008000"/>
                </a:solidFill>
                <a:highlight>
                  <a:srgbClr val="FFFFFF"/>
                </a:highlight>
                <a:latin typeface="Courier"/>
              </a:rPr>
              <a:t>perform operation that might throw exception </a:t>
            </a:r>
            <a:r>
              <a:rPr lang="en-GB" sz="1200" dirty="0" smtClean="0">
                <a:solidFill>
                  <a:srgbClr val="008000"/>
                </a:solidFill>
                <a:highlight>
                  <a:srgbClr val="FFFFFF"/>
                </a:highlight>
                <a:latin typeface="Courier"/>
              </a:rPr>
              <a:t>*/</a:t>
            </a:r>
            <a:r>
              <a:rPr lang="en-GB" sz="1200" dirty="0" smtClean="0">
                <a:solidFill>
                  <a:srgbClr val="000000"/>
                </a:solidFill>
                <a:highlight>
                  <a:srgbClr val="FFFFFF"/>
                </a:highlight>
                <a:latin typeface="Courier"/>
              </a:rPr>
              <a:t/>
            </a:r>
            <a:br>
              <a:rPr lang="en-GB" sz="1200" dirty="0" smtClean="0">
                <a:solidFill>
                  <a:srgbClr val="000000"/>
                </a:solidFill>
                <a:highlight>
                  <a:srgbClr val="FFFFFF"/>
                </a:highlight>
                <a:latin typeface="Courier"/>
              </a:rPr>
            </a:br>
            <a:r>
              <a:rPr lang="en-GB" sz="1200" b="1" dirty="0" smtClean="0">
                <a:solidFill>
                  <a:srgbClr val="000080"/>
                </a:solidFill>
                <a:highlight>
                  <a:srgbClr val="FFFFFF"/>
                </a:highlight>
                <a:latin typeface="Courier"/>
              </a:rPr>
              <a:t>}</a:t>
            </a:r>
            <a:r>
              <a:rPr lang="en-GB" sz="1200" dirty="0" smtClean="0">
                <a:solidFill>
                  <a:srgbClr val="000000"/>
                </a:solidFill>
                <a:highlight>
                  <a:srgbClr val="FFFFFF"/>
                </a:highlight>
                <a:latin typeface="Courier"/>
              </a:rPr>
              <a:t> </a:t>
            </a:r>
            <a:r>
              <a:rPr lang="en-GB" sz="1200" b="1" dirty="0">
                <a:solidFill>
                  <a:srgbClr val="0000FF"/>
                </a:solidFill>
                <a:highlight>
                  <a:srgbClr val="FFFFFF"/>
                </a:highlight>
                <a:latin typeface="Courier"/>
              </a:rPr>
              <a:t>catch</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a:solidFill>
                  <a:srgbClr val="008000"/>
                </a:solidFill>
                <a:highlight>
                  <a:srgbClr val="FFFFFF"/>
                </a:highlight>
                <a:latin typeface="Courier"/>
              </a:rPr>
              <a:t>/* expected exception */</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b="1" dirty="0" smtClean="0">
                <a:solidFill>
                  <a:srgbClr val="000080"/>
                </a:solidFill>
                <a:highlight>
                  <a:srgbClr val="FFFFFF"/>
                </a:highlight>
                <a:latin typeface="Courier"/>
              </a:rPr>
              <a:t>{</a:t>
            </a:r>
            <a:r>
              <a:rPr lang="en-GB" sz="1200" dirty="0" smtClean="0">
                <a:solidFill>
                  <a:srgbClr val="000000"/>
                </a:solidFill>
                <a:highlight>
                  <a:srgbClr val="FFFFFF"/>
                </a:highlight>
                <a:latin typeface="Courier"/>
              </a:rPr>
              <a:t/>
            </a:r>
            <a:br>
              <a:rPr lang="en-GB" sz="1200" dirty="0" smtClean="0">
                <a:solidFill>
                  <a:srgbClr val="000000"/>
                </a:solidFill>
                <a:highlight>
                  <a:srgbClr val="FFFFFF"/>
                </a:highlight>
                <a:latin typeface="Courier"/>
              </a:rPr>
            </a:br>
            <a:r>
              <a:rPr lang="en-GB" sz="1200" dirty="0">
                <a:solidFill>
                  <a:srgbClr val="000000"/>
                </a:solidFill>
                <a:highlight>
                  <a:srgbClr val="FFFFFF"/>
                </a:highlight>
                <a:latin typeface="Courier"/>
              </a:rPr>
              <a:t>	</a:t>
            </a:r>
            <a:r>
              <a:rPr lang="en-GB" sz="1200" dirty="0">
                <a:solidFill>
                  <a:srgbClr val="008000"/>
                </a:solidFill>
                <a:highlight>
                  <a:srgbClr val="FFFFFF"/>
                </a:highlight>
                <a:latin typeface="Courier"/>
              </a:rPr>
              <a:t>/* perform exceptional </a:t>
            </a:r>
            <a:r>
              <a:rPr lang="en-GB" sz="1200" dirty="0" smtClean="0">
                <a:solidFill>
                  <a:srgbClr val="008000"/>
                </a:solidFill>
                <a:highlight>
                  <a:srgbClr val="FFFFFF"/>
                </a:highlight>
                <a:latin typeface="Courier"/>
              </a:rPr>
              <a:t>operation-come </a:t>
            </a:r>
            <a:r>
              <a:rPr lang="en-GB" sz="1200" dirty="0">
                <a:solidFill>
                  <a:srgbClr val="008000"/>
                </a:solidFill>
                <a:highlight>
                  <a:srgbClr val="FFFFFF"/>
                </a:highlight>
                <a:latin typeface="Courier"/>
              </a:rPr>
              <a:t>back from error state </a:t>
            </a:r>
            <a:r>
              <a:rPr lang="en-GB" sz="1200" dirty="0" smtClean="0">
                <a:solidFill>
                  <a:srgbClr val="008000"/>
                </a:solidFill>
                <a:highlight>
                  <a:srgbClr val="FFFFFF"/>
                </a:highlight>
                <a:latin typeface="Courier"/>
              </a:rPr>
              <a:t>*/</a:t>
            </a:r>
            <a:br>
              <a:rPr lang="en-GB" sz="1200" dirty="0" smtClean="0">
                <a:solidFill>
                  <a:srgbClr val="008000"/>
                </a:solidFill>
                <a:highlight>
                  <a:srgbClr val="FFFFFF"/>
                </a:highlight>
                <a:latin typeface="Courier"/>
              </a:rPr>
            </a:br>
            <a:r>
              <a:rPr lang="en-GB" sz="1200" b="1" dirty="0" smtClean="0">
                <a:solidFill>
                  <a:srgbClr val="000080"/>
                </a:solidFill>
                <a:highlight>
                  <a:srgbClr val="FFFFFF"/>
                </a:highlight>
                <a:latin typeface="Courier"/>
              </a:rPr>
              <a:t>}</a:t>
            </a:r>
            <a:endParaRPr lang="en-GB" sz="1200" dirty="0" smtClean="0">
              <a:latin typeface="Courier"/>
            </a:endParaRPr>
          </a:p>
          <a:p>
            <a:pPr lvl="1"/>
            <a:r>
              <a:rPr lang="en-GB" dirty="0" smtClean="0"/>
              <a:t>Always try to catch for specific expected exception</a:t>
            </a:r>
          </a:p>
          <a:p>
            <a:pPr lvl="1"/>
            <a:r>
              <a:rPr lang="en-GB" dirty="0" smtClean="0"/>
              <a:t>Put inside the block only exceptional code</a:t>
            </a:r>
          </a:p>
        </p:txBody>
      </p:sp>
      <p:sp>
        <p:nvSpPr>
          <p:cNvPr id="2" name="Footer Placeholder 1"/>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190669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r"/>
            <a:r>
              <a:rPr lang="en-GB" sz="3200" b="1" dirty="0" smtClean="0"/>
              <a:t>Handling exceptional situations</a:t>
            </a:r>
            <a:endParaRPr lang="en-GB" sz="3200" b="1" dirty="0"/>
          </a:p>
        </p:txBody>
      </p:sp>
      <p:sp>
        <p:nvSpPr>
          <p:cNvPr id="6" name="Content Placeholder 5"/>
          <p:cNvSpPr>
            <a:spLocks noGrp="1"/>
          </p:cNvSpPr>
          <p:nvPr>
            <p:ph idx="1"/>
          </p:nvPr>
        </p:nvSpPr>
        <p:spPr>
          <a:xfrm>
            <a:off x="1781504" y="1778000"/>
            <a:ext cx="7076747" cy="483191"/>
          </a:xfrm>
        </p:spPr>
        <p:txBody>
          <a:bodyPr>
            <a:normAutofit/>
          </a:bodyPr>
          <a:lstStyle/>
          <a:p>
            <a:r>
              <a:rPr lang="en-GB" dirty="0" smtClean="0"/>
              <a:t>Good usage</a:t>
            </a:r>
          </a:p>
        </p:txBody>
      </p:sp>
      <p:sp>
        <p:nvSpPr>
          <p:cNvPr id="2" name="Footer Placeholder 1"/>
          <p:cNvSpPr>
            <a:spLocks noGrp="1"/>
          </p:cNvSpPr>
          <p:nvPr>
            <p:ph type="ftr" sz="quarter" idx="11"/>
          </p:nvPr>
        </p:nvSpPr>
        <p:spPr/>
        <p:txBody>
          <a:bodyPr/>
          <a:lstStyle/>
          <a:p>
            <a:r>
              <a:rPr lang="pl-PL" smtClean="0"/>
              <a:t>TE-MPE-PE Clean code workshop - R. Heil, M. Koza, K. Krol</a:t>
            </a:r>
            <a:endParaRPr lang="en-US" dirty="0"/>
          </a:p>
        </p:txBody>
      </p:sp>
      <p:sp>
        <p:nvSpPr>
          <p:cNvPr id="3" name="TextBox 2"/>
          <p:cNvSpPr txBox="1"/>
          <p:nvPr/>
        </p:nvSpPr>
        <p:spPr>
          <a:xfrm>
            <a:off x="368595" y="2495107"/>
            <a:ext cx="8420986" cy="1754326"/>
          </a:xfrm>
          <a:prstGeom prst="rect">
            <a:avLst/>
          </a:prstGeom>
          <a:noFill/>
        </p:spPr>
        <p:txBody>
          <a:bodyPr wrap="square" rtlCol="0">
            <a:spAutoFit/>
          </a:bodyPr>
          <a:lstStyle/>
          <a:p>
            <a:r>
              <a:rPr lang="en-GB" b="1" dirty="0">
                <a:solidFill>
                  <a:srgbClr val="0000FF"/>
                </a:solidFill>
                <a:highlight>
                  <a:srgbClr val="FFFFFF"/>
                </a:highlight>
                <a:latin typeface="Courier New" panose="02070309020205020404" pitchFamily="49" charset="0"/>
              </a:rPr>
              <a:t>try</a:t>
            </a:r>
            <a:r>
              <a:rPr lang="en-GB" dirty="0">
                <a:solidFill>
                  <a:srgbClr val="000000"/>
                </a:solidFill>
                <a:highlight>
                  <a:srgbClr val="FFFFFF"/>
                </a:highlight>
                <a:latin typeface="Courier New" panose="02070309020205020404" pitchFamily="49" charset="0"/>
              </a:rPr>
              <a:t> </a:t>
            </a:r>
            <a:r>
              <a:rPr lang="en-GB" b="1" dirty="0">
                <a:solidFill>
                  <a:srgbClr val="000080"/>
                </a:solidFill>
                <a:highlight>
                  <a:srgbClr val="FFFFFF"/>
                </a:highlight>
                <a:latin typeface="Courier New" panose="02070309020205020404" pitchFamily="49" charset="0"/>
              </a:rPr>
              <a:t>{</a:t>
            </a:r>
            <a:endParaRPr lang="en-GB" dirty="0">
              <a:solidFill>
                <a:srgbClr val="000000"/>
              </a:solidFill>
              <a:highlight>
                <a:srgbClr val="FFFFFF"/>
              </a:highlight>
              <a:latin typeface="Courier New" panose="02070309020205020404" pitchFamily="49" charset="0"/>
            </a:endParaRPr>
          </a:p>
          <a:p>
            <a:r>
              <a:rPr lang="en-GB" dirty="0">
                <a:solidFill>
                  <a:srgbClr val="000000"/>
                </a:solidFill>
                <a:highlight>
                  <a:srgbClr val="FFFFFF"/>
                </a:highlight>
                <a:latin typeface="Courier"/>
              </a:rPr>
              <a:t> </a:t>
            </a:r>
            <a:r>
              <a:rPr lang="en-GB" dirty="0" smtClean="0">
                <a:solidFill>
                  <a:srgbClr val="000000"/>
                </a:solidFill>
                <a:highlight>
                  <a:srgbClr val="FFFFFF"/>
                </a:highlight>
                <a:latin typeface="Courier"/>
              </a:rPr>
              <a:t>  </a:t>
            </a:r>
            <a:r>
              <a:rPr lang="en-GB" dirty="0" err="1" smtClean="0">
                <a:solidFill>
                  <a:srgbClr val="000000"/>
                </a:solidFill>
                <a:highlight>
                  <a:srgbClr val="FFFFFF"/>
                </a:highlight>
                <a:latin typeface="Courier"/>
              </a:rPr>
              <a:t>FileReader</a:t>
            </a:r>
            <a:r>
              <a:rPr lang="en-GB" b="1" dirty="0" err="1" smtClean="0">
                <a:solidFill>
                  <a:srgbClr val="000080"/>
                </a:solidFill>
                <a:highlight>
                  <a:srgbClr val="FFFFFF"/>
                </a:highlight>
                <a:latin typeface="Courier"/>
              </a:rPr>
              <a:t>.</a:t>
            </a:r>
            <a:r>
              <a:rPr lang="en-GB" dirty="0" err="1" smtClean="0">
                <a:solidFill>
                  <a:srgbClr val="000000"/>
                </a:solidFill>
                <a:highlight>
                  <a:srgbClr val="FFFFFF"/>
                </a:highlight>
                <a:latin typeface="Courier"/>
              </a:rPr>
              <a:t>openFile</a:t>
            </a:r>
            <a:r>
              <a:rPr lang="en-GB" b="1" dirty="0" smtClean="0">
                <a:solidFill>
                  <a:srgbClr val="000080"/>
                </a:solidFill>
                <a:highlight>
                  <a:srgbClr val="FFFFFF"/>
                </a:highlight>
                <a:latin typeface="Courier"/>
              </a:rPr>
              <a:t>(</a:t>
            </a:r>
            <a:r>
              <a:rPr lang="en-GB" dirty="0" err="1" smtClean="0">
                <a:solidFill>
                  <a:srgbClr val="000000"/>
                </a:solidFill>
                <a:highlight>
                  <a:srgbClr val="FFFFFF"/>
                </a:highlight>
                <a:latin typeface="Courier"/>
              </a:rPr>
              <a:t>filePath</a:t>
            </a:r>
            <a:r>
              <a:rPr lang="en-GB" b="1" dirty="0" smtClean="0">
                <a:solidFill>
                  <a:srgbClr val="000080"/>
                </a:solidFill>
                <a:highlight>
                  <a:srgbClr val="FFFFFF"/>
                </a:highlight>
                <a:latin typeface="Courier"/>
              </a:rPr>
              <a:t>);</a:t>
            </a:r>
            <a:br>
              <a:rPr lang="en-GB" b="1" dirty="0" smtClean="0">
                <a:solidFill>
                  <a:srgbClr val="000080"/>
                </a:solidFill>
                <a:highlight>
                  <a:srgbClr val="FFFFFF"/>
                </a:highlight>
                <a:latin typeface="Courier"/>
              </a:rPr>
            </a:br>
            <a:r>
              <a:rPr lang="en-GB" b="1" dirty="0" smtClean="0">
                <a:solidFill>
                  <a:srgbClr val="000080"/>
                </a:solidFill>
                <a:highlight>
                  <a:srgbClr val="FFFFFF"/>
                </a:highlight>
                <a:latin typeface="Courier New" panose="02070309020205020404" pitchFamily="49" charset="0"/>
              </a:rPr>
              <a:t>}</a:t>
            </a:r>
            <a:r>
              <a:rPr lang="en-GB" dirty="0" smtClean="0">
                <a:solidFill>
                  <a:srgbClr val="000000"/>
                </a:solidFill>
                <a:highlight>
                  <a:srgbClr val="FFFFFF"/>
                </a:highlight>
                <a:latin typeface="Courier New" panose="02070309020205020404" pitchFamily="49" charset="0"/>
              </a:rPr>
              <a:t> </a:t>
            </a:r>
            <a:r>
              <a:rPr lang="en-GB" b="1" dirty="0">
                <a:solidFill>
                  <a:srgbClr val="0000FF"/>
                </a:solidFill>
                <a:highlight>
                  <a:srgbClr val="FFFFFF"/>
                </a:highlight>
                <a:latin typeface="Courier New" panose="02070309020205020404" pitchFamily="49" charset="0"/>
              </a:rPr>
              <a:t>catch</a:t>
            </a:r>
            <a:r>
              <a:rPr lang="en-GB" dirty="0">
                <a:solidFill>
                  <a:srgbClr val="000000"/>
                </a:solidFill>
                <a:highlight>
                  <a:srgbClr val="FFFFFF"/>
                </a:highlight>
                <a:latin typeface="Courier New" panose="02070309020205020404" pitchFamily="49" charset="0"/>
              </a:rPr>
              <a:t> </a:t>
            </a:r>
            <a:r>
              <a:rPr lang="en-GB" b="1" dirty="0" smtClean="0">
                <a:solidFill>
                  <a:srgbClr val="000080"/>
                </a:solidFill>
                <a:highlight>
                  <a:srgbClr val="FFFFFF"/>
                </a:highlight>
                <a:latin typeface="Courier New" panose="02070309020205020404" pitchFamily="49" charset="0"/>
              </a:rPr>
              <a:t>(</a:t>
            </a:r>
            <a:r>
              <a:rPr lang="en-GB" dirty="0" err="1" smtClean="0">
                <a:solidFill>
                  <a:srgbClr val="000000"/>
                </a:solidFill>
                <a:highlight>
                  <a:srgbClr val="FFFFFF"/>
                </a:highlight>
                <a:latin typeface="Courier New" panose="02070309020205020404" pitchFamily="49" charset="0"/>
              </a:rPr>
              <a:t>FileNotFoundException</a:t>
            </a:r>
            <a:r>
              <a:rPr lang="en-GB" dirty="0" smtClean="0">
                <a:solidFill>
                  <a:srgbClr val="000000"/>
                </a:solidFill>
                <a:highlight>
                  <a:srgbClr val="FFFFFF"/>
                </a:highlight>
                <a:latin typeface="Courier New" panose="02070309020205020404" pitchFamily="49" charset="0"/>
              </a:rPr>
              <a:t> </a:t>
            </a:r>
            <a:r>
              <a:rPr lang="en-GB" dirty="0">
                <a:solidFill>
                  <a:srgbClr val="000000"/>
                </a:solidFill>
                <a:highlight>
                  <a:srgbClr val="FFFFFF"/>
                </a:highlight>
                <a:latin typeface="Courier New" panose="02070309020205020404" pitchFamily="49" charset="0"/>
              </a:rPr>
              <a:t>exception</a:t>
            </a:r>
            <a:r>
              <a:rPr lang="en-GB" b="1" dirty="0">
                <a:solidFill>
                  <a:srgbClr val="000080"/>
                </a:solidFill>
                <a:highlight>
                  <a:srgbClr val="FFFFFF"/>
                </a:highlight>
                <a:latin typeface="Courier New" panose="02070309020205020404" pitchFamily="49" charset="0"/>
              </a:rPr>
              <a:t>)</a:t>
            </a:r>
            <a:r>
              <a:rPr lang="en-GB" dirty="0">
                <a:solidFill>
                  <a:srgbClr val="000000"/>
                </a:solidFill>
                <a:highlight>
                  <a:srgbClr val="FFFFFF"/>
                </a:highlight>
                <a:latin typeface="Courier New" panose="02070309020205020404" pitchFamily="49" charset="0"/>
              </a:rPr>
              <a:t> </a:t>
            </a:r>
            <a:r>
              <a:rPr lang="en-GB" b="1" dirty="0">
                <a:solidFill>
                  <a:srgbClr val="000080"/>
                </a:solidFill>
                <a:highlight>
                  <a:srgbClr val="FFFFFF"/>
                </a:highlight>
                <a:latin typeface="Courier New" panose="02070309020205020404" pitchFamily="49" charset="0"/>
              </a:rPr>
              <a:t>{</a:t>
            </a:r>
            <a:endParaRPr lang="en-GB" dirty="0">
              <a:solidFill>
                <a:srgbClr val="000000"/>
              </a:solidFill>
              <a:highlight>
                <a:srgbClr val="FFFFFF"/>
              </a:highlight>
              <a:latin typeface="Courier New" panose="02070309020205020404" pitchFamily="49" charset="0"/>
            </a:endParaRPr>
          </a:p>
          <a:p>
            <a:r>
              <a:rPr lang="en-GB" dirty="0">
                <a:solidFill>
                  <a:srgbClr val="000000"/>
                </a:solidFill>
                <a:highlight>
                  <a:srgbClr val="FFFFFF"/>
                </a:highlight>
                <a:latin typeface="Courier New" panose="02070309020205020404" pitchFamily="49" charset="0"/>
              </a:rPr>
              <a:t>		</a:t>
            </a:r>
            <a:r>
              <a:rPr lang="en-GB" dirty="0" err="1" smtClean="0">
                <a:solidFill>
                  <a:srgbClr val="000000"/>
                </a:solidFill>
                <a:highlight>
                  <a:srgbClr val="FFFFFF"/>
                </a:highlight>
                <a:latin typeface="Courier New" panose="02070309020205020404" pitchFamily="49" charset="0"/>
              </a:rPr>
              <a:t>logError</a:t>
            </a:r>
            <a:r>
              <a:rPr lang="en-GB" b="1" dirty="0" smtClean="0">
                <a:solidFill>
                  <a:srgbClr val="000080"/>
                </a:solidFill>
                <a:highlight>
                  <a:srgbClr val="FFFFFF"/>
                </a:highlight>
                <a:latin typeface="Courier New" panose="02070309020205020404" pitchFamily="49" charset="0"/>
              </a:rPr>
              <a:t>(</a:t>
            </a:r>
            <a:r>
              <a:rPr lang="en-GB" dirty="0" smtClean="0">
                <a:solidFill>
                  <a:srgbClr val="808080"/>
                </a:solidFill>
                <a:highlight>
                  <a:srgbClr val="FFFFFF"/>
                </a:highlight>
                <a:latin typeface="Courier New" panose="02070309020205020404" pitchFamily="49" charset="0"/>
              </a:rPr>
              <a:t>“Cannot open file"</a:t>
            </a:r>
            <a:r>
              <a:rPr lang="en-GB" b="1" dirty="0" smtClean="0">
                <a:solidFill>
                  <a:srgbClr val="000080"/>
                </a:solidFill>
                <a:highlight>
                  <a:srgbClr val="FFFFFF"/>
                </a:highlight>
                <a:latin typeface="Courier New" panose="02070309020205020404" pitchFamily="49" charset="0"/>
              </a:rPr>
              <a:t>,</a:t>
            </a:r>
            <a:r>
              <a:rPr lang="en-GB" dirty="0" smtClean="0">
                <a:solidFill>
                  <a:srgbClr val="000000"/>
                </a:solidFill>
                <a:highlight>
                  <a:srgbClr val="FFFFFF"/>
                </a:highlight>
                <a:latin typeface="Courier New" panose="02070309020205020404" pitchFamily="49" charset="0"/>
              </a:rPr>
              <a:t> </a:t>
            </a:r>
            <a:r>
              <a:rPr lang="en-GB" dirty="0">
                <a:solidFill>
                  <a:srgbClr val="000000"/>
                </a:solidFill>
                <a:highlight>
                  <a:srgbClr val="FFFFFF"/>
                </a:highlight>
                <a:latin typeface="Courier New" panose="02070309020205020404" pitchFamily="49" charset="0"/>
              </a:rPr>
              <a:t>exception</a:t>
            </a:r>
            <a:r>
              <a:rPr lang="en-GB" b="1" dirty="0" smtClean="0">
                <a:solidFill>
                  <a:srgbClr val="000080"/>
                </a:solidFill>
                <a:highlight>
                  <a:srgbClr val="FFFFFF"/>
                </a:highlight>
                <a:latin typeface="Courier New" panose="02070309020205020404" pitchFamily="49" charset="0"/>
              </a:rPr>
              <a:t>);</a:t>
            </a:r>
          </a:p>
          <a:p>
            <a:r>
              <a:rPr lang="en-GB" dirty="0">
                <a:solidFill>
                  <a:srgbClr val="000000"/>
                </a:solidFill>
                <a:highlight>
                  <a:srgbClr val="FFFFFF"/>
                </a:highlight>
                <a:latin typeface="Courier New" panose="02070309020205020404" pitchFamily="49" charset="0"/>
              </a:rPr>
              <a:t>	   </a:t>
            </a:r>
            <a:r>
              <a:rPr lang="en-GB" dirty="0" err="1" smtClean="0">
                <a:solidFill>
                  <a:srgbClr val="000000"/>
                </a:solidFill>
                <a:highlight>
                  <a:srgbClr val="FFFFFF"/>
                </a:highlight>
                <a:latin typeface="Courier New" panose="02070309020205020404" pitchFamily="49" charset="0"/>
              </a:rPr>
              <a:t>FileUtils.createNewFile</a:t>
            </a:r>
            <a:r>
              <a:rPr lang="en-GB" dirty="0">
                <a:solidFill>
                  <a:srgbClr val="000000"/>
                </a:solidFill>
                <a:highlight>
                  <a:srgbClr val="FFFFFF"/>
                </a:highlight>
                <a:latin typeface="Courier New" panose="02070309020205020404" pitchFamily="49" charset="0"/>
              </a:rPr>
              <a:t>();</a:t>
            </a:r>
          </a:p>
          <a:p>
            <a:r>
              <a:rPr lang="en-GB" b="1" dirty="0" smtClean="0">
                <a:solidFill>
                  <a:srgbClr val="000080"/>
                </a:solidFill>
                <a:highlight>
                  <a:srgbClr val="FFFFFF"/>
                </a:highlight>
                <a:latin typeface="Courier New" panose="02070309020205020404" pitchFamily="49" charset="0"/>
              </a:rPr>
              <a:t>}</a:t>
            </a:r>
            <a:endParaRPr lang="en-GB" dirty="0"/>
          </a:p>
        </p:txBody>
      </p:sp>
    </p:spTree>
    <p:extLst>
      <p:ext uri="{BB962C8B-B14F-4D97-AF65-F5344CB8AC3E}">
        <p14:creationId xmlns:p14="http://schemas.microsoft.com/office/powerpoint/2010/main" val="42775586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3" y="578598"/>
            <a:ext cx="8574087" cy="4124206"/>
          </a:xfrm>
          <a:prstGeom prst="rect">
            <a:avLst/>
          </a:prstGeom>
        </p:spPr>
        <p:txBody>
          <a:bodyPr wrap="square">
            <a:spAutoFit/>
          </a:bodyPr>
          <a:lstStyle/>
          <a:p>
            <a:pPr algn="ctr"/>
            <a:r>
              <a:rPr lang="en-GB" sz="2400" b="1" dirty="0">
                <a:solidFill>
                  <a:srgbClr val="000000"/>
                </a:solidFill>
                <a:highlight>
                  <a:srgbClr val="FFFFFF"/>
                </a:highlight>
              </a:rPr>
              <a:t>What if file does not exist?</a:t>
            </a:r>
          </a:p>
          <a:p>
            <a:endParaRPr lang="en-GB" sz="1200" dirty="0">
              <a:solidFill>
                <a:srgbClr val="000000"/>
              </a:solidFill>
              <a:highlight>
                <a:srgbClr val="FFFFFF"/>
              </a:highlight>
              <a:latin typeface="Courier"/>
            </a:endParaRPr>
          </a:p>
          <a:p>
            <a:r>
              <a:rPr lang="en-GB" sz="1400" dirty="0">
                <a:solidFill>
                  <a:srgbClr val="8000FF"/>
                </a:solidFill>
                <a:highlight>
                  <a:srgbClr val="FFFFFF"/>
                </a:highlight>
                <a:latin typeface="Courier"/>
              </a:rPr>
              <a:t>private</a:t>
            </a:r>
            <a:r>
              <a:rPr lang="en-GB" sz="1400" dirty="0">
                <a:solidFill>
                  <a:srgbClr val="000000"/>
                </a:solidFill>
                <a:highlight>
                  <a:srgbClr val="FFFFFF"/>
                </a:highlight>
                <a:latin typeface="Courier"/>
              </a:rPr>
              <a:t> </a:t>
            </a:r>
            <a:r>
              <a:rPr lang="en-GB" sz="1400" dirty="0">
                <a:solidFill>
                  <a:srgbClr val="8000FF"/>
                </a:solidFill>
                <a:highlight>
                  <a:srgbClr val="FFFFFF"/>
                </a:highlight>
                <a:latin typeface="Courier"/>
              </a:rPr>
              <a:t>double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readFile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String </a:t>
            </a:r>
            <a:r>
              <a:rPr lang="en-GB" sz="1400" dirty="0" err="1">
                <a:solidFill>
                  <a:srgbClr val="000000"/>
                </a:solidFill>
                <a:highlight>
                  <a:srgbClr val="FFFFFF"/>
                </a:highlight>
                <a:latin typeface="Courier"/>
              </a:rPr>
              <a:t>filePath</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p>
          <a:p>
            <a:r>
              <a:rPr lang="en-GB" sz="1400" b="1" dirty="0">
                <a:solidFill>
                  <a:srgbClr val="000080"/>
                </a:solidFill>
                <a:highlight>
                  <a:srgbClr val="FFFFFF"/>
                </a:highlight>
                <a:latin typeface="Courier"/>
              </a:rPr>
              <a:t>  try {</a:t>
            </a:r>
          </a:p>
          <a:p>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openFile</a:t>
            </a:r>
            <a:r>
              <a:rPr lang="en-GB" sz="1400" b="1" dirty="0">
                <a:solidFill>
                  <a:srgbClr val="000080"/>
                </a:solidFill>
                <a:highlight>
                  <a:srgbClr val="FFFFFF"/>
                </a:highlight>
                <a:latin typeface="Courier"/>
              </a:rPr>
              <a:t>(</a:t>
            </a:r>
            <a:r>
              <a:rPr lang="en-GB" sz="1400" dirty="0" err="1">
                <a:solidFill>
                  <a:srgbClr val="000000"/>
                </a:solidFill>
                <a:highlight>
                  <a:srgbClr val="FFFFFF"/>
                </a:highlight>
                <a:latin typeface="Courier"/>
              </a:rPr>
              <a:t>filePath</a:t>
            </a:r>
            <a:r>
              <a:rPr lang="en-GB" sz="1400" b="1" dirty="0">
                <a:solidFill>
                  <a:srgbClr val="000080"/>
                </a:solidFill>
                <a:highlight>
                  <a:srgbClr val="FFFFFF"/>
                </a:highlight>
                <a:latin typeface="Courier"/>
              </a:rPr>
              <a:t>);</a:t>
            </a:r>
            <a:endParaRPr lang="en-GB" sz="1400" dirty="0">
              <a:solidFill>
                <a:srgbClr val="000000"/>
              </a:solidFill>
              <a:highlight>
                <a:srgbClr val="FFFFFF"/>
              </a:highlight>
              <a:latin typeface="Courier"/>
            </a:endParaRPr>
          </a:p>
          <a:p>
            <a:r>
              <a:rPr lang="en-GB" sz="1400" dirty="0">
                <a:solidFill>
                  <a:srgbClr val="000000"/>
                </a:solidFill>
                <a:highlight>
                  <a:srgbClr val="FFFFFF"/>
                </a:highlight>
                <a:latin typeface="Courier"/>
              </a:rPr>
              <a:t>  </a:t>
            </a:r>
            <a:r>
              <a:rPr lang="en-GB" sz="1400" b="1" dirty="0">
                <a:solidFill>
                  <a:srgbClr val="002060"/>
                </a:solidFill>
                <a:highlight>
                  <a:srgbClr val="FFFFFF"/>
                </a:highlight>
                <a:latin typeface="Courier"/>
              </a:rPr>
              <a:t>}</a:t>
            </a:r>
            <a:r>
              <a:rPr lang="en-GB" sz="1400" dirty="0">
                <a:solidFill>
                  <a:srgbClr val="000000"/>
                </a:solidFill>
                <a:highlight>
                  <a:srgbClr val="FFFFFF"/>
                </a:highlight>
                <a:latin typeface="Courier"/>
              </a:rPr>
              <a:t> </a:t>
            </a:r>
            <a:r>
              <a:rPr lang="en-GB" sz="1400" b="1" dirty="0">
                <a:solidFill>
                  <a:srgbClr val="002060"/>
                </a:solidFill>
                <a:highlight>
                  <a:srgbClr val="FFFFFF"/>
                </a:highlight>
                <a:latin typeface="Courier"/>
              </a:rPr>
              <a:t>catch</a:t>
            </a:r>
            <a:r>
              <a:rPr lang="en-GB" sz="1400" dirty="0">
                <a:solidFill>
                  <a:srgbClr val="000000"/>
                </a:solidFill>
                <a:highlight>
                  <a:srgbClr val="FFFFFF"/>
                </a:highlight>
                <a:latin typeface="Courier"/>
              </a:rPr>
              <a:t>(</a:t>
            </a:r>
            <a:r>
              <a:rPr lang="en-GB" sz="1400" dirty="0" err="1">
                <a:solidFill>
                  <a:srgbClr val="000000"/>
                </a:solidFill>
                <a:highlight>
                  <a:srgbClr val="FFFFFF"/>
                </a:highlight>
                <a:latin typeface="Courier"/>
              </a:rPr>
              <a:t>FileNotFoundException</a:t>
            </a:r>
            <a:r>
              <a:rPr lang="en-GB" sz="1400" dirty="0">
                <a:solidFill>
                  <a:srgbClr val="000000"/>
                </a:solidFill>
                <a:highlight>
                  <a:srgbClr val="FFFFFF"/>
                </a:highlight>
                <a:latin typeface="Courier"/>
              </a:rPr>
              <a:t> exception) </a:t>
            </a:r>
            <a:r>
              <a:rPr lang="en-GB" sz="1400" b="1" dirty="0">
                <a:solidFill>
                  <a:srgbClr val="002060"/>
                </a:solidFill>
                <a:highlight>
                  <a:srgbClr val="FFFFFF"/>
                </a:highlight>
                <a:latin typeface="Courier"/>
              </a:rPr>
              <a:t>{</a:t>
            </a:r>
          </a:p>
          <a:p>
            <a:r>
              <a:rPr lang="en-GB" sz="1400" b="1" dirty="0">
                <a:solidFill>
                  <a:schemeClr val="accent1">
                    <a:lumMod val="60000"/>
                    <a:lumOff val="40000"/>
                  </a:schemeClr>
                </a:solidFill>
                <a:highlight>
                  <a:srgbClr val="FFFFFF"/>
                </a:highlight>
                <a:latin typeface="Courier"/>
              </a:rPr>
              <a:t>	   </a:t>
            </a:r>
            <a:r>
              <a:rPr lang="en-GB" sz="1400" b="1" dirty="0" err="1">
                <a:solidFill>
                  <a:schemeClr val="accent1">
                    <a:lumMod val="60000"/>
                    <a:lumOff val="40000"/>
                  </a:schemeClr>
                </a:solidFill>
                <a:highlight>
                  <a:srgbClr val="FFFFFF"/>
                </a:highlight>
                <a:latin typeface="Courier"/>
              </a:rPr>
              <a:t>logError</a:t>
            </a:r>
            <a:r>
              <a:rPr lang="en-GB" sz="1400" b="1" dirty="0">
                <a:solidFill>
                  <a:schemeClr val="accent1">
                    <a:lumMod val="60000"/>
                    <a:lumOff val="40000"/>
                  </a:schemeClr>
                </a:solidFill>
                <a:highlight>
                  <a:srgbClr val="FFFFFF"/>
                </a:highlight>
                <a:latin typeface="Courier"/>
              </a:rPr>
              <a:t>(“File doesn’t exist!”, exception);</a:t>
            </a:r>
          </a:p>
          <a:p>
            <a:r>
              <a:rPr lang="en-GB" sz="1400" b="1" dirty="0">
                <a:solidFill>
                  <a:schemeClr val="accent1">
                    <a:lumMod val="60000"/>
                    <a:lumOff val="40000"/>
                  </a:schemeClr>
                </a:solidFill>
                <a:highlight>
                  <a:srgbClr val="FFFFFF"/>
                </a:highlight>
                <a:latin typeface="Courier"/>
              </a:rPr>
              <a:t>	   </a:t>
            </a:r>
            <a:r>
              <a:rPr lang="en-GB" sz="1400" b="1" dirty="0" err="1" smtClean="0">
                <a:solidFill>
                  <a:schemeClr val="accent1">
                    <a:lumMod val="60000"/>
                    <a:lumOff val="40000"/>
                  </a:schemeClr>
                </a:solidFill>
                <a:highlight>
                  <a:srgbClr val="FFFFFF"/>
                </a:highlight>
                <a:latin typeface="Courier"/>
              </a:rPr>
              <a:t>FileUtils.createNewFile</a:t>
            </a:r>
            <a:r>
              <a:rPr lang="en-GB" sz="1400" b="1" dirty="0" smtClean="0">
                <a:solidFill>
                  <a:schemeClr val="accent1">
                    <a:lumMod val="60000"/>
                    <a:lumOff val="40000"/>
                  </a:schemeClr>
                </a:solidFill>
                <a:highlight>
                  <a:srgbClr val="FFFFFF"/>
                </a:highlight>
                <a:latin typeface="Courier"/>
              </a:rPr>
              <a:t>();</a:t>
            </a:r>
            <a:endParaRPr lang="en-GB" sz="1400" b="1" dirty="0">
              <a:solidFill>
                <a:schemeClr val="accent1">
                  <a:lumMod val="60000"/>
                  <a:lumOff val="40000"/>
                </a:schemeClr>
              </a:solidFill>
              <a:highlight>
                <a:srgbClr val="FFFFFF"/>
              </a:highlight>
              <a:latin typeface="Courier"/>
            </a:endParaRPr>
          </a:p>
          <a:p>
            <a:r>
              <a:rPr lang="en-GB" sz="1400" dirty="0">
                <a:solidFill>
                  <a:srgbClr val="000000"/>
                </a:solidFill>
                <a:highlight>
                  <a:srgbClr val="FFFFFF"/>
                </a:highlight>
                <a:latin typeface="Courier"/>
              </a:rPr>
              <a:t>  </a:t>
            </a:r>
            <a:r>
              <a:rPr lang="en-GB" sz="1400" b="1" dirty="0">
                <a:solidFill>
                  <a:srgbClr val="002060"/>
                </a:solidFill>
                <a:highlight>
                  <a:srgbClr val="FFFFFF"/>
                </a:highlight>
                <a:latin typeface="Courier"/>
              </a:rPr>
              <a:t>}</a:t>
            </a:r>
          </a:p>
          <a:p>
            <a:r>
              <a:rPr lang="en-GB" sz="1400" dirty="0" smtClean="0">
                <a:solidFill>
                  <a:srgbClr val="8000FF"/>
                </a:solidFill>
                <a:highlight>
                  <a:srgbClr val="FFFFFF"/>
                </a:highlight>
                <a:latin typeface="Courier"/>
              </a:rPr>
              <a:t>  double</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signalValues</a:t>
            </a:r>
            <a:r>
              <a:rPr lang="en-GB" sz="1400" dirty="0">
                <a:solidFill>
                  <a:srgbClr val="000000"/>
                </a:solidFill>
                <a:highlight>
                  <a:srgbClr val="FFFFFF"/>
                </a:highlight>
                <a:latin typeface="Courier"/>
              </a:rPr>
              <a:t> </a:t>
            </a:r>
            <a:r>
              <a:rPr lang="en-GB" sz="1400" b="1" dirty="0">
                <a:solidFill>
                  <a:srgbClr val="000080"/>
                </a:solidFill>
                <a:highlight>
                  <a:srgbClr val="FFFFFF"/>
                </a:highlight>
                <a:latin typeface="Courier"/>
              </a:rPr>
              <a:t>=</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readDoubles</a:t>
            </a:r>
            <a:r>
              <a:rPr lang="en-GB" sz="1400" b="1" dirty="0">
                <a:solidFill>
                  <a:srgbClr val="000080"/>
                </a:solidFill>
                <a:highlight>
                  <a:srgbClr val="FFFFFF"/>
                </a:highlight>
                <a:latin typeface="Courier"/>
              </a:rPr>
              <a:t>();</a:t>
            </a:r>
            <a:endParaRPr lang="en-GB" sz="1400" dirty="0">
              <a:solidFill>
                <a:srgbClr val="000000"/>
              </a:solidFill>
              <a:highlight>
                <a:srgbClr val="FFFFFF"/>
              </a:highlight>
              <a:latin typeface="Courier"/>
            </a:endParaRPr>
          </a:p>
          <a:p>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FileReader</a:t>
            </a:r>
            <a:r>
              <a:rPr lang="en-GB" sz="1400" b="1" dirty="0" err="1">
                <a:solidFill>
                  <a:srgbClr val="000080"/>
                </a:solidFill>
                <a:highlight>
                  <a:srgbClr val="FFFFFF"/>
                </a:highlight>
                <a:latin typeface="Courier"/>
              </a:rPr>
              <a:t>.</a:t>
            </a:r>
            <a:r>
              <a:rPr lang="en-GB" sz="1400" dirty="0" err="1">
                <a:solidFill>
                  <a:srgbClr val="000000"/>
                </a:solidFill>
                <a:highlight>
                  <a:srgbClr val="FFFFFF"/>
                </a:highlight>
                <a:latin typeface="Courier"/>
              </a:rPr>
              <a:t>closeFile</a:t>
            </a:r>
            <a:r>
              <a:rPr lang="en-GB" sz="1400" b="1" dirty="0">
                <a:solidFill>
                  <a:srgbClr val="000080"/>
                </a:solidFill>
                <a:highlight>
                  <a:srgbClr val="FFFFFF"/>
                </a:highlight>
                <a:latin typeface="Courier"/>
              </a:rPr>
              <a:t>();</a:t>
            </a:r>
            <a:endParaRPr lang="en-GB" sz="1400" dirty="0">
              <a:solidFill>
                <a:srgbClr val="000000"/>
              </a:solidFill>
              <a:highlight>
                <a:srgbClr val="FFFFFF"/>
              </a:highlight>
              <a:latin typeface="Courier"/>
            </a:endParaRPr>
          </a:p>
          <a:p>
            <a:r>
              <a:rPr lang="en-GB" sz="1400" dirty="0">
                <a:solidFill>
                  <a:srgbClr val="000000"/>
                </a:solidFill>
                <a:highlight>
                  <a:srgbClr val="FFFFFF"/>
                </a:highlight>
                <a:latin typeface="Courier"/>
              </a:rPr>
              <a:t>  </a:t>
            </a:r>
            <a:r>
              <a:rPr lang="en-GB" sz="1400" b="1" dirty="0">
                <a:solidFill>
                  <a:srgbClr val="0000FF"/>
                </a:solidFill>
                <a:highlight>
                  <a:srgbClr val="FFFFFF"/>
                </a:highlight>
                <a:latin typeface="Courier"/>
              </a:rPr>
              <a:t>return</a:t>
            </a:r>
            <a:r>
              <a:rPr lang="en-GB" sz="1400" dirty="0">
                <a:solidFill>
                  <a:srgbClr val="000000"/>
                </a:solidFill>
                <a:highlight>
                  <a:srgbClr val="FFFFFF"/>
                </a:highlight>
                <a:latin typeface="Courier"/>
              </a:rPr>
              <a:t> </a:t>
            </a:r>
            <a:r>
              <a:rPr lang="en-GB" sz="1400" dirty="0" err="1">
                <a:solidFill>
                  <a:srgbClr val="000000"/>
                </a:solidFill>
                <a:highlight>
                  <a:srgbClr val="FFFFFF"/>
                </a:highlight>
                <a:latin typeface="Courier"/>
              </a:rPr>
              <a:t>signalValues</a:t>
            </a:r>
            <a:r>
              <a:rPr lang="en-GB" sz="1400" b="1" dirty="0">
                <a:solidFill>
                  <a:srgbClr val="000080"/>
                </a:solidFill>
                <a:highlight>
                  <a:srgbClr val="FFFFFF"/>
                </a:highlight>
                <a:latin typeface="Courier"/>
              </a:rPr>
              <a:t>;</a:t>
            </a:r>
            <a:endParaRPr lang="en-GB" sz="1400" dirty="0">
              <a:solidFill>
                <a:srgbClr val="000000"/>
              </a:solidFill>
              <a:highlight>
                <a:srgbClr val="FFFFFF"/>
              </a:highlight>
              <a:latin typeface="Courier"/>
            </a:endParaRPr>
          </a:p>
          <a:p>
            <a:r>
              <a:rPr lang="en-GB" sz="1400" b="1" dirty="0">
                <a:solidFill>
                  <a:srgbClr val="000080"/>
                </a:solidFill>
                <a:highlight>
                  <a:srgbClr val="FFFFFF"/>
                </a:highlight>
                <a:latin typeface="Courier"/>
              </a:rPr>
              <a:t>}</a:t>
            </a:r>
          </a:p>
          <a:p>
            <a:r>
              <a:rPr lang="en-GB" b="1" dirty="0">
                <a:solidFill>
                  <a:schemeClr val="bg1"/>
                </a:solidFill>
                <a:highlight>
                  <a:srgbClr val="FFFFFF"/>
                </a:highlight>
                <a:latin typeface="Courier"/>
              </a:rPr>
              <a:t>}</a:t>
            </a:r>
          </a:p>
          <a:p>
            <a:pPr algn="ctr"/>
            <a:r>
              <a:rPr lang="en-GB" b="1" dirty="0">
                <a:solidFill>
                  <a:srgbClr val="000000"/>
                </a:solidFill>
                <a:highlight>
                  <a:srgbClr val="FFFFFF"/>
                </a:highlight>
              </a:rPr>
              <a:t>This situation is expected to happen so we can </a:t>
            </a:r>
            <a:r>
              <a:rPr lang="en-GB" b="1" dirty="0" smtClean="0">
                <a:solidFill>
                  <a:srgbClr val="000000"/>
                </a:solidFill>
                <a:highlight>
                  <a:srgbClr val="FFFFFF"/>
                </a:highlight>
              </a:rPr>
              <a:t>prepare </a:t>
            </a:r>
            <a:r>
              <a:rPr lang="pl-PL" b="1" dirty="0" smtClean="0">
                <a:solidFill>
                  <a:srgbClr val="000000"/>
                </a:solidFill>
                <a:highlight>
                  <a:srgbClr val="FFFFFF"/>
                </a:highlight>
              </a:rPr>
              <a:t>countermeasures</a:t>
            </a:r>
            <a:r>
              <a:rPr lang="en-GB" b="1" dirty="0">
                <a:solidFill>
                  <a:srgbClr val="000000"/>
                </a:solidFill>
                <a:highlight>
                  <a:srgbClr val="FFFFFF"/>
                </a:highlight>
              </a:rPr>
              <a:t>. </a:t>
            </a:r>
            <a:endParaRPr lang="pl-PL" b="1" dirty="0">
              <a:solidFill>
                <a:srgbClr val="000000"/>
              </a:solidFill>
              <a:highlight>
                <a:srgbClr val="FFFFFF"/>
              </a:highlight>
            </a:endParaRPr>
          </a:p>
          <a:p>
            <a:pPr algn="ctr"/>
            <a:r>
              <a:rPr lang="en-GB" b="1" dirty="0">
                <a:solidFill>
                  <a:srgbClr val="000000"/>
                </a:solidFill>
                <a:highlight>
                  <a:srgbClr val="FFFFFF"/>
                </a:highlight>
              </a:rPr>
              <a:t>This exception is handled!</a:t>
            </a:r>
          </a:p>
          <a:p>
            <a:endParaRPr lang="en-GB" b="0" dirty="0">
              <a:solidFill>
                <a:schemeClr val="bg1"/>
              </a:solidFill>
              <a:highlight>
                <a:srgbClr val="FFFFFF"/>
              </a:highlight>
              <a:latin typeface="Courier"/>
            </a:endParaRPr>
          </a:p>
        </p:txBody>
      </p:sp>
    </p:spTree>
    <p:extLst>
      <p:ext uri="{BB962C8B-B14F-4D97-AF65-F5344CB8AC3E}">
        <p14:creationId xmlns:p14="http://schemas.microsoft.com/office/powerpoint/2010/main" val="18450283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lnSpcReduction="10000"/>
          </a:bodyPr>
          <a:lstStyle/>
          <a:p>
            <a:pPr>
              <a:spcBef>
                <a:spcPts val="600"/>
              </a:spcBef>
            </a:pPr>
            <a:r>
              <a:rPr lang="en-US" sz="1600" dirty="0"/>
              <a:t>Coding conventions</a:t>
            </a: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en-US" sz="1600" dirty="0" smtClean="0">
              <a:solidFill>
                <a:schemeClr val="tx2">
                  <a:lumMod val="25000"/>
                  <a:lumOff val="75000"/>
                </a:schemeClr>
              </a:solidFill>
            </a:endParaRPr>
          </a:p>
          <a:p>
            <a:pPr>
              <a:spcBef>
                <a:spcPts val="600"/>
              </a:spcBef>
            </a:pPr>
            <a:r>
              <a:rPr lang="en-US" sz="1600" dirty="0" smtClean="0">
                <a:solidFill>
                  <a:schemeClr val="tx2">
                    <a:lumMod val="25000"/>
                    <a:lumOff val="75000"/>
                  </a:schemeClr>
                </a:solidFill>
              </a:rPr>
              <a:t>Problem representation</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Divide</a:t>
            </a:r>
            <a:r>
              <a:rPr lang="pl-PL" sz="1600" dirty="0" smtClean="0">
                <a:solidFill>
                  <a:schemeClr val="tx2">
                    <a:lumMod val="25000"/>
                    <a:lumOff val="75000"/>
                  </a:schemeClr>
                </a:solidFill>
              </a:rPr>
              <a:t> et </a:t>
            </a:r>
            <a:r>
              <a:rPr lang="pl-PL" sz="1600" dirty="0" err="1" smtClean="0">
                <a:solidFill>
                  <a:schemeClr val="tx2">
                    <a:lumMod val="25000"/>
                    <a:lumOff val="75000"/>
                  </a:schemeClr>
                </a:solidFill>
              </a:rPr>
              <a:t>impera</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Exception 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1322060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r"/>
            <a:r>
              <a:rPr lang="en-GB" sz="3200" b="1" dirty="0" smtClean="0"/>
              <a:t>Handling exceptional situations</a:t>
            </a:r>
            <a:endParaRPr lang="en-GB" sz="3200" b="1" dirty="0"/>
          </a:p>
        </p:txBody>
      </p:sp>
      <p:sp>
        <p:nvSpPr>
          <p:cNvPr id="6" name="Content Placeholder 5"/>
          <p:cNvSpPr>
            <a:spLocks noGrp="1"/>
          </p:cNvSpPr>
          <p:nvPr>
            <p:ph idx="1"/>
          </p:nvPr>
        </p:nvSpPr>
        <p:spPr>
          <a:xfrm>
            <a:off x="1781504" y="1778000"/>
            <a:ext cx="7076747" cy="483191"/>
          </a:xfrm>
        </p:spPr>
        <p:txBody>
          <a:bodyPr>
            <a:normAutofit/>
          </a:bodyPr>
          <a:lstStyle/>
          <a:p>
            <a:r>
              <a:rPr lang="en-GB" dirty="0" smtClean="0"/>
              <a:t>Example of bad usage</a:t>
            </a:r>
          </a:p>
        </p:txBody>
      </p:sp>
      <p:sp>
        <p:nvSpPr>
          <p:cNvPr id="2" name="Footer Placeholder 1"/>
          <p:cNvSpPr>
            <a:spLocks noGrp="1"/>
          </p:cNvSpPr>
          <p:nvPr>
            <p:ph type="ftr" sz="quarter" idx="11"/>
          </p:nvPr>
        </p:nvSpPr>
        <p:spPr/>
        <p:txBody>
          <a:bodyPr/>
          <a:lstStyle/>
          <a:p>
            <a:r>
              <a:rPr lang="pl-PL" smtClean="0"/>
              <a:t>TE-MPE-PE Clean code workshop - R. Heil, M. Koza, K. Krol</a:t>
            </a:r>
            <a:endParaRPr lang="en-US" dirty="0"/>
          </a:p>
        </p:txBody>
      </p:sp>
      <p:sp>
        <p:nvSpPr>
          <p:cNvPr id="3" name="TextBox 2"/>
          <p:cNvSpPr txBox="1"/>
          <p:nvPr/>
        </p:nvSpPr>
        <p:spPr>
          <a:xfrm>
            <a:off x="199698" y="2289198"/>
            <a:ext cx="8420986" cy="3046988"/>
          </a:xfrm>
          <a:prstGeom prst="rect">
            <a:avLst/>
          </a:prstGeom>
          <a:noFill/>
        </p:spPr>
        <p:txBody>
          <a:bodyPr wrap="square" rtlCol="0">
            <a:spAutoFit/>
          </a:bodyPr>
          <a:lstStyle/>
          <a:p>
            <a:r>
              <a:rPr lang="en-GB" sz="1200" dirty="0">
                <a:solidFill>
                  <a:srgbClr val="000000"/>
                </a:solidFill>
                <a:highlight>
                  <a:srgbClr val="FFFFFF"/>
                </a:highlight>
                <a:latin typeface="Courier New" panose="02070309020205020404" pitchFamily="49" charset="0"/>
              </a:rPr>
              <a:t> </a:t>
            </a:r>
            <a:r>
              <a:rPr lang="en-GB" sz="1200" b="1" dirty="0">
                <a:solidFill>
                  <a:srgbClr val="0000FF"/>
                </a:solidFill>
                <a:highlight>
                  <a:srgbClr val="FFFFFF"/>
                </a:highlight>
                <a:latin typeface="Courier New" panose="02070309020205020404" pitchFamily="49" charset="0"/>
              </a:rPr>
              <a:t>try</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dirty="0" smtClean="0">
                <a:solidFill>
                  <a:srgbClr val="000000"/>
                </a:solidFill>
                <a:highlight>
                  <a:srgbClr val="FFFFFF"/>
                </a:highlight>
                <a:latin typeface="Courier New" panose="02070309020205020404" pitchFamily="49" charset="0"/>
              </a:rPr>
              <a:t>  </a:t>
            </a:r>
            <a:r>
              <a:rPr lang="en-GB" sz="1200" dirty="0" err="1" smtClean="0">
                <a:solidFill>
                  <a:srgbClr val="000000"/>
                </a:solidFill>
                <a:highlight>
                  <a:srgbClr val="FFFFFF"/>
                </a:highlight>
                <a:latin typeface="Courier New" panose="02070309020205020404" pitchFamily="49" charset="0"/>
              </a:rPr>
              <a:t>performSimulation</a:t>
            </a:r>
            <a:r>
              <a:rPr lang="en-GB" sz="1200" b="1" dirty="0" smtClean="0">
                <a:solidFill>
                  <a:srgbClr val="000080"/>
                </a:solidFill>
                <a:highlight>
                  <a:srgbClr val="FFFFFF"/>
                </a:highlight>
                <a:latin typeface="Courier New" panose="02070309020205020404" pitchFamily="49" charset="0"/>
              </a:rPr>
              <a:t>(</a:t>
            </a:r>
            <a:r>
              <a:rPr lang="en-GB" sz="1200" dirty="0" smtClean="0">
                <a:solidFill>
                  <a:srgbClr val="FF8000"/>
                </a:solidFill>
                <a:highlight>
                  <a:srgbClr val="FFFFFF"/>
                </a:highlight>
                <a:latin typeface="Courier New" panose="02070309020205020404" pitchFamily="49" charset="0"/>
              </a:rPr>
              <a:t>5</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 </a:t>
            </a:r>
            <a:r>
              <a:rPr lang="en-GB" sz="1200" b="1" dirty="0">
                <a:solidFill>
                  <a:srgbClr val="0000FF"/>
                </a:solidFill>
                <a:highlight>
                  <a:srgbClr val="FFFFFF"/>
                </a:highlight>
                <a:latin typeface="Courier New" panose="02070309020205020404" pitchFamily="49" charset="0"/>
              </a:rPr>
              <a:t>catch</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Exception </a:t>
            </a:r>
            <a:r>
              <a:rPr lang="en-GB" sz="1200" dirty="0" smtClean="0">
                <a:solidFill>
                  <a:srgbClr val="000000"/>
                </a:solidFill>
                <a:highlight>
                  <a:srgbClr val="FFFFFF"/>
                </a:highlight>
                <a:latin typeface="Courier New" panose="02070309020205020404" pitchFamily="49" charset="0"/>
              </a:rPr>
              <a:t>e1</a:t>
            </a:r>
            <a:r>
              <a:rPr lang="en-GB" sz="1200" b="1" dirty="0" smtClean="0">
                <a:solidFill>
                  <a:srgbClr val="000080"/>
                </a:solidFill>
                <a:highlight>
                  <a:srgbClr val="FFFFFF"/>
                </a:highlight>
                <a:latin typeface="Courier New" panose="02070309020205020404" pitchFamily="49" charset="0"/>
              </a:rPr>
              <a:t>)</a:t>
            </a:r>
            <a:r>
              <a:rPr lang="en-GB" sz="1200" dirty="0" smtClean="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FF"/>
                </a:solidFill>
                <a:highlight>
                  <a:srgbClr val="FFFFFF"/>
                </a:highlight>
                <a:latin typeface="Courier New" panose="02070309020205020404" pitchFamily="49" charset="0"/>
              </a:rPr>
              <a:t>try</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dirty="0" err="1">
                <a:solidFill>
                  <a:srgbClr val="000000"/>
                </a:solidFill>
                <a:highlight>
                  <a:srgbClr val="FFFFFF"/>
                </a:highlight>
                <a:latin typeface="Courier New" panose="02070309020205020404" pitchFamily="49" charset="0"/>
              </a:rPr>
              <a:t>performSimulation</a:t>
            </a:r>
            <a:r>
              <a:rPr lang="en-GB" sz="1200" b="1" dirty="0">
                <a:solidFill>
                  <a:srgbClr val="000080"/>
                </a:solidFill>
                <a:highlight>
                  <a:srgbClr val="FFFFFF"/>
                </a:highlight>
                <a:latin typeface="Courier New" panose="02070309020205020404" pitchFamily="49" charset="0"/>
              </a:rPr>
              <a:t>(</a:t>
            </a:r>
            <a:r>
              <a:rPr lang="en-GB" sz="1200" dirty="0">
                <a:solidFill>
                  <a:srgbClr val="FF8000"/>
                </a:solidFill>
                <a:highlight>
                  <a:srgbClr val="FFFFFF"/>
                </a:highlight>
                <a:latin typeface="Courier New" panose="02070309020205020404" pitchFamily="49" charset="0"/>
              </a:rPr>
              <a:t>4</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 </a:t>
            </a:r>
            <a:r>
              <a:rPr lang="en-GB" sz="1200" b="1" dirty="0">
                <a:solidFill>
                  <a:srgbClr val="0000FF"/>
                </a:solidFill>
                <a:highlight>
                  <a:srgbClr val="FFFFFF"/>
                </a:highlight>
                <a:latin typeface="Courier New" panose="02070309020205020404" pitchFamily="49" charset="0"/>
              </a:rPr>
              <a:t>catch</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Exception e2</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FF"/>
                </a:solidFill>
                <a:highlight>
                  <a:srgbClr val="FFFFFF"/>
                </a:highlight>
                <a:latin typeface="Courier New" panose="02070309020205020404" pitchFamily="49" charset="0"/>
              </a:rPr>
              <a:t>try</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dirty="0" err="1">
                <a:solidFill>
                  <a:srgbClr val="000000"/>
                </a:solidFill>
                <a:highlight>
                  <a:srgbClr val="FFFFFF"/>
                </a:highlight>
                <a:latin typeface="Courier New" panose="02070309020205020404" pitchFamily="49" charset="0"/>
              </a:rPr>
              <a:t>performSimulation</a:t>
            </a:r>
            <a:r>
              <a:rPr lang="en-GB" sz="1200" b="1" dirty="0">
                <a:solidFill>
                  <a:srgbClr val="000080"/>
                </a:solidFill>
                <a:highlight>
                  <a:srgbClr val="FFFFFF"/>
                </a:highlight>
                <a:latin typeface="Courier New" panose="02070309020205020404" pitchFamily="49" charset="0"/>
              </a:rPr>
              <a:t>(</a:t>
            </a:r>
            <a:r>
              <a:rPr lang="en-GB" sz="1200" dirty="0">
                <a:solidFill>
                  <a:srgbClr val="FF8000"/>
                </a:solidFill>
                <a:highlight>
                  <a:srgbClr val="FFFFFF"/>
                </a:highlight>
                <a:latin typeface="Courier New" panose="02070309020205020404" pitchFamily="49" charset="0"/>
              </a:rPr>
              <a:t>3</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 </a:t>
            </a:r>
            <a:r>
              <a:rPr lang="en-GB" sz="1200" b="1" dirty="0">
                <a:solidFill>
                  <a:srgbClr val="0000FF"/>
                </a:solidFill>
                <a:highlight>
                  <a:srgbClr val="FFFFFF"/>
                </a:highlight>
                <a:latin typeface="Courier New" panose="02070309020205020404" pitchFamily="49" charset="0"/>
              </a:rPr>
              <a:t>catch</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Exception e3</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FF"/>
                </a:solidFill>
                <a:highlight>
                  <a:srgbClr val="FFFFFF"/>
                </a:highlight>
                <a:latin typeface="Courier New" panose="02070309020205020404" pitchFamily="49" charset="0"/>
              </a:rPr>
              <a:t>try</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dirty="0" err="1">
                <a:solidFill>
                  <a:srgbClr val="000000"/>
                </a:solidFill>
                <a:highlight>
                  <a:srgbClr val="FFFFFF"/>
                </a:highlight>
                <a:latin typeface="Courier New" panose="02070309020205020404" pitchFamily="49" charset="0"/>
              </a:rPr>
              <a:t>performSimulation</a:t>
            </a:r>
            <a:r>
              <a:rPr lang="en-GB" sz="1200" b="1" dirty="0">
                <a:solidFill>
                  <a:srgbClr val="000080"/>
                </a:solidFill>
                <a:highlight>
                  <a:srgbClr val="FFFFFF"/>
                </a:highlight>
                <a:latin typeface="Courier New" panose="02070309020205020404" pitchFamily="49" charset="0"/>
              </a:rPr>
              <a:t>(</a:t>
            </a:r>
            <a:r>
              <a:rPr lang="en-GB" sz="1200" dirty="0">
                <a:solidFill>
                  <a:srgbClr val="FF8000"/>
                </a:solidFill>
                <a:highlight>
                  <a:srgbClr val="FFFFFF"/>
                </a:highlight>
                <a:latin typeface="Courier New" panose="02070309020205020404" pitchFamily="49" charset="0"/>
              </a:rPr>
              <a:t>2</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 </a:t>
            </a:r>
            <a:r>
              <a:rPr lang="en-GB" sz="1200" b="1" dirty="0">
                <a:solidFill>
                  <a:srgbClr val="0000FF"/>
                </a:solidFill>
                <a:highlight>
                  <a:srgbClr val="FFFFFF"/>
                </a:highlight>
                <a:latin typeface="Courier New" panose="02070309020205020404" pitchFamily="49" charset="0"/>
              </a:rPr>
              <a:t>catch</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Exception e4</a:t>
            </a:r>
            <a:r>
              <a:rPr lang="en-GB" sz="1200" b="1" dirty="0">
                <a:solidFill>
                  <a:srgbClr val="000080"/>
                </a:solidFill>
                <a:highlight>
                  <a:srgbClr val="FFFFFF"/>
                </a:highlight>
                <a:latin typeface="Courier New" panose="02070309020205020404" pitchFamily="49" charset="0"/>
              </a:rPr>
              <a:t>)</a:t>
            </a:r>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solidFill>
                <a:srgbClr val="000000"/>
              </a:solidFill>
              <a:highlight>
                <a:srgbClr val="FFFFFF"/>
              </a:highlight>
              <a:latin typeface="Courier New" panose="02070309020205020404" pitchFamily="49" charset="0"/>
            </a:endParaRPr>
          </a:p>
          <a:p>
            <a:r>
              <a:rPr lang="en-GB" sz="1200" dirty="0">
                <a:solidFill>
                  <a:srgbClr val="000000"/>
                </a:solidFill>
                <a:highlight>
                  <a:srgbClr val="FFFFFF"/>
                </a:highlight>
                <a:latin typeface="Courier New" panose="02070309020205020404" pitchFamily="49" charset="0"/>
              </a:rPr>
              <a:t>        </a:t>
            </a:r>
            <a:r>
              <a:rPr lang="en-GB" sz="1200" b="1" dirty="0">
                <a:solidFill>
                  <a:srgbClr val="000080"/>
                </a:solidFill>
                <a:highlight>
                  <a:srgbClr val="FFFFFF"/>
                </a:highlight>
                <a:latin typeface="Courier New" panose="02070309020205020404" pitchFamily="49" charset="0"/>
              </a:rPr>
              <a:t>}</a:t>
            </a:r>
            <a:endParaRPr lang="en-GB" sz="1200" dirty="0"/>
          </a:p>
        </p:txBody>
      </p:sp>
    </p:spTree>
    <p:extLst>
      <p:ext uri="{BB962C8B-B14F-4D97-AF65-F5344CB8AC3E}">
        <p14:creationId xmlns:p14="http://schemas.microsoft.com/office/powerpoint/2010/main" val="25657280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3200" b="1" dirty="0" smtClean="0"/>
              <a:t>10 </a:t>
            </a:r>
            <a:r>
              <a:rPr lang="pl-PL" sz="3200" b="1" dirty="0" err="1" smtClean="0"/>
              <a:t>minute</a:t>
            </a:r>
            <a:r>
              <a:rPr lang="pl-PL" sz="3200" b="1" dirty="0" smtClean="0"/>
              <a:t> </a:t>
            </a:r>
            <a:r>
              <a:rPr lang="pl-PL" sz="3200" b="1" dirty="0" err="1"/>
              <a:t>c</a:t>
            </a:r>
            <a:r>
              <a:rPr lang="pl-PL" sz="3200" b="1" dirty="0" err="1" smtClean="0"/>
              <a:t>offee</a:t>
            </a:r>
            <a:r>
              <a:rPr lang="pl-PL" sz="3200" b="1" dirty="0" smtClean="0"/>
              <a:t> </a:t>
            </a:r>
            <a:r>
              <a:rPr lang="pl-PL" sz="3200" b="1" dirty="0" err="1" smtClean="0"/>
              <a:t>break</a:t>
            </a:r>
            <a:endParaRPr lang="en-US" sz="2800" b="1"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pic>
        <p:nvPicPr>
          <p:cNvPr id="1026" name="Picture 2" descr="http://www.ophtek.com/wp-content/uploads/2014/08/java_tec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215" y="1505618"/>
            <a:ext cx="4910201" cy="3684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017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fontScale="92500" lnSpcReduction="10000"/>
          </a:bodyPr>
          <a:lstStyle/>
          <a:p>
            <a:pPr>
              <a:spcBef>
                <a:spcPts val="600"/>
              </a:spcBef>
            </a:pPr>
            <a:r>
              <a:rPr lang="en-US" sz="1600" dirty="0">
                <a:solidFill>
                  <a:schemeClr val="tx2">
                    <a:lumMod val="25000"/>
                    <a:lumOff val="75000"/>
                  </a:schemeClr>
                </a:solidFill>
              </a:rPr>
              <a:t>Coding </a:t>
            </a:r>
            <a:r>
              <a:rPr lang="en-US" sz="1600" dirty="0" smtClean="0">
                <a:solidFill>
                  <a:schemeClr val="tx2">
                    <a:lumMod val="25000"/>
                    <a:lumOff val="75000"/>
                  </a:schemeClr>
                </a:solidFill>
              </a:rPr>
              <a:t>conventions</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pl-PL" sz="1600" dirty="0" smtClean="0">
              <a:solidFill>
                <a:schemeClr val="tx1"/>
              </a:solidFill>
            </a:endParaRPr>
          </a:p>
          <a:p>
            <a:pPr>
              <a:spcBef>
                <a:spcPts val="600"/>
              </a:spcBef>
            </a:pPr>
            <a:r>
              <a:rPr lang="en-US" sz="1600" dirty="0" smtClean="0">
                <a:solidFill>
                  <a:schemeClr val="bg1">
                    <a:lumMod val="75000"/>
                  </a:schemeClr>
                </a:solidFill>
              </a:rPr>
              <a:t>Problem representation</a:t>
            </a:r>
            <a:endParaRPr lang="en-US" sz="1600" dirty="0">
              <a:solidFill>
                <a:schemeClr val="bg1">
                  <a:lumMod val="75000"/>
                </a:schemeClr>
              </a:solidFill>
            </a:endParaRPr>
          </a:p>
          <a:p>
            <a:pPr>
              <a:spcBef>
                <a:spcPts val="600"/>
              </a:spcBef>
            </a:pPr>
            <a:r>
              <a:rPr lang="en-US" sz="1600" dirty="0">
                <a:solidFill>
                  <a:schemeClr val="tx2">
                    <a:lumMod val="25000"/>
                    <a:lumOff val="75000"/>
                  </a:schemeClr>
                </a:solidFill>
              </a:rPr>
              <a:t>Divide et </a:t>
            </a:r>
            <a:r>
              <a:rPr lang="en-US" sz="1600" dirty="0" err="1">
                <a:solidFill>
                  <a:schemeClr val="tx2">
                    <a:lumMod val="25000"/>
                    <a:lumOff val="75000"/>
                  </a:schemeClr>
                </a:solidFill>
              </a:rPr>
              <a:t>impera</a:t>
            </a:r>
            <a:endParaRPr lang="en-US" sz="1600" dirty="0">
              <a:solidFill>
                <a:schemeClr val="tx2">
                  <a:lumMod val="25000"/>
                  <a:lumOff val="75000"/>
                </a:schemeClr>
              </a:solidFill>
            </a:endParaRPr>
          </a:p>
          <a:p>
            <a:pPr>
              <a:spcBef>
                <a:spcPts val="600"/>
              </a:spcBef>
            </a:pPr>
            <a:r>
              <a:rPr lang="en-US" sz="1600" dirty="0" smtClean="0">
                <a:solidFill>
                  <a:schemeClr val="tx2">
                    <a:lumMod val="25000"/>
                    <a:lumOff val="75000"/>
                  </a:schemeClr>
                </a:solidFill>
              </a:rPr>
              <a:t>Exception </a:t>
            </a:r>
            <a:r>
              <a:rPr lang="en-US" sz="1600" dirty="0">
                <a:solidFill>
                  <a:schemeClr val="tx2">
                    <a:lumMod val="25000"/>
                    <a:lumOff val="75000"/>
                  </a:schemeClr>
                </a:solidFill>
              </a:rPr>
              <a:t>handling</a:t>
            </a:r>
          </a:p>
          <a:p>
            <a:pPr>
              <a:spcBef>
                <a:spcPts val="600"/>
              </a:spcBef>
            </a:pPr>
            <a:r>
              <a:rPr lang="en-US" sz="1600" b="1" dirty="0">
                <a:solidFill>
                  <a:schemeClr val="tx1"/>
                </a:solidFill>
              </a:rPr>
              <a:t>Code </a:t>
            </a:r>
            <a:r>
              <a:rPr lang="en-US" sz="1600" b="1" dirty="0" smtClean="0">
                <a:solidFill>
                  <a:schemeClr val="tx1"/>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2835575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How can we test our solutions?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12146759"/>
              </p:ext>
            </p:extLst>
          </p:nvPr>
        </p:nvGraphicFramePr>
        <p:xfrm>
          <a:off x="971706" y="1779666"/>
          <a:ext cx="7077075" cy="332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17588728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6" name="Rectangle 5"/>
          <p:cNvSpPr/>
          <p:nvPr/>
        </p:nvSpPr>
        <p:spPr>
          <a:xfrm>
            <a:off x="284164" y="1639863"/>
            <a:ext cx="8574087" cy="646331"/>
          </a:xfrm>
          <a:prstGeom prst="rect">
            <a:avLst/>
          </a:prstGeom>
        </p:spPr>
        <p:txBody>
          <a:bodyPr wrap="square">
            <a:spAutoFit/>
          </a:bodyPr>
          <a:lstStyle/>
          <a:p>
            <a:r>
              <a:rPr lang="fr-FR" sz="1200" dirty="0">
                <a:solidFill>
                  <a:srgbClr val="8000FF"/>
                </a:solidFill>
                <a:highlight>
                  <a:srgbClr val="FFFFFF"/>
                </a:highlight>
                <a:latin typeface="Courier"/>
              </a:rPr>
              <a:t>public</a:t>
            </a:r>
            <a:r>
              <a:rPr lang="fr-FR" sz="1200" dirty="0">
                <a:solidFill>
                  <a:srgbClr val="000000"/>
                </a:solidFill>
                <a:highlight>
                  <a:srgbClr val="FFFFFF"/>
                </a:highlight>
                <a:latin typeface="Courier"/>
              </a:rPr>
              <a:t> </a:t>
            </a:r>
            <a:r>
              <a:rPr lang="fr-FR" sz="1200" dirty="0">
                <a:solidFill>
                  <a:srgbClr val="8000FF"/>
                </a:solidFill>
                <a:highlight>
                  <a:srgbClr val="FFFFFF"/>
                </a:highlight>
                <a:latin typeface="Courier"/>
              </a:rPr>
              <a:t>double</a:t>
            </a:r>
            <a:r>
              <a:rPr lang="fr-FR" sz="1200" dirty="0">
                <a:solidFill>
                  <a:srgbClr val="000000"/>
                </a:solidFill>
                <a:highlight>
                  <a:srgbClr val="FFFFFF"/>
                </a:highlight>
                <a:latin typeface="Courier"/>
              </a:rPr>
              <a:t> </a:t>
            </a:r>
            <a:r>
              <a:rPr lang="fr-FR" sz="1200" dirty="0" err="1">
                <a:solidFill>
                  <a:srgbClr val="000000"/>
                </a:solidFill>
                <a:highlight>
                  <a:srgbClr val="FFFFFF"/>
                </a:highlight>
                <a:latin typeface="Courier"/>
              </a:rPr>
              <a:t>calculateResistance</a:t>
            </a:r>
            <a:r>
              <a:rPr lang="fr-FR" sz="1200" b="1" dirty="0">
                <a:solidFill>
                  <a:srgbClr val="000080"/>
                </a:solidFill>
                <a:highlight>
                  <a:srgbClr val="FFFFFF"/>
                </a:highlight>
                <a:latin typeface="Courier"/>
              </a:rPr>
              <a:t>(</a:t>
            </a:r>
            <a:r>
              <a:rPr lang="fr-FR" sz="1200" dirty="0">
                <a:solidFill>
                  <a:srgbClr val="8000FF"/>
                </a:solidFill>
                <a:highlight>
                  <a:srgbClr val="FFFFFF"/>
                </a:highlight>
                <a:latin typeface="Courier"/>
              </a:rPr>
              <a:t>double</a:t>
            </a:r>
            <a:r>
              <a:rPr lang="fr-FR" sz="1200" dirty="0">
                <a:solidFill>
                  <a:srgbClr val="000000"/>
                </a:solidFill>
                <a:highlight>
                  <a:srgbClr val="FFFFFF"/>
                </a:highlight>
                <a:latin typeface="Courier"/>
              </a:rPr>
              <a:t> </a:t>
            </a:r>
            <a:r>
              <a:rPr lang="fr-FR" sz="1200" dirty="0" err="1">
                <a:solidFill>
                  <a:srgbClr val="000000"/>
                </a:solidFill>
                <a:highlight>
                  <a:srgbClr val="FFFFFF"/>
                </a:highlight>
                <a:latin typeface="Courier"/>
              </a:rPr>
              <a:t>circuitVoltage</a:t>
            </a:r>
            <a:r>
              <a:rPr lang="fr-FR" sz="1200" b="1" dirty="0">
                <a:solidFill>
                  <a:srgbClr val="000080"/>
                </a:solidFill>
                <a:highlight>
                  <a:srgbClr val="FFFFFF"/>
                </a:highlight>
                <a:latin typeface="Courier"/>
              </a:rPr>
              <a:t>,</a:t>
            </a:r>
            <a:r>
              <a:rPr lang="fr-FR" sz="1200" dirty="0">
                <a:solidFill>
                  <a:srgbClr val="000000"/>
                </a:solidFill>
                <a:highlight>
                  <a:srgbClr val="FFFFFF"/>
                </a:highlight>
                <a:latin typeface="Courier"/>
              </a:rPr>
              <a:t> </a:t>
            </a:r>
            <a:r>
              <a:rPr lang="fr-FR" sz="1200" dirty="0">
                <a:solidFill>
                  <a:srgbClr val="8000FF"/>
                </a:solidFill>
                <a:highlight>
                  <a:srgbClr val="FFFFFF"/>
                </a:highlight>
                <a:latin typeface="Courier"/>
              </a:rPr>
              <a:t>double</a:t>
            </a:r>
            <a:r>
              <a:rPr lang="fr-FR" sz="1200" dirty="0">
                <a:solidFill>
                  <a:srgbClr val="000000"/>
                </a:solidFill>
                <a:highlight>
                  <a:srgbClr val="FFFFFF"/>
                </a:highlight>
                <a:latin typeface="Courier"/>
              </a:rPr>
              <a:t> </a:t>
            </a:r>
            <a:r>
              <a:rPr lang="fr-FR" sz="1200" dirty="0" err="1">
                <a:solidFill>
                  <a:srgbClr val="000000"/>
                </a:solidFill>
                <a:highlight>
                  <a:srgbClr val="FFFFFF"/>
                </a:highlight>
                <a:latin typeface="Courier"/>
              </a:rPr>
              <a:t>circuitCurrent</a:t>
            </a:r>
            <a:r>
              <a:rPr lang="fr-FR" sz="1200" b="1" dirty="0">
                <a:solidFill>
                  <a:srgbClr val="000080"/>
                </a:solidFill>
                <a:highlight>
                  <a:srgbClr val="FFFFFF"/>
                </a:highlight>
                <a:latin typeface="Courier"/>
              </a:rPr>
              <a:t>)</a:t>
            </a:r>
            <a:r>
              <a:rPr lang="fr-FR" sz="1200" dirty="0">
                <a:solidFill>
                  <a:srgbClr val="000000"/>
                </a:solidFill>
                <a:highlight>
                  <a:srgbClr val="FFFFFF"/>
                </a:highlight>
                <a:latin typeface="Courier"/>
              </a:rPr>
              <a:t> </a:t>
            </a:r>
            <a:r>
              <a:rPr lang="fr-FR" sz="1200" b="1" dirty="0">
                <a:solidFill>
                  <a:srgbClr val="000080"/>
                </a:solidFill>
                <a:highlight>
                  <a:srgbClr val="FFFFFF"/>
                </a:highlight>
                <a:latin typeface="Courier"/>
              </a:rPr>
              <a:t>{</a:t>
            </a:r>
            <a:endParaRPr lang="fr-FR"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b="1" dirty="0">
                <a:solidFill>
                  <a:srgbClr val="0000FF"/>
                </a:solidFill>
                <a:highlight>
                  <a:srgbClr val="FFFFFF"/>
                </a:highlight>
                <a:latin typeface="Courier"/>
              </a:rPr>
              <a:t>return</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circuitVoltage</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circuitCurrent</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b="1" dirty="0" smtClean="0">
                <a:solidFill>
                  <a:srgbClr val="000080"/>
                </a:solidFill>
                <a:highlight>
                  <a:srgbClr val="FFFFFF"/>
                </a:highlight>
                <a:latin typeface="Courier"/>
              </a:rPr>
              <a:t>}</a:t>
            </a:r>
          </a:p>
        </p:txBody>
      </p:sp>
    </p:spTree>
    <p:extLst>
      <p:ext uri="{BB962C8B-B14F-4D97-AF65-F5344CB8AC3E}">
        <p14:creationId xmlns:p14="http://schemas.microsoft.com/office/powerpoint/2010/main" val="36112362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Bef>
                <a:spcPts val="600"/>
              </a:spcBef>
            </a:pPr>
            <a:r>
              <a:rPr lang="en-US" sz="3200" b="1" dirty="0"/>
              <a:t>How can we test our solutions?</a:t>
            </a:r>
          </a:p>
        </p:txBody>
      </p:sp>
      <p:sp>
        <p:nvSpPr>
          <p:cNvPr id="3" name="Content Placeholder 2"/>
          <p:cNvSpPr>
            <a:spLocks noGrp="1"/>
          </p:cNvSpPr>
          <p:nvPr>
            <p:ph idx="1"/>
          </p:nvPr>
        </p:nvSpPr>
        <p:spPr/>
        <p:txBody>
          <a:bodyPr>
            <a:normAutofit/>
          </a:bodyPr>
          <a:lstStyle/>
          <a:p>
            <a:r>
              <a:rPr lang="pl-PL" dirty="0"/>
              <a:t>Unit </a:t>
            </a:r>
            <a:r>
              <a:rPr lang="pl-PL" dirty="0" smtClean="0"/>
              <a:t>testing</a:t>
            </a:r>
            <a:r>
              <a:rPr lang="en-GB" dirty="0" smtClean="0"/>
              <a:t> - principles</a:t>
            </a:r>
            <a:endParaRPr lang="pl-PL" dirty="0"/>
          </a:p>
          <a:p>
            <a:pPr lvl="1"/>
            <a:r>
              <a:rPr lang="pl-PL" dirty="0"/>
              <a:t>Test single piece of code regardless the environment side effects.</a:t>
            </a:r>
          </a:p>
          <a:p>
            <a:pPr lvl="1"/>
            <a:r>
              <a:rPr lang="pl-PL" dirty="0" smtClean="0"/>
              <a:t>Test </a:t>
            </a:r>
            <a:r>
              <a:rPr lang="en-GB" dirty="0"/>
              <a:t>boundary cases, failure cases, try to break your code</a:t>
            </a:r>
          </a:p>
          <a:p>
            <a:pPr lvl="1"/>
            <a:r>
              <a:rPr lang="en-GB" dirty="0"/>
              <a:t>Think about good test naming and structuring</a:t>
            </a:r>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pic>
        <p:nvPicPr>
          <p:cNvPr id="5" name="Picture 4"/>
          <p:cNvPicPr>
            <a:picLocks noChangeAspect="1"/>
          </p:cNvPicPr>
          <p:nvPr/>
        </p:nvPicPr>
        <p:blipFill>
          <a:blip r:embed="rId3"/>
          <a:stretch>
            <a:fillRect/>
          </a:stretch>
        </p:blipFill>
        <p:spPr>
          <a:xfrm>
            <a:off x="0" y="2158347"/>
            <a:ext cx="2227254" cy="3076318"/>
          </a:xfrm>
          <a:prstGeom prst="rect">
            <a:avLst/>
          </a:prstGeom>
        </p:spPr>
      </p:pic>
    </p:spTree>
    <p:extLst>
      <p:ext uri="{BB962C8B-B14F-4D97-AF65-F5344CB8AC3E}">
        <p14:creationId xmlns:p14="http://schemas.microsoft.com/office/powerpoint/2010/main" val="427321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Bef>
                <a:spcPts val="600"/>
              </a:spcBef>
            </a:pPr>
            <a:r>
              <a:rPr lang="en-US" sz="3200" b="1" dirty="0"/>
              <a:t>How can we test our solutions?</a:t>
            </a:r>
          </a:p>
        </p:txBody>
      </p:sp>
      <p:sp>
        <p:nvSpPr>
          <p:cNvPr id="3" name="Content Placeholder 2"/>
          <p:cNvSpPr>
            <a:spLocks noGrp="1"/>
          </p:cNvSpPr>
          <p:nvPr>
            <p:ph idx="1"/>
          </p:nvPr>
        </p:nvSpPr>
        <p:spPr/>
        <p:txBody>
          <a:bodyPr>
            <a:normAutofit/>
          </a:bodyPr>
          <a:lstStyle/>
          <a:p>
            <a:r>
              <a:rPr lang="pl-PL" dirty="0" smtClean="0"/>
              <a:t>Unit testing</a:t>
            </a:r>
            <a:r>
              <a:rPr lang="en-GB" dirty="0" smtClean="0"/>
              <a:t> - benefits</a:t>
            </a:r>
            <a:endParaRPr lang="pl-PL" dirty="0" smtClean="0"/>
          </a:p>
          <a:p>
            <a:pPr lvl="1"/>
            <a:r>
              <a:rPr lang="en-GB" dirty="0" smtClean="0"/>
              <a:t>Benefit from tested project in case of changes</a:t>
            </a:r>
          </a:p>
          <a:p>
            <a:pPr lvl="1"/>
            <a:r>
              <a:rPr lang="en-GB" dirty="0" smtClean="0"/>
              <a:t>Understand code better reading existing tests</a:t>
            </a:r>
          </a:p>
          <a:p>
            <a:pPr lvl="1"/>
            <a:r>
              <a:rPr lang="pl-PL" dirty="0"/>
              <a:t>Early find possible problems</a:t>
            </a:r>
          </a:p>
          <a:p>
            <a:pPr lvl="1"/>
            <a:endParaRPr lang="en-GB" dirty="0" smtClean="0"/>
          </a:p>
          <a:p>
            <a:pPr lvl="1"/>
            <a:endParaRPr lang="en-GB" dirty="0" smtClean="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1950690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6" name="Rectangle 5"/>
          <p:cNvSpPr/>
          <p:nvPr/>
        </p:nvSpPr>
        <p:spPr>
          <a:xfrm>
            <a:off x="284164" y="1639863"/>
            <a:ext cx="8574087" cy="1569660"/>
          </a:xfrm>
          <a:prstGeom prst="rect">
            <a:avLst/>
          </a:prstGeom>
        </p:spPr>
        <p:txBody>
          <a:bodyPr wrap="square">
            <a:spAutoFit/>
          </a:bodyPr>
          <a:lstStyle/>
          <a:p>
            <a:r>
              <a:rPr lang="fr-FR" sz="1200" dirty="0">
                <a:solidFill>
                  <a:srgbClr val="8000FF"/>
                </a:solidFill>
                <a:highlight>
                  <a:srgbClr val="FFFFFF"/>
                </a:highlight>
                <a:latin typeface="Courier"/>
              </a:rPr>
              <a:t>public</a:t>
            </a:r>
            <a:r>
              <a:rPr lang="fr-FR" sz="1200" dirty="0">
                <a:solidFill>
                  <a:srgbClr val="000000"/>
                </a:solidFill>
                <a:highlight>
                  <a:srgbClr val="FFFFFF"/>
                </a:highlight>
                <a:latin typeface="Courier"/>
              </a:rPr>
              <a:t> </a:t>
            </a:r>
            <a:r>
              <a:rPr lang="fr-FR" sz="1200" dirty="0">
                <a:solidFill>
                  <a:srgbClr val="8000FF"/>
                </a:solidFill>
                <a:highlight>
                  <a:srgbClr val="FFFFFF"/>
                </a:highlight>
                <a:latin typeface="Courier"/>
              </a:rPr>
              <a:t>double</a:t>
            </a:r>
            <a:r>
              <a:rPr lang="fr-FR" sz="1200" dirty="0">
                <a:solidFill>
                  <a:srgbClr val="000000"/>
                </a:solidFill>
                <a:highlight>
                  <a:srgbClr val="FFFFFF"/>
                </a:highlight>
                <a:latin typeface="Courier"/>
              </a:rPr>
              <a:t> </a:t>
            </a:r>
            <a:r>
              <a:rPr lang="fr-FR" sz="1200" dirty="0" err="1">
                <a:solidFill>
                  <a:srgbClr val="000000"/>
                </a:solidFill>
                <a:highlight>
                  <a:srgbClr val="FFFFFF"/>
                </a:highlight>
                <a:latin typeface="Courier"/>
              </a:rPr>
              <a:t>calculateResistance</a:t>
            </a:r>
            <a:r>
              <a:rPr lang="fr-FR" sz="1200" b="1" dirty="0">
                <a:solidFill>
                  <a:srgbClr val="000080"/>
                </a:solidFill>
                <a:highlight>
                  <a:srgbClr val="FFFFFF"/>
                </a:highlight>
                <a:latin typeface="Courier"/>
              </a:rPr>
              <a:t>(</a:t>
            </a:r>
            <a:r>
              <a:rPr lang="fr-FR" sz="1200" dirty="0">
                <a:solidFill>
                  <a:srgbClr val="8000FF"/>
                </a:solidFill>
                <a:highlight>
                  <a:srgbClr val="FFFFFF"/>
                </a:highlight>
                <a:latin typeface="Courier"/>
              </a:rPr>
              <a:t>double</a:t>
            </a:r>
            <a:r>
              <a:rPr lang="fr-FR" sz="1200" dirty="0">
                <a:solidFill>
                  <a:srgbClr val="000000"/>
                </a:solidFill>
                <a:highlight>
                  <a:srgbClr val="FFFFFF"/>
                </a:highlight>
                <a:latin typeface="Courier"/>
              </a:rPr>
              <a:t> </a:t>
            </a:r>
            <a:r>
              <a:rPr lang="fr-FR" sz="1200" dirty="0" err="1">
                <a:solidFill>
                  <a:srgbClr val="000000"/>
                </a:solidFill>
                <a:highlight>
                  <a:srgbClr val="FFFFFF"/>
                </a:highlight>
                <a:latin typeface="Courier"/>
              </a:rPr>
              <a:t>circuitVoltage</a:t>
            </a:r>
            <a:r>
              <a:rPr lang="fr-FR" sz="1200" b="1" dirty="0">
                <a:solidFill>
                  <a:srgbClr val="000080"/>
                </a:solidFill>
                <a:highlight>
                  <a:srgbClr val="FFFFFF"/>
                </a:highlight>
                <a:latin typeface="Courier"/>
              </a:rPr>
              <a:t>,</a:t>
            </a:r>
            <a:r>
              <a:rPr lang="fr-FR" sz="1200" dirty="0">
                <a:solidFill>
                  <a:srgbClr val="000000"/>
                </a:solidFill>
                <a:highlight>
                  <a:srgbClr val="FFFFFF"/>
                </a:highlight>
                <a:latin typeface="Courier"/>
              </a:rPr>
              <a:t> </a:t>
            </a:r>
            <a:r>
              <a:rPr lang="fr-FR" sz="1200" dirty="0">
                <a:solidFill>
                  <a:srgbClr val="8000FF"/>
                </a:solidFill>
                <a:highlight>
                  <a:srgbClr val="FFFFFF"/>
                </a:highlight>
                <a:latin typeface="Courier"/>
              </a:rPr>
              <a:t>double</a:t>
            </a:r>
            <a:r>
              <a:rPr lang="fr-FR" sz="1200" dirty="0">
                <a:solidFill>
                  <a:srgbClr val="000000"/>
                </a:solidFill>
                <a:highlight>
                  <a:srgbClr val="FFFFFF"/>
                </a:highlight>
                <a:latin typeface="Courier"/>
              </a:rPr>
              <a:t> </a:t>
            </a:r>
            <a:r>
              <a:rPr lang="fr-FR" sz="1200" dirty="0" err="1">
                <a:solidFill>
                  <a:srgbClr val="000000"/>
                </a:solidFill>
                <a:highlight>
                  <a:srgbClr val="FFFFFF"/>
                </a:highlight>
                <a:latin typeface="Courier"/>
              </a:rPr>
              <a:t>circuitCurrent</a:t>
            </a:r>
            <a:r>
              <a:rPr lang="fr-FR" sz="1200" b="1" dirty="0">
                <a:solidFill>
                  <a:srgbClr val="000080"/>
                </a:solidFill>
                <a:highlight>
                  <a:srgbClr val="FFFFFF"/>
                </a:highlight>
                <a:latin typeface="Courier"/>
              </a:rPr>
              <a:t>)</a:t>
            </a:r>
            <a:r>
              <a:rPr lang="fr-FR" sz="1200" dirty="0">
                <a:solidFill>
                  <a:srgbClr val="000000"/>
                </a:solidFill>
                <a:highlight>
                  <a:srgbClr val="FFFFFF"/>
                </a:highlight>
                <a:latin typeface="Courier"/>
              </a:rPr>
              <a:t> </a:t>
            </a:r>
            <a:r>
              <a:rPr lang="fr-FR" sz="1200" b="1" dirty="0">
                <a:solidFill>
                  <a:srgbClr val="000080"/>
                </a:solidFill>
                <a:highlight>
                  <a:srgbClr val="FFFFFF"/>
                </a:highlight>
                <a:latin typeface="Courier"/>
              </a:rPr>
              <a:t>{</a:t>
            </a:r>
            <a:endParaRPr lang="fr-FR"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b="1" dirty="0">
                <a:solidFill>
                  <a:srgbClr val="0000FF"/>
                </a:solidFill>
                <a:highlight>
                  <a:srgbClr val="FFFFFF"/>
                </a:highlight>
                <a:latin typeface="Courier"/>
              </a:rPr>
              <a:t>return</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circuitVoltage</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circuitCurrent</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b="1" dirty="0" smtClean="0">
                <a:solidFill>
                  <a:srgbClr val="000080"/>
                </a:solidFill>
                <a:highlight>
                  <a:srgbClr val="FFFFFF"/>
                </a:highlight>
                <a:latin typeface="Courier"/>
              </a:rPr>
              <a:t>}</a:t>
            </a:r>
          </a:p>
          <a:p>
            <a:endParaRPr lang="en-GB" sz="1200" b="1" dirty="0">
              <a:solidFill>
                <a:srgbClr val="000080"/>
              </a:solidFill>
              <a:highlight>
                <a:srgbClr val="FFFFFF"/>
              </a:highlight>
              <a:latin typeface="Courier"/>
            </a:endParaRPr>
          </a:p>
          <a:p>
            <a:r>
              <a:rPr lang="en-GB" sz="1200" dirty="0">
                <a:solidFill>
                  <a:srgbClr val="000000"/>
                </a:solidFill>
                <a:highlight>
                  <a:srgbClr val="FFFFFF"/>
                </a:highlight>
                <a:latin typeface="Courier"/>
              </a:rPr>
              <a:t>@Test</a:t>
            </a:r>
          </a:p>
          <a:p>
            <a:r>
              <a:rPr lang="en-GB" sz="1200" dirty="0">
                <a:solidFill>
                  <a:srgbClr val="8000FF"/>
                </a:solidFill>
                <a:highlight>
                  <a:srgbClr val="FFFFFF"/>
                </a:highlight>
                <a:latin typeface="Courier"/>
              </a:rPr>
              <a:t>public</a:t>
            </a:r>
            <a:r>
              <a:rPr lang="en-GB" sz="1200" dirty="0">
                <a:solidFill>
                  <a:srgbClr val="000000"/>
                </a:solidFill>
                <a:highlight>
                  <a:srgbClr val="FFFFFF"/>
                </a:highlight>
                <a:latin typeface="Courier"/>
              </a:rPr>
              <a:t> </a:t>
            </a:r>
            <a:r>
              <a:rPr lang="en-GB" sz="1200" dirty="0">
                <a:solidFill>
                  <a:srgbClr val="8000FF"/>
                </a:solidFill>
                <a:highlight>
                  <a:srgbClr val="FFFFFF"/>
                </a:highlight>
                <a:latin typeface="Courier"/>
              </a:rPr>
              <a:t>void</a:t>
            </a:r>
            <a:r>
              <a:rPr lang="en-GB" sz="1200" dirty="0">
                <a:solidFill>
                  <a:srgbClr val="000000"/>
                </a:solidFill>
                <a:highlight>
                  <a:srgbClr val="FFFFFF"/>
                </a:highlight>
                <a:latin typeface="Courier"/>
              </a:rPr>
              <a:t> </a:t>
            </a:r>
            <a:r>
              <a:rPr lang="en-GB" sz="1200" dirty="0" err="1" smtClean="0">
                <a:solidFill>
                  <a:srgbClr val="000000"/>
                </a:solidFill>
                <a:highlight>
                  <a:srgbClr val="FFFFFF"/>
                </a:highlight>
                <a:latin typeface="Courier"/>
              </a:rPr>
              <a:t>testCalculateResistance</a:t>
            </a:r>
            <a:r>
              <a:rPr lang="en-GB" sz="1200" b="1" dirty="0" smtClean="0">
                <a:solidFill>
                  <a:srgbClr val="000080"/>
                </a:solidFill>
                <a:highlight>
                  <a:srgbClr val="FFFFFF"/>
                </a:highlight>
                <a:latin typeface="Courier"/>
              </a:rPr>
              <a:t>()</a:t>
            </a:r>
            <a:r>
              <a:rPr lang="en-GB" sz="1200" dirty="0" smtClean="0">
                <a:solidFill>
                  <a:srgbClr val="000000"/>
                </a:solidFill>
                <a:highlight>
                  <a:srgbClr val="FFFFFF"/>
                </a:highlight>
                <a:latin typeface="Courier"/>
              </a:rPr>
              <a:t> </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assertEquals</a:t>
            </a:r>
            <a:r>
              <a:rPr lang="en-GB" sz="1200" b="1" dirty="0">
                <a:solidFill>
                  <a:srgbClr val="000080"/>
                </a:solidFill>
                <a:highlight>
                  <a:srgbClr val="FFFFFF"/>
                </a:highlight>
                <a:latin typeface="Courier"/>
              </a:rPr>
              <a:t>(</a:t>
            </a:r>
            <a:r>
              <a:rPr lang="en-GB" sz="1200" dirty="0">
                <a:solidFill>
                  <a:srgbClr val="FF8000"/>
                </a:solidFill>
                <a:highlight>
                  <a:srgbClr val="FFFFFF"/>
                </a:highlight>
                <a:latin typeface="Courier"/>
              </a:rPr>
              <a:t>5</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smtClean="0">
                <a:solidFill>
                  <a:srgbClr val="000000"/>
                </a:solidFill>
                <a:highlight>
                  <a:srgbClr val="FFFFFF"/>
                </a:highlight>
                <a:latin typeface="Courier"/>
              </a:rPr>
              <a:t>calculateResistance</a:t>
            </a:r>
            <a:r>
              <a:rPr lang="en-GB" sz="1200" b="1" dirty="0" smtClean="0">
                <a:solidFill>
                  <a:srgbClr val="000080"/>
                </a:solidFill>
                <a:highlight>
                  <a:srgbClr val="FFFFFF"/>
                </a:highlight>
                <a:latin typeface="Courier"/>
              </a:rPr>
              <a:t>(</a:t>
            </a:r>
            <a:r>
              <a:rPr lang="en-GB" sz="1200" dirty="0" smtClean="0">
                <a:solidFill>
                  <a:srgbClr val="FF8000"/>
                </a:solidFill>
                <a:highlight>
                  <a:srgbClr val="FFFFFF"/>
                </a:highlight>
                <a:latin typeface="Courier"/>
              </a:rPr>
              <a:t>10</a:t>
            </a:r>
            <a:r>
              <a:rPr lang="en-GB" sz="1200" b="1" dirty="0" smtClean="0">
                <a:solidFill>
                  <a:srgbClr val="000080"/>
                </a:solidFill>
                <a:highlight>
                  <a:srgbClr val="FFFFFF"/>
                </a:highlight>
                <a:latin typeface="Courier"/>
              </a:rPr>
              <a:t>,</a:t>
            </a:r>
            <a:r>
              <a:rPr lang="en-GB" sz="1200" dirty="0" smtClean="0">
                <a:solidFill>
                  <a:srgbClr val="000000"/>
                </a:solidFill>
                <a:highlight>
                  <a:srgbClr val="FFFFFF"/>
                </a:highlight>
                <a:latin typeface="Courier"/>
              </a:rPr>
              <a:t> </a:t>
            </a:r>
            <a:r>
              <a:rPr lang="en-GB" sz="1200" dirty="0" smtClean="0">
                <a:solidFill>
                  <a:srgbClr val="FF8000"/>
                </a:solidFill>
                <a:highlight>
                  <a:srgbClr val="FFFFFF"/>
                </a:highlight>
                <a:latin typeface="Courier"/>
              </a:rPr>
              <a:t>2</a:t>
            </a:r>
            <a:r>
              <a:rPr lang="en-GB" sz="1200" b="1" dirty="0" smtClean="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b="1" dirty="0">
                <a:solidFill>
                  <a:srgbClr val="000080"/>
                </a:solidFill>
                <a:highlight>
                  <a:srgbClr val="FFFFFF"/>
                </a:highlight>
                <a:latin typeface="Courier"/>
              </a:rPr>
              <a:t>}</a:t>
            </a:r>
            <a:endParaRPr lang="en-GB" sz="1200" b="0" dirty="0" smtClean="0">
              <a:solidFill>
                <a:srgbClr val="000000"/>
              </a:solidFill>
              <a:highlight>
                <a:srgbClr val="FFFFFF"/>
              </a:highlight>
              <a:latin typeface="Courier"/>
            </a:endParaRPr>
          </a:p>
        </p:txBody>
      </p:sp>
    </p:spTree>
    <p:extLst>
      <p:ext uri="{BB962C8B-B14F-4D97-AF65-F5344CB8AC3E}">
        <p14:creationId xmlns:p14="http://schemas.microsoft.com/office/powerpoint/2010/main" val="299022804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6" name="Rectangle 5"/>
          <p:cNvSpPr/>
          <p:nvPr/>
        </p:nvSpPr>
        <p:spPr>
          <a:xfrm>
            <a:off x="284164" y="1639863"/>
            <a:ext cx="8574087" cy="2492990"/>
          </a:xfrm>
          <a:prstGeom prst="rect">
            <a:avLst/>
          </a:prstGeom>
        </p:spPr>
        <p:txBody>
          <a:bodyPr wrap="square">
            <a:spAutoFit/>
          </a:bodyPr>
          <a:lstStyle/>
          <a:p>
            <a:r>
              <a:rPr lang="fr-FR" sz="1200" dirty="0">
                <a:solidFill>
                  <a:srgbClr val="8000FF"/>
                </a:solidFill>
                <a:highlight>
                  <a:srgbClr val="FFFFFF"/>
                </a:highlight>
                <a:latin typeface="Courier"/>
              </a:rPr>
              <a:t>public</a:t>
            </a:r>
            <a:r>
              <a:rPr lang="fr-FR" sz="1200" dirty="0">
                <a:solidFill>
                  <a:srgbClr val="000000"/>
                </a:solidFill>
                <a:highlight>
                  <a:srgbClr val="FFFFFF"/>
                </a:highlight>
                <a:latin typeface="Courier"/>
              </a:rPr>
              <a:t> </a:t>
            </a:r>
            <a:r>
              <a:rPr lang="fr-FR" sz="1200" dirty="0">
                <a:solidFill>
                  <a:srgbClr val="8000FF"/>
                </a:solidFill>
                <a:highlight>
                  <a:srgbClr val="FFFFFF"/>
                </a:highlight>
                <a:latin typeface="Courier"/>
              </a:rPr>
              <a:t>double</a:t>
            </a:r>
            <a:r>
              <a:rPr lang="fr-FR" sz="1200" dirty="0">
                <a:solidFill>
                  <a:srgbClr val="000000"/>
                </a:solidFill>
                <a:highlight>
                  <a:srgbClr val="FFFFFF"/>
                </a:highlight>
                <a:latin typeface="Courier"/>
              </a:rPr>
              <a:t> </a:t>
            </a:r>
            <a:r>
              <a:rPr lang="fr-FR" sz="1200" dirty="0" err="1" smtClean="0">
                <a:solidFill>
                  <a:srgbClr val="000000"/>
                </a:solidFill>
                <a:highlight>
                  <a:srgbClr val="FFFFFF"/>
                </a:highlight>
                <a:latin typeface="Courier"/>
              </a:rPr>
              <a:t>calculateResistance</a:t>
            </a:r>
            <a:r>
              <a:rPr lang="fr-FR" sz="1200" b="1" dirty="0" smtClean="0">
                <a:solidFill>
                  <a:srgbClr val="000080"/>
                </a:solidFill>
                <a:highlight>
                  <a:srgbClr val="FFFFFF"/>
                </a:highlight>
                <a:latin typeface="Courier"/>
              </a:rPr>
              <a:t>(</a:t>
            </a:r>
            <a:r>
              <a:rPr lang="fr-FR" sz="1200" dirty="0" smtClean="0">
                <a:solidFill>
                  <a:srgbClr val="8000FF"/>
                </a:solidFill>
                <a:highlight>
                  <a:srgbClr val="FFFFFF"/>
                </a:highlight>
                <a:latin typeface="Courier"/>
              </a:rPr>
              <a:t>double</a:t>
            </a:r>
            <a:r>
              <a:rPr lang="fr-FR" sz="1200" dirty="0">
                <a:solidFill>
                  <a:srgbClr val="000000"/>
                </a:solidFill>
                <a:highlight>
                  <a:srgbClr val="FFFFFF"/>
                </a:highlight>
                <a:latin typeface="Courier"/>
              </a:rPr>
              <a:t> </a:t>
            </a:r>
            <a:r>
              <a:rPr lang="fr-FR" sz="1200" dirty="0" err="1">
                <a:solidFill>
                  <a:srgbClr val="000000"/>
                </a:solidFill>
                <a:highlight>
                  <a:srgbClr val="FFFFFF"/>
                </a:highlight>
                <a:latin typeface="Courier"/>
              </a:rPr>
              <a:t>circuitVoltage</a:t>
            </a:r>
            <a:r>
              <a:rPr lang="fr-FR" sz="1200" b="1" dirty="0" smtClean="0">
                <a:solidFill>
                  <a:srgbClr val="000080"/>
                </a:solidFill>
                <a:highlight>
                  <a:srgbClr val="FFFFFF"/>
                </a:highlight>
                <a:latin typeface="Courier"/>
              </a:rPr>
              <a:t>,</a:t>
            </a:r>
            <a:r>
              <a:rPr lang="fr-FR" sz="1200" dirty="0" smtClean="0">
                <a:solidFill>
                  <a:srgbClr val="000000"/>
                </a:solidFill>
                <a:highlight>
                  <a:srgbClr val="FFFFFF"/>
                </a:highlight>
                <a:latin typeface="Courier"/>
              </a:rPr>
              <a:t> </a:t>
            </a:r>
            <a:r>
              <a:rPr lang="fr-FR" sz="1200" dirty="0">
                <a:solidFill>
                  <a:srgbClr val="8000FF"/>
                </a:solidFill>
                <a:highlight>
                  <a:srgbClr val="FFFFFF"/>
                </a:highlight>
                <a:latin typeface="Courier"/>
              </a:rPr>
              <a:t>double</a:t>
            </a:r>
            <a:r>
              <a:rPr lang="fr-FR" sz="1200" dirty="0">
                <a:solidFill>
                  <a:srgbClr val="000000"/>
                </a:solidFill>
                <a:highlight>
                  <a:srgbClr val="FFFFFF"/>
                </a:highlight>
                <a:latin typeface="Courier"/>
              </a:rPr>
              <a:t> </a:t>
            </a:r>
            <a:r>
              <a:rPr lang="fr-FR" sz="1200" dirty="0" err="1" smtClean="0">
                <a:solidFill>
                  <a:srgbClr val="000000"/>
                </a:solidFill>
                <a:highlight>
                  <a:srgbClr val="FFFFFF"/>
                </a:highlight>
                <a:latin typeface="Courier"/>
              </a:rPr>
              <a:t>circuitCurrent</a:t>
            </a:r>
            <a:r>
              <a:rPr lang="fr-FR" sz="1200" b="1" dirty="0" smtClean="0">
                <a:solidFill>
                  <a:srgbClr val="000080"/>
                </a:solidFill>
                <a:highlight>
                  <a:srgbClr val="FFFFFF"/>
                </a:highlight>
                <a:latin typeface="Courier"/>
              </a:rPr>
              <a:t>)</a:t>
            </a:r>
            <a:r>
              <a:rPr lang="fr-FR" sz="1200" dirty="0" smtClean="0">
                <a:solidFill>
                  <a:srgbClr val="000000"/>
                </a:solidFill>
                <a:highlight>
                  <a:srgbClr val="FFFFFF"/>
                </a:highlight>
                <a:latin typeface="Courier"/>
              </a:rPr>
              <a:t> </a:t>
            </a:r>
            <a:r>
              <a:rPr lang="fr-FR" sz="1200" b="1" dirty="0">
                <a:solidFill>
                  <a:srgbClr val="000080"/>
                </a:solidFill>
                <a:highlight>
                  <a:srgbClr val="FFFFFF"/>
                </a:highlight>
                <a:latin typeface="Courier"/>
              </a:rPr>
              <a:t>{</a:t>
            </a:r>
            <a:endParaRPr lang="fr-FR"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b="1" dirty="0">
                <a:solidFill>
                  <a:srgbClr val="0000FF"/>
                </a:solidFill>
                <a:highlight>
                  <a:srgbClr val="FFFFFF"/>
                </a:highlight>
                <a:latin typeface="Courier"/>
              </a:rPr>
              <a:t>return</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circuitVoltage</a:t>
            </a:r>
            <a:r>
              <a:rPr lang="en-GB" sz="1200" dirty="0">
                <a:solidFill>
                  <a:srgbClr val="000000"/>
                </a:solidFill>
                <a:highlight>
                  <a:srgbClr val="FFFFFF"/>
                </a:highlight>
                <a:latin typeface="Courier"/>
              </a:rPr>
              <a:t>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circuitCurrent</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b="1" dirty="0" smtClean="0">
                <a:solidFill>
                  <a:srgbClr val="000080"/>
                </a:solidFill>
                <a:highlight>
                  <a:srgbClr val="FFFFFF"/>
                </a:highlight>
                <a:latin typeface="Courier"/>
              </a:rPr>
              <a:t>}</a:t>
            </a:r>
          </a:p>
          <a:p>
            <a:endParaRPr lang="en-GB" sz="1200" b="1" dirty="0">
              <a:solidFill>
                <a:srgbClr val="000080"/>
              </a:solidFill>
              <a:highlight>
                <a:srgbClr val="FFFFFF"/>
              </a:highlight>
              <a:latin typeface="Courier"/>
            </a:endParaRPr>
          </a:p>
          <a:p>
            <a:r>
              <a:rPr lang="en-GB" sz="1200" dirty="0">
                <a:solidFill>
                  <a:srgbClr val="000000"/>
                </a:solidFill>
                <a:highlight>
                  <a:srgbClr val="FFFFFF"/>
                </a:highlight>
                <a:latin typeface="Courier"/>
              </a:rPr>
              <a:t>@Test</a:t>
            </a:r>
          </a:p>
          <a:p>
            <a:r>
              <a:rPr lang="en-GB" sz="1200" dirty="0">
                <a:solidFill>
                  <a:srgbClr val="8000FF"/>
                </a:solidFill>
                <a:highlight>
                  <a:srgbClr val="FFFFFF"/>
                </a:highlight>
                <a:latin typeface="Courier"/>
              </a:rPr>
              <a:t>public</a:t>
            </a:r>
            <a:r>
              <a:rPr lang="en-GB" sz="1200" dirty="0">
                <a:solidFill>
                  <a:srgbClr val="000000"/>
                </a:solidFill>
                <a:highlight>
                  <a:srgbClr val="FFFFFF"/>
                </a:highlight>
                <a:latin typeface="Courier"/>
              </a:rPr>
              <a:t> </a:t>
            </a:r>
            <a:r>
              <a:rPr lang="en-GB" sz="1200" dirty="0">
                <a:solidFill>
                  <a:srgbClr val="8000FF"/>
                </a:solidFill>
                <a:highlight>
                  <a:srgbClr val="FFFFFF"/>
                </a:highlight>
                <a:latin typeface="Courier"/>
              </a:rPr>
              <a:t>void</a:t>
            </a:r>
            <a:r>
              <a:rPr lang="en-GB" sz="1200" dirty="0">
                <a:solidFill>
                  <a:srgbClr val="000000"/>
                </a:solidFill>
                <a:highlight>
                  <a:srgbClr val="FFFFFF"/>
                </a:highlight>
                <a:latin typeface="Courier"/>
              </a:rPr>
              <a:t> </a:t>
            </a:r>
            <a:r>
              <a:rPr lang="en-GB" sz="1200" dirty="0" err="1" smtClean="0">
                <a:solidFill>
                  <a:srgbClr val="000000"/>
                </a:solidFill>
                <a:highlight>
                  <a:srgbClr val="FFFFFF"/>
                </a:highlight>
                <a:latin typeface="Courier"/>
              </a:rPr>
              <a:t>testCalculateResistance</a:t>
            </a:r>
            <a:r>
              <a:rPr lang="en-GB" sz="1200" b="1" dirty="0" smtClean="0">
                <a:solidFill>
                  <a:srgbClr val="000080"/>
                </a:solidFill>
                <a:highlight>
                  <a:srgbClr val="FFFFFF"/>
                </a:highlight>
                <a:latin typeface="Courier"/>
              </a:rPr>
              <a:t>()</a:t>
            </a:r>
            <a:r>
              <a:rPr lang="en-GB" sz="1200" dirty="0" smtClean="0">
                <a:solidFill>
                  <a:srgbClr val="000000"/>
                </a:solidFill>
                <a:highlight>
                  <a:srgbClr val="FFFFFF"/>
                </a:highlight>
                <a:latin typeface="Courier"/>
              </a:rPr>
              <a:t> </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assertEquals</a:t>
            </a:r>
            <a:r>
              <a:rPr lang="en-GB" sz="1200" b="1" dirty="0">
                <a:solidFill>
                  <a:srgbClr val="000080"/>
                </a:solidFill>
                <a:highlight>
                  <a:srgbClr val="FFFFFF"/>
                </a:highlight>
                <a:latin typeface="Courier"/>
              </a:rPr>
              <a:t>(</a:t>
            </a:r>
            <a:r>
              <a:rPr lang="en-GB" sz="1200" dirty="0">
                <a:solidFill>
                  <a:srgbClr val="FF8000"/>
                </a:solidFill>
                <a:highlight>
                  <a:srgbClr val="FFFFFF"/>
                </a:highlight>
                <a:latin typeface="Courier"/>
              </a:rPr>
              <a:t>5</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smtClean="0">
                <a:solidFill>
                  <a:srgbClr val="000000"/>
                </a:solidFill>
                <a:highlight>
                  <a:srgbClr val="FFFFFF"/>
                </a:highlight>
                <a:latin typeface="Courier"/>
              </a:rPr>
              <a:t>calculateResistance</a:t>
            </a:r>
            <a:r>
              <a:rPr lang="en-GB" sz="1200" b="1" dirty="0" smtClean="0">
                <a:solidFill>
                  <a:srgbClr val="000080"/>
                </a:solidFill>
                <a:highlight>
                  <a:srgbClr val="FFFFFF"/>
                </a:highlight>
                <a:latin typeface="Courier"/>
              </a:rPr>
              <a:t>(</a:t>
            </a:r>
            <a:r>
              <a:rPr lang="en-GB" sz="1200" dirty="0" smtClean="0">
                <a:solidFill>
                  <a:srgbClr val="FF8000"/>
                </a:solidFill>
                <a:highlight>
                  <a:srgbClr val="FFFFFF"/>
                </a:highlight>
                <a:latin typeface="Courier"/>
              </a:rPr>
              <a:t>10</a:t>
            </a:r>
            <a:r>
              <a:rPr lang="en-GB" sz="1200" b="1" dirty="0" smtClean="0">
                <a:solidFill>
                  <a:srgbClr val="000080"/>
                </a:solidFill>
                <a:highlight>
                  <a:srgbClr val="FFFFFF"/>
                </a:highlight>
                <a:latin typeface="Courier"/>
              </a:rPr>
              <a:t>,</a:t>
            </a:r>
            <a:r>
              <a:rPr lang="en-GB" sz="1200" dirty="0" smtClean="0">
                <a:solidFill>
                  <a:srgbClr val="000000"/>
                </a:solidFill>
                <a:highlight>
                  <a:srgbClr val="FFFFFF"/>
                </a:highlight>
                <a:latin typeface="Courier"/>
              </a:rPr>
              <a:t> </a:t>
            </a:r>
            <a:r>
              <a:rPr lang="en-GB" sz="1200" dirty="0" smtClean="0">
                <a:solidFill>
                  <a:srgbClr val="FF8000"/>
                </a:solidFill>
                <a:highlight>
                  <a:srgbClr val="FFFFFF"/>
                </a:highlight>
                <a:latin typeface="Courier"/>
              </a:rPr>
              <a:t>2</a:t>
            </a:r>
            <a:r>
              <a:rPr lang="en-GB" sz="1200" b="1" dirty="0" smtClean="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b="1" dirty="0" smtClean="0">
                <a:solidFill>
                  <a:srgbClr val="000080"/>
                </a:solidFill>
                <a:highlight>
                  <a:srgbClr val="FFFFFF"/>
                </a:highlight>
                <a:latin typeface="Courier"/>
              </a:rPr>
              <a:t>}</a:t>
            </a:r>
          </a:p>
          <a:p>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@Test</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expected </a:t>
            </a:r>
            <a:r>
              <a:rPr lang="en-GB" sz="1200" b="1" dirty="0">
                <a:solidFill>
                  <a:srgbClr val="000080"/>
                </a:solidFill>
                <a:highlight>
                  <a:srgbClr val="FFFFFF"/>
                </a:highlight>
                <a:latin typeface="Courier"/>
              </a:rPr>
              <a:t>=</a:t>
            </a:r>
            <a:r>
              <a:rPr lang="en-GB" sz="1200" dirty="0">
                <a:solidFill>
                  <a:srgbClr val="000000"/>
                </a:solidFill>
                <a:highlight>
                  <a:srgbClr val="FFFFFF"/>
                </a:highlight>
                <a:latin typeface="Courier"/>
              </a:rPr>
              <a:t> </a:t>
            </a:r>
            <a:r>
              <a:rPr lang="en-GB" sz="1200" dirty="0" err="1">
                <a:solidFill>
                  <a:srgbClr val="000000"/>
                </a:solidFill>
                <a:highlight>
                  <a:srgbClr val="FFFFFF"/>
                </a:highlight>
                <a:latin typeface="Courier"/>
              </a:rPr>
              <a:t>ArithmeticException</a:t>
            </a:r>
            <a:r>
              <a:rPr lang="en-GB" sz="1200" b="1" dirty="0" err="1">
                <a:solidFill>
                  <a:srgbClr val="000080"/>
                </a:solidFill>
                <a:highlight>
                  <a:srgbClr val="FFFFFF"/>
                </a:highlight>
                <a:latin typeface="Courier"/>
              </a:rPr>
              <a:t>.</a:t>
            </a:r>
            <a:r>
              <a:rPr lang="en-GB" sz="1200" dirty="0" err="1">
                <a:solidFill>
                  <a:srgbClr val="8000FF"/>
                </a:solidFill>
                <a:highlight>
                  <a:srgbClr val="FFFFFF"/>
                </a:highlight>
                <a:latin typeface="Courier"/>
              </a:rPr>
              <a:t>class</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8000FF"/>
                </a:solidFill>
                <a:highlight>
                  <a:srgbClr val="FFFFFF"/>
                </a:highlight>
                <a:latin typeface="Courier"/>
              </a:rPr>
              <a:t>public</a:t>
            </a:r>
            <a:r>
              <a:rPr lang="en-GB" sz="1200" dirty="0">
                <a:solidFill>
                  <a:srgbClr val="000000"/>
                </a:solidFill>
                <a:highlight>
                  <a:srgbClr val="FFFFFF"/>
                </a:highlight>
                <a:latin typeface="Courier"/>
              </a:rPr>
              <a:t> </a:t>
            </a:r>
            <a:r>
              <a:rPr lang="en-GB" sz="1200" dirty="0">
                <a:solidFill>
                  <a:srgbClr val="8000FF"/>
                </a:solidFill>
                <a:highlight>
                  <a:srgbClr val="FFFFFF"/>
                </a:highlight>
                <a:latin typeface="Courier"/>
              </a:rPr>
              <a:t>void</a:t>
            </a:r>
            <a:r>
              <a:rPr lang="en-GB" sz="1200" dirty="0">
                <a:solidFill>
                  <a:srgbClr val="000000"/>
                </a:solidFill>
                <a:highlight>
                  <a:srgbClr val="FFFFFF"/>
                </a:highlight>
                <a:latin typeface="Courier"/>
              </a:rPr>
              <a:t> </a:t>
            </a:r>
            <a:r>
              <a:rPr lang="en-GB" sz="1200" dirty="0" err="1" smtClean="0">
                <a:solidFill>
                  <a:srgbClr val="000000"/>
                </a:solidFill>
                <a:highlight>
                  <a:srgbClr val="FFFFFF"/>
                </a:highlight>
                <a:latin typeface="Courier"/>
              </a:rPr>
              <a:t>testCalculateResistanceWithException</a:t>
            </a:r>
            <a:r>
              <a:rPr lang="en-GB" sz="1200" b="1" dirty="0" smtClean="0">
                <a:solidFill>
                  <a:srgbClr val="000080"/>
                </a:solidFill>
                <a:highlight>
                  <a:srgbClr val="FFFFFF"/>
                </a:highlight>
                <a:latin typeface="Courier"/>
              </a:rPr>
              <a:t>()</a:t>
            </a:r>
            <a:r>
              <a:rPr lang="en-GB" sz="1200" dirty="0" smtClean="0">
                <a:solidFill>
                  <a:srgbClr val="000000"/>
                </a:solidFill>
                <a:highlight>
                  <a:srgbClr val="FFFFFF"/>
                </a:highlight>
                <a:latin typeface="Courier"/>
              </a:rPr>
              <a:t> </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dirty="0">
                <a:solidFill>
                  <a:srgbClr val="000000"/>
                </a:solidFill>
                <a:highlight>
                  <a:srgbClr val="FFFFFF"/>
                </a:highlight>
                <a:latin typeface="Courier"/>
              </a:rPr>
              <a:t>	</a:t>
            </a:r>
            <a:r>
              <a:rPr lang="en-GB" sz="1200" dirty="0" err="1" smtClean="0">
                <a:solidFill>
                  <a:srgbClr val="000000"/>
                </a:solidFill>
                <a:highlight>
                  <a:srgbClr val="FFFFFF"/>
                </a:highlight>
                <a:latin typeface="Courier"/>
              </a:rPr>
              <a:t>calculateResistance</a:t>
            </a:r>
            <a:r>
              <a:rPr lang="en-GB" sz="1200" b="1" dirty="0" smtClean="0">
                <a:solidFill>
                  <a:srgbClr val="000080"/>
                </a:solidFill>
                <a:highlight>
                  <a:srgbClr val="FFFFFF"/>
                </a:highlight>
                <a:latin typeface="Courier"/>
              </a:rPr>
              <a:t>(</a:t>
            </a:r>
            <a:r>
              <a:rPr lang="en-GB" sz="1200" dirty="0" smtClean="0">
                <a:solidFill>
                  <a:srgbClr val="FF8000"/>
                </a:solidFill>
                <a:highlight>
                  <a:srgbClr val="FFFFFF"/>
                </a:highlight>
                <a:latin typeface="Courier"/>
              </a:rPr>
              <a:t>10</a:t>
            </a:r>
            <a:r>
              <a:rPr lang="en-GB" sz="1200" b="1" dirty="0" smtClean="0">
                <a:solidFill>
                  <a:srgbClr val="000080"/>
                </a:solidFill>
                <a:highlight>
                  <a:srgbClr val="FFFFFF"/>
                </a:highlight>
                <a:latin typeface="Courier"/>
              </a:rPr>
              <a:t>,</a:t>
            </a:r>
            <a:r>
              <a:rPr lang="en-GB" sz="1200" dirty="0" smtClean="0">
                <a:solidFill>
                  <a:srgbClr val="000000"/>
                </a:solidFill>
                <a:highlight>
                  <a:srgbClr val="FFFFFF"/>
                </a:highlight>
                <a:latin typeface="Courier"/>
              </a:rPr>
              <a:t> </a:t>
            </a:r>
            <a:r>
              <a:rPr lang="en-GB" sz="1200" dirty="0" smtClean="0">
                <a:solidFill>
                  <a:srgbClr val="FF8000"/>
                </a:solidFill>
                <a:highlight>
                  <a:srgbClr val="FFFFFF"/>
                </a:highlight>
                <a:latin typeface="Courier"/>
              </a:rPr>
              <a:t>0</a:t>
            </a:r>
            <a:r>
              <a:rPr lang="en-GB" sz="1200" b="1" dirty="0">
                <a:solidFill>
                  <a:srgbClr val="000080"/>
                </a:solidFill>
                <a:highlight>
                  <a:srgbClr val="FFFFFF"/>
                </a:highlight>
                <a:latin typeface="Courier"/>
              </a:rPr>
              <a:t>);</a:t>
            </a:r>
            <a:endParaRPr lang="en-GB" sz="1200" dirty="0">
              <a:solidFill>
                <a:srgbClr val="000000"/>
              </a:solidFill>
              <a:highlight>
                <a:srgbClr val="FFFFFF"/>
              </a:highlight>
              <a:latin typeface="Courier"/>
            </a:endParaRPr>
          </a:p>
          <a:p>
            <a:r>
              <a:rPr lang="en-GB" sz="1200" b="1" dirty="0">
                <a:solidFill>
                  <a:srgbClr val="000080"/>
                </a:solidFill>
                <a:highlight>
                  <a:srgbClr val="FFFFFF"/>
                </a:highlight>
                <a:latin typeface="Courier"/>
              </a:rPr>
              <a:t>}</a:t>
            </a:r>
            <a:endParaRPr lang="en-GB" sz="1200" b="0" dirty="0" smtClean="0">
              <a:solidFill>
                <a:srgbClr val="000000"/>
              </a:solidFill>
              <a:highlight>
                <a:srgbClr val="FFFFFF"/>
              </a:highlight>
              <a:latin typeface="Courier"/>
            </a:endParaRPr>
          </a:p>
        </p:txBody>
      </p:sp>
    </p:spTree>
    <p:extLst>
      <p:ext uri="{BB962C8B-B14F-4D97-AF65-F5344CB8AC3E}">
        <p14:creationId xmlns:p14="http://schemas.microsoft.com/office/powerpoint/2010/main" val="40688963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pl-PL" smtClean="0"/>
              <a:t>TE-MPE-PE Clean code workshop - R. Heil, M. Koza, K. Krol</a:t>
            </a:r>
            <a:endParaRPr lang="en-US" dirty="0"/>
          </a:p>
        </p:txBody>
      </p:sp>
      <p:pic>
        <p:nvPicPr>
          <p:cNvPr id="3" name="Picture 2"/>
          <p:cNvPicPr>
            <a:picLocks noChangeAspect="1"/>
          </p:cNvPicPr>
          <p:nvPr/>
        </p:nvPicPr>
        <p:blipFill>
          <a:blip r:embed="rId3"/>
          <a:stretch>
            <a:fillRect/>
          </a:stretch>
        </p:blipFill>
        <p:spPr>
          <a:xfrm>
            <a:off x="2032075" y="1760433"/>
            <a:ext cx="4612815" cy="3603761"/>
          </a:xfrm>
          <a:prstGeom prst="rect">
            <a:avLst/>
          </a:prstGeom>
        </p:spPr>
      </p:pic>
      <p:sp>
        <p:nvSpPr>
          <p:cNvPr id="4" name="Rectangle 3"/>
          <p:cNvSpPr/>
          <p:nvPr/>
        </p:nvSpPr>
        <p:spPr>
          <a:xfrm>
            <a:off x="468194" y="844035"/>
            <a:ext cx="7944419" cy="523220"/>
          </a:xfrm>
          <a:prstGeom prst="rect">
            <a:avLst/>
          </a:prstGeom>
        </p:spPr>
        <p:txBody>
          <a:bodyPr wrap="none">
            <a:spAutoFit/>
          </a:bodyPr>
          <a:lstStyle/>
          <a:p>
            <a:r>
              <a:rPr lang="en-GB" sz="2800" dirty="0" smtClean="0"/>
              <a:t>As you can see – testing is not only an urban legend…</a:t>
            </a:r>
            <a:endParaRPr lang="en-GB" sz="2800" dirty="0"/>
          </a:p>
        </p:txBody>
      </p:sp>
    </p:spTree>
    <p:extLst>
      <p:ext uri="{BB962C8B-B14F-4D97-AF65-F5344CB8AC3E}">
        <p14:creationId xmlns:p14="http://schemas.microsoft.com/office/powerpoint/2010/main" val="17593162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5"/>
          <p:cNvSpPr/>
          <p:nvPr/>
        </p:nvSpPr>
        <p:spPr>
          <a:xfrm>
            <a:off x="284164" y="1639863"/>
            <a:ext cx="8574087" cy="2369880"/>
          </a:xfrm>
          <a:prstGeom prst="rect">
            <a:avLst/>
          </a:prstGeom>
        </p:spPr>
        <p:txBody>
          <a:bodyPr wrap="square">
            <a:spAutoFit/>
          </a:bodyPr>
          <a:lstStyle/>
          <a:p>
            <a:r>
              <a:rPr lang="en-GB" sz="2400" dirty="0" err="1">
                <a:solidFill>
                  <a:srgbClr val="000000"/>
                </a:solidFill>
                <a:highlight>
                  <a:srgbClr val="FFFFFF"/>
                </a:highlight>
                <a:latin typeface="Courier"/>
              </a:rPr>
              <a:t>DatabaseRow</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row </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 </a:t>
            </a:r>
            <a:r>
              <a:rPr lang="en-GB" sz="2400" dirty="0" err="1">
                <a:solidFill>
                  <a:srgbClr val="000000"/>
                </a:solidFill>
                <a:highlight>
                  <a:srgbClr val="FFFFFF"/>
                </a:highlight>
                <a:latin typeface="Courier"/>
              </a:rPr>
              <a:t>Database</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getRow</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a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row</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column1</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b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row</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column2</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a:p>
            <a:endParaRPr lang="en-GB" sz="2800" b="0" dirty="0" smtClean="0">
              <a:solidFill>
                <a:srgbClr val="000000"/>
              </a:solidFill>
              <a:highlight>
                <a:srgbClr val="FFFFFF"/>
              </a:highlight>
            </a:endParaRPr>
          </a:p>
          <a:p>
            <a:r>
              <a:rPr lang="en-GB" sz="2400" dirty="0">
                <a:solidFill>
                  <a:srgbClr val="8000FF"/>
                </a:solidFill>
                <a:highlight>
                  <a:srgbClr val="FFFFFF"/>
                </a:highlight>
                <a:latin typeface="Courier"/>
              </a:rPr>
              <a:t>double</a:t>
            </a:r>
            <a:r>
              <a:rPr lang="en-GB" sz="2400" dirty="0">
                <a:solidFill>
                  <a:srgbClr val="000000"/>
                </a:solidFill>
                <a:highlight>
                  <a:srgbClr val="FFFFFF"/>
                </a:highlight>
                <a:latin typeface="Courier"/>
              </a:rPr>
              <a:t> c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b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a:p>
            <a:r>
              <a:rPr lang="en-GB" sz="2400" dirty="0" err="1">
                <a:solidFill>
                  <a:srgbClr val="000000"/>
                </a:solidFill>
                <a:highlight>
                  <a:srgbClr val="FFFFFF"/>
                </a:highlight>
                <a:latin typeface="Courier"/>
              </a:rPr>
              <a:t>data</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add</a:t>
            </a:r>
            <a:r>
              <a:rPr lang="en-GB" sz="2400" b="1" dirty="0">
                <a:solidFill>
                  <a:srgbClr val="000080"/>
                </a:solidFill>
                <a:highlight>
                  <a:srgbClr val="FFFFFF"/>
                </a:highlight>
                <a:latin typeface="Courier"/>
              </a:rPr>
              <a:t>(</a:t>
            </a:r>
            <a:r>
              <a:rPr lang="en-GB" sz="2400" b="1" dirty="0">
                <a:solidFill>
                  <a:srgbClr val="0000FF"/>
                </a:solidFill>
                <a:highlight>
                  <a:srgbClr val="FFFFFF"/>
                </a:highlight>
                <a:latin typeface="Courier"/>
              </a:rPr>
              <a:t>new</a:t>
            </a:r>
            <a:r>
              <a:rPr lang="en-GB" sz="2400" dirty="0">
                <a:solidFill>
                  <a:srgbClr val="000000"/>
                </a:solidFill>
                <a:highlight>
                  <a:srgbClr val="FFFFFF"/>
                </a:highlight>
                <a:latin typeface="Courier"/>
              </a:rPr>
              <a:t> Measurement</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t</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c</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p:txBody>
      </p:sp>
    </p:spTree>
    <p:extLst>
      <p:ext uri="{BB962C8B-B14F-4D97-AF65-F5344CB8AC3E}">
        <p14:creationId xmlns:p14="http://schemas.microsoft.com/office/powerpoint/2010/main" val="27957058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How can we test our solutions?</a:t>
            </a:r>
            <a:endParaRPr lang="en-US" sz="3200" dirty="0"/>
          </a:p>
        </p:txBody>
      </p:sp>
      <p:sp>
        <p:nvSpPr>
          <p:cNvPr id="3" name="Content Placeholder 2"/>
          <p:cNvSpPr>
            <a:spLocks noGrp="1"/>
          </p:cNvSpPr>
          <p:nvPr>
            <p:ph idx="1"/>
          </p:nvPr>
        </p:nvSpPr>
        <p:spPr/>
        <p:txBody>
          <a:bodyPr>
            <a:normAutofit/>
          </a:bodyPr>
          <a:lstStyle/>
          <a:p>
            <a:r>
              <a:rPr lang="en-GB" dirty="0" smtClean="0"/>
              <a:t>Unit testing extensions are available for almost every language.</a:t>
            </a:r>
          </a:p>
          <a:p>
            <a:pPr lvl="1"/>
            <a:r>
              <a:rPr lang="en-GB" dirty="0" smtClean="0"/>
              <a:t>MATLAB: </a:t>
            </a:r>
            <a:r>
              <a:rPr lang="pl-PL" dirty="0" smtClean="0">
                <a:hlinkClick r:id="rId3"/>
              </a:rPr>
              <a:t>http</a:t>
            </a:r>
            <a:r>
              <a:rPr lang="pl-PL" dirty="0">
                <a:hlinkClick r:id="rId3"/>
              </a:rPr>
              <a:t>://</a:t>
            </a:r>
            <a:r>
              <a:rPr lang="pl-PL" dirty="0" smtClean="0">
                <a:hlinkClick r:id="rId3"/>
              </a:rPr>
              <a:t>www.mathworks.com/matlabcentral/fileexchange/22846-matlab-xunit-test-framework</a:t>
            </a:r>
            <a:endParaRPr lang="en-GB" dirty="0" smtClean="0"/>
          </a:p>
          <a:p>
            <a:pPr marL="457200" lvl="1" indent="0">
              <a:buNone/>
            </a:pPr>
            <a:endParaRPr lang="pl-PL" dirty="0" smtClean="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2895512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fontScale="92500" lnSpcReduction="10000"/>
          </a:bodyPr>
          <a:lstStyle/>
          <a:p>
            <a:pPr>
              <a:spcBef>
                <a:spcPts val="600"/>
              </a:spcBef>
            </a:pPr>
            <a:r>
              <a:rPr lang="en-US" sz="1600" dirty="0">
                <a:solidFill>
                  <a:schemeClr val="tx2">
                    <a:lumMod val="25000"/>
                    <a:lumOff val="75000"/>
                  </a:schemeClr>
                </a:solidFill>
              </a:rPr>
              <a:t>Coding </a:t>
            </a:r>
            <a:r>
              <a:rPr lang="en-US" sz="1600" dirty="0" smtClean="0">
                <a:solidFill>
                  <a:schemeClr val="tx2">
                    <a:lumMod val="25000"/>
                    <a:lumOff val="75000"/>
                  </a:schemeClr>
                </a:solidFill>
              </a:rPr>
              <a:t>conventions</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pl-PL" sz="1600" dirty="0" smtClean="0">
              <a:solidFill>
                <a:schemeClr val="tx1"/>
              </a:solidFill>
            </a:endParaRPr>
          </a:p>
          <a:p>
            <a:pPr>
              <a:spcBef>
                <a:spcPts val="600"/>
              </a:spcBef>
            </a:pPr>
            <a:r>
              <a:rPr lang="en-US" sz="1600" dirty="0" smtClean="0">
                <a:solidFill>
                  <a:schemeClr val="bg1">
                    <a:lumMod val="75000"/>
                  </a:schemeClr>
                </a:solidFill>
              </a:rPr>
              <a:t>Problem representation</a:t>
            </a:r>
            <a:endParaRPr lang="en-US" sz="1600" dirty="0">
              <a:solidFill>
                <a:schemeClr val="bg1">
                  <a:lumMod val="75000"/>
                </a:schemeClr>
              </a:solidFill>
            </a:endParaRPr>
          </a:p>
          <a:p>
            <a:pPr>
              <a:spcBef>
                <a:spcPts val="600"/>
              </a:spcBef>
            </a:pPr>
            <a:r>
              <a:rPr lang="en-US" sz="1600" dirty="0">
                <a:solidFill>
                  <a:schemeClr val="tx2">
                    <a:lumMod val="25000"/>
                    <a:lumOff val="75000"/>
                  </a:schemeClr>
                </a:solidFill>
              </a:rPr>
              <a:t>Divide et </a:t>
            </a:r>
            <a:r>
              <a:rPr lang="en-US" sz="1600" dirty="0" err="1">
                <a:solidFill>
                  <a:schemeClr val="tx2">
                    <a:lumMod val="25000"/>
                    <a:lumOff val="75000"/>
                  </a:schemeClr>
                </a:solidFill>
              </a:rPr>
              <a:t>impera</a:t>
            </a:r>
            <a:endParaRPr lang="en-US" sz="1600" dirty="0">
              <a:solidFill>
                <a:schemeClr val="tx2">
                  <a:lumMod val="25000"/>
                  <a:lumOff val="75000"/>
                </a:schemeClr>
              </a:solidFill>
            </a:endParaRPr>
          </a:p>
          <a:p>
            <a:pPr>
              <a:spcBef>
                <a:spcPts val="600"/>
              </a:spcBef>
            </a:pPr>
            <a:r>
              <a:rPr lang="en-US" sz="1600" dirty="0" smtClean="0">
                <a:solidFill>
                  <a:schemeClr val="tx2">
                    <a:lumMod val="25000"/>
                    <a:lumOff val="75000"/>
                  </a:schemeClr>
                </a:solidFill>
              </a:rPr>
              <a:t>Exception </a:t>
            </a:r>
            <a:r>
              <a:rPr lang="en-US" sz="1600" dirty="0">
                <a:solidFill>
                  <a:schemeClr val="tx2">
                    <a:lumMod val="25000"/>
                    <a:lumOff val="75000"/>
                  </a:schemeClr>
                </a:solidFill>
              </a:rPr>
              <a:t>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b="1" dirty="0" smtClean="0">
                <a:solidFill>
                  <a:schemeClr val="tx1"/>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1428687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Splitting </a:t>
            </a:r>
            <a:r>
              <a:rPr lang="en-US" sz="3200" b="1" dirty="0" smtClean="0"/>
              <a:t>responsibilities</a:t>
            </a:r>
            <a:br>
              <a:rPr lang="en-US" sz="3200" b="1" dirty="0" smtClean="0"/>
            </a:br>
            <a:r>
              <a:rPr lang="en-US" sz="3200" b="1" dirty="0" smtClean="0"/>
              <a:t>– </a:t>
            </a:r>
            <a:r>
              <a:rPr lang="en-US" sz="3200" b="1" dirty="0"/>
              <a:t>multiple layers of the application</a:t>
            </a:r>
          </a:p>
        </p:txBody>
      </p:sp>
      <p:sp>
        <p:nvSpPr>
          <p:cNvPr id="3" name="Content Placeholder 2"/>
          <p:cNvSpPr>
            <a:spLocks noGrp="1"/>
          </p:cNvSpPr>
          <p:nvPr>
            <p:ph idx="1"/>
          </p:nvPr>
        </p:nvSpPr>
        <p:spPr/>
        <p:txBody>
          <a:bodyPr>
            <a:normAutofit/>
          </a:bodyPr>
          <a:lstStyle/>
          <a:p>
            <a:pPr marL="0" indent="0">
              <a:buNone/>
            </a:pPr>
            <a:endParaRPr lang="en-US" sz="1800" dirty="0">
              <a:solidFill>
                <a:schemeClr val="tx1"/>
              </a:solidFill>
            </a:endParaRPr>
          </a:p>
          <a:p>
            <a:endParaRPr lang="en-GB" sz="1800" dirty="0"/>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graphicFrame>
        <p:nvGraphicFramePr>
          <p:cNvPr id="7" name="Diagram 6"/>
          <p:cNvGraphicFramePr/>
          <p:nvPr>
            <p:extLst>
              <p:ext uri="{D42A27DB-BD31-4B8C-83A1-F6EECF244321}">
                <p14:modId xmlns:p14="http://schemas.microsoft.com/office/powerpoint/2010/main" val="2511328461"/>
              </p:ext>
            </p:extLst>
          </p:nvPr>
        </p:nvGraphicFramePr>
        <p:xfrm>
          <a:off x="2431200" y="2124000"/>
          <a:ext cx="3975450" cy="2650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32950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Splitting responsibilities</a:t>
            </a:r>
            <a:br>
              <a:rPr lang="en-US" sz="3200" b="1" dirty="0"/>
            </a:br>
            <a:r>
              <a:rPr lang="en-US" sz="3200" b="1" dirty="0"/>
              <a:t>– multiple layers of the application</a:t>
            </a:r>
            <a:endParaRPr lang="en-GB" sz="3200" dirty="0"/>
          </a:p>
        </p:txBody>
      </p:sp>
      <p:sp>
        <p:nvSpPr>
          <p:cNvPr id="3" name="Content Placeholder 2"/>
          <p:cNvSpPr>
            <a:spLocks noGrp="1"/>
          </p:cNvSpPr>
          <p:nvPr>
            <p:ph idx="1"/>
          </p:nvPr>
        </p:nvSpPr>
        <p:spPr/>
        <p:txBody>
          <a:bodyPr>
            <a:normAutofit/>
          </a:bodyPr>
          <a:lstStyle/>
          <a:p>
            <a:r>
              <a:rPr lang="en-GB" sz="1800" dirty="0" smtClean="0">
                <a:solidFill>
                  <a:schemeClr val="tx1"/>
                </a:solidFill>
              </a:rPr>
              <a:t>Clean separation between different functionalities of the application</a:t>
            </a:r>
          </a:p>
          <a:p>
            <a:r>
              <a:rPr lang="en-GB" sz="1800" dirty="0" smtClean="0">
                <a:solidFill>
                  <a:schemeClr val="tx1"/>
                </a:solidFill>
              </a:rPr>
              <a:t>Possibility to reuse some parts of the logic in multiple projects</a:t>
            </a:r>
            <a:endParaRPr lang="pl-PL" sz="1600" dirty="0" smtClean="0">
              <a:solidFill>
                <a:schemeClr val="tx1"/>
              </a:solidFill>
            </a:endParaRPr>
          </a:p>
          <a:p>
            <a:r>
              <a:rPr lang="pl-PL" sz="1800" dirty="0" smtClean="0">
                <a:solidFill>
                  <a:schemeClr val="tx1"/>
                </a:solidFill>
              </a:rPr>
              <a:t>Increased maintainability of project</a:t>
            </a:r>
          </a:p>
          <a:p>
            <a:r>
              <a:rPr lang="en-GB" sz="1800" dirty="0" smtClean="0">
                <a:solidFill>
                  <a:schemeClr val="tx1"/>
                </a:solidFill>
              </a:rPr>
              <a:t>Extendable </a:t>
            </a:r>
            <a:r>
              <a:rPr lang="pl-PL" sz="1800" dirty="0" smtClean="0">
                <a:solidFill>
                  <a:schemeClr val="tx1"/>
                </a:solidFill>
              </a:rPr>
              <a:t>architecture</a:t>
            </a:r>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157214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fontScale="92500" lnSpcReduction="10000"/>
          </a:bodyPr>
          <a:lstStyle/>
          <a:p>
            <a:pPr>
              <a:spcBef>
                <a:spcPts val="600"/>
              </a:spcBef>
            </a:pPr>
            <a:r>
              <a:rPr lang="en-US" sz="1600" dirty="0">
                <a:solidFill>
                  <a:schemeClr val="tx2">
                    <a:lumMod val="25000"/>
                    <a:lumOff val="75000"/>
                  </a:schemeClr>
                </a:solidFill>
              </a:rPr>
              <a:t>Coding </a:t>
            </a:r>
            <a:r>
              <a:rPr lang="en-US" sz="1600" dirty="0" smtClean="0">
                <a:solidFill>
                  <a:schemeClr val="tx2">
                    <a:lumMod val="25000"/>
                    <a:lumOff val="75000"/>
                  </a:schemeClr>
                </a:solidFill>
              </a:rPr>
              <a:t>conventions</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pl-PL" sz="1600" dirty="0" smtClean="0">
              <a:solidFill>
                <a:schemeClr val="tx1"/>
              </a:solidFill>
            </a:endParaRPr>
          </a:p>
          <a:p>
            <a:pPr>
              <a:spcBef>
                <a:spcPts val="600"/>
              </a:spcBef>
            </a:pPr>
            <a:r>
              <a:rPr lang="en-US" sz="1600" dirty="0" smtClean="0">
                <a:solidFill>
                  <a:schemeClr val="bg1">
                    <a:lumMod val="75000"/>
                  </a:schemeClr>
                </a:solidFill>
              </a:rPr>
              <a:t>Problem representation</a:t>
            </a:r>
            <a:endParaRPr lang="en-US" sz="1600" dirty="0">
              <a:solidFill>
                <a:schemeClr val="bg1">
                  <a:lumMod val="75000"/>
                </a:schemeClr>
              </a:solidFill>
            </a:endParaRPr>
          </a:p>
          <a:p>
            <a:pPr>
              <a:spcBef>
                <a:spcPts val="600"/>
              </a:spcBef>
            </a:pPr>
            <a:r>
              <a:rPr lang="en-US" sz="1600" dirty="0">
                <a:solidFill>
                  <a:schemeClr val="tx2">
                    <a:lumMod val="25000"/>
                    <a:lumOff val="75000"/>
                  </a:schemeClr>
                </a:solidFill>
              </a:rPr>
              <a:t>Divide et </a:t>
            </a:r>
            <a:r>
              <a:rPr lang="en-US" sz="1600" dirty="0" err="1">
                <a:solidFill>
                  <a:schemeClr val="tx2">
                    <a:lumMod val="25000"/>
                    <a:lumOff val="75000"/>
                  </a:schemeClr>
                </a:solidFill>
              </a:rPr>
              <a:t>impera</a:t>
            </a:r>
            <a:endParaRPr lang="en-US" sz="1600" dirty="0">
              <a:solidFill>
                <a:schemeClr val="tx2">
                  <a:lumMod val="25000"/>
                  <a:lumOff val="75000"/>
                </a:schemeClr>
              </a:solidFill>
            </a:endParaRPr>
          </a:p>
          <a:p>
            <a:pPr>
              <a:spcBef>
                <a:spcPts val="600"/>
              </a:spcBef>
            </a:pPr>
            <a:r>
              <a:rPr lang="en-US" sz="1600" dirty="0" smtClean="0">
                <a:solidFill>
                  <a:schemeClr val="tx2">
                    <a:lumMod val="25000"/>
                    <a:lumOff val="75000"/>
                  </a:schemeClr>
                </a:solidFill>
              </a:rPr>
              <a:t>Exception </a:t>
            </a:r>
            <a:r>
              <a:rPr lang="en-US" sz="1600" dirty="0">
                <a:solidFill>
                  <a:schemeClr val="tx2">
                    <a:lumMod val="25000"/>
                    <a:lumOff val="75000"/>
                  </a:schemeClr>
                </a:solidFill>
              </a:rPr>
              <a:t>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b="1" dirty="0" smtClean="0">
                <a:solidFill>
                  <a:schemeClr val="tx1"/>
                </a:solidFill>
              </a:rPr>
              <a:t>Parametrization</a:t>
            </a:r>
            <a:endParaRPr lang="en-US" sz="1600" b="1" dirty="0">
              <a:solidFill>
                <a:schemeClr val="tx1"/>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1557730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4" y="1639863"/>
            <a:ext cx="8574087" cy="1815882"/>
          </a:xfrm>
          <a:prstGeom prst="rect">
            <a:avLst/>
          </a:prstGeom>
        </p:spPr>
        <p:txBody>
          <a:bodyPr wrap="square">
            <a:spAutoFit/>
          </a:bodyPr>
          <a:lstStyle/>
          <a:p>
            <a:r>
              <a:rPr lang="en-GB" sz="1600" dirty="0">
                <a:solidFill>
                  <a:srgbClr val="008000"/>
                </a:solidFill>
                <a:highlight>
                  <a:srgbClr val="FFFFFF"/>
                </a:highlight>
              </a:rPr>
              <a:t>/* Uncomment if you want to </a:t>
            </a:r>
            <a:r>
              <a:rPr lang="pl-PL" sz="1600" dirty="0" err="1" smtClean="0">
                <a:solidFill>
                  <a:srgbClr val="008000"/>
                </a:solidFill>
                <a:highlight>
                  <a:srgbClr val="FFFFFF"/>
                </a:highlight>
              </a:rPr>
              <a:t>calculate</a:t>
            </a:r>
            <a:r>
              <a:rPr lang="pl-PL" sz="1600" dirty="0" smtClean="0">
                <a:solidFill>
                  <a:srgbClr val="008000"/>
                </a:solidFill>
                <a:highlight>
                  <a:srgbClr val="FFFFFF"/>
                </a:highlight>
              </a:rPr>
              <a:t> </a:t>
            </a:r>
            <a:r>
              <a:rPr lang="pl-PL" sz="1600" dirty="0" err="1" smtClean="0">
                <a:solidFill>
                  <a:srgbClr val="008000"/>
                </a:solidFill>
                <a:highlight>
                  <a:srgbClr val="FFFFFF"/>
                </a:highlight>
              </a:rPr>
              <a:t>resistance</a:t>
            </a:r>
            <a:r>
              <a:rPr lang="pl-PL" sz="1600" dirty="0" smtClean="0">
                <a:solidFill>
                  <a:srgbClr val="008000"/>
                </a:solidFill>
                <a:highlight>
                  <a:srgbClr val="FFFFFF"/>
                </a:highlight>
              </a:rPr>
              <a:t> from </a:t>
            </a:r>
            <a:r>
              <a:rPr lang="pl-PL" sz="1600" dirty="0" err="1" smtClean="0">
                <a:solidFill>
                  <a:srgbClr val="008000"/>
                </a:solidFill>
                <a:highlight>
                  <a:srgbClr val="FFFFFF"/>
                </a:highlight>
              </a:rPr>
              <a:t>voltage</a:t>
            </a:r>
            <a:r>
              <a:rPr lang="pl-PL" sz="1600" dirty="0" smtClean="0">
                <a:solidFill>
                  <a:srgbClr val="008000"/>
                </a:solidFill>
                <a:highlight>
                  <a:srgbClr val="FFFFFF"/>
                </a:highlight>
              </a:rPr>
              <a:t> </a:t>
            </a:r>
            <a:r>
              <a:rPr lang="pl-PL" sz="1600" dirty="0" err="1" smtClean="0">
                <a:solidFill>
                  <a:srgbClr val="008000"/>
                </a:solidFill>
                <a:highlight>
                  <a:srgbClr val="FFFFFF"/>
                </a:highlight>
              </a:rPr>
              <a:t>measured</a:t>
            </a:r>
            <a:r>
              <a:rPr lang="pl-PL" sz="1600" dirty="0" smtClean="0">
                <a:solidFill>
                  <a:srgbClr val="008000"/>
                </a:solidFill>
                <a:highlight>
                  <a:srgbClr val="FFFFFF"/>
                </a:highlight>
              </a:rPr>
              <a:t> </a:t>
            </a:r>
            <a:r>
              <a:rPr lang="pl-PL" sz="1600" dirty="0" err="1" smtClean="0">
                <a:solidFill>
                  <a:srgbClr val="008000"/>
                </a:solidFill>
                <a:highlight>
                  <a:srgbClr val="FFFFFF"/>
                </a:highlight>
              </a:rPr>
              <a:t>at</a:t>
            </a:r>
            <a:r>
              <a:rPr lang="pl-PL" sz="1600" dirty="0" smtClean="0">
                <a:solidFill>
                  <a:srgbClr val="008000"/>
                </a:solidFill>
                <a:highlight>
                  <a:srgbClr val="FFFFFF"/>
                </a:highlight>
              </a:rPr>
              <a:t> 07Jun2015</a:t>
            </a:r>
            <a:r>
              <a:rPr lang="en-GB" sz="1600" dirty="0" smtClean="0">
                <a:solidFill>
                  <a:srgbClr val="008000"/>
                </a:solidFill>
                <a:highlight>
                  <a:srgbClr val="FFFFFF"/>
                </a:highlight>
              </a:rPr>
              <a:t>. </a:t>
            </a:r>
            <a:r>
              <a:rPr lang="en-GB" sz="1600" dirty="0">
                <a:solidFill>
                  <a:srgbClr val="008000"/>
                </a:solidFill>
                <a:highlight>
                  <a:srgbClr val="FFFFFF"/>
                </a:highlight>
              </a:rPr>
              <a:t>*/</a:t>
            </a:r>
            <a:endParaRPr lang="en-GB" sz="1600" dirty="0">
              <a:solidFill>
                <a:srgbClr val="000000"/>
              </a:solidFill>
              <a:highlight>
                <a:srgbClr val="FFFFFF"/>
              </a:highlight>
            </a:endParaRPr>
          </a:p>
          <a:p>
            <a:r>
              <a:rPr lang="en-GB" sz="1600" dirty="0" err="1">
                <a:solidFill>
                  <a:srgbClr val="000000"/>
                </a:solidFill>
                <a:highlight>
                  <a:srgbClr val="FFFFFF"/>
                </a:highlight>
              </a:rPr>
              <a:t>FileReader</a:t>
            </a:r>
            <a:r>
              <a:rPr lang="en-GB" sz="1600" b="1" dirty="0" err="1">
                <a:solidFill>
                  <a:srgbClr val="000080"/>
                </a:solidFill>
                <a:highlight>
                  <a:srgbClr val="FFFFFF"/>
                </a:highlight>
              </a:rPr>
              <a:t>.</a:t>
            </a:r>
            <a:r>
              <a:rPr lang="en-GB" sz="1600" dirty="0" err="1">
                <a:solidFill>
                  <a:srgbClr val="000000"/>
                </a:solidFill>
                <a:highlight>
                  <a:srgbClr val="FFFFFF"/>
                </a:highlight>
              </a:rPr>
              <a:t>openFile</a:t>
            </a:r>
            <a:r>
              <a:rPr lang="en-GB" sz="1600" b="1" dirty="0" smtClean="0">
                <a:solidFill>
                  <a:srgbClr val="000080"/>
                </a:solidFill>
                <a:highlight>
                  <a:srgbClr val="FFFFFF"/>
                </a:highlight>
              </a:rPr>
              <a:t>(</a:t>
            </a:r>
            <a:r>
              <a:rPr lang="en-GB" sz="1600" dirty="0" smtClean="0">
                <a:solidFill>
                  <a:srgbClr val="000000"/>
                </a:solidFill>
                <a:highlight>
                  <a:srgbClr val="FFFFFF"/>
                </a:highlight>
              </a:rPr>
              <a:t>“</a:t>
            </a:r>
            <a:r>
              <a:rPr lang="pl-PL" sz="1600" dirty="0" smtClean="0">
                <a:solidFill>
                  <a:srgbClr val="000000"/>
                </a:solidFill>
                <a:highlight>
                  <a:srgbClr val="FFFFFF"/>
                </a:highlight>
              </a:rPr>
              <a:t>voltage07Jun2015</a:t>
            </a:r>
            <a:r>
              <a:rPr lang="en-GB" sz="1600" b="1" dirty="0" smtClean="0">
                <a:solidFill>
                  <a:srgbClr val="000080"/>
                </a:solidFill>
                <a:highlight>
                  <a:srgbClr val="FFFFFF"/>
                </a:highlight>
              </a:rPr>
              <a:t>.</a:t>
            </a:r>
            <a:r>
              <a:rPr lang="en-GB" sz="1600" dirty="0" smtClean="0">
                <a:solidFill>
                  <a:srgbClr val="000000"/>
                </a:solidFill>
                <a:highlight>
                  <a:srgbClr val="FFFFFF"/>
                </a:highlight>
              </a:rPr>
              <a:t>csv</a:t>
            </a:r>
            <a:r>
              <a:rPr lang="en-GB" sz="1600" dirty="0">
                <a:solidFill>
                  <a:srgbClr val="000000"/>
                </a:solidFill>
                <a:highlight>
                  <a:srgbClr val="FFFFFF"/>
                </a:highlight>
              </a:rPr>
              <a:t>”</a:t>
            </a:r>
            <a:r>
              <a:rPr lang="en-GB" sz="1600" b="1" dirty="0">
                <a:solidFill>
                  <a:srgbClr val="000080"/>
                </a:solidFill>
                <a:highlight>
                  <a:srgbClr val="FFFFFF"/>
                </a:highlight>
              </a:rPr>
              <a:t>);</a:t>
            </a:r>
            <a:endParaRPr lang="en-GB" sz="1600" dirty="0">
              <a:solidFill>
                <a:srgbClr val="000000"/>
              </a:solidFill>
              <a:highlight>
                <a:srgbClr val="FFFFFF"/>
              </a:highlight>
            </a:endParaRPr>
          </a:p>
          <a:p>
            <a:r>
              <a:rPr lang="en-GB" sz="1600" dirty="0">
                <a:solidFill>
                  <a:srgbClr val="008000"/>
                </a:solidFill>
                <a:highlight>
                  <a:srgbClr val="FFFFFF"/>
                </a:highlight>
              </a:rPr>
              <a:t>/* Uncomment if you want to </a:t>
            </a:r>
            <a:r>
              <a:rPr lang="pl-PL" sz="1600" dirty="0" err="1">
                <a:solidFill>
                  <a:srgbClr val="008000"/>
                </a:solidFill>
                <a:highlight>
                  <a:srgbClr val="FFFFFF"/>
                </a:highlight>
              </a:rPr>
              <a:t>calculate</a:t>
            </a:r>
            <a:r>
              <a:rPr lang="pl-PL" sz="1600" dirty="0">
                <a:solidFill>
                  <a:srgbClr val="008000"/>
                </a:solidFill>
                <a:highlight>
                  <a:srgbClr val="FFFFFF"/>
                </a:highlight>
              </a:rPr>
              <a:t> </a:t>
            </a:r>
            <a:r>
              <a:rPr lang="pl-PL" sz="1600" dirty="0" err="1">
                <a:solidFill>
                  <a:srgbClr val="008000"/>
                </a:solidFill>
                <a:highlight>
                  <a:srgbClr val="FFFFFF"/>
                </a:highlight>
              </a:rPr>
              <a:t>resistance</a:t>
            </a:r>
            <a:r>
              <a:rPr lang="pl-PL" sz="1600" dirty="0">
                <a:solidFill>
                  <a:srgbClr val="008000"/>
                </a:solidFill>
                <a:highlight>
                  <a:srgbClr val="FFFFFF"/>
                </a:highlight>
              </a:rPr>
              <a:t> from </a:t>
            </a:r>
            <a:r>
              <a:rPr lang="pl-PL" sz="1600" dirty="0" err="1">
                <a:solidFill>
                  <a:srgbClr val="008000"/>
                </a:solidFill>
                <a:highlight>
                  <a:srgbClr val="FFFFFF"/>
                </a:highlight>
              </a:rPr>
              <a:t>voltage</a:t>
            </a:r>
            <a:r>
              <a:rPr lang="pl-PL" sz="1600" dirty="0">
                <a:solidFill>
                  <a:srgbClr val="008000"/>
                </a:solidFill>
                <a:highlight>
                  <a:srgbClr val="FFFFFF"/>
                </a:highlight>
              </a:rPr>
              <a:t> </a:t>
            </a:r>
            <a:r>
              <a:rPr lang="pl-PL" sz="1600" dirty="0" err="1">
                <a:solidFill>
                  <a:srgbClr val="008000"/>
                </a:solidFill>
                <a:highlight>
                  <a:srgbClr val="FFFFFF"/>
                </a:highlight>
              </a:rPr>
              <a:t>measured</a:t>
            </a:r>
            <a:r>
              <a:rPr lang="pl-PL" sz="1600" dirty="0">
                <a:solidFill>
                  <a:srgbClr val="008000"/>
                </a:solidFill>
                <a:highlight>
                  <a:srgbClr val="FFFFFF"/>
                </a:highlight>
              </a:rPr>
              <a:t> </a:t>
            </a:r>
            <a:r>
              <a:rPr lang="pl-PL" sz="1600" dirty="0" err="1">
                <a:solidFill>
                  <a:srgbClr val="008000"/>
                </a:solidFill>
                <a:highlight>
                  <a:srgbClr val="FFFFFF"/>
                </a:highlight>
              </a:rPr>
              <a:t>at</a:t>
            </a:r>
            <a:r>
              <a:rPr lang="pl-PL" sz="1600" dirty="0">
                <a:solidFill>
                  <a:srgbClr val="008000"/>
                </a:solidFill>
                <a:highlight>
                  <a:srgbClr val="FFFFFF"/>
                </a:highlight>
              </a:rPr>
              <a:t> </a:t>
            </a:r>
            <a:r>
              <a:rPr lang="pl-PL" sz="1600" dirty="0" smtClean="0">
                <a:solidFill>
                  <a:srgbClr val="008000"/>
                </a:solidFill>
                <a:highlight>
                  <a:srgbClr val="FFFFFF"/>
                </a:highlight>
              </a:rPr>
              <a:t>17Jun2015</a:t>
            </a:r>
            <a:r>
              <a:rPr lang="en-GB" sz="1600" dirty="0">
                <a:solidFill>
                  <a:srgbClr val="008000"/>
                </a:solidFill>
                <a:highlight>
                  <a:srgbClr val="FFFFFF"/>
                </a:highlight>
              </a:rPr>
              <a:t>. </a:t>
            </a:r>
            <a:r>
              <a:rPr lang="en-GB" sz="1600" dirty="0" smtClean="0">
                <a:solidFill>
                  <a:srgbClr val="008000"/>
                </a:solidFill>
                <a:highlight>
                  <a:srgbClr val="FFFFFF"/>
                </a:highlight>
              </a:rPr>
              <a:t>*/</a:t>
            </a:r>
            <a:endParaRPr lang="en-GB" sz="1600" dirty="0">
              <a:solidFill>
                <a:srgbClr val="000000"/>
              </a:solidFill>
              <a:highlight>
                <a:srgbClr val="FFFFFF"/>
              </a:highlight>
            </a:endParaRPr>
          </a:p>
          <a:p>
            <a:r>
              <a:rPr lang="en-GB" sz="1600" dirty="0" smtClean="0">
                <a:solidFill>
                  <a:srgbClr val="008000"/>
                </a:solidFill>
                <a:highlight>
                  <a:srgbClr val="FFFFFF"/>
                </a:highlight>
              </a:rPr>
              <a:t>// </a:t>
            </a:r>
            <a:r>
              <a:rPr lang="en-GB" sz="1600" dirty="0" err="1" smtClean="0">
                <a:solidFill>
                  <a:srgbClr val="008000"/>
                </a:solidFill>
                <a:highlight>
                  <a:srgbClr val="FFFFFF"/>
                </a:highlight>
              </a:rPr>
              <a:t>FileReader.openFile</a:t>
            </a:r>
            <a:r>
              <a:rPr lang="en-GB" sz="1600" dirty="0">
                <a:solidFill>
                  <a:srgbClr val="008000"/>
                </a:solidFill>
                <a:highlight>
                  <a:srgbClr val="FFFFFF"/>
                </a:highlight>
              </a:rPr>
              <a:t>(“</a:t>
            </a:r>
            <a:r>
              <a:rPr lang="en-GB" sz="1600" dirty="0" smtClean="0">
                <a:solidFill>
                  <a:srgbClr val="008000"/>
                </a:solidFill>
                <a:highlight>
                  <a:srgbClr val="FFFFFF"/>
                </a:highlight>
              </a:rPr>
              <a:t>voltage</a:t>
            </a:r>
            <a:r>
              <a:rPr lang="pl-PL" sz="1600" dirty="0" smtClean="0">
                <a:solidFill>
                  <a:srgbClr val="008000"/>
                </a:solidFill>
                <a:highlight>
                  <a:srgbClr val="FFFFFF"/>
                </a:highlight>
              </a:rPr>
              <a:t>1</a:t>
            </a:r>
            <a:r>
              <a:rPr lang="en-GB" sz="1600" dirty="0" smtClean="0">
                <a:solidFill>
                  <a:srgbClr val="008000"/>
                </a:solidFill>
                <a:highlight>
                  <a:srgbClr val="FFFFFF"/>
                </a:highlight>
              </a:rPr>
              <a:t>7Jun2015.csv</a:t>
            </a:r>
            <a:r>
              <a:rPr lang="en-GB" sz="1600" dirty="0">
                <a:solidFill>
                  <a:srgbClr val="008000"/>
                </a:solidFill>
                <a:highlight>
                  <a:srgbClr val="FFFFFF"/>
                </a:highlight>
              </a:rPr>
              <a:t>”);</a:t>
            </a:r>
          </a:p>
          <a:p>
            <a:r>
              <a:rPr lang="en-GB" sz="1600" dirty="0">
                <a:solidFill>
                  <a:srgbClr val="008000"/>
                </a:solidFill>
                <a:highlight>
                  <a:srgbClr val="FFFFFF"/>
                </a:highlight>
              </a:rPr>
              <a:t>/* Uncomment if you want to </a:t>
            </a:r>
            <a:r>
              <a:rPr lang="pl-PL" sz="1600" dirty="0" err="1">
                <a:solidFill>
                  <a:srgbClr val="008000"/>
                </a:solidFill>
                <a:highlight>
                  <a:srgbClr val="FFFFFF"/>
                </a:highlight>
              </a:rPr>
              <a:t>calculate</a:t>
            </a:r>
            <a:r>
              <a:rPr lang="pl-PL" sz="1600" dirty="0">
                <a:solidFill>
                  <a:srgbClr val="008000"/>
                </a:solidFill>
                <a:highlight>
                  <a:srgbClr val="FFFFFF"/>
                </a:highlight>
              </a:rPr>
              <a:t> </a:t>
            </a:r>
            <a:r>
              <a:rPr lang="pl-PL" sz="1600" dirty="0" err="1">
                <a:solidFill>
                  <a:srgbClr val="008000"/>
                </a:solidFill>
                <a:highlight>
                  <a:srgbClr val="FFFFFF"/>
                </a:highlight>
              </a:rPr>
              <a:t>resistance</a:t>
            </a:r>
            <a:r>
              <a:rPr lang="pl-PL" sz="1600" dirty="0">
                <a:solidFill>
                  <a:srgbClr val="008000"/>
                </a:solidFill>
                <a:highlight>
                  <a:srgbClr val="FFFFFF"/>
                </a:highlight>
              </a:rPr>
              <a:t> from </a:t>
            </a:r>
            <a:r>
              <a:rPr lang="pl-PL" sz="1600" dirty="0" err="1">
                <a:solidFill>
                  <a:srgbClr val="008000"/>
                </a:solidFill>
                <a:highlight>
                  <a:srgbClr val="FFFFFF"/>
                </a:highlight>
              </a:rPr>
              <a:t>voltage</a:t>
            </a:r>
            <a:r>
              <a:rPr lang="pl-PL" sz="1600" dirty="0">
                <a:solidFill>
                  <a:srgbClr val="008000"/>
                </a:solidFill>
                <a:highlight>
                  <a:srgbClr val="FFFFFF"/>
                </a:highlight>
              </a:rPr>
              <a:t> </a:t>
            </a:r>
            <a:r>
              <a:rPr lang="pl-PL" sz="1600" dirty="0" err="1">
                <a:solidFill>
                  <a:srgbClr val="008000"/>
                </a:solidFill>
                <a:highlight>
                  <a:srgbClr val="FFFFFF"/>
                </a:highlight>
              </a:rPr>
              <a:t>measured</a:t>
            </a:r>
            <a:r>
              <a:rPr lang="pl-PL" sz="1600" dirty="0">
                <a:solidFill>
                  <a:srgbClr val="008000"/>
                </a:solidFill>
                <a:highlight>
                  <a:srgbClr val="FFFFFF"/>
                </a:highlight>
              </a:rPr>
              <a:t> </a:t>
            </a:r>
            <a:r>
              <a:rPr lang="pl-PL" sz="1600" dirty="0" err="1">
                <a:solidFill>
                  <a:srgbClr val="008000"/>
                </a:solidFill>
                <a:highlight>
                  <a:srgbClr val="FFFFFF"/>
                </a:highlight>
              </a:rPr>
              <a:t>at</a:t>
            </a:r>
            <a:r>
              <a:rPr lang="pl-PL" sz="1600" dirty="0">
                <a:solidFill>
                  <a:srgbClr val="008000"/>
                </a:solidFill>
                <a:highlight>
                  <a:srgbClr val="FFFFFF"/>
                </a:highlight>
              </a:rPr>
              <a:t> </a:t>
            </a:r>
            <a:r>
              <a:rPr lang="pl-PL" sz="1600" dirty="0" smtClean="0">
                <a:solidFill>
                  <a:srgbClr val="008000"/>
                </a:solidFill>
                <a:highlight>
                  <a:srgbClr val="FFFFFF"/>
                </a:highlight>
              </a:rPr>
              <a:t>01Aug2014</a:t>
            </a:r>
            <a:r>
              <a:rPr lang="en-GB" sz="1600" dirty="0" smtClean="0">
                <a:solidFill>
                  <a:srgbClr val="008000"/>
                </a:solidFill>
                <a:highlight>
                  <a:srgbClr val="FFFFFF"/>
                </a:highlight>
              </a:rPr>
              <a:t>. */</a:t>
            </a:r>
            <a:endParaRPr lang="en-GB" sz="1600" dirty="0">
              <a:solidFill>
                <a:srgbClr val="000000"/>
              </a:solidFill>
              <a:highlight>
                <a:srgbClr val="FFFFFF"/>
              </a:highlight>
            </a:endParaRPr>
          </a:p>
          <a:p>
            <a:r>
              <a:rPr lang="en-GB" sz="1600" dirty="0" smtClean="0">
                <a:solidFill>
                  <a:srgbClr val="008000"/>
                </a:solidFill>
                <a:highlight>
                  <a:srgbClr val="FFFFFF"/>
                </a:highlight>
              </a:rPr>
              <a:t>// </a:t>
            </a:r>
            <a:r>
              <a:rPr lang="en-GB" sz="1600" dirty="0" err="1" smtClean="0">
                <a:solidFill>
                  <a:srgbClr val="008000"/>
                </a:solidFill>
                <a:highlight>
                  <a:srgbClr val="FFFFFF"/>
                </a:highlight>
              </a:rPr>
              <a:t>FileReader.openFile</a:t>
            </a:r>
            <a:r>
              <a:rPr lang="en-GB" sz="1600" dirty="0">
                <a:solidFill>
                  <a:srgbClr val="008000"/>
                </a:solidFill>
                <a:highlight>
                  <a:srgbClr val="FFFFFF"/>
                </a:highlight>
              </a:rPr>
              <a:t>(“</a:t>
            </a:r>
            <a:r>
              <a:rPr lang="en-GB" sz="1600" dirty="0" smtClean="0">
                <a:solidFill>
                  <a:srgbClr val="008000"/>
                </a:solidFill>
                <a:highlight>
                  <a:srgbClr val="FFFFFF"/>
                </a:highlight>
              </a:rPr>
              <a:t>voltage0</a:t>
            </a:r>
            <a:r>
              <a:rPr lang="pl-PL" sz="1600" dirty="0" smtClean="0">
                <a:solidFill>
                  <a:srgbClr val="008000"/>
                </a:solidFill>
                <a:highlight>
                  <a:srgbClr val="FFFFFF"/>
                </a:highlight>
              </a:rPr>
              <a:t>1Aug</a:t>
            </a:r>
            <a:r>
              <a:rPr lang="en-GB" sz="1600" dirty="0" smtClean="0">
                <a:solidFill>
                  <a:srgbClr val="008000"/>
                </a:solidFill>
                <a:highlight>
                  <a:srgbClr val="FFFFFF"/>
                </a:highlight>
              </a:rPr>
              <a:t>201</a:t>
            </a:r>
            <a:r>
              <a:rPr lang="pl-PL" sz="1600" dirty="0" smtClean="0">
                <a:solidFill>
                  <a:srgbClr val="008000"/>
                </a:solidFill>
                <a:highlight>
                  <a:srgbClr val="FFFFFF"/>
                </a:highlight>
              </a:rPr>
              <a:t>4</a:t>
            </a:r>
            <a:r>
              <a:rPr lang="en-GB" sz="1600" dirty="0" smtClean="0">
                <a:solidFill>
                  <a:srgbClr val="008000"/>
                </a:solidFill>
                <a:highlight>
                  <a:srgbClr val="FFFFFF"/>
                </a:highlight>
              </a:rPr>
              <a:t>.csv</a:t>
            </a:r>
            <a:r>
              <a:rPr lang="en-GB" sz="1600" dirty="0">
                <a:solidFill>
                  <a:srgbClr val="008000"/>
                </a:solidFill>
                <a:highlight>
                  <a:srgbClr val="FFFFFF"/>
                </a:highlight>
              </a:rPr>
              <a:t>”);</a:t>
            </a:r>
          </a:p>
          <a:p>
            <a:endParaRPr lang="en-GB" sz="1600" dirty="0">
              <a:solidFill>
                <a:srgbClr val="000000"/>
              </a:solidFill>
              <a:highlight>
                <a:srgbClr val="FFFFFF"/>
              </a:highlight>
            </a:endParaRPr>
          </a:p>
        </p:txBody>
      </p:sp>
    </p:spTree>
    <p:extLst>
      <p:ext uri="{BB962C8B-B14F-4D97-AF65-F5344CB8AC3E}">
        <p14:creationId xmlns:p14="http://schemas.microsoft.com/office/powerpoint/2010/main" val="116953730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Parametrization of the application</a:t>
            </a:r>
          </a:p>
        </p:txBody>
      </p:sp>
      <p:sp>
        <p:nvSpPr>
          <p:cNvPr id="3" name="Content Placeholder 2"/>
          <p:cNvSpPr>
            <a:spLocks noGrp="1"/>
          </p:cNvSpPr>
          <p:nvPr>
            <p:ph idx="1"/>
          </p:nvPr>
        </p:nvSpPr>
        <p:spPr/>
        <p:txBody>
          <a:bodyPr>
            <a:normAutofit/>
          </a:bodyPr>
          <a:lstStyle/>
          <a:p>
            <a:r>
              <a:rPr lang="pl-PL" sz="1800" dirty="0" smtClean="0"/>
              <a:t>Parametrization means saving time</a:t>
            </a:r>
          </a:p>
          <a:p>
            <a:r>
              <a:rPr lang="pl-PL" sz="1800" dirty="0" smtClean="0"/>
              <a:t>How to parametrize an application?</a:t>
            </a:r>
          </a:p>
          <a:p>
            <a:pPr lvl="1"/>
            <a:r>
              <a:rPr lang="pl-PL" sz="1600" dirty="0" smtClean="0"/>
              <a:t>Execution arguments</a:t>
            </a:r>
          </a:p>
          <a:p>
            <a:pPr lvl="1"/>
            <a:r>
              <a:rPr lang="en-GB" sz="1600" dirty="0" smtClean="0"/>
              <a:t>Configuration files e.g. XML</a:t>
            </a:r>
          </a:p>
          <a:p>
            <a:pPr lvl="1"/>
            <a:endParaRPr lang="en-GB" sz="1600" dirty="0"/>
          </a:p>
          <a:p>
            <a:endParaRPr lang="en-GB" sz="1800" dirty="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3769364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Execution arguments</a:t>
            </a:r>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pic>
        <p:nvPicPr>
          <p:cNvPr id="6" name="Picture 5"/>
          <p:cNvPicPr>
            <a:picLocks noChangeAspect="1"/>
          </p:cNvPicPr>
          <p:nvPr/>
        </p:nvPicPr>
        <p:blipFill>
          <a:blip r:embed="rId3"/>
          <a:stretch>
            <a:fillRect/>
          </a:stretch>
        </p:blipFill>
        <p:spPr>
          <a:xfrm>
            <a:off x="1090626" y="3017521"/>
            <a:ext cx="6961161" cy="664830"/>
          </a:xfrm>
          <a:prstGeom prst="rect">
            <a:avLst/>
          </a:prstGeom>
        </p:spPr>
      </p:pic>
      <p:sp>
        <p:nvSpPr>
          <p:cNvPr id="3" name="pole tekstowe 2"/>
          <p:cNvSpPr txBox="1"/>
          <p:nvPr/>
        </p:nvSpPr>
        <p:spPr>
          <a:xfrm>
            <a:off x="1344168" y="4379976"/>
            <a:ext cx="5361981" cy="369332"/>
          </a:xfrm>
          <a:prstGeom prst="rect">
            <a:avLst/>
          </a:prstGeom>
          <a:noFill/>
        </p:spPr>
        <p:txBody>
          <a:bodyPr wrap="none" rtlCol="0">
            <a:spAutoFit/>
          </a:bodyPr>
          <a:lstStyle/>
          <a:p>
            <a:r>
              <a:rPr lang="pl-PL" dirty="0" smtClean="0"/>
              <a:t>Hej Kamil, zmień proszę ten slajd zgodnie ze slajdem 55</a:t>
            </a:r>
            <a:endParaRPr lang="pl-PL" dirty="0"/>
          </a:p>
        </p:txBody>
      </p:sp>
    </p:spTree>
    <p:extLst>
      <p:ext uri="{BB962C8B-B14F-4D97-AF65-F5344CB8AC3E}">
        <p14:creationId xmlns:p14="http://schemas.microsoft.com/office/powerpoint/2010/main" val="390532161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GB" sz="3200" b="1" dirty="0" smtClean="0"/>
              <a:t>XML configuration file</a:t>
            </a:r>
            <a:endParaRPr lang="en-US" sz="3200" b="1" dirty="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
        <p:nvSpPr>
          <p:cNvPr id="5" name="Rectangle 4"/>
          <p:cNvSpPr/>
          <p:nvPr/>
        </p:nvSpPr>
        <p:spPr>
          <a:xfrm>
            <a:off x="284164" y="1639863"/>
            <a:ext cx="8574087" cy="2554545"/>
          </a:xfrm>
          <a:prstGeom prst="rect">
            <a:avLst/>
          </a:prstGeom>
        </p:spPr>
        <p:txBody>
          <a:bodyPr wrap="square">
            <a:spAutoFit/>
          </a:bodyPr>
          <a:lstStyle/>
          <a:p>
            <a:r>
              <a:rPr lang="en-GB" sz="1600" dirty="0">
                <a:solidFill>
                  <a:srgbClr val="0000FF"/>
                </a:solidFill>
                <a:highlight>
                  <a:srgbClr val="FFFFFF"/>
                </a:highlight>
                <a:latin typeface="Courier New" panose="02070309020205020404" pitchFamily="49" charset="0"/>
              </a:rPr>
              <a:t>&lt;properties&gt;</a:t>
            </a:r>
            <a:endParaRPr lang="en-GB" sz="1600" b="1" dirty="0">
              <a:solidFill>
                <a:srgbClr val="000000"/>
              </a:solidFill>
              <a:highlight>
                <a:srgbClr val="FFFFFF"/>
              </a:highlight>
              <a:latin typeface="Courier New" panose="02070309020205020404" pitchFamily="49" charset="0"/>
            </a:endParaRPr>
          </a:p>
          <a:p>
            <a:r>
              <a:rPr lang="en-GB" sz="1600" b="1" dirty="0">
                <a:solidFill>
                  <a:srgbClr val="000000"/>
                </a:solidFill>
                <a:highlight>
                  <a:srgbClr val="FFFFFF"/>
                </a:highlight>
                <a:latin typeface="Courier New" panose="02070309020205020404" pitchFamily="49" charset="0"/>
              </a:rPr>
              <a:t>	</a:t>
            </a:r>
            <a:r>
              <a:rPr lang="en-GB" sz="1600" dirty="0">
                <a:solidFill>
                  <a:srgbClr val="0000FF"/>
                </a:solidFill>
                <a:highlight>
                  <a:srgbClr val="FFFFFF"/>
                </a:highlight>
                <a:latin typeface="Courier New" panose="02070309020205020404" pitchFamily="49" charset="0"/>
              </a:rPr>
              <a:t>&lt;property&gt;</a:t>
            </a:r>
            <a:endParaRPr lang="en-GB" sz="1600" b="1" dirty="0">
              <a:solidFill>
                <a:srgbClr val="000000"/>
              </a:solidFill>
              <a:highlight>
                <a:srgbClr val="FFFFFF"/>
              </a:highlight>
              <a:latin typeface="Courier New" panose="02070309020205020404" pitchFamily="49" charset="0"/>
            </a:endParaRPr>
          </a:p>
          <a:p>
            <a:r>
              <a:rPr lang="en-GB" sz="1600" b="1" dirty="0">
                <a:solidFill>
                  <a:srgbClr val="000000"/>
                </a:solidFill>
                <a:highlight>
                  <a:srgbClr val="FFFFFF"/>
                </a:highlight>
                <a:latin typeface="Courier New" panose="02070309020205020404" pitchFamily="49" charset="0"/>
              </a:rPr>
              <a:t>		</a:t>
            </a:r>
            <a:r>
              <a:rPr lang="en-GB" sz="1600" dirty="0">
                <a:solidFill>
                  <a:srgbClr val="0000FF"/>
                </a:solidFill>
                <a:highlight>
                  <a:srgbClr val="FFFFFF"/>
                </a:highlight>
                <a:latin typeface="Courier New" panose="02070309020205020404" pitchFamily="49" charset="0"/>
              </a:rPr>
              <a:t>&lt;key&gt;</a:t>
            </a:r>
            <a:r>
              <a:rPr lang="en-GB" sz="1600" b="1" dirty="0" err="1">
                <a:solidFill>
                  <a:srgbClr val="000000"/>
                </a:solidFill>
                <a:highlight>
                  <a:srgbClr val="FFFFFF"/>
                </a:highlight>
                <a:latin typeface="Courier New" panose="02070309020205020404" pitchFamily="49" charset="0"/>
              </a:rPr>
              <a:t>inputFile</a:t>
            </a:r>
            <a:r>
              <a:rPr lang="en-GB" sz="1600" dirty="0">
                <a:solidFill>
                  <a:srgbClr val="0000FF"/>
                </a:solidFill>
                <a:highlight>
                  <a:srgbClr val="FFFFFF"/>
                </a:highlight>
                <a:latin typeface="Courier New" panose="02070309020205020404" pitchFamily="49" charset="0"/>
              </a:rPr>
              <a:t>&lt;/key&gt;</a:t>
            </a:r>
            <a:endParaRPr lang="en-GB" sz="1600" b="1" dirty="0">
              <a:solidFill>
                <a:srgbClr val="000000"/>
              </a:solidFill>
              <a:highlight>
                <a:srgbClr val="FFFFFF"/>
              </a:highlight>
              <a:latin typeface="Courier New" panose="02070309020205020404" pitchFamily="49" charset="0"/>
            </a:endParaRPr>
          </a:p>
          <a:p>
            <a:r>
              <a:rPr lang="en-GB" sz="1600" b="1" dirty="0">
                <a:solidFill>
                  <a:srgbClr val="000000"/>
                </a:solidFill>
                <a:highlight>
                  <a:srgbClr val="FFFFFF"/>
                </a:highlight>
                <a:latin typeface="Courier New" panose="02070309020205020404" pitchFamily="49" charset="0"/>
              </a:rPr>
              <a:t>		</a:t>
            </a:r>
            <a:r>
              <a:rPr lang="en-GB" sz="1600" dirty="0">
                <a:solidFill>
                  <a:srgbClr val="0000FF"/>
                </a:solidFill>
                <a:highlight>
                  <a:srgbClr val="FFFFFF"/>
                </a:highlight>
                <a:latin typeface="Courier New" panose="02070309020205020404" pitchFamily="49" charset="0"/>
              </a:rPr>
              <a:t>&lt;value&gt;</a:t>
            </a:r>
            <a:r>
              <a:rPr lang="en-GB" sz="1600" b="1" dirty="0">
                <a:solidFill>
                  <a:srgbClr val="000000"/>
                </a:solidFill>
                <a:highlight>
                  <a:srgbClr val="FFFFFF"/>
                </a:highlight>
                <a:latin typeface="Courier New" panose="02070309020205020404" pitchFamily="49" charset="0"/>
              </a:rPr>
              <a:t>C:/working-</a:t>
            </a:r>
            <a:r>
              <a:rPr lang="en-GB" sz="1600" b="1" dirty="0" err="1">
                <a:solidFill>
                  <a:srgbClr val="000000"/>
                </a:solidFill>
                <a:highlight>
                  <a:srgbClr val="FFFFFF"/>
                </a:highlight>
                <a:latin typeface="Courier New" panose="02070309020205020404" pitchFamily="49" charset="0"/>
              </a:rPr>
              <a:t>dir</a:t>
            </a:r>
            <a:r>
              <a:rPr lang="en-GB" sz="1600" b="1" dirty="0">
                <a:solidFill>
                  <a:srgbClr val="000000"/>
                </a:solidFill>
                <a:highlight>
                  <a:srgbClr val="FFFFFF"/>
                </a:highlight>
                <a:latin typeface="Courier New" panose="02070309020205020404" pitchFamily="49" charset="0"/>
              </a:rPr>
              <a:t>/files/</a:t>
            </a:r>
            <a:r>
              <a:rPr lang="en-GB" sz="1600" b="1" dirty="0" err="1">
                <a:solidFill>
                  <a:srgbClr val="000000"/>
                </a:solidFill>
                <a:highlight>
                  <a:srgbClr val="FFFFFF"/>
                </a:highlight>
                <a:latin typeface="Courier New" panose="02070309020205020404" pitchFamily="49" charset="0"/>
              </a:rPr>
              <a:t>qpsPmData.pmd</a:t>
            </a:r>
            <a:r>
              <a:rPr lang="en-GB" sz="1600" dirty="0">
                <a:solidFill>
                  <a:srgbClr val="0000FF"/>
                </a:solidFill>
                <a:highlight>
                  <a:srgbClr val="FFFFFF"/>
                </a:highlight>
                <a:latin typeface="Courier New" panose="02070309020205020404" pitchFamily="49" charset="0"/>
              </a:rPr>
              <a:t>&lt;/value&gt;</a:t>
            </a:r>
            <a:endParaRPr lang="en-GB" sz="1600" b="1" dirty="0">
              <a:solidFill>
                <a:srgbClr val="000000"/>
              </a:solidFill>
              <a:highlight>
                <a:srgbClr val="FFFFFF"/>
              </a:highlight>
              <a:latin typeface="Courier New" panose="02070309020205020404" pitchFamily="49" charset="0"/>
            </a:endParaRPr>
          </a:p>
          <a:p>
            <a:r>
              <a:rPr lang="en-GB" sz="1600" b="1" dirty="0">
                <a:solidFill>
                  <a:srgbClr val="000000"/>
                </a:solidFill>
                <a:highlight>
                  <a:srgbClr val="FFFFFF"/>
                </a:highlight>
                <a:latin typeface="Courier New" panose="02070309020205020404" pitchFamily="49" charset="0"/>
              </a:rPr>
              <a:t>	</a:t>
            </a:r>
            <a:r>
              <a:rPr lang="en-GB" sz="1600" dirty="0">
                <a:solidFill>
                  <a:srgbClr val="0000FF"/>
                </a:solidFill>
                <a:highlight>
                  <a:srgbClr val="FFFFFF"/>
                </a:highlight>
                <a:latin typeface="Courier New" panose="02070309020205020404" pitchFamily="49" charset="0"/>
              </a:rPr>
              <a:t>&lt;/property&gt;</a:t>
            </a:r>
          </a:p>
          <a:p>
            <a:r>
              <a:rPr lang="en-GB" sz="1600" dirty="0">
                <a:solidFill>
                  <a:srgbClr val="0000FF"/>
                </a:solidFill>
                <a:highlight>
                  <a:srgbClr val="FFFFFF"/>
                </a:highlight>
                <a:latin typeface="Courier New" panose="02070309020205020404" pitchFamily="49" charset="0"/>
              </a:rPr>
              <a:t>    &lt;property&gt;</a:t>
            </a:r>
            <a:endParaRPr lang="en-GB" sz="1600" b="1" dirty="0">
              <a:solidFill>
                <a:srgbClr val="000000"/>
              </a:solidFill>
              <a:highlight>
                <a:srgbClr val="FFFFFF"/>
              </a:highlight>
              <a:latin typeface="Courier New" panose="02070309020205020404" pitchFamily="49" charset="0"/>
            </a:endParaRPr>
          </a:p>
          <a:p>
            <a:r>
              <a:rPr lang="en-GB" sz="1600" b="1" dirty="0">
                <a:solidFill>
                  <a:srgbClr val="000000"/>
                </a:solidFill>
                <a:highlight>
                  <a:srgbClr val="FFFFFF"/>
                </a:highlight>
                <a:latin typeface="Courier New" panose="02070309020205020404" pitchFamily="49" charset="0"/>
              </a:rPr>
              <a:t>		</a:t>
            </a:r>
            <a:r>
              <a:rPr lang="en-GB" sz="1600" dirty="0">
                <a:solidFill>
                  <a:srgbClr val="0000FF"/>
                </a:solidFill>
                <a:highlight>
                  <a:srgbClr val="FFFFFF"/>
                </a:highlight>
                <a:latin typeface="Courier New" panose="02070309020205020404" pitchFamily="49" charset="0"/>
              </a:rPr>
              <a:t>&lt;</a:t>
            </a:r>
            <a:r>
              <a:rPr lang="en-GB" sz="1600" dirty="0" smtClean="0">
                <a:solidFill>
                  <a:srgbClr val="0000FF"/>
                </a:solidFill>
                <a:highlight>
                  <a:srgbClr val="FFFFFF"/>
                </a:highlight>
                <a:latin typeface="Courier New" panose="02070309020205020404" pitchFamily="49" charset="0"/>
              </a:rPr>
              <a:t>key&gt;</a:t>
            </a:r>
            <a:r>
              <a:rPr lang="en-GB" sz="1600" b="1" dirty="0" err="1" smtClean="0">
                <a:solidFill>
                  <a:srgbClr val="000000"/>
                </a:solidFill>
                <a:highlight>
                  <a:srgbClr val="FFFFFF"/>
                </a:highlight>
                <a:latin typeface="Courier New" panose="02070309020205020404" pitchFamily="49" charset="0"/>
              </a:rPr>
              <a:t>thresholdsFile</a:t>
            </a:r>
            <a:r>
              <a:rPr lang="en-GB" sz="1600" dirty="0" smtClean="0">
                <a:solidFill>
                  <a:srgbClr val="0000FF"/>
                </a:solidFill>
                <a:highlight>
                  <a:srgbClr val="FFFFFF"/>
                </a:highlight>
                <a:latin typeface="Courier New" panose="02070309020205020404" pitchFamily="49" charset="0"/>
              </a:rPr>
              <a:t>&lt;/</a:t>
            </a:r>
            <a:r>
              <a:rPr lang="en-GB" sz="1600" dirty="0">
                <a:solidFill>
                  <a:srgbClr val="0000FF"/>
                </a:solidFill>
                <a:highlight>
                  <a:srgbClr val="FFFFFF"/>
                </a:highlight>
                <a:latin typeface="Courier New" panose="02070309020205020404" pitchFamily="49" charset="0"/>
              </a:rPr>
              <a:t>key&gt;</a:t>
            </a:r>
            <a:endParaRPr lang="en-GB" sz="1600" b="1" dirty="0">
              <a:solidFill>
                <a:srgbClr val="000000"/>
              </a:solidFill>
              <a:highlight>
                <a:srgbClr val="FFFFFF"/>
              </a:highlight>
              <a:latin typeface="Courier New" panose="02070309020205020404" pitchFamily="49" charset="0"/>
            </a:endParaRPr>
          </a:p>
          <a:p>
            <a:r>
              <a:rPr lang="en-GB" sz="1600" b="1" dirty="0">
                <a:solidFill>
                  <a:srgbClr val="000000"/>
                </a:solidFill>
                <a:highlight>
                  <a:srgbClr val="FFFFFF"/>
                </a:highlight>
                <a:latin typeface="Courier New" panose="02070309020205020404" pitchFamily="49" charset="0"/>
              </a:rPr>
              <a:t>		</a:t>
            </a:r>
            <a:r>
              <a:rPr lang="en-GB" sz="1600" dirty="0">
                <a:solidFill>
                  <a:srgbClr val="0000FF"/>
                </a:solidFill>
                <a:highlight>
                  <a:srgbClr val="FFFFFF"/>
                </a:highlight>
                <a:latin typeface="Courier New" panose="02070309020205020404" pitchFamily="49" charset="0"/>
              </a:rPr>
              <a:t>&lt;value&gt;</a:t>
            </a:r>
            <a:r>
              <a:rPr lang="en-GB" sz="1600" b="1" dirty="0">
                <a:solidFill>
                  <a:srgbClr val="000000"/>
                </a:solidFill>
                <a:highlight>
                  <a:srgbClr val="FFFFFF"/>
                </a:highlight>
                <a:latin typeface="Courier New" panose="02070309020205020404" pitchFamily="49" charset="0"/>
              </a:rPr>
              <a:t>C:/</a:t>
            </a:r>
            <a:r>
              <a:rPr lang="en-GB" sz="1600" b="1" dirty="0" smtClean="0">
                <a:solidFill>
                  <a:srgbClr val="000000"/>
                </a:solidFill>
                <a:highlight>
                  <a:srgbClr val="FFFFFF"/>
                </a:highlight>
                <a:latin typeface="Courier New" panose="02070309020205020404" pitchFamily="49" charset="0"/>
              </a:rPr>
              <a:t>working-</a:t>
            </a:r>
            <a:r>
              <a:rPr lang="en-GB" sz="1600" b="1" dirty="0" err="1" smtClean="0">
                <a:solidFill>
                  <a:srgbClr val="000000"/>
                </a:solidFill>
                <a:highlight>
                  <a:srgbClr val="FFFFFF"/>
                </a:highlight>
                <a:latin typeface="Courier New" panose="02070309020205020404" pitchFamily="49" charset="0"/>
              </a:rPr>
              <a:t>dir</a:t>
            </a:r>
            <a:r>
              <a:rPr lang="en-GB" sz="1600" b="1" dirty="0" smtClean="0">
                <a:solidFill>
                  <a:srgbClr val="000000"/>
                </a:solidFill>
                <a:highlight>
                  <a:srgbClr val="FFFFFF"/>
                </a:highlight>
                <a:latin typeface="Courier New" panose="02070309020205020404" pitchFamily="49" charset="0"/>
              </a:rPr>
              <a:t>/files/qpsThresholds.csv</a:t>
            </a:r>
            <a:r>
              <a:rPr lang="en-GB" sz="1600" dirty="0" smtClean="0">
                <a:solidFill>
                  <a:srgbClr val="0000FF"/>
                </a:solidFill>
                <a:highlight>
                  <a:srgbClr val="FFFFFF"/>
                </a:highlight>
                <a:latin typeface="Courier New" panose="02070309020205020404" pitchFamily="49" charset="0"/>
              </a:rPr>
              <a:t>&lt;/</a:t>
            </a:r>
            <a:r>
              <a:rPr lang="en-GB" sz="1600" dirty="0">
                <a:solidFill>
                  <a:srgbClr val="0000FF"/>
                </a:solidFill>
                <a:highlight>
                  <a:srgbClr val="FFFFFF"/>
                </a:highlight>
                <a:latin typeface="Courier New" panose="02070309020205020404" pitchFamily="49" charset="0"/>
              </a:rPr>
              <a:t>value&gt;</a:t>
            </a:r>
            <a:endParaRPr lang="en-GB" sz="1600" b="1" dirty="0">
              <a:solidFill>
                <a:srgbClr val="000000"/>
              </a:solidFill>
              <a:highlight>
                <a:srgbClr val="FFFFFF"/>
              </a:highlight>
              <a:latin typeface="Courier New" panose="02070309020205020404" pitchFamily="49" charset="0"/>
            </a:endParaRPr>
          </a:p>
          <a:p>
            <a:r>
              <a:rPr lang="en-GB" sz="1600" b="1" dirty="0">
                <a:solidFill>
                  <a:srgbClr val="000000"/>
                </a:solidFill>
                <a:highlight>
                  <a:srgbClr val="FFFFFF"/>
                </a:highlight>
                <a:latin typeface="Courier New" panose="02070309020205020404" pitchFamily="49" charset="0"/>
              </a:rPr>
              <a:t>	</a:t>
            </a:r>
            <a:r>
              <a:rPr lang="en-GB" sz="1600" dirty="0">
                <a:solidFill>
                  <a:srgbClr val="0000FF"/>
                </a:solidFill>
                <a:highlight>
                  <a:srgbClr val="FFFFFF"/>
                </a:highlight>
                <a:latin typeface="Courier New" panose="02070309020205020404" pitchFamily="49" charset="0"/>
              </a:rPr>
              <a:t>&lt;/property&gt;</a:t>
            </a:r>
            <a:endParaRPr lang="en-GB" sz="1600" b="1" dirty="0">
              <a:solidFill>
                <a:srgbClr val="000000"/>
              </a:solidFill>
              <a:highlight>
                <a:srgbClr val="FFFFFF"/>
              </a:highlight>
              <a:latin typeface="Courier New" panose="02070309020205020404" pitchFamily="49" charset="0"/>
            </a:endParaRPr>
          </a:p>
          <a:p>
            <a:r>
              <a:rPr lang="en-GB" sz="1600" dirty="0">
                <a:solidFill>
                  <a:srgbClr val="0000FF"/>
                </a:solidFill>
                <a:highlight>
                  <a:srgbClr val="FFFFFF"/>
                </a:highlight>
                <a:latin typeface="Courier New" panose="02070309020205020404" pitchFamily="49" charset="0"/>
              </a:rPr>
              <a:t>&lt;/properties&gt;</a:t>
            </a:r>
            <a:endParaRPr lang="en-GB" sz="1600" b="1" dirty="0">
              <a:solidFill>
                <a:srgbClr val="000080"/>
              </a:solidFill>
              <a:highlight>
                <a:srgbClr val="FFFFFF"/>
              </a:highlight>
              <a:latin typeface="Courier"/>
            </a:endParaRPr>
          </a:p>
        </p:txBody>
      </p:sp>
    </p:spTree>
    <p:extLst>
      <p:ext uri="{BB962C8B-B14F-4D97-AF65-F5344CB8AC3E}">
        <p14:creationId xmlns:p14="http://schemas.microsoft.com/office/powerpoint/2010/main" val="288858398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fontScale="92500" lnSpcReduction="10000"/>
          </a:bodyPr>
          <a:lstStyle/>
          <a:p>
            <a:pPr>
              <a:spcBef>
                <a:spcPts val="600"/>
              </a:spcBef>
            </a:pPr>
            <a:r>
              <a:rPr lang="en-US" sz="1600" dirty="0">
                <a:solidFill>
                  <a:schemeClr val="tx2">
                    <a:lumMod val="25000"/>
                    <a:lumOff val="75000"/>
                  </a:schemeClr>
                </a:solidFill>
              </a:rPr>
              <a:t>Coding </a:t>
            </a:r>
            <a:r>
              <a:rPr lang="en-US" sz="1600" dirty="0" smtClean="0">
                <a:solidFill>
                  <a:schemeClr val="tx2">
                    <a:lumMod val="25000"/>
                    <a:lumOff val="75000"/>
                  </a:schemeClr>
                </a:solidFill>
              </a:rPr>
              <a:t>conventions</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pl-PL" sz="1600" dirty="0" smtClean="0">
              <a:solidFill>
                <a:schemeClr val="tx1"/>
              </a:solidFill>
            </a:endParaRPr>
          </a:p>
          <a:p>
            <a:pPr>
              <a:spcBef>
                <a:spcPts val="600"/>
              </a:spcBef>
            </a:pPr>
            <a:r>
              <a:rPr lang="en-US" sz="1600" dirty="0" smtClean="0">
                <a:solidFill>
                  <a:schemeClr val="bg1">
                    <a:lumMod val="75000"/>
                  </a:schemeClr>
                </a:solidFill>
              </a:rPr>
              <a:t>Problem representation</a:t>
            </a:r>
            <a:endParaRPr lang="en-US" sz="1600" dirty="0">
              <a:solidFill>
                <a:schemeClr val="bg1">
                  <a:lumMod val="75000"/>
                </a:schemeClr>
              </a:solidFill>
            </a:endParaRPr>
          </a:p>
          <a:p>
            <a:pPr>
              <a:spcBef>
                <a:spcPts val="600"/>
              </a:spcBef>
            </a:pPr>
            <a:r>
              <a:rPr lang="en-US" sz="1600" dirty="0">
                <a:solidFill>
                  <a:schemeClr val="tx2">
                    <a:lumMod val="25000"/>
                    <a:lumOff val="75000"/>
                  </a:schemeClr>
                </a:solidFill>
              </a:rPr>
              <a:t>Divide et </a:t>
            </a:r>
            <a:r>
              <a:rPr lang="en-US" sz="1600" dirty="0" err="1">
                <a:solidFill>
                  <a:schemeClr val="tx2">
                    <a:lumMod val="25000"/>
                    <a:lumOff val="75000"/>
                  </a:schemeClr>
                </a:solidFill>
              </a:rPr>
              <a:t>impera</a:t>
            </a:r>
            <a:endParaRPr lang="en-US" sz="1600" dirty="0">
              <a:solidFill>
                <a:schemeClr val="tx2">
                  <a:lumMod val="25000"/>
                  <a:lumOff val="75000"/>
                </a:schemeClr>
              </a:solidFill>
            </a:endParaRPr>
          </a:p>
          <a:p>
            <a:pPr>
              <a:spcBef>
                <a:spcPts val="600"/>
              </a:spcBef>
            </a:pPr>
            <a:r>
              <a:rPr lang="en-US" sz="1600" dirty="0" smtClean="0">
                <a:solidFill>
                  <a:schemeClr val="tx2">
                    <a:lumMod val="25000"/>
                    <a:lumOff val="75000"/>
                  </a:schemeClr>
                </a:solidFill>
              </a:rPr>
              <a:t>Exception </a:t>
            </a:r>
            <a:r>
              <a:rPr lang="en-US" sz="1600" dirty="0">
                <a:solidFill>
                  <a:schemeClr val="tx2">
                    <a:lumMod val="25000"/>
                    <a:lumOff val="75000"/>
                  </a:schemeClr>
                </a:solidFill>
              </a:rPr>
              <a:t>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b="1" dirty="0">
                <a:solidFill>
                  <a:schemeClr val="tx1"/>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3898738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a:t>Coding conventions</a:t>
            </a:r>
          </a:p>
        </p:txBody>
      </p:sp>
      <p:sp>
        <p:nvSpPr>
          <p:cNvPr id="3" name="Content Placeholder 2"/>
          <p:cNvSpPr>
            <a:spLocks noGrp="1"/>
          </p:cNvSpPr>
          <p:nvPr>
            <p:ph idx="1"/>
          </p:nvPr>
        </p:nvSpPr>
        <p:spPr/>
        <p:txBody>
          <a:bodyPr>
            <a:normAutofit/>
          </a:bodyPr>
          <a:lstStyle/>
          <a:p>
            <a:r>
              <a:rPr lang="pl-PL" dirty="0" smtClean="0"/>
              <a:t>Why coding conventions are so important?</a:t>
            </a:r>
          </a:p>
          <a:p>
            <a:r>
              <a:rPr lang="pl-PL" dirty="0" smtClean="0"/>
              <a:t>Naming conventions</a:t>
            </a:r>
          </a:p>
          <a:p>
            <a:pPr lvl="1"/>
            <a:r>
              <a:rPr lang="en-GB" dirty="0" smtClean="0"/>
              <a:t>What does it mean good name?</a:t>
            </a:r>
            <a:endParaRPr lang="pl-PL" dirty="0" smtClean="0"/>
          </a:p>
          <a:p>
            <a:pPr lvl="1"/>
            <a:r>
              <a:rPr lang="pl-PL" dirty="0" smtClean="0"/>
              <a:t>Avoid using short</a:t>
            </a:r>
            <a:r>
              <a:rPr lang="en-GB" dirty="0" smtClean="0"/>
              <a:t> / too long</a:t>
            </a:r>
            <a:r>
              <a:rPr lang="pl-PL" dirty="0" smtClean="0"/>
              <a:t> names</a:t>
            </a:r>
          </a:p>
          <a:p>
            <a:pPr lvl="1"/>
            <a:r>
              <a:rPr lang="pl-PL" dirty="0" smtClean="0"/>
              <a:t>Separate words</a:t>
            </a:r>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4199740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Bef>
                <a:spcPts val="600"/>
              </a:spcBef>
            </a:pPr>
            <a:r>
              <a:rPr lang="en-US" sz="3200" b="1" dirty="0"/>
              <a:t>Working in the team – </a:t>
            </a:r>
            <a:r>
              <a:rPr lang="en-US" sz="3200" b="1" dirty="0" smtClean="0"/>
              <a:t>code versioning</a:t>
            </a:r>
            <a:endParaRPr lang="en-US" sz="3200" b="1" dirty="0"/>
          </a:p>
        </p:txBody>
      </p:sp>
      <p:sp>
        <p:nvSpPr>
          <p:cNvPr id="3" name="Content Placeholder 2"/>
          <p:cNvSpPr>
            <a:spLocks noGrp="1"/>
          </p:cNvSpPr>
          <p:nvPr>
            <p:ph idx="1"/>
          </p:nvPr>
        </p:nvSpPr>
        <p:spPr/>
        <p:txBody>
          <a:bodyPr/>
          <a:lstStyle/>
          <a:p>
            <a:r>
              <a:rPr lang="en-GB" dirty="0" smtClean="0"/>
              <a:t>Revision control</a:t>
            </a:r>
          </a:p>
          <a:p>
            <a:pPr lvl="1"/>
            <a:r>
              <a:rPr lang="en-GB" dirty="0" smtClean="0"/>
              <a:t>Management of changes made to documents</a:t>
            </a:r>
          </a:p>
          <a:p>
            <a:pPr lvl="1"/>
            <a:r>
              <a:rPr lang="en-GB" dirty="0" smtClean="0"/>
              <a:t>Facilitates (makes possible) cooperation between developers</a:t>
            </a:r>
          </a:p>
          <a:p>
            <a:pPr lvl="1"/>
            <a:r>
              <a:rPr lang="en-GB" dirty="0" smtClean="0"/>
              <a:t>Unified storage for changes, simple look into the history, everything in one place</a:t>
            </a:r>
          </a:p>
          <a:p>
            <a:pPr lvl="1"/>
            <a:endParaRPr lang="en-GB" dirty="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2277681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Bef>
                <a:spcPts val="600"/>
              </a:spcBef>
            </a:pPr>
            <a:r>
              <a:rPr lang="en-US" sz="3200" b="1" dirty="0"/>
              <a:t>Working in the team – </a:t>
            </a:r>
            <a:r>
              <a:rPr lang="en-US" sz="3200" b="1" dirty="0" smtClean="0"/>
              <a:t>code versioning</a:t>
            </a:r>
            <a:endParaRPr lang="en-US" sz="3200" b="1" dirty="0"/>
          </a:p>
        </p:txBody>
      </p:sp>
      <p:sp>
        <p:nvSpPr>
          <p:cNvPr id="3" name="Content Placeholder 2"/>
          <p:cNvSpPr>
            <a:spLocks noGrp="1"/>
          </p:cNvSpPr>
          <p:nvPr>
            <p:ph idx="1"/>
          </p:nvPr>
        </p:nvSpPr>
        <p:spPr/>
        <p:txBody>
          <a:bodyPr/>
          <a:lstStyle/>
          <a:p>
            <a:r>
              <a:rPr lang="en-GB" dirty="0" smtClean="0"/>
              <a:t>Multiple implementations: SVN, GIT etc.</a:t>
            </a:r>
          </a:p>
          <a:p>
            <a:pPr lvl="1"/>
            <a:r>
              <a:rPr lang="en-GB" dirty="0" smtClean="0"/>
              <a:t>At CERN: SVN (IT) and GIT (IT) </a:t>
            </a:r>
          </a:p>
          <a:p>
            <a:r>
              <a:rPr lang="en-GB" dirty="0" smtClean="0"/>
              <a:t>Good support</a:t>
            </a:r>
            <a:r>
              <a:rPr lang="en-GB" dirty="0"/>
              <a:t> </a:t>
            </a:r>
            <a:r>
              <a:rPr lang="en-GB" dirty="0" smtClean="0"/>
              <a:t>and tools both for all common OS and development tools</a:t>
            </a:r>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pic>
        <p:nvPicPr>
          <p:cNvPr id="5" name="Picture 4"/>
          <p:cNvPicPr>
            <a:picLocks noChangeAspect="1"/>
          </p:cNvPicPr>
          <p:nvPr/>
        </p:nvPicPr>
        <p:blipFill rotWithShape="1">
          <a:blip r:embed="rId3"/>
          <a:srcRect b="23762"/>
          <a:stretch/>
        </p:blipFill>
        <p:spPr>
          <a:xfrm>
            <a:off x="2596044" y="3701712"/>
            <a:ext cx="4807560" cy="1662482"/>
          </a:xfrm>
          <a:prstGeom prst="rect">
            <a:avLst/>
          </a:prstGeom>
        </p:spPr>
      </p:pic>
    </p:spTree>
    <p:extLst>
      <p:ext uri="{BB962C8B-B14F-4D97-AF65-F5344CB8AC3E}">
        <p14:creationId xmlns:p14="http://schemas.microsoft.com/office/powerpoint/2010/main" val="3707005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Bef>
                <a:spcPts val="600"/>
              </a:spcBef>
            </a:pPr>
            <a:r>
              <a:rPr lang="en-US" sz="3200" b="1" dirty="0"/>
              <a:t>Working in the team – code versioning</a:t>
            </a:r>
          </a:p>
        </p:txBody>
      </p:sp>
      <p:sp>
        <p:nvSpPr>
          <p:cNvPr id="3" name="Content Placeholder 2"/>
          <p:cNvSpPr>
            <a:spLocks noGrp="1"/>
          </p:cNvSpPr>
          <p:nvPr>
            <p:ph idx="1"/>
          </p:nvPr>
        </p:nvSpPr>
        <p:spPr/>
        <p:txBody>
          <a:bodyPr/>
          <a:lstStyle/>
          <a:p>
            <a:r>
              <a:rPr lang="en-GB" dirty="0" smtClean="0"/>
              <a:t>Desktop/web tools to browse content of the repository</a:t>
            </a:r>
          </a:p>
          <a:p>
            <a:pPr lvl="1"/>
            <a:endParaRPr lang="en-GB" dirty="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pic>
        <p:nvPicPr>
          <p:cNvPr id="5" name="Picture 4"/>
          <p:cNvPicPr>
            <a:picLocks noChangeAspect="1"/>
          </p:cNvPicPr>
          <p:nvPr/>
        </p:nvPicPr>
        <p:blipFill>
          <a:blip r:embed="rId3"/>
          <a:stretch>
            <a:fillRect/>
          </a:stretch>
        </p:blipFill>
        <p:spPr>
          <a:xfrm>
            <a:off x="2345484" y="2555465"/>
            <a:ext cx="5920692" cy="2790490"/>
          </a:xfrm>
          <a:prstGeom prst="rect">
            <a:avLst/>
          </a:prstGeom>
        </p:spPr>
      </p:pic>
    </p:spTree>
    <p:extLst>
      <p:ext uri="{BB962C8B-B14F-4D97-AF65-F5344CB8AC3E}">
        <p14:creationId xmlns:p14="http://schemas.microsoft.com/office/powerpoint/2010/main" val="352717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Bef>
                <a:spcPts val="600"/>
              </a:spcBef>
            </a:pPr>
            <a:r>
              <a:rPr lang="en-US" sz="3200" b="1" dirty="0"/>
              <a:t>Working in the team – code versioning</a:t>
            </a:r>
          </a:p>
        </p:txBody>
      </p:sp>
      <p:sp>
        <p:nvSpPr>
          <p:cNvPr id="3" name="Content Placeholder 2"/>
          <p:cNvSpPr>
            <a:spLocks noGrp="1"/>
          </p:cNvSpPr>
          <p:nvPr>
            <p:ph idx="1"/>
          </p:nvPr>
        </p:nvSpPr>
        <p:spPr/>
        <p:txBody>
          <a:bodyPr/>
          <a:lstStyle/>
          <a:p>
            <a:r>
              <a:rPr lang="en-GB" dirty="0" smtClean="0"/>
              <a:t>Desktop/web tools to browse content of the repository</a:t>
            </a:r>
          </a:p>
          <a:p>
            <a:pPr lvl="1"/>
            <a:endParaRPr lang="en-GB" dirty="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pic>
        <p:nvPicPr>
          <p:cNvPr id="6" name="Picture 5"/>
          <p:cNvPicPr>
            <a:picLocks noChangeAspect="1"/>
          </p:cNvPicPr>
          <p:nvPr/>
        </p:nvPicPr>
        <p:blipFill>
          <a:blip r:embed="rId3"/>
          <a:stretch>
            <a:fillRect/>
          </a:stretch>
        </p:blipFill>
        <p:spPr>
          <a:xfrm>
            <a:off x="996200" y="3441568"/>
            <a:ext cx="7150013" cy="1136379"/>
          </a:xfrm>
          <a:prstGeom prst="rect">
            <a:avLst/>
          </a:prstGeom>
        </p:spPr>
      </p:pic>
    </p:spTree>
    <p:extLst>
      <p:ext uri="{BB962C8B-B14F-4D97-AF65-F5344CB8AC3E}">
        <p14:creationId xmlns:p14="http://schemas.microsoft.com/office/powerpoint/2010/main" val="193129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fontScale="92500" lnSpcReduction="10000"/>
          </a:bodyPr>
          <a:lstStyle/>
          <a:p>
            <a:pPr>
              <a:spcBef>
                <a:spcPts val="600"/>
              </a:spcBef>
            </a:pPr>
            <a:r>
              <a:rPr lang="en-US" sz="1600" dirty="0">
                <a:solidFill>
                  <a:schemeClr val="tx2">
                    <a:lumMod val="25000"/>
                    <a:lumOff val="75000"/>
                  </a:schemeClr>
                </a:solidFill>
              </a:rPr>
              <a:t>Coding </a:t>
            </a:r>
            <a:r>
              <a:rPr lang="en-US" sz="1600" dirty="0" smtClean="0">
                <a:solidFill>
                  <a:schemeClr val="tx2">
                    <a:lumMod val="25000"/>
                    <a:lumOff val="75000"/>
                  </a:schemeClr>
                </a:solidFill>
              </a:rPr>
              <a:t>conventions</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pl-PL" sz="1600" dirty="0" smtClean="0">
              <a:solidFill>
                <a:schemeClr val="tx1"/>
              </a:solidFill>
            </a:endParaRPr>
          </a:p>
          <a:p>
            <a:pPr>
              <a:spcBef>
                <a:spcPts val="600"/>
              </a:spcBef>
            </a:pPr>
            <a:r>
              <a:rPr lang="en-US" sz="1600" dirty="0" smtClean="0">
                <a:solidFill>
                  <a:schemeClr val="bg1">
                    <a:lumMod val="75000"/>
                  </a:schemeClr>
                </a:solidFill>
              </a:rPr>
              <a:t>Problem representation</a:t>
            </a:r>
            <a:endParaRPr lang="en-US" sz="1600" dirty="0">
              <a:solidFill>
                <a:schemeClr val="bg1">
                  <a:lumMod val="75000"/>
                </a:schemeClr>
              </a:solidFill>
            </a:endParaRPr>
          </a:p>
          <a:p>
            <a:pPr>
              <a:spcBef>
                <a:spcPts val="600"/>
              </a:spcBef>
            </a:pPr>
            <a:r>
              <a:rPr lang="en-US" sz="1600" dirty="0">
                <a:solidFill>
                  <a:schemeClr val="tx2">
                    <a:lumMod val="25000"/>
                    <a:lumOff val="75000"/>
                  </a:schemeClr>
                </a:solidFill>
              </a:rPr>
              <a:t>Divide et </a:t>
            </a:r>
            <a:r>
              <a:rPr lang="en-US" sz="1600" dirty="0" err="1">
                <a:solidFill>
                  <a:schemeClr val="tx2">
                    <a:lumMod val="25000"/>
                    <a:lumOff val="75000"/>
                  </a:schemeClr>
                </a:solidFill>
              </a:rPr>
              <a:t>impera</a:t>
            </a:r>
            <a:endParaRPr lang="en-US" sz="1600" dirty="0">
              <a:solidFill>
                <a:schemeClr val="tx2">
                  <a:lumMod val="25000"/>
                  <a:lumOff val="75000"/>
                </a:schemeClr>
              </a:solidFill>
            </a:endParaRPr>
          </a:p>
          <a:p>
            <a:pPr>
              <a:spcBef>
                <a:spcPts val="600"/>
              </a:spcBef>
            </a:pPr>
            <a:r>
              <a:rPr lang="en-US" sz="1600" dirty="0" smtClean="0">
                <a:solidFill>
                  <a:schemeClr val="tx2">
                    <a:lumMod val="25000"/>
                    <a:lumOff val="75000"/>
                  </a:schemeClr>
                </a:solidFill>
              </a:rPr>
              <a:t>Exception </a:t>
            </a:r>
            <a:r>
              <a:rPr lang="en-US" sz="1600" dirty="0">
                <a:solidFill>
                  <a:schemeClr val="tx2">
                    <a:lumMod val="25000"/>
                    <a:lumOff val="75000"/>
                  </a:schemeClr>
                </a:solidFill>
              </a:rPr>
              <a:t>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b="1" dirty="0">
                <a:solidFill>
                  <a:schemeClr val="tx1"/>
                </a:solidFill>
              </a:rPr>
              <a:t>Pair programming</a:t>
            </a:r>
          </a:p>
          <a:p>
            <a:pPr>
              <a:spcBef>
                <a:spcPts val="600"/>
              </a:spcBef>
            </a:pPr>
            <a:r>
              <a:rPr lang="en-US" sz="1600" dirty="0">
                <a:solidFill>
                  <a:schemeClr val="tx2">
                    <a:lumMod val="25000"/>
                    <a:lumOff val="75000"/>
                  </a:schemeClr>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1091968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Pair programming – two heads better than one</a:t>
            </a:r>
            <a:endParaRPr lang="en-GB" sz="3200" dirty="0"/>
          </a:p>
        </p:txBody>
      </p:sp>
      <p:sp>
        <p:nvSpPr>
          <p:cNvPr id="3" name="Content Placeholder 2"/>
          <p:cNvSpPr>
            <a:spLocks noGrp="1"/>
          </p:cNvSpPr>
          <p:nvPr>
            <p:ph idx="1"/>
          </p:nvPr>
        </p:nvSpPr>
        <p:spPr/>
        <p:txBody>
          <a:bodyPr>
            <a:normAutofit fontScale="92500" lnSpcReduction="10000"/>
          </a:bodyPr>
          <a:lstStyle/>
          <a:p>
            <a:r>
              <a:rPr lang="en-GB" dirty="0" smtClean="0"/>
              <a:t>Two developers, one keyboard</a:t>
            </a:r>
          </a:p>
          <a:p>
            <a:pPr lvl="1"/>
            <a:r>
              <a:rPr lang="en-GB" dirty="0" smtClean="0"/>
              <a:t>One writes code</a:t>
            </a:r>
          </a:p>
          <a:p>
            <a:pPr lvl="1"/>
            <a:r>
              <a:rPr lang="en-GB" dirty="0" smtClean="0"/>
              <a:t>One thinks about further steps, looks from wide perspective, finds conceptual problems</a:t>
            </a:r>
          </a:p>
          <a:p>
            <a:r>
              <a:rPr lang="en-GB" dirty="0" smtClean="0"/>
              <a:t>Responsibilities are switched every now and then</a:t>
            </a:r>
          </a:p>
          <a:p>
            <a:r>
              <a:rPr lang="en-GB" dirty="0" smtClean="0"/>
              <a:t>Advantages</a:t>
            </a:r>
          </a:p>
          <a:p>
            <a:pPr lvl="1"/>
            <a:r>
              <a:rPr lang="en-GB" dirty="0" smtClean="0"/>
              <a:t>Cleaner solutions</a:t>
            </a:r>
          </a:p>
          <a:p>
            <a:pPr lvl="1"/>
            <a:r>
              <a:rPr lang="en-GB" dirty="0" smtClean="0"/>
              <a:t>Knowledge sharing</a:t>
            </a:r>
            <a:endParaRPr lang="en-GB" dirty="0"/>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pic>
        <p:nvPicPr>
          <p:cNvPr id="1026" name="Picture 2" descr="https://developer.atlassian.com/blog/2015/05/try-pair-programming/images/the-noo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7517" y="3735932"/>
            <a:ext cx="2439343" cy="1628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347916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Core skills</a:t>
            </a:r>
            <a:endParaRPr lang="en-US" sz="2800" b="1" dirty="0"/>
          </a:p>
        </p:txBody>
      </p:sp>
      <p:sp>
        <p:nvSpPr>
          <p:cNvPr id="3" name="Content Placeholder 2"/>
          <p:cNvSpPr>
            <a:spLocks noGrp="1"/>
          </p:cNvSpPr>
          <p:nvPr>
            <p:ph idx="1"/>
          </p:nvPr>
        </p:nvSpPr>
        <p:spPr/>
        <p:txBody>
          <a:bodyPr>
            <a:normAutofit fontScale="92500" lnSpcReduction="10000"/>
          </a:bodyPr>
          <a:lstStyle/>
          <a:p>
            <a:pPr>
              <a:spcBef>
                <a:spcPts val="600"/>
              </a:spcBef>
            </a:pPr>
            <a:r>
              <a:rPr lang="en-US" sz="1600" dirty="0">
                <a:solidFill>
                  <a:schemeClr val="tx2">
                    <a:lumMod val="25000"/>
                    <a:lumOff val="75000"/>
                  </a:schemeClr>
                </a:solidFill>
              </a:rPr>
              <a:t>Coding </a:t>
            </a:r>
            <a:r>
              <a:rPr lang="en-US" sz="1600" dirty="0" smtClean="0">
                <a:solidFill>
                  <a:schemeClr val="tx2">
                    <a:lumMod val="25000"/>
                    <a:lumOff val="75000"/>
                  </a:schemeClr>
                </a:solidFill>
              </a:rPr>
              <a:t>conventions</a:t>
            </a:r>
            <a:endParaRPr lang="pl-PL" sz="1600" dirty="0" smtClean="0">
              <a:solidFill>
                <a:schemeClr val="tx2">
                  <a:lumMod val="25000"/>
                  <a:lumOff val="75000"/>
                </a:schemeClr>
              </a:solidFill>
            </a:endParaRPr>
          </a:p>
          <a:p>
            <a:pPr>
              <a:spcBef>
                <a:spcPts val="600"/>
              </a:spcBef>
            </a:pPr>
            <a:r>
              <a:rPr lang="pl-PL" sz="1600" dirty="0" err="1" smtClean="0">
                <a:solidFill>
                  <a:schemeClr val="tx2">
                    <a:lumMod val="25000"/>
                    <a:lumOff val="75000"/>
                  </a:schemeClr>
                </a:solidFill>
              </a:rPr>
              <a:t>Use</a:t>
            </a:r>
            <a:r>
              <a:rPr lang="pl-PL" sz="1600" dirty="0" smtClean="0">
                <a:solidFill>
                  <a:schemeClr val="tx2">
                    <a:lumMod val="25000"/>
                    <a:lumOff val="75000"/>
                  </a:schemeClr>
                </a:solidFill>
              </a:rPr>
              <a:t> of </a:t>
            </a:r>
            <a:r>
              <a:rPr lang="pl-PL" sz="1600" dirty="0" err="1" smtClean="0">
                <a:solidFill>
                  <a:schemeClr val="tx2">
                    <a:lumMod val="25000"/>
                    <a:lumOff val="75000"/>
                  </a:schemeClr>
                </a:solidFill>
              </a:rPr>
              <a:t>functions</a:t>
            </a:r>
            <a:endParaRPr lang="pl-PL" sz="1600" dirty="0" smtClean="0">
              <a:solidFill>
                <a:schemeClr val="tx1"/>
              </a:solidFill>
            </a:endParaRPr>
          </a:p>
          <a:p>
            <a:pPr>
              <a:spcBef>
                <a:spcPts val="600"/>
              </a:spcBef>
            </a:pPr>
            <a:r>
              <a:rPr lang="en-US" sz="1600" dirty="0" smtClean="0">
                <a:solidFill>
                  <a:schemeClr val="bg1">
                    <a:lumMod val="75000"/>
                  </a:schemeClr>
                </a:solidFill>
              </a:rPr>
              <a:t>Problem representation</a:t>
            </a:r>
            <a:endParaRPr lang="en-US" sz="1600" dirty="0">
              <a:solidFill>
                <a:schemeClr val="bg1">
                  <a:lumMod val="75000"/>
                </a:schemeClr>
              </a:solidFill>
            </a:endParaRPr>
          </a:p>
          <a:p>
            <a:pPr>
              <a:spcBef>
                <a:spcPts val="600"/>
              </a:spcBef>
            </a:pPr>
            <a:r>
              <a:rPr lang="en-US" sz="1600" dirty="0">
                <a:solidFill>
                  <a:schemeClr val="tx2">
                    <a:lumMod val="25000"/>
                    <a:lumOff val="75000"/>
                  </a:schemeClr>
                </a:solidFill>
              </a:rPr>
              <a:t>Divide et </a:t>
            </a:r>
            <a:r>
              <a:rPr lang="en-US" sz="1600" dirty="0" err="1">
                <a:solidFill>
                  <a:schemeClr val="tx2">
                    <a:lumMod val="25000"/>
                    <a:lumOff val="75000"/>
                  </a:schemeClr>
                </a:solidFill>
              </a:rPr>
              <a:t>impera</a:t>
            </a:r>
            <a:endParaRPr lang="en-US" sz="1600" dirty="0">
              <a:solidFill>
                <a:schemeClr val="tx2">
                  <a:lumMod val="25000"/>
                  <a:lumOff val="75000"/>
                </a:schemeClr>
              </a:solidFill>
            </a:endParaRPr>
          </a:p>
          <a:p>
            <a:pPr>
              <a:spcBef>
                <a:spcPts val="600"/>
              </a:spcBef>
            </a:pPr>
            <a:r>
              <a:rPr lang="en-US" sz="1600" dirty="0" smtClean="0">
                <a:solidFill>
                  <a:schemeClr val="tx2">
                    <a:lumMod val="25000"/>
                    <a:lumOff val="75000"/>
                  </a:schemeClr>
                </a:solidFill>
              </a:rPr>
              <a:t>Exception </a:t>
            </a:r>
            <a:r>
              <a:rPr lang="en-US" sz="1600" dirty="0">
                <a:solidFill>
                  <a:schemeClr val="tx2">
                    <a:lumMod val="25000"/>
                    <a:lumOff val="75000"/>
                  </a:schemeClr>
                </a:solidFill>
              </a:rPr>
              <a:t>handling</a:t>
            </a:r>
          </a:p>
          <a:p>
            <a:pPr>
              <a:spcBef>
                <a:spcPts val="600"/>
              </a:spcBef>
            </a:pPr>
            <a:r>
              <a:rPr lang="en-US" sz="1600" dirty="0">
                <a:solidFill>
                  <a:schemeClr val="tx2">
                    <a:lumMod val="25000"/>
                    <a:lumOff val="75000"/>
                  </a:schemeClr>
                </a:solidFill>
              </a:rPr>
              <a:t>Code </a:t>
            </a:r>
            <a:r>
              <a:rPr lang="en-US" sz="1600" dirty="0" smtClean="0">
                <a:solidFill>
                  <a:schemeClr val="tx2">
                    <a:lumMod val="25000"/>
                    <a:lumOff val="75000"/>
                  </a:schemeClr>
                </a:solidFill>
              </a:rPr>
              <a:t>testing</a:t>
            </a:r>
          </a:p>
          <a:p>
            <a:pPr>
              <a:spcBef>
                <a:spcPts val="600"/>
              </a:spcBef>
            </a:pPr>
            <a:r>
              <a:rPr lang="en-US" sz="1600" dirty="0" smtClean="0">
                <a:solidFill>
                  <a:schemeClr val="tx2">
                    <a:lumMod val="25000"/>
                    <a:lumOff val="75000"/>
                  </a:schemeClr>
                </a:solidFill>
              </a:rPr>
              <a:t>Architecture</a:t>
            </a:r>
          </a:p>
          <a:p>
            <a:pPr>
              <a:spcBef>
                <a:spcPts val="600"/>
              </a:spcBef>
            </a:pPr>
            <a:r>
              <a:rPr lang="en-US" sz="1600" dirty="0" smtClean="0">
                <a:solidFill>
                  <a:schemeClr val="tx2">
                    <a:lumMod val="25000"/>
                    <a:lumOff val="75000"/>
                  </a:schemeClr>
                </a:solidFill>
              </a:rPr>
              <a:t>Parametrization</a:t>
            </a:r>
            <a:endParaRPr lang="en-US" sz="1600" dirty="0">
              <a:solidFill>
                <a:schemeClr val="tx2">
                  <a:lumMod val="25000"/>
                  <a:lumOff val="75000"/>
                </a:schemeClr>
              </a:solidFill>
            </a:endParaRPr>
          </a:p>
          <a:p>
            <a:pPr>
              <a:spcBef>
                <a:spcPts val="600"/>
              </a:spcBef>
            </a:pPr>
            <a:r>
              <a:rPr lang="en-US" sz="1600" dirty="0">
                <a:solidFill>
                  <a:schemeClr val="tx2">
                    <a:lumMod val="25000"/>
                    <a:lumOff val="75000"/>
                  </a:schemeClr>
                </a:solidFill>
              </a:rPr>
              <a:t>Code versioning</a:t>
            </a:r>
          </a:p>
          <a:p>
            <a:pPr>
              <a:spcBef>
                <a:spcPts val="600"/>
              </a:spcBef>
            </a:pPr>
            <a:r>
              <a:rPr lang="en-US" sz="1600" dirty="0">
                <a:solidFill>
                  <a:schemeClr val="tx2">
                    <a:lumMod val="25000"/>
                    <a:lumOff val="75000"/>
                  </a:schemeClr>
                </a:solidFill>
              </a:rPr>
              <a:t>Pair programming</a:t>
            </a:r>
          </a:p>
          <a:p>
            <a:pPr>
              <a:spcBef>
                <a:spcPts val="600"/>
              </a:spcBef>
            </a:pPr>
            <a:r>
              <a:rPr lang="en-US" sz="1600" b="1" dirty="0">
                <a:solidFill>
                  <a:schemeClr val="tx1"/>
                </a:solidFill>
              </a:rPr>
              <a:t>Code reviewing</a:t>
            </a:r>
          </a:p>
          <a:p>
            <a:pPr>
              <a:spcBef>
                <a:spcPts val="600"/>
              </a:spcBef>
            </a:pPr>
            <a:endParaRPr lang="en-US" sz="1400" dirty="0"/>
          </a:p>
          <a:p>
            <a:pPr marL="0" indent="0">
              <a:spcBef>
                <a:spcPts val="600"/>
              </a:spcBef>
              <a:buNone/>
            </a:pPr>
            <a:endParaRPr lang="en-US" sz="1400" dirty="0"/>
          </a:p>
        </p:txBody>
      </p:sp>
      <p:sp>
        <p:nvSpPr>
          <p:cNvPr id="5" name="Footer Placeholder 4"/>
          <p:cNvSpPr>
            <a:spLocks noGrp="1"/>
          </p:cNvSpPr>
          <p:nvPr>
            <p:ph type="ftr" sz="quarter" idx="11"/>
          </p:nvPr>
        </p:nvSpPr>
        <p:spPr/>
        <p:txBody>
          <a:bodyPr/>
          <a:lstStyle/>
          <a:p>
            <a:r>
              <a:rPr lang="pl-PL" smtClean="0"/>
              <a:t>TE-MPE-PE Clean code workshop - R. Heil, M. Koza, K. Krol</a:t>
            </a:r>
            <a:endParaRPr lang="en-US" dirty="0"/>
          </a:p>
        </p:txBody>
      </p:sp>
    </p:spTree>
    <p:extLst>
      <p:ext uri="{BB962C8B-B14F-4D97-AF65-F5344CB8AC3E}">
        <p14:creationId xmlns:p14="http://schemas.microsoft.com/office/powerpoint/2010/main" val="2369141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spcBef>
                <a:spcPts val="600"/>
              </a:spcBef>
            </a:pPr>
            <a:r>
              <a:rPr lang="en-US" sz="3200" b="1" dirty="0" smtClean="0"/>
              <a:t>Reviews</a:t>
            </a:r>
            <a:endParaRPr lang="en-US" sz="3200" b="1" dirty="0"/>
          </a:p>
        </p:txBody>
      </p:sp>
      <p:sp>
        <p:nvSpPr>
          <p:cNvPr id="3" name="Content Placeholder 2"/>
          <p:cNvSpPr>
            <a:spLocks noGrp="1"/>
          </p:cNvSpPr>
          <p:nvPr>
            <p:ph idx="1"/>
          </p:nvPr>
        </p:nvSpPr>
        <p:spPr/>
        <p:txBody>
          <a:bodyPr/>
          <a:lstStyle/>
          <a:p>
            <a:r>
              <a:rPr lang="pl-PL" dirty="0" smtClean="0"/>
              <a:t>Code review</a:t>
            </a:r>
          </a:p>
          <a:p>
            <a:pPr marL="457200" lvl="1" indent="0">
              <a:buNone/>
            </a:pPr>
            <a:endParaRPr lang="en-GB" dirty="0"/>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5660" y="2234295"/>
            <a:ext cx="3811093" cy="3000370"/>
          </a:xfrm>
          <a:prstGeom prst="rect">
            <a:avLst/>
          </a:prstGeom>
        </p:spPr>
      </p:pic>
    </p:spTree>
    <p:extLst>
      <p:ext uri="{BB962C8B-B14F-4D97-AF65-F5344CB8AC3E}">
        <p14:creationId xmlns:p14="http://schemas.microsoft.com/office/powerpoint/2010/main" val="147710318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Reviews</a:t>
            </a:r>
            <a:endParaRPr lang="en-GB" sz="3200" b="1" dirty="0"/>
          </a:p>
        </p:txBody>
      </p:sp>
      <p:sp>
        <p:nvSpPr>
          <p:cNvPr id="3" name="Content Placeholder 2"/>
          <p:cNvSpPr>
            <a:spLocks noGrp="1"/>
          </p:cNvSpPr>
          <p:nvPr>
            <p:ph idx="1"/>
          </p:nvPr>
        </p:nvSpPr>
        <p:spPr/>
        <p:txBody>
          <a:bodyPr/>
          <a:lstStyle/>
          <a:p>
            <a:r>
              <a:rPr lang="pl-PL" dirty="0" smtClean="0"/>
              <a:t>Code review</a:t>
            </a:r>
          </a:p>
          <a:p>
            <a:pPr lvl="1"/>
            <a:r>
              <a:rPr lang="pl-PL" dirty="0" smtClean="0"/>
              <a:t>Systematic examination of delivered code made by other teammates involved or not into the process.</a:t>
            </a:r>
          </a:p>
          <a:p>
            <a:pPr lvl="1"/>
            <a:r>
              <a:rPr lang="pl-PL" dirty="0" smtClean="0"/>
              <a:t>Can be done face to face or with advantage of specialised tools</a:t>
            </a:r>
          </a:p>
          <a:p>
            <a:pPr lvl="1"/>
            <a:r>
              <a:rPr lang="pl-PL" dirty="0" smtClean="0"/>
              <a:t>Improves quality – Two heads (or more!) are better than one</a:t>
            </a:r>
            <a:endParaRPr lang="en-GB" dirty="0" smtClean="0"/>
          </a:p>
          <a:p>
            <a:pPr lvl="1"/>
            <a:r>
              <a:rPr lang="en-GB" dirty="0" smtClean="0"/>
              <a:t>Helps other people understand our work</a:t>
            </a:r>
            <a:endParaRPr lang="pl-PL" dirty="0" smtClean="0"/>
          </a:p>
          <a:p>
            <a:pPr marL="457200" lvl="1" indent="0">
              <a:buNone/>
            </a:pPr>
            <a:endParaRPr lang="en-GB" dirty="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3234367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Reviews</a:t>
            </a:r>
            <a:endParaRPr lang="en-GB" sz="3200" b="1" dirty="0"/>
          </a:p>
        </p:txBody>
      </p:sp>
      <p:sp>
        <p:nvSpPr>
          <p:cNvPr id="3" name="Content Placeholder 2"/>
          <p:cNvSpPr>
            <a:spLocks noGrp="1"/>
          </p:cNvSpPr>
          <p:nvPr>
            <p:ph idx="1"/>
          </p:nvPr>
        </p:nvSpPr>
        <p:spPr/>
        <p:txBody>
          <a:bodyPr/>
          <a:lstStyle/>
          <a:p>
            <a:r>
              <a:rPr lang="pl-PL" dirty="0" smtClean="0"/>
              <a:t>Code review –</a:t>
            </a:r>
            <a:r>
              <a:rPr lang="en-GB" dirty="0" smtClean="0"/>
              <a:t> </a:t>
            </a:r>
            <a:r>
              <a:rPr lang="pl-PL" b="1" dirty="0" smtClean="0"/>
              <a:t>crucible</a:t>
            </a:r>
            <a:endParaRPr lang="pl-PL" dirty="0" smtClean="0"/>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pic>
        <p:nvPicPr>
          <p:cNvPr id="5" name="Picture 4"/>
          <p:cNvPicPr>
            <a:picLocks noChangeAspect="1"/>
          </p:cNvPicPr>
          <p:nvPr/>
        </p:nvPicPr>
        <p:blipFill>
          <a:blip r:embed="rId3"/>
          <a:stretch>
            <a:fillRect/>
          </a:stretch>
        </p:blipFill>
        <p:spPr>
          <a:xfrm>
            <a:off x="1765055" y="2231545"/>
            <a:ext cx="5612304" cy="3003120"/>
          </a:xfrm>
          <a:prstGeom prst="rect">
            <a:avLst/>
          </a:prstGeom>
        </p:spPr>
      </p:pic>
    </p:spTree>
    <p:extLst>
      <p:ext uri="{BB962C8B-B14F-4D97-AF65-F5344CB8AC3E}">
        <p14:creationId xmlns:p14="http://schemas.microsoft.com/office/powerpoint/2010/main" val="1179690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Naming conventions</a:t>
            </a:r>
            <a:endParaRPr lang="en-US" sz="2800" b="1" dirty="0"/>
          </a:p>
        </p:txBody>
      </p:sp>
      <p:sp>
        <p:nvSpPr>
          <p:cNvPr id="3" name="Content Placeholder 2"/>
          <p:cNvSpPr>
            <a:spLocks noGrp="1"/>
          </p:cNvSpPr>
          <p:nvPr>
            <p:ph idx="1"/>
          </p:nvPr>
        </p:nvSpPr>
        <p:spPr/>
        <p:txBody>
          <a:bodyPr>
            <a:normAutofit/>
          </a:bodyPr>
          <a:lstStyle/>
          <a:p>
            <a:pPr>
              <a:spcBef>
                <a:spcPts val="600"/>
              </a:spcBef>
            </a:pPr>
            <a:r>
              <a:rPr lang="en-US" sz="1800" dirty="0"/>
              <a:t>Name variables meaningfully and in unified way – </a:t>
            </a:r>
            <a:r>
              <a:rPr lang="en-US" sz="1800" b="1" dirty="0"/>
              <a:t>exampleDescriptiveName</a:t>
            </a:r>
          </a:p>
          <a:p>
            <a:pPr>
              <a:spcBef>
                <a:spcPts val="600"/>
              </a:spcBef>
            </a:pPr>
            <a:r>
              <a:rPr lang="en-US" sz="1800" dirty="0"/>
              <a:t>Name constants with capital letters. Separate words using underscore </a:t>
            </a:r>
            <a:r>
              <a:rPr lang="en-US" sz="1800" b="1" dirty="0"/>
              <a:t>EXAMPLE_CONSTANT_NAME</a:t>
            </a:r>
          </a:p>
          <a:p>
            <a:pPr>
              <a:spcBef>
                <a:spcPts val="600"/>
              </a:spcBef>
            </a:pPr>
            <a:r>
              <a:rPr lang="en-US" sz="1800" dirty="0"/>
              <a:t>Choose function names that self describe </a:t>
            </a:r>
            <a:r>
              <a:rPr lang="en-US" sz="1800" dirty="0" smtClean="0"/>
              <a:t>themselves – </a:t>
            </a:r>
            <a:r>
              <a:rPr lang="en-US" sz="1800" b="1" dirty="0" err="1" smtClean="0"/>
              <a:t>exampleFunction</a:t>
            </a:r>
            <a:r>
              <a:rPr lang="en-US" sz="1800" b="1" dirty="0" smtClean="0"/>
              <a:t>()</a:t>
            </a:r>
          </a:p>
          <a:p>
            <a:pPr>
              <a:spcBef>
                <a:spcPts val="600"/>
              </a:spcBef>
            </a:pPr>
            <a:r>
              <a:rPr lang="en-US" sz="1800" dirty="0" smtClean="0"/>
              <a:t>Use only well know acronyms – </a:t>
            </a:r>
            <a:r>
              <a:rPr lang="en-US" sz="1800" b="1" dirty="0" err="1" smtClean="0"/>
              <a:t>Qps</a:t>
            </a:r>
            <a:r>
              <a:rPr lang="en-US" sz="1800" b="1" dirty="0" smtClean="0"/>
              <a:t>, </a:t>
            </a:r>
            <a:r>
              <a:rPr lang="en-US" sz="1800" b="1" dirty="0" err="1" smtClean="0"/>
              <a:t>Lhc</a:t>
            </a:r>
            <a:r>
              <a:rPr lang="en-US" sz="1800" b="1" dirty="0" smtClean="0"/>
              <a:t>, </a:t>
            </a:r>
            <a:r>
              <a:rPr lang="pl-PL" sz="1800" b="1" dirty="0" smtClean="0"/>
              <a:t/>
            </a:r>
            <a:br>
              <a:rPr lang="pl-PL" sz="1800" b="1" dirty="0" smtClean="0"/>
            </a:br>
            <a:r>
              <a:rPr lang="en-US" sz="1800" dirty="0" smtClean="0"/>
              <a:t>avoid less known – </a:t>
            </a:r>
            <a:r>
              <a:rPr lang="en-US" sz="1800" b="1" dirty="0" err="1" smtClean="0"/>
              <a:t>Dqamcnmb</a:t>
            </a:r>
            <a:r>
              <a:rPr lang="en-US" sz="1800" dirty="0" smtClean="0"/>
              <a:t>,</a:t>
            </a:r>
            <a:endParaRPr lang="en-US" sz="1400" b="1" dirty="0"/>
          </a:p>
        </p:txBody>
      </p:sp>
      <p:sp>
        <p:nvSpPr>
          <p:cNvPr id="5" name="Footer Placeholder 4"/>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711261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Reviews</a:t>
            </a:r>
            <a:endParaRPr lang="en-GB" sz="3200" b="1" dirty="0"/>
          </a:p>
        </p:txBody>
      </p:sp>
      <p:sp>
        <p:nvSpPr>
          <p:cNvPr id="3" name="Content Placeholder 2"/>
          <p:cNvSpPr>
            <a:spLocks noGrp="1"/>
          </p:cNvSpPr>
          <p:nvPr>
            <p:ph idx="1"/>
          </p:nvPr>
        </p:nvSpPr>
        <p:spPr/>
        <p:txBody>
          <a:bodyPr/>
          <a:lstStyle/>
          <a:p>
            <a:r>
              <a:rPr lang="pl-PL" dirty="0" smtClean="0"/>
              <a:t>Code review – </a:t>
            </a:r>
            <a:r>
              <a:rPr lang="pl-PL" b="1" dirty="0" smtClean="0"/>
              <a:t>crucible</a:t>
            </a:r>
            <a:endParaRPr lang="en-GB" b="1" dirty="0" smtClean="0"/>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pic>
        <p:nvPicPr>
          <p:cNvPr id="5" name="Picture 4"/>
          <p:cNvPicPr>
            <a:picLocks noChangeAspect="1"/>
          </p:cNvPicPr>
          <p:nvPr/>
        </p:nvPicPr>
        <p:blipFill>
          <a:blip r:embed="rId3"/>
          <a:stretch>
            <a:fillRect/>
          </a:stretch>
        </p:blipFill>
        <p:spPr>
          <a:xfrm>
            <a:off x="1864691" y="2394942"/>
            <a:ext cx="5413032" cy="2839723"/>
          </a:xfrm>
          <a:prstGeom prst="rect">
            <a:avLst/>
          </a:prstGeom>
        </p:spPr>
      </p:pic>
    </p:spTree>
    <p:extLst>
      <p:ext uri="{BB962C8B-B14F-4D97-AF65-F5344CB8AC3E}">
        <p14:creationId xmlns:p14="http://schemas.microsoft.com/office/powerpoint/2010/main" val="292546738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3200" b="1" dirty="0" err="1" smtClean="0"/>
              <a:t>Our</a:t>
            </a:r>
            <a:r>
              <a:rPr lang="pl-PL" sz="3200" b="1" dirty="0" smtClean="0"/>
              <a:t> </a:t>
            </a:r>
            <a:r>
              <a:rPr lang="pl-PL" sz="3200" b="1" dirty="0" err="1" smtClean="0"/>
              <a:t>coding</a:t>
            </a:r>
            <a:r>
              <a:rPr lang="pl-PL" sz="3200" b="1" dirty="0" smtClean="0"/>
              <a:t> </a:t>
            </a:r>
            <a:r>
              <a:rPr lang="pl-PL" sz="3200" b="1" dirty="0" err="1" smtClean="0"/>
              <a:t>decalogue</a:t>
            </a:r>
            <a:endParaRPr lang="en-GB" sz="3200" b="1" dirty="0"/>
          </a:p>
        </p:txBody>
      </p:sp>
      <p:sp>
        <p:nvSpPr>
          <p:cNvPr id="3" name="Content Placeholder 2"/>
          <p:cNvSpPr>
            <a:spLocks noGrp="1"/>
          </p:cNvSpPr>
          <p:nvPr>
            <p:ph idx="1"/>
          </p:nvPr>
        </p:nvSpPr>
        <p:spPr>
          <a:xfrm>
            <a:off x="199698" y="1778000"/>
            <a:ext cx="8813673" cy="3327136"/>
          </a:xfrm>
        </p:spPr>
        <p:txBody>
          <a:bodyPr>
            <a:normAutofit/>
          </a:bodyPr>
          <a:lstStyle/>
          <a:p>
            <a:r>
              <a:rPr lang="en-GB" sz="1800" b="1" dirty="0" smtClean="0"/>
              <a:t>Naming conventions</a:t>
            </a:r>
            <a:r>
              <a:rPr lang="en-GB" sz="1800" dirty="0" smtClean="0"/>
              <a:t>: think twice if the name </a:t>
            </a:r>
            <a:r>
              <a:rPr lang="en-GB" sz="1800" u="sng" dirty="0" smtClean="0"/>
              <a:t>describes its purpose</a:t>
            </a:r>
            <a:r>
              <a:rPr lang="en-GB" sz="1800" dirty="0" smtClean="0"/>
              <a:t>… and is short</a:t>
            </a:r>
          </a:p>
          <a:p>
            <a:r>
              <a:rPr lang="en-GB" sz="1800" b="1" dirty="0" smtClean="0"/>
              <a:t>Use of functions</a:t>
            </a:r>
            <a:r>
              <a:rPr lang="en-GB" sz="1800" dirty="0" smtClean="0"/>
              <a:t>: break down the problem into </a:t>
            </a:r>
            <a:r>
              <a:rPr lang="en-GB" sz="1800" u="sng" dirty="0" smtClean="0"/>
              <a:t>small parts </a:t>
            </a:r>
            <a:r>
              <a:rPr lang="en-GB" sz="1800" dirty="0" smtClean="0"/>
              <a:t>and </a:t>
            </a:r>
            <a:r>
              <a:rPr lang="en-GB" sz="1800" u="sng" dirty="0" smtClean="0"/>
              <a:t>solve</a:t>
            </a:r>
            <a:r>
              <a:rPr lang="en-GB" sz="1800" dirty="0" smtClean="0"/>
              <a:t> one after another</a:t>
            </a:r>
          </a:p>
          <a:p>
            <a:r>
              <a:rPr lang="en-GB" sz="1800" b="1" dirty="0"/>
              <a:t>Representation</a:t>
            </a:r>
            <a:r>
              <a:rPr lang="en-GB" sz="1800" dirty="0"/>
              <a:t>: failure at planning is planning a </a:t>
            </a:r>
            <a:r>
              <a:rPr lang="en-GB" sz="1800" dirty="0" smtClean="0"/>
              <a:t>failure</a:t>
            </a:r>
          </a:p>
          <a:p>
            <a:r>
              <a:rPr lang="en-GB" sz="1800" b="1" dirty="0" smtClean="0"/>
              <a:t>Exception handling</a:t>
            </a:r>
            <a:r>
              <a:rPr lang="en-GB" sz="1800" dirty="0" smtClean="0"/>
              <a:t>: </a:t>
            </a:r>
            <a:r>
              <a:rPr lang="pl-PL" sz="1800" dirty="0" smtClean="0"/>
              <a:t>a </a:t>
            </a:r>
            <a:r>
              <a:rPr lang="en-GB" sz="1800" dirty="0" smtClean="0"/>
              <a:t>problem</a:t>
            </a:r>
            <a:r>
              <a:rPr lang="pl-PL" sz="1800" dirty="0" smtClean="0"/>
              <a:t> one </a:t>
            </a:r>
            <a:r>
              <a:rPr lang="pl-PL" sz="1800" u="sng" dirty="0" err="1" smtClean="0"/>
              <a:t>expects</a:t>
            </a:r>
            <a:r>
              <a:rPr lang="pl-PL" sz="1800" u="sng" dirty="0" smtClean="0"/>
              <a:t> and </a:t>
            </a:r>
            <a:r>
              <a:rPr lang="pl-PL" sz="1800" u="sng" dirty="0" err="1" smtClean="0"/>
              <a:t>handles</a:t>
            </a:r>
            <a:r>
              <a:rPr lang="en-GB" sz="1800" u="sng" dirty="0" smtClean="0"/>
              <a:t> </a:t>
            </a:r>
            <a:r>
              <a:rPr lang="en-GB" sz="1800" dirty="0" smtClean="0"/>
              <a:t>is not a problem anymore</a:t>
            </a:r>
            <a:endParaRPr lang="pl-PL" sz="1800" dirty="0" smtClean="0"/>
          </a:p>
          <a:p>
            <a:r>
              <a:rPr lang="pl-PL" sz="1800" b="1" dirty="0" smtClean="0"/>
              <a:t>Architecture</a:t>
            </a:r>
            <a:r>
              <a:rPr lang="pl-PL" sz="1800" dirty="0" smtClean="0"/>
              <a:t>: </a:t>
            </a:r>
            <a:r>
              <a:rPr lang="pl-PL" sz="1800" dirty="0" err="1" smtClean="0"/>
              <a:t>try</a:t>
            </a:r>
            <a:r>
              <a:rPr lang="pl-PL" sz="1800" dirty="0" smtClean="0"/>
              <a:t> to </a:t>
            </a:r>
            <a:r>
              <a:rPr lang="pl-PL" sz="1800" dirty="0" err="1" smtClean="0"/>
              <a:t>follow</a:t>
            </a:r>
            <a:r>
              <a:rPr lang="pl-PL" sz="1800" dirty="0" smtClean="0"/>
              <a:t> </a:t>
            </a:r>
            <a:r>
              <a:rPr lang="pl-PL" sz="1800" dirty="0" err="1" smtClean="0"/>
              <a:t>Acquire</a:t>
            </a:r>
            <a:r>
              <a:rPr lang="pl-PL" sz="1800" dirty="0" smtClean="0"/>
              <a:t> → </a:t>
            </a:r>
            <a:r>
              <a:rPr lang="pl-PL" sz="1800" dirty="0" err="1" smtClean="0"/>
              <a:t>Analyse</a:t>
            </a:r>
            <a:r>
              <a:rPr lang="pl-PL" sz="1800" dirty="0" smtClean="0"/>
              <a:t> → </a:t>
            </a:r>
            <a:r>
              <a:rPr lang="pl-PL" sz="1800" dirty="0" err="1" smtClean="0"/>
              <a:t>Present</a:t>
            </a:r>
            <a:endParaRPr lang="en-GB" sz="1800" dirty="0" smtClean="0"/>
          </a:p>
          <a:p>
            <a:endParaRPr lang="en-GB" sz="1800" dirty="0" smtClean="0"/>
          </a:p>
          <a:p>
            <a:endParaRPr lang="en-GB" dirty="0" smtClean="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213124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3200" b="1" dirty="0" err="1"/>
              <a:t>Our</a:t>
            </a:r>
            <a:r>
              <a:rPr lang="pl-PL" sz="3200" b="1" dirty="0"/>
              <a:t> </a:t>
            </a:r>
            <a:r>
              <a:rPr lang="pl-PL" sz="3200" b="1" dirty="0" err="1"/>
              <a:t>coding</a:t>
            </a:r>
            <a:r>
              <a:rPr lang="pl-PL" sz="3200" b="1" dirty="0"/>
              <a:t> </a:t>
            </a:r>
            <a:r>
              <a:rPr lang="pl-PL" sz="3200" b="1" dirty="0" err="1"/>
              <a:t>decalogue</a:t>
            </a:r>
            <a:endParaRPr lang="en-GB" sz="3200" b="1" dirty="0"/>
          </a:p>
        </p:txBody>
      </p:sp>
      <p:sp>
        <p:nvSpPr>
          <p:cNvPr id="3" name="Content Placeholder 2"/>
          <p:cNvSpPr>
            <a:spLocks noGrp="1"/>
          </p:cNvSpPr>
          <p:nvPr>
            <p:ph idx="1"/>
          </p:nvPr>
        </p:nvSpPr>
        <p:spPr>
          <a:xfrm>
            <a:off x="199698" y="1778000"/>
            <a:ext cx="8813673" cy="3327136"/>
          </a:xfrm>
        </p:spPr>
        <p:txBody>
          <a:bodyPr>
            <a:normAutofit/>
          </a:bodyPr>
          <a:lstStyle/>
          <a:p>
            <a:r>
              <a:rPr lang="en-GB" sz="1800" b="1" dirty="0"/>
              <a:t>Code testing</a:t>
            </a:r>
            <a:r>
              <a:rPr lang="en-GB" sz="1800" dirty="0"/>
              <a:t>: </a:t>
            </a:r>
            <a:r>
              <a:rPr lang="en-GB" sz="1800" dirty="0" smtClean="0"/>
              <a:t>no more fear </a:t>
            </a:r>
            <a:r>
              <a:rPr lang="pl-PL" sz="1800" dirty="0" err="1" smtClean="0"/>
              <a:t>while</a:t>
            </a:r>
            <a:r>
              <a:rPr lang="pl-PL" sz="1800" dirty="0" smtClean="0"/>
              <a:t> </a:t>
            </a:r>
            <a:r>
              <a:rPr lang="pl-PL" sz="1800" dirty="0" err="1" smtClean="0"/>
              <a:t>modifying</a:t>
            </a:r>
            <a:r>
              <a:rPr lang="pl-PL" sz="1800" dirty="0" smtClean="0"/>
              <a:t> the </a:t>
            </a:r>
            <a:r>
              <a:rPr lang="pl-PL" sz="1800" dirty="0" err="1" smtClean="0"/>
              <a:t>code</a:t>
            </a:r>
            <a:endParaRPr lang="en-GB" sz="1800" b="1" dirty="0"/>
          </a:p>
          <a:p>
            <a:r>
              <a:rPr lang="en-GB" sz="1800" b="1" dirty="0"/>
              <a:t>Parametrization</a:t>
            </a:r>
            <a:r>
              <a:rPr lang="en-GB" sz="1800" dirty="0"/>
              <a:t>: </a:t>
            </a:r>
            <a:r>
              <a:rPr lang="en-GB" sz="1800" u="sng" dirty="0"/>
              <a:t>stop commenting </a:t>
            </a:r>
            <a:r>
              <a:rPr lang="en-GB" sz="1800" dirty="0"/>
              <a:t>bits of code to </a:t>
            </a:r>
            <a:r>
              <a:rPr lang="pl-PL" sz="1800" dirty="0" err="1" smtClean="0"/>
              <a:t>execute</a:t>
            </a:r>
            <a:r>
              <a:rPr lang="pl-PL" sz="1800" dirty="0" smtClean="0"/>
              <a:t> </a:t>
            </a:r>
            <a:r>
              <a:rPr lang="en-GB" sz="1800" dirty="0" smtClean="0"/>
              <a:t>different parts</a:t>
            </a:r>
            <a:endParaRPr lang="en-GB" sz="1800" dirty="0"/>
          </a:p>
          <a:p>
            <a:r>
              <a:rPr lang="en-GB" sz="1800" b="1" dirty="0"/>
              <a:t>Code versioning</a:t>
            </a:r>
            <a:r>
              <a:rPr lang="en-GB" sz="1800" dirty="0"/>
              <a:t>: </a:t>
            </a:r>
            <a:r>
              <a:rPr lang="pl-PL" sz="1800" dirty="0" err="1" smtClean="0"/>
              <a:t>you</a:t>
            </a:r>
            <a:r>
              <a:rPr lang="pl-PL" sz="1800" dirty="0" smtClean="0"/>
              <a:t> </a:t>
            </a:r>
            <a:r>
              <a:rPr lang="pl-PL" sz="1800" u="sng" dirty="0" smtClean="0"/>
              <a:t>no </a:t>
            </a:r>
            <a:r>
              <a:rPr lang="pl-PL" sz="1800" u="sng" dirty="0" err="1" smtClean="0"/>
              <a:t>longer</a:t>
            </a:r>
            <a:r>
              <a:rPr lang="pl-PL" sz="1800" u="sng" dirty="0" smtClean="0"/>
              <a:t> </a:t>
            </a:r>
            <a:r>
              <a:rPr lang="pl-PL" sz="1800" dirty="0" err="1" smtClean="0"/>
              <a:t>need</a:t>
            </a:r>
            <a:r>
              <a:rPr lang="en-GB" sz="1800" dirty="0" smtClean="0"/>
              <a:t> </a:t>
            </a:r>
            <a:r>
              <a:rPr lang="en-GB" sz="1800" i="1" dirty="0" smtClean="0"/>
              <a:t>script_v1.m</a:t>
            </a:r>
            <a:r>
              <a:rPr lang="en-GB" sz="1800" dirty="0" smtClean="0"/>
              <a:t>, </a:t>
            </a:r>
            <a:r>
              <a:rPr lang="en-GB" sz="1800" i="1" dirty="0" smtClean="0"/>
              <a:t>script_v2.m</a:t>
            </a:r>
            <a:r>
              <a:rPr lang="en-GB" sz="1800" dirty="0" smtClean="0"/>
              <a:t>, </a:t>
            </a:r>
            <a:r>
              <a:rPr lang="en-GB" sz="1800" i="1" dirty="0" smtClean="0"/>
              <a:t>script_v3a.m</a:t>
            </a:r>
            <a:endParaRPr lang="en-GB" sz="1800" dirty="0"/>
          </a:p>
          <a:p>
            <a:r>
              <a:rPr lang="en-GB" sz="1800" b="1" dirty="0"/>
              <a:t>Pair programming</a:t>
            </a:r>
            <a:r>
              <a:rPr lang="en-GB" sz="1800" dirty="0" smtClean="0"/>
              <a:t>: </a:t>
            </a:r>
            <a:r>
              <a:rPr lang="en-GB" sz="1800" dirty="0"/>
              <a:t>two heads </a:t>
            </a:r>
            <a:r>
              <a:rPr lang="en-GB" sz="1800" u="sng" dirty="0"/>
              <a:t>are better </a:t>
            </a:r>
            <a:r>
              <a:rPr lang="en-GB" sz="1800" dirty="0"/>
              <a:t>than </a:t>
            </a:r>
            <a:r>
              <a:rPr lang="en-GB" sz="1800" dirty="0" smtClean="0"/>
              <a:t>one</a:t>
            </a:r>
            <a:endParaRPr lang="en-GB" sz="1800" dirty="0"/>
          </a:p>
          <a:p>
            <a:r>
              <a:rPr lang="en-GB" sz="1800" b="1" dirty="0"/>
              <a:t>Code </a:t>
            </a:r>
            <a:r>
              <a:rPr lang="en-GB" sz="1800" b="1" dirty="0" smtClean="0"/>
              <a:t>reviewing</a:t>
            </a:r>
            <a:r>
              <a:rPr lang="en-GB" sz="1800" dirty="0" smtClean="0"/>
              <a:t>: everyone knows what’s happening around – </a:t>
            </a:r>
            <a:r>
              <a:rPr lang="en-GB" sz="1800" u="sng" dirty="0" smtClean="0"/>
              <a:t>expertise continuity</a:t>
            </a:r>
          </a:p>
          <a:p>
            <a:endParaRPr lang="en-GB" dirty="0" smtClean="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558868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Interested?</a:t>
            </a:r>
            <a:endParaRPr lang="en-GB" sz="3200" b="1" dirty="0"/>
          </a:p>
        </p:txBody>
      </p:sp>
      <p:sp>
        <p:nvSpPr>
          <p:cNvPr id="3" name="Content Placeholder 2"/>
          <p:cNvSpPr>
            <a:spLocks noGrp="1"/>
          </p:cNvSpPr>
          <p:nvPr>
            <p:ph idx="1"/>
          </p:nvPr>
        </p:nvSpPr>
        <p:spPr/>
        <p:txBody>
          <a:bodyPr/>
          <a:lstStyle/>
          <a:p>
            <a:r>
              <a:rPr lang="en-GB" b="1" dirty="0"/>
              <a:t>Interesting literature:</a:t>
            </a:r>
          </a:p>
          <a:p>
            <a:pPr lvl="1"/>
            <a:r>
              <a:rPr lang="en-GB" b="1" dirty="0"/>
              <a:t>Clean Code: A Handbook of Agile Software Craftsmanship, </a:t>
            </a:r>
            <a:r>
              <a:rPr lang="en-GB" dirty="0"/>
              <a:t>Robert C. Martin</a:t>
            </a:r>
          </a:p>
          <a:p>
            <a:pPr lvl="1"/>
            <a:r>
              <a:rPr lang="en-GB" b="1" dirty="0"/>
              <a:t>The Clean </a:t>
            </a:r>
            <a:r>
              <a:rPr lang="en-GB" b="1" dirty="0" smtClean="0"/>
              <a:t>Coder</a:t>
            </a:r>
            <a:r>
              <a:rPr lang="en-GB" b="1" dirty="0"/>
              <a:t>, </a:t>
            </a:r>
            <a:r>
              <a:rPr lang="en-GB" dirty="0"/>
              <a:t>Robert C. </a:t>
            </a:r>
            <a:r>
              <a:rPr lang="en-GB" dirty="0" smtClean="0"/>
              <a:t>Martin</a:t>
            </a:r>
          </a:p>
          <a:p>
            <a:r>
              <a:rPr lang="en-GB" b="1" dirty="0"/>
              <a:t>You can always pass by our office at 5</a:t>
            </a:r>
            <a:r>
              <a:rPr lang="en-GB" b="1" baseline="30000" dirty="0"/>
              <a:t>th</a:t>
            </a:r>
            <a:r>
              <a:rPr lang="en-GB" b="1" dirty="0"/>
              <a:t> floor.</a:t>
            </a:r>
          </a:p>
          <a:p>
            <a:endParaRPr lang="en-GB" b="1" dirty="0"/>
          </a:p>
        </p:txBody>
      </p:sp>
      <p:sp>
        <p:nvSpPr>
          <p:cNvPr id="4" name="Footer Placeholder 3"/>
          <p:cNvSpPr>
            <a:spLocks noGrp="1"/>
          </p:cNvSpPr>
          <p:nvPr>
            <p:ph type="ftr" sz="quarter" idx="11"/>
          </p:nvPr>
        </p:nvSpPr>
        <p:spPr/>
        <p:txBody>
          <a:bodyPr/>
          <a:lstStyle/>
          <a:p>
            <a:r>
              <a:rPr lang="pl-PL" dirty="0" smtClean="0"/>
              <a:t>TE-MPE-PE Clean code workshop - R. Heil, M. Koza, K. Krol</a:t>
            </a:r>
            <a:endParaRPr lang="en-US" dirty="0"/>
          </a:p>
        </p:txBody>
      </p:sp>
    </p:spTree>
    <p:extLst>
      <p:ext uri="{BB962C8B-B14F-4D97-AF65-F5344CB8AC3E}">
        <p14:creationId xmlns:p14="http://schemas.microsoft.com/office/powerpoint/2010/main" val="2377958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99698" y="2174200"/>
            <a:ext cx="8742702" cy="1210000"/>
          </a:xfrm>
        </p:spPr>
        <p:txBody>
          <a:bodyPr>
            <a:noAutofit/>
          </a:bodyPr>
          <a:lstStyle/>
          <a:p>
            <a:pPr marL="0" indent="0" algn="ctr">
              <a:buNone/>
            </a:pPr>
            <a:r>
              <a:rPr lang="en-GB" sz="8000" b="1"/>
              <a:t>Thank </a:t>
            </a:r>
            <a:r>
              <a:rPr lang="en-GB" sz="8000" b="1" smtClean="0"/>
              <a:t>you!</a:t>
            </a:r>
            <a:endParaRPr lang="en-GB" sz="8000" b="1" dirty="0"/>
          </a:p>
        </p:txBody>
      </p:sp>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10" name="TextBox 9"/>
          <p:cNvSpPr txBox="1"/>
          <p:nvPr/>
        </p:nvSpPr>
        <p:spPr>
          <a:xfrm>
            <a:off x="1792225" y="4994862"/>
            <a:ext cx="7351776" cy="369332"/>
          </a:xfrm>
          <a:prstGeom prst="rect">
            <a:avLst/>
          </a:prstGeom>
          <a:noFill/>
        </p:spPr>
        <p:txBody>
          <a:bodyPr wrap="square" rtlCol="0">
            <a:spAutoFit/>
          </a:bodyPr>
          <a:lstStyle/>
          <a:p>
            <a:r>
              <a:rPr lang="en-GB" dirty="0"/>
              <a:t>Special thanks to: Jean-Christophe</a:t>
            </a:r>
            <a:r>
              <a:rPr lang="en-GB" dirty="0" smtClean="0"/>
              <a:t>,</a:t>
            </a:r>
            <a:r>
              <a:rPr lang="pl-PL" dirty="0" smtClean="0"/>
              <a:t> Markus, Bernhard</a:t>
            </a:r>
            <a:r>
              <a:rPr lang="en-GB" dirty="0" smtClean="0"/>
              <a:t> </a:t>
            </a:r>
            <a:r>
              <a:rPr lang="en-GB" dirty="0" err="1"/>
              <a:t>Micha</a:t>
            </a:r>
            <a:r>
              <a:rPr lang="pl-PL" dirty="0"/>
              <a:t>ł</a:t>
            </a:r>
            <a:r>
              <a:rPr lang="en-GB" dirty="0"/>
              <a:t> and Lorenzo</a:t>
            </a:r>
          </a:p>
        </p:txBody>
      </p:sp>
    </p:spTree>
    <p:extLst>
      <p:ext uri="{BB962C8B-B14F-4D97-AF65-F5344CB8AC3E}">
        <p14:creationId xmlns:p14="http://schemas.microsoft.com/office/powerpoint/2010/main" val="2789701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5"/>
          <p:cNvSpPr/>
          <p:nvPr/>
        </p:nvSpPr>
        <p:spPr>
          <a:xfrm>
            <a:off x="284164" y="1639863"/>
            <a:ext cx="8574087" cy="2369880"/>
          </a:xfrm>
          <a:prstGeom prst="rect">
            <a:avLst/>
          </a:prstGeom>
        </p:spPr>
        <p:txBody>
          <a:bodyPr wrap="square">
            <a:spAutoFit/>
          </a:bodyPr>
          <a:lstStyle/>
          <a:p>
            <a:r>
              <a:rPr lang="en-GB" sz="2400" dirty="0" err="1">
                <a:solidFill>
                  <a:srgbClr val="000000"/>
                </a:solidFill>
                <a:highlight>
                  <a:srgbClr val="FFFFFF"/>
                </a:highlight>
                <a:latin typeface="Courier"/>
              </a:rPr>
              <a:t>DatabaseRow</a:t>
            </a:r>
            <a:r>
              <a:rPr lang="en-GB" sz="2400" dirty="0">
                <a:solidFill>
                  <a:srgbClr val="000000"/>
                </a:solidFill>
                <a:highlight>
                  <a:srgbClr val="FFFFFF"/>
                </a:highlight>
                <a:latin typeface="Courier"/>
              </a:rPr>
              <a:t> row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t>
            </a:r>
            <a:r>
              <a:rPr lang="en-GB" sz="2400" dirty="0" err="1">
                <a:solidFill>
                  <a:srgbClr val="000000"/>
                </a:solidFill>
                <a:highlight>
                  <a:srgbClr val="FFFFFF"/>
                </a:highlight>
                <a:latin typeface="Courier"/>
              </a:rPr>
              <a:t>Database</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getRow</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a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row</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column1</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b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row</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column2</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a:p>
            <a:endParaRPr lang="en-GB" sz="2800" b="0" dirty="0" smtClean="0">
              <a:solidFill>
                <a:srgbClr val="000000"/>
              </a:solidFill>
              <a:highlight>
                <a:srgbClr val="FFFFFF"/>
              </a:highlight>
            </a:endParaRPr>
          </a:p>
          <a:p>
            <a:r>
              <a:rPr lang="en-GB" sz="2400" dirty="0">
                <a:solidFill>
                  <a:srgbClr val="8000FF"/>
                </a:solidFill>
                <a:highlight>
                  <a:srgbClr val="FFFFFF"/>
                </a:highlight>
                <a:latin typeface="Courier"/>
              </a:rPr>
              <a:t>double</a:t>
            </a:r>
            <a:r>
              <a:rPr lang="en-GB" sz="2400" dirty="0">
                <a:solidFill>
                  <a:srgbClr val="000000"/>
                </a:solidFill>
                <a:highlight>
                  <a:srgbClr val="FFFFFF"/>
                </a:highlight>
                <a:latin typeface="Courier"/>
              </a:rPr>
              <a:t> c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b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a:p>
            <a:r>
              <a:rPr lang="en-GB" sz="2400" dirty="0" err="1">
                <a:solidFill>
                  <a:srgbClr val="000000"/>
                </a:solidFill>
                <a:highlight>
                  <a:srgbClr val="FFFFFF"/>
                </a:highlight>
                <a:latin typeface="Courier"/>
              </a:rPr>
              <a:t>data</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add</a:t>
            </a:r>
            <a:r>
              <a:rPr lang="en-GB" sz="2400" b="1" dirty="0">
                <a:solidFill>
                  <a:srgbClr val="000080"/>
                </a:solidFill>
                <a:highlight>
                  <a:srgbClr val="FFFFFF"/>
                </a:highlight>
                <a:latin typeface="Courier"/>
              </a:rPr>
              <a:t>(</a:t>
            </a:r>
            <a:r>
              <a:rPr lang="en-GB" sz="2400" b="1" dirty="0">
                <a:solidFill>
                  <a:srgbClr val="0000FF"/>
                </a:solidFill>
                <a:highlight>
                  <a:srgbClr val="FFFFFF"/>
                </a:highlight>
                <a:latin typeface="Courier"/>
              </a:rPr>
              <a:t>new</a:t>
            </a:r>
            <a:r>
              <a:rPr lang="en-GB" sz="2400" dirty="0">
                <a:solidFill>
                  <a:srgbClr val="000000"/>
                </a:solidFill>
                <a:highlight>
                  <a:srgbClr val="FFFFFF"/>
                </a:highlight>
                <a:latin typeface="Courier"/>
              </a:rPr>
              <a:t> Measurement</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t</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c</a:t>
            </a:r>
            <a:r>
              <a:rPr lang="en-GB" sz="2400" b="1" dirty="0">
                <a:solidFill>
                  <a:srgbClr val="000080"/>
                </a:solidFill>
                <a:highlight>
                  <a:srgbClr val="FFFFFF"/>
                </a:highlight>
                <a:latin typeface="Courier"/>
              </a:rPr>
              <a:t>));</a:t>
            </a:r>
            <a:endParaRPr lang="en-GB" sz="2800" b="0" dirty="0" smtClean="0">
              <a:solidFill>
                <a:srgbClr val="000000"/>
              </a:solidFill>
              <a:highlight>
                <a:srgbClr val="FFFFFF"/>
              </a:highlight>
            </a:endParaRPr>
          </a:p>
        </p:txBody>
      </p:sp>
    </p:spTree>
    <p:extLst>
      <p:ext uri="{BB962C8B-B14F-4D97-AF65-F5344CB8AC3E}">
        <p14:creationId xmlns:p14="http://schemas.microsoft.com/office/powerpoint/2010/main" val="2373482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l-PL" smtClean="0"/>
              <a:t>TE-MPE-PE Clean code workshop - R. Heil, M. Koza, K. Krol</a:t>
            </a:r>
            <a:endParaRPr lang="en-US" dirty="0"/>
          </a:p>
        </p:txBody>
      </p:sp>
      <p:sp>
        <p:nvSpPr>
          <p:cNvPr id="5" name="Rectangle 4"/>
          <p:cNvSpPr/>
          <p:nvPr/>
        </p:nvSpPr>
        <p:spPr>
          <a:xfrm>
            <a:off x="284164" y="1639863"/>
            <a:ext cx="8574087" cy="2369880"/>
          </a:xfrm>
          <a:prstGeom prst="rect">
            <a:avLst/>
          </a:prstGeom>
        </p:spPr>
        <p:txBody>
          <a:bodyPr wrap="square">
            <a:spAutoFit/>
          </a:bodyPr>
          <a:lstStyle/>
          <a:p>
            <a:r>
              <a:rPr lang="en-GB" sz="2400" dirty="0" err="1">
                <a:solidFill>
                  <a:srgbClr val="000000"/>
                </a:solidFill>
                <a:highlight>
                  <a:srgbClr val="FFFFFF"/>
                </a:highlight>
                <a:latin typeface="Courier"/>
              </a:rPr>
              <a:t>DatabaseRow</a:t>
            </a:r>
            <a:r>
              <a:rPr lang="en-GB" sz="2400" dirty="0">
                <a:solidFill>
                  <a:srgbClr val="000000"/>
                </a:solidFill>
                <a:highlight>
                  <a:srgbClr val="FFFFFF"/>
                </a:highlight>
                <a:latin typeface="Courier"/>
              </a:rPr>
              <a:t> row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t>
            </a:r>
            <a:r>
              <a:rPr lang="en-GB" sz="2400" dirty="0" err="1">
                <a:solidFill>
                  <a:srgbClr val="000000"/>
                </a:solidFill>
                <a:highlight>
                  <a:srgbClr val="FFFFFF"/>
                </a:highlight>
                <a:latin typeface="Courier"/>
              </a:rPr>
              <a:t>Database</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getRow</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current </a:t>
            </a:r>
            <a:r>
              <a:rPr lang="en-GB" sz="2400" b="1" dirty="0" smtClean="0">
                <a:solidFill>
                  <a:srgbClr val="000080"/>
                </a:solidFill>
                <a:highlight>
                  <a:srgbClr val="FFFFFF"/>
                </a:highlight>
                <a:latin typeface="Courier"/>
              </a:rPr>
              <a:t>=</a:t>
            </a:r>
            <a:r>
              <a:rPr lang="en-GB" sz="2400" dirty="0" smtClean="0">
                <a:solidFill>
                  <a:srgbClr val="000000"/>
                </a:solidFill>
                <a:highlight>
                  <a:srgbClr val="FFFFFF"/>
                </a:highlight>
                <a:latin typeface="Courier"/>
              </a:rPr>
              <a:t> </a:t>
            </a:r>
            <a:r>
              <a:rPr lang="en-GB" sz="2400" dirty="0">
                <a:solidFill>
                  <a:srgbClr val="000000"/>
                </a:solidFill>
                <a:highlight>
                  <a:srgbClr val="FFFFFF"/>
                </a:highlight>
                <a:latin typeface="Courier"/>
              </a:rPr>
              <a:t>row</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column1</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a:p>
            <a:r>
              <a:rPr lang="en-GB" sz="2400" dirty="0" err="1">
                <a:solidFill>
                  <a:srgbClr val="8000FF"/>
                </a:solidFill>
                <a:highlight>
                  <a:srgbClr val="FFFFFF"/>
                </a:highlight>
                <a:latin typeface="Courier"/>
              </a:rPr>
              <a:t>int</a:t>
            </a:r>
            <a:r>
              <a:rPr lang="en-GB" sz="2400" dirty="0">
                <a:solidFill>
                  <a:srgbClr val="000000"/>
                </a:solidFill>
                <a:highlight>
                  <a:srgbClr val="FFFFFF"/>
                </a:highlight>
                <a:latin typeface="Courier"/>
              </a:rPr>
              <a:t> b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row</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column2</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a:p>
            <a:endParaRPr lang="en-GB" sz="2800" b="0" dirty="0">
              <a:solidFill>
                <a:srgbClr val="000000"/>
              </a:solidFill>
              <a:highlight>
                <a:srgbClr val="FFFFFF"/>
              </a:highlight>
            </a:endParaRPr>
          </a:p>
          <a:p>
            <a:r>
              <a:rPr lang="en-GB" sz="2400" dirty="0">
                <a:solidFill>
                  <a:srgbClr val="8000FF"/>
                </a:solidFill>
                <a:highlight>
                  <a:srgbClr val="FFFFFF"/>
                </a:highlight>
                <a:latin typeface="Courier"/>
              </a:rPr>
              <a:t>double</a:t>
            </a:r>
            <a:r>
              <a:rPr lang="en-GB" sz="2400" dirty="0">
                <a:solidFill>
                  <a:srgbClr val="000000"/>
                </a:solidFill>
                <a:highlight>
                  <a:srgbClr val="FFFFFF"/>
                </a:highlight>
                <a:latin typeface="Courier"/>
              </a:rPr>
              <a:t> c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b </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a:t>
            </a:r>
            <a:r>
              <a:rPr lang="en-GB" sz="2400" dirty="0" smtClean="0">
                <a:solidFill>
                  <a:srgbClr val="000000"/>
                </a:solidFill>
                <a:highlight>
                  <a:srgbClr val="FFFFFF"/>
                </a:highlight>
                <a:latin typeface="Courier"/>
              </a:rPr>
              <a:t>current</a:t>
            </a:r>
            <a:r>
              <a:rPr lang="en-GB" sz="2400" b="1" dirty="0" smtClean="0">
                <a:solidFill>
                  <a:srgbClr val="000080"/>
                </a:solidFill>
                <a:highlight>
                  <a:srgbClr val="FFFFFF"/>
                </a:highlight>
                <a:latin typeface="Courier"/>
              </a:rPr>
              <a:t>;</a:t>
            </a:r>
            <a:endParaRPr lang="en-GB" sz="2800" b="0" dirty="0">
              <a:solidFill>
                <a:srgbClr val="000000"/>
              </a:solidFill>
              <a:highlight>
                <a:srgbClr val="FFFFFF"/>
              </a:highlight>
            </a:endParaRPr>
          </a:p>
          <a:p>
            <a:r>
              <a:rPr lang="en-GB" sz="2400" dirty="0" err="1">
                <a:solidFill>
                  <a:srgbClr val="000000"/>
                </a:solidFill>
                <a:highlight>
                  <a:srgbClr val="FFFFFF"/>
                </a:highlight>
                <a:latin typeface="Courier"/>
              </a:rPr>
              <a:t>data</a:t>
            </a:r>
            <a:r>
              <a:rPr lang="en-GB" sz="2400" b="1" dirty="0" err="1">
                <a:solidFill>
                  <a:srgbClr val="000080"/>
                </a:solidFill>
                <a:highlight>
                  <a:srgbClr val="FFFFFF"/>
                </a:highlight>
                <a:latin typeface="Courier"/>
              </a:rPr>
              <a:t>.</a:t>
            </a:r>
            <a:r>
              <a:rPr lang="en-GB" sz="2400" dirty="0" err="1">
                <a:solidFill>
                  <a:srgbClr val="000000"/>
                </a:solidFill>
                <a:highlight>
                  <a:srgbClr val="FFFFFF"/>
                </a:highlight>
                <a:latin typeface="Courier"/>
              </a:rPr>
              <a:t>add</a:t>
            </a:r>
            <a:r>
              <a:rPr lang="en-GB" sz="2400" b="1" dirty="0">
                <a:solidFill>
                  <a:srgbClr val="000080"/>
                </a:solidFill>
                <a:highlight>
                  <a:srgbClr val="FFFFFF"/>
                </a:highlight>
                <a:latin typeface="Courier"/>
              </a:rPr>
              <a:t>(</a:t>
            </a:r>
            <a:r>
              <a:rPr lang="en-GB" sz="2400" b="1" dirty="0">
                <a:solidFill>
                  <a:srgbClr val="0000FF"/>
                </a:solidFill>
                <a:highlight>
                  <a:srgbClr val="FFFFFF"/>
                </a:highlight>
                <a:latin typeface="Courier"/>
              </a:rPr>
              <a:t>new</a:t>
            </a:r>
            <a:r>
              <a:rPr lang="en-GB" sz="2400" dirty="0">
                <a:solidFill>
                  <a:srgbClr val="000000"/>
                </a:solidFill>
                <a:highlight>
                  <a:srgbClr val="FFFFFF"/>
                </a:highlight>
                <a:latin typeface="Courier"/>
              </a:rPr>
              <a:t> Measurement</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t</a:t>
            </a:r>
            <a:r>
              <a:rPr lang="en-GB" sz="2400" b="1" dirty="0">
                <a:solidFill>
                  <a:srgbClr val="000080"/>
                </a:solidFill>
                <a:highlight>
                  <a:srgbClr val="FFFFFF"/>
                </a:highlight>
                <a:latin typeface="Courier"/>
              </a:rPr>
              <a:t>,</a:t>
            </a:r>
            <a:r>
              <a:rPr lang="en-GB" sz="2400" dirty="0">
                <a:solidFill>
                  <a:srgbClr val="000000"/>
                </a:solidFill>
                <a:highlight>
                  <a:srgbClr val="FFFFFF"/>
                </a:highlight>
                <a:latin typeface="Courier"/>
              </a:rPr>
              <a:t> c</a:t>
            </a:r>
            <a:r>
              <a:rPr lang="en-GB" sz="2400" b="1" dirty="0">
                <a:solidFill>
                  <a:srgbClr val="000080"/>
                </a:solidFill>
                <a:highlight>
                  <a:srgbClr val="FFFFFF"/>
                </a:highlight>
                <a:latin typeface="Courier"/>
              </a:rPr>
              <a:t>));</a:t>
            </a:r>
            <a:endParaRPr lang="en-GB" sz="2800" b="0" dirty="0">
              <a:solidFill>
                <a:srgbClr val="000000"/>
              </a:solidFill>
              <a:highlight>
                <a:srgbClr val="FFFFFF"/>
              </a:highlight>
            </a:endParaRPr>
          </a:p>
        </p:txBody>
      </p:sp>
    </p:spTree>
    <p:extLst>
      <p:ext uri="{BB962C8B-B14F-4D97-AF65-F5344CB8AC3E}">
        <p14:creationId xmlns:p14="http://schemas.microsoft.com/office/powerpoint/2010/main" val="3696706322"/>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majorFont>
      <a:minorFont>
        <a:latin typeface="Calibri"/>
        <a:ea typeface=""/>
        <a:cs typeface=""/>
        <a:font script="Jpan" typeface="ＭＳ ゴシック"/>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B93279729CE984B8C8814E495EBBEBC" ma:contentTypeVersion="0" ma:contentTypeDescription="Create a new document." ma:contentTypeScope="" ma:versionID="4131ca9d0ab39a1ef491a9cb6f047bd8">
  <xsd:schema xmlns:xsd="http://www.w3.org/2001/XMLSchema" xmlns:xs="http://www.w3.org/2001/XMLSchema" xmlns:p="http://schemas.microsoft.com/office/2006/metadata/properties" targetNamespace="http://schemas.microsoft.com/office/2006/metadata/properties" ma:root="true" ma:fieldsID="278b829886fe16d5c4cff8fd3bc4397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0628E64-D31F-4512-8CEE-8B20009989D6}">
  <ds:schemaRefs>
    <ds:schemaRef ds:uri="http://schemas.microsoft.com/sharepoint/v3/contenttype/forms"/>
  </ds:schemaRefs>
</ds:datastoreItem>
</file>

<file path=customXml/itemProps2.xml><?xml version="1.0" encoding="utf-8"?>
<ds:datastoreItem xmlns:ds="http://schemas.openxmlformats.org/officeDocument/2006/customXml" ds:itemID="{3E858522-388A-446A-BABD-55374F864A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BBC0608-9612-4635-987C-E8736DD4B274}">
  <ds:schemaRef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purl.org/dc/dcmitype/"/>
    <ds:schemaRef ds:uri="http://schemas.microsoft.com/office/infopath/2007/PartnerControls"/>
    <ds:schemaRef ds:uri="http://purl.org/dc/term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Spectrum.thmx</Template>
  <TotalTime>11599</TotalTime>
  <Words>4043</Words>
  <Application>Microsoft Office PowerPoint</Application>
  <PresentationFormat>Pokaz na ekranie (16:10)</PresentationFormat>
  <Paragraphs>830</Paragraphs>
  <Slides>74</Slides>
  <Notes>73</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74</vt:i4>
      </vt:variant>
    </vt:vector>
  </HeadingPairs>
  <TitlesOfParts>
    <vt:vector size="80" baseType="lpstr">
      <vt:lpstr>Calibri</vt:lpstr>
      <vt:lpstr>Corbel</vt:lpstr>
      <vt:lpstr>Courier</vt:lpstr>
      <vt:lpstr>Courier New</vt:lpstr>
      <vt:lpstr>Wingdings</vt:lpstr>
      <vt:lpstr>Spectrum</vt:lpstr>
      <vt:lpstr>Software development process and tools</vt:lpstr>
      <vt:lpstr>Motivation</vt:lpstr>
      <vt:lpstr>Core skills</vt:lpstr>
      <vt:lpstr>Core skills</vt:lpstr>
      <vt:lpstr>Prezentacja programu PowerPoint</vt:lpstr>
      <vt:lpstr>Coding conventions</vt:lpstr>
      <vt:lpstr>Naming conventions</vt:lpstr>
      <vt:lpstr>Prezentacja programu PowerPoint</vt:lpstr>
      <vt:lpstr>Prezentacja programu PowerPoint</vt:lpstr>
      <vt:lpstr>Prezentacja programu PowerPoint</vt:lpstr>
      <vt:lpstr>Prezentacja programu PowerPoint</vt:lpstr>
      <vt:lpstr>Core skills</vt:lpstr>
      <vt:lpstr>Prezentacja programu PowerPoint</vt:lpstr>
      <vt:lpstr>Prezentacja programu PowerPoint</vt:lpstr>
      <vt:lpstr>Prezentacja programu PowerPoint</vt:lpstr>
      <vt:lpstr>Small meaningful units of logic - functions</vt:lpstr>
      <vt:lpstr>Prezentacja programu PowerPoint</vt:lpstr>
      <vt:lpstr>Prezentacja programu PowerPoint</vt:lpstr>
      <vt:lpstr>Prezentacja programu PowerPoint</vt:lpstr>
      <vt:lpstr>Core skills</vt:lpstr>
      <vt:lpstr>How to represent our ideas?</vt:lpstr>
      <vt:lpstr>How to represent our ideas?</vt:lpstr>
      <vt:lpstr>How to represent our ideas?</vt:lpstr>
      <vt:lpstr>How to represent our ideas?</vt:lpstr>
      <vt:lpstr>How to represent our ideas?</vt:lpstr>
      <vt:lpstr>How to represent our ideas?</vt:lpstr>
      <vt:lpstr>Case study – resistance calculation</vt:lpstr>
      <vt:lpstr>Prezentacja programu PowerPoint</vt:lpstr>
      <vt:lpstr>Prezentacja programu PowerPoint</vt:lpstr>
      <vt:lpstr>Core skills</vt:lpstr>
      <vt:lpstr>Prezentacja programu PowerPoint</vt:lpstr>
      <vt:lpstr>Prezentacja programu PowerPoint</vt:lpstr>
      <vt:lpstr>Prezentacja programu PowerPoint</vt:lpstr>
      <vt:lpstr>Prezentacja programu PowerPoint</vt:lpstr>
      <vt:lpstr>Core skills</vt:lpstr>
      <vt:lpstr>Prezentacja programu PowerPoint</vt:lpstr>
      <vt:lpstr>Handling exceptional situations</vt:lpstr>
      <vt:lpstr>Handling exceptional situations</vt:lpstr>
      <vt:lpstr>Prezentacja programu PowerPoint</vt:lpstr>
      <vt:lpstr>Handling exceptional situations</vt:lpstr>
      <vt:lpstr>10 minute coffee break</vt:lpstr>
      <vt:lpstr>Core skills</vt:lpstr>
      <vt:lpstr>How can we test our solutions?</vt:lpstr>
      <vt:lpstr>Prezentacja programu PowerPoint</vt:lpstr>
      <vt:lpstr>How can we test our solutions?</vt:lpstr>
      <vt:lpstr>How can we test our solutions?</vt:lpstr>
      <vt:lpstr>Prezentacja programu PowerPoint</vt:lpstr>
      <vt:lpstr>Prezentacja programu PowerPoint</vt:lpstr>
      <vt:lpstr>Prezentacja programu PowerPoint</vt:lpstr>
      <vt:lpstr>How can we test our solutions?</vt:lpstr>
      <vt:lpstr>Core skills</vt:lpstr>
      <vt:lpstr>Splitting responsibilities – multiple layers of the application</vt:lpstr>
      <vt:lpstr>Splitting responsibilities – multiple layers of the application</vt:lpstr>
      <vt:lpstr>Core skills</vt:lpstr>
      <vt:lpstr>Prezentacja programu PowerPoint</vt:lpstr>
      <vt:lpstr>Parametrization of the application</vt:lpstr>
      <vt:lpstr>Execution arguments</vt:lpstr>
      <vt:lpstr>XML configuration file</vt:lpstr>
      <vt:lpstr>Core skills</vt:lpstr>
      <vt:lpstr>Working in the team – code versioning</vt:lpstr>
      <vt:lpstr>Working in the team – code versioning</vt:lpstr>
      <vt:lpstr>Working in the team – code versioning</vt:lpstr>
      <vt:lpstr>Working in the team – code versioning</vt:lpstr>
      <vt:lpstr>Core skills</vt:lpstr>
      <vt:lpstr>Pair programming – two heads better than one</vt:lpstr>
      <vt:lpstr>Core skills</vt:lpstr>
      <vt:lpstr>Reviews</vt:lpstr>
      <vt:lpstr>Reviews</vt:lpstr>
      <vt:lpstr>Reviews</vt:lpstr>
      <vt:lpstr>Reviews</vt:lpstr>
      <vt:lpstr>Our coding decalogue</vt:lpstr>
      <vt:lpstr>Our coding decalogue</vt:lpstr>
      <vt:lpstr>Interested?</vt:lpstr>
      <vt:lpstr>Prezentacja programu PowerPoint</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 development for QDS regarding LS1</dc:title>
  <dc:creator>Arkadiusz Gorzawski</dc:creator>
  <cp:lastModifiedBy>Michał Maciejewski</cp:lastModifiedBy>
  <cp:revision>457</cp:revision>
  <cp:lastPrinted>2015-06-24T12:54:59Z</cp:lastPrinted>
  <dcterms:created xsi:type="dcterms:W3CDTF">2012-11-16T07:20:01Z</dcterms:created>
  <dcterms:modified xsi:type="dcterms:W3CDTF">2015-07-08T20:37:49Z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0x010100FB93279729CE984B8C8814E495EBBEBC</vt:lpwstr>
  </property>
  <property fmtid="{D5CDD505-2E9C-101B-9397-08002B2CF9AE}" pid="3" name="IsMyDocuments">
    <vt:bool>true</vt:bool>
  </property>
</Properties>
</file>