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8"/>
  </p:notesMasterIdLst>
  <p:sldIdLst>
    <p:sldId id="256" r:id="rId2"/>
    <p:sldId id="305" r:id="rId3"/>
    <p:sldId id="345" r:id="rId4"/>
    <p:sldId id="346" r:id="rId5"/>
    <p:sldId id="347" r:id="rId6"/>
    <p:sldId id="367" r:id="rId7"/>
    <p:sldId id="356" r:id="rId8"/>
    <p:sldId id="348" r:id="rId9"/>
    <p:sldId id="316" r:id="rId10"/>
    <p:sldId id="363" r:id="rId11"/>
    <p:sldId id="362" r:id="rId12"/>
    <p:sldId id="351" r:id="rId13"/>
    <p:sldId id="365" r:id="rId14"/>
    <p:sldId id="366" r:id="rId15"/>
    <p:sldId id="336" r:id="rId16"/>
    <p:sldId id="359" r:id="rId17"/>
    <p:sldId id="360" r:id="rId18"/>
    <p:sldId id="364" r:id="rId19"/>
    <p:sldId id="381" r:id="rId20"/>
    <p:sldId id="379" r:id="rId21"/>
    <p:sldId id="380" r:id="rId22"/>
    <p:sldId id="382" r:id="rId23"/>
    <p:sldId id="355" r:id="rId24"/>
    <p:sldId id="368" r:id="rId25"/>
    <p:sldId id="369" r:id="rId26"/>
    <p:sldId id="370" r:id="rId27"/>
    <p:sldId id="376" r:id="rId28"/>
    <p:sldId id="377" r:id="rId29"/>
    <p:sldId id="344" r:id="rId30"/>
    <p:sldId id="375" r:id="rId31"/>
    <p:sldId id="357" r:id="rId32"/>
    <p:sldId id="349" r:id="rId33"/>
    <p:sldId id="371" r:id="rId34"/>
    <p:sldId id="372" r:id="rId35"/>
    <p:sldId id="373" r:id="rId36"/>
    <p:sldId id="374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jandro Manuel Fernandez Navarro" initials="AMFN" lastIdx="0" clrIdx="0">
    <p:extLst>
      <p:ext uri="{19B8F6BF-5375-455C-9EA6-DF929625EA0E}">
        <p15:presenceInfo xmlns:p15="http://schemas.microsoft.com/office/powerpoint/2012/main" userId="S-1-5-21-1526224874-1540688658-1361462980-33575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F105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55" autoAdjust="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135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2BF77B-C69E-4E0A-A054-E3229B841C94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FD26F-1805-4D96-8ABF-D7B05CA394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848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213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635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808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6792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26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7826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8826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0182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32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2205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33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9422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34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1439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35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194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2529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36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518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10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822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11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7536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12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5272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13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2318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14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3791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18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1145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19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966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6479A-7586-448B-840A-800A6E8AF3DD}" type="datetime1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2015-10-26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The new old TE-MPE-PE website   Michał Maciejewski</a:t>
            </a:r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476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97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5" Type="http://schemas.openxmlformats.org/officeDocument/2006/relationships/image" Target="../media/image80.png"/><Relationship Id="rId4" Type="http://schemas.openxmlformats.org/officeDocument/2006/relationships/image" Target="../media/image7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"/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73536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Hot spot temperature against current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10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1094" y="1297564"/>
            <a:ext cx="6086430" cy="456608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375877" y="2102338"/>
            <a:ext cx="2594707" cy="241692"/>
          </a:xfrm>
          <a:prstGeom prst="ellipse">
            <a:avLst/>
          </a:prstGeom>
          <a:noFill/>
          <a:ln w="28575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17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CLIQ discharge and current drop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11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7293" y="1581150"/>
            <a:ext cx="6086432" cy="4566090"/>
          </a:xfrm>
          <a:prstGeom prst="rect">
            <a:avLst/>
          </a:prstGeom>
        </p:spPr>
      </p:pic>
      <p:sp>
        <p:nvSpPr>
          <p:cNvPr id="8" name="Title 8"/>
          <p:cNvSpPr txBox="1">
            <a:spLocks/>
          </p:cNvSpPr>
          <p:nvPr/>
        </p:nvSpPr>
        <p:spPr>
          <a:xfrm>
            <a:off x="881531" y="878454"/>
            <a:ext cx="7210425" cy="466725"/>
          </a:xfrm>
          <a:prstGeom prst="rect">
            <a:avLst/>
          </a:prstGeom>
        </p:spPr>
        <p:txBody>
          <a:bodyPr vert="horz" lIns="45720" rIns="45720" anchor="ctr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/>
              <a:t>1</a:t>
            </a:r>
            <a:r>
              <a:rPr lang="en-GB" sz="3600" dirty="0" smtClean="0"/>
              <a:t> CLIQ unit at </a:t>
            </a:r>
            <a:r>
              <a:rPr lang="en-GB" sz="3600" dirty="0"/>
              <a:t>1</a:t>
            </a:r>
            <a:r>
              <a:rPr lang="en-GB" sz="3600" dirty="0" smtClean="0"/>
              <a:t> kV, 20 mF. 12050 A</a:t>
            </a:r>
            <a:endParaRPr lang="en-GB" sz="3600" dirty="0"/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70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944" y="736287"/>
            <a:ext cx="5418287" cy="5412874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6325" y="-97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Temperature profile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12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itle 8"/>
          <p:cNvSpPr txBox="1">
            <a:spLocks/>
          </p:cNvSpPr>
          <p:nvPr/>
        </p:nvSpPr>
        <p:spPr>
          <a:xfrm>
            <a:off x="881531" y="802909"/>
            <a:ext cx="7210425" cy="466725"/>
          </a:xfrm>
          <a:prstGeom prst="rect">
            <a:avLst/>
          </a:prstGeom>
        </p:spPr>
        <p:txBody>
          <a:bodyPr vert="horz" lIns="45720" rIns="45720" anchor="ctr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/>
              <a:t>1</a:t>
            </a:r>
            <a:r>
              <a:rPr lang="en-GB" sz="3600" dirty="0" smtClean="0"/>
              <a:t> CLIQ unit at </a:t>
            </a:r>
            <a:r>
              <a:rPr lang="en-GB" sz="3600" dirty="0"/>
              <a:t>1</a:t>
            </a:r>
            <a:r>
              <a:rPr lang="en-GB" sz="3600" dirty="0" smtClean="0"/>
              <a:t> kV, 20 mF. 12050 A</a:t>
            </a:r>
            <a:endParaRPr lang="en-GB" sz="3600" dirty="0"/>
          </a:p>
        </p:txBody>
      </p:sp>
      <p:sp>
        <p:nvSpPr>
          <p:cNvPr id="12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27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266" y="716744"/>
            <a:ext cx="5458954" cy="5453501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6325" y="-97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Inter-filament Coupling Losses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13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itle 8"/>
          <p:cNvSpPr txBox="1">
            <a:spLocks/>
          </p:cNvSpPr>
          <p:nvPr/>
        </p:nvSpPr>
        <p:spPr>
          <a:xfrm>
            <a:off x="881531" y="802909"/>
            <a:ext cx="7210425" cy="466725"/>
          </a:xfrm>
          <a:prstGeom prst="rect">
            <a:avLst/>
          </a:prstGeom>
        </p:spPr>
        <p:txBody>
          <a:bodyPr vert="horz" lIns="45720" rIns="45720" anchor="ctr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/>
              <a:t>1</a:t>
            </a:r>
            <a:r>
              <a:rPr lang="en-GB" sz="3600" dirty="0" smtClean="0"/>
              <a:t> CLIQ unit at </a:t>
            </a:r>
            <a:r>
              <a:rPr lang="en-GB" sz="3600" dirty="0"/>
              <a:t>1</a:t>
            </a:r>
            <a:r>
              <a:rPr lang="en-GB" sz="3600" dirty="0" smtClean="0"/>
              <a:t> kV, 20 mF. 12050 A</a:t>
            </a:r>
            <a:endParaRPr lang="en-GB" sz="3600" dirty="0"/>
          </a:p>
        </p:txBody>
      </p:sp>
      <p:sp>
        <p:nvSpPr>
          <p:cNvPr id="12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56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6325" y="-97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Voltages to ground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14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8767" y="1239938"/>
            <a:ext cx="6419478" cy="4815945"/>
          </a:xfrm>
          <a:prstGeom prst="rect">
            <a:avLst/>
          </a:prstGeom>
        </p:spPr>
      </p:pic>
      <p:sp>
        <p:nvSpPr>
          <p:cNvPr id="10" name="Title 8"/>
          <p:cNvSpPr txBox="1">
            <a:spLocks/>
          </p:cNvSpPr>
          <p:nvPr/>
        </p:nvSpPr>
        <p:spPr>
          <a:xfrm>
            <a:off x="881531" y="802909"/>
            <a:ext cx="7210425" cy="466725"/>
          </a:xfrm>
          <a:prstGeom prst="rect">
            <a:avLst/>
          </a:prstGeom>
        </p:spPr>
        <p:txBody>
          <a:bodyPr vert="horz" lIns="45720" rIns="45720" anchor="ctr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/>
              <a:t>1</a:t>
            </a:r>
            <a:r>
              <a:rPr lang="en-GB" sz="3600" dirty="0" smtClean="0"/>
              <a:t> CLIQ unit at </a:t>
            </a:r>
            <a:r>
              <a:rPr lang="en-GB" sz="3600" dirty="0"/>
              <a:t>1</a:t>
            </a:r>
            <a:r>
              <a:rPr lang="en-GB" sz="3600" dirty="0" smtClean="0"/>
              <a:t> kV, 20 mF. 12050 A</a:t>
            </a:r>
            <a:endParaRPr lang="en-GB" sz="3600" dirty="0"/>
          </a:p>
        </p:txBody>
      </p:sp>
      <p:sp>
        <p:nvSpPr>
          <p:cNvPr id="12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40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36576" indent="0" algn="ctr">
              <a:buNone/>
            </a:pPr>
            <a:r>
              <a:rPr lang="en-US" sz="6000" dirty="0" smtClean="0"/>
              <a:t>Q4</a:t>
            </a:r>
            <a:endParaRPr lang="en-GB" sz="6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34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04" y="2179525"/>
            <a:ext cx="5075937" cy="24689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0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Q4 cross-section and characteristics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5071" y="3121239"/>
            <a:ext cx="282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+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58637" y="3128417"/>
            <a:ext cx="282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+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59543" y="2282484"/>
            <a:ext cx="2827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_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59543" y="3829039"/>
            <a:ext cx="2827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_</a:t>
            </a:r>
            <a:endParaRPr lang="en-GB" sz="2000" dirty="0">
              <a:solidFill>
                <a:srgbClr val="FF0000"/>
              </a:solidFill>
            </a:endParaRPr>
          </a:p>
        </p:txBody>
      </p:sp>
      <p:graphicFrame>
        <p:nvGraphicFramePr>
          <p:cNvPr id="13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7621957"/>
              </p:ext>
            </p:extLst>
          </p:nvPr>
        </p:nvGraphicFramePr>
        <p:xfrm>
          <a:off x="5522468" y="989563"/>
          <a:ext cx="3378070" cy="46779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13228"/>
                <a:gridCol w="1864842"/>
              </a:tblGrid>
              <a:tr h="4767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Characteristic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Value</a:t>
                      </a:r>
                      <a:endParaRPr lang="en-GB" sz="1400" dirty="0"/>
                    </a:p>
                  </a:txBody>
                  <a:tcPr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Name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Q4</a:t>
                      </a:r>
                      <a:r>
                        <a:rPr lang="en-GB" sz="12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two-in-one quadrupole (MQYY)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550605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Magnet</a:t>
                      </a:r>
                      <a:r>
                        <a:rPr lang="en-US" sz="1200" b="1" baseline="0" dirty="0" smtClean="0"/>
                        <a:t> type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Twin-aperture quadrupole, 2 coil layers</a:t>
                      </a:r>
                      <a:endParaRPr lang="en-GB" sz="12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Aperture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90 mm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Coil</a:t>
                      </a:r>
                      <a:r>
                        <a:rPr lang="en-US" sz="1200" b="1" baseline="0" dirty="0" smtClean="0"/>
                        <a:t> material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Nb-Ti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Magnetic</a:t>
                      </a:r>
                      <a:r>
                        <a:rPr lang="en-US" sz="1200" b="1" baseline="0" dirty="0" smtClean="0"/>
                        <a:t> length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3.67 m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Nominal current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4815 A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Nominal magnetic field peak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6.6 T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Operational temperature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1.9 K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Cable type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Rutherford, MQM</a:t>
                      </a:r>
                      <a:r>
                        <a:rPr lang="en-GB" sz="12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(36 strands)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Number</a:t>
                      </a:r>
                      <a:r>
                        <a:rPr lang="en-US" sz="1200" b="1" baseline="0" dirty="0" smtClean="0"/>
                        <a:t> of half-turns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816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741" y="2793595"/>
            <a:ext cx="164938" cy="103544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008029" y="3130035"/>
            <a:ext cx="282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+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05679" y="3121239"/>
            <a:ext cx="282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+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05867" y="2276568"/>
            <a:ext cx="2827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_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85344" y="3829039"/>
            <a:ext cx="2827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_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21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83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CLIQ connection schemes</a:t>
            </a:r>
            <a:endParaRPr lang="en-GB" sz="3600" dirty="0"/>
          </a:p>
        </p:txBody>
      </p:sp>
      <p:sp>
        <p:nvSpPr>
          <p:cNvPr id="18" name="Rounded Rectangle 17"/>
          <p:cNvSpPr/>
          <p:nvPr/>
        </p:nvSpPr>
        <p:spPr>
          <a:xfrm>
            <a:off x="733425" y="4320605"/>
            <a:ext cx="2428874" cy="1013395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000" dirty="0" smtClean="0">
                <a:solidFill>
                  <a:srgbClr val="0055A0"/>
                </a:solidFill>
                <a:cs typeface="Times New Roman" pitchFamily="18" charset="0"/>
              </a:rPr>
              <a:t>2-CLIQ</a:t>
            </a:r>
          </a:p>
          <a:p>
            <a:pPr algn="ctr"/>
            <a:r>
              <a:rPr lang="en-US" sz="2000" dirty="0" smtClean="0">
                <a:solidFill>
                  <a:srgbClr val="0055A0"/>
                </a:solidFill>
                <a:cs typeface="Times New Roman" pitchFamily="18" charset="0"/>
              </a:rPr>
              <a:t>Configuration:</a:t>
            </a:r>
          </a:p>
          <a:p>
            <a:pPr algn="ctr"/>
            <a:r>
              <a:rPr lang="en-US" sz="2000" dirty="0" smtClean="0">
                <a:solidFill>
                  <a:srgbClr val="0055A0"/>
                </a:solidFill>
                <a:cs typeface="Times New Roman" pitchFamily="18" charset="0"/>
              </a:rPr>
              <a:t>1357-2468</a:t>
            </a:r>
            <a:endParaRPr lang="en-US" sz="2000" dirty="0">
              <a:solidFill>
                <a:srgbClr val="0055A0"/>
              </a:solidFill>
              <a:cs typeface="Times New Roman" pitchFamily="18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733425" y="2046802"/>
            <a:ext cx="2428874" cy="1020247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000" dirty="0" smtClean="0">
                <a:solidFill>
                  <a:srgbClr val="0055A0"/>
                </a:solidFill>
                <a:cs typeface="Times New Roman" pitchFamily="18" charset="0"/>
              </a:rPr>
              <a:t>1-CLIQ</a:t>
            </a:r>
          </a:p>
          <a:p>
            <a:pPr algn="ctr"/>
            <a:r>
              <a:rPr lang="en-GB" sz="2000" dirty="0" smtClean="0">
                <a:solidFill>
                  <a:srgbClr val="0055A0"/>
                </a:solidFill>
                <a:cs typeface="Times New Roman" pitchFamily="18" charset="0"/>
              </a:rPr>
              <a:t>Configuration:</a:t>
            </a:r>
          </a:p>
          <a:p>
            <a:pPr algn="ctr"/>
            <a:r>
              <a:rPr lang="en-GB" sz="2000" dirty="0" smtClean="0">
                <a:solidFill>
                  <a:srgbClr val="0055A0"/>
                </a:solidFill>
                <a:cs typeface="Times New Roman" pitchFamily="18" charset="0"/>
              </a:rPr>
              <a:t>2457-1368 </a:t>
            </a:r>
            <a:endParaRPr lang="en-US" sz="2000" dirty="0">
              <a:solidFill>
                <a:srgbClr val="0055A0"/>
              </a:solidFill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1760" y="1443770"/>
            <a:ext cx="5717465" cy="21012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1760" y="3763596"/>
            <a:ext cx="5788622" cy="2127411"/>
          </a:xfrm>
          <a:prstGeom prst="rect">
            <a:avLst/>
          </a:prstGeom>
        </p:spPr>
      </p:pic>
      <p:sp>
        <p:nvSpPr>
          <p:cNvPr id="11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084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73536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Hot spot temperature against current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18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1094" y="1297564"/>
            <a:ext cx="6086430" cy="4566089"/>
          </a:xfrm>
          <a:prstGeom prst="rect">
            <a:avLst/>
          </a:prstGeom>
        </p:spPr>
      </p:pic>
      <p:sp>
        <p:nvSpPr>
          <p:cNvPr id="10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375877" y="2102338"/>
            <a:ext cx="2594707" cy="241692"/>
          </a:xfrm>
          <a:prstGeom prst="ellipse">
            <a:avLst/>
          </a:prstGeom>
          <a:noFill/>
          <a:ln w="28575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16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CLIQ discharge and current drop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19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7293" y="1581150"/>
            <a:ext cx="6086432" cy="4566090"/>
          </a:xfrm>
          <a:prstGeom prst="rect">
            <a:avLst/>
          </a:prstGeom>
        </p:spPr>
      </p:pic>
      <p:sp>
        <p:nvSpPr>
          <p:cNvPr id="8" name="Title 8"/>
          <p:cNvSpPr txBox="1">
            <a:spLocks/>
          </p:cNvSpPr>
          <p:nvPr/>
        </p:nvSpPr>
        <p:spPr>
          <a:xfrm>
            <a:off x="881531" y="878454"/>
            <a:ext cx="7210425" cy="466725"/>
          </a:xfrm>
          <a:prstGeom prst="rect">
            <a:avLst/>
          </a:prstGeom>
        </p:spPr>
        <p:txBody>
          <a:bodyPr vert="horz" lIns="45720" rIns="45720" anchor="ctr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/>
              <a:t>1</a:t>
            </a:r>
            <a:r>
              <a:rPr lang="en-GB" sz="3600" dirty="0" smtClean="0"/>
              <a:t> CLIQ unit at </a:t>
            </a:r>
            <a:r>
              <a:rPr lang="en-GB" sz="3600" dirty="0"/>
              <a:t>1</a:t>
            </a:r>
            <a:r>
              <a:rPr lang="en-GB" sz="3600" dirty="0" smtClean="0"/>
              <a:t> kV, 20 mF. 4815 A</a:t>
            </a:r>
            <a:endParaRPr lang="en-GB" sz="3600" dirty="0"/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51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604157" y="1262334"/>
            <a:ext cx="7935686" cy="2109516"/>
          </a:xfrm>
        </p:spPr>
        <p:txBody>
          <a:bodyPr>
            <a:noAutofit/>
          </a:bodyPr>
          <a:lstStyle/>
          <a:p>
            <a:r>
              <a:rPr lang="en-GB" sz="4050" dirty="0"/>
              <a:t>CLIQ on </a:t>
            </a:r>
            <a:r>
              <a:rPr lang="en-GB" sz="4050" dirty="0" smtClean="0"/>
              <a:t>D2, Q4 and D1</a:t>
            </a:r>
            <a:br>
              <a:rPr lang="en-GB" sz="4050" dirty="0" smtClean="0"/>
            </a:br>
            <a:r>
              <a:rPr lang="en-GB" sz="4050" dirty="0" smtClean="0"/>
              <a:t>of HL-LHC</a:t>
            </a:r>
            <a:r>
              <a:rPr lang="en-GB" sz="4050" dirty="0"/>
              <a:t/>
            </a:r>
            <a:br>
              <a:rPr lang="en-GB" sz="4050" dirty="0"/>
            </a:br>
            <a:endParaRPr lang="en-US" sz="405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0" y="3295403"/>
            <a:ext cx="9144000" cy="2333501"/>
          </a:xfrm>
        </p:spPr>
        <p:txBody>
          <a:bodyPr>
            <a:noAutofit/>
          </a:bodyPr>
          <a:lstStyle/>
          <a:p>
            <a:endParaRPr lang="en-GB" sz="2000" dirty="0" smtClean="0"/>
          </a:p>
          <a:p>
            <a:r>
              <a:rPr lang="en-GB" sz="2000" dirty="0" smtClean="0"/>
              <a:t>Alejandro Fernandez, Emmanuele Ravaioli</a:t>
            </a:r>
          </a:p>
          <a:p>
            <a:pPr algn="r"/>
            <a:endParaRPr lang="en-GB" sz="1400" dirty="0" smtClean="0"/>
          </a:p>
          <a:p>
            <a:pPr algn="r"/>
            <a:endParaRPr lang="en-GB" sz="1400" dirty="0"/>
          </a:p>
          <a:p>
            <a:pPr algn="r"/>
            <a:endParaRPr lang="en-GB" sz="1400" dirty="0" smtClean="0"/>
          </a:p>
          <a:p>
            <a:r>
              <a:rPr lang="pl-PL" sz="1400" dirty="0" smtClean="0"/>
              <a:t>TE-MPE-PE</a:t>
            </a:r>
          </a:p>
          <a:p>
            <a:r>
              <a:rPr lang="en-GB" sz="1400" dirty="0" smtClean="0"/>
              <a:t>22.10</a:t>
            </a:r>
            <a:r>
              <a:rPr lang="pl-PL" sz="1400" dirty="0" smtClean="0"/>
              <a:t>.201</a:t>
            </a:r>
            <a:r>
              <a:rPr lang="en-GB" sz="1400" dirty="0" smtClean="0"/>
              <a:t>5</a:t>
            </a:r>
            <a:endParaRPr lang="pl-PL" sz="1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34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205" y="889160"/>
            <a:ext cx="5697441" cy="5239825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6325" y="-97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Temperature profile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20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itle 8"/>
          <p:cNvSpPr txBox="1">
            <a:spLocks/>
          </p:cNvSpPr>
          <p:nvPr/>
        </p:nvSpPr>
        <p:spPr>
          <a:xfrm>
            <a:off x="881531" y="802909"/>
            <a:ext cx="7210425" cy="466725"/>
          </a:xfrm>
          <a:prstGeom prst="rect">
            <a:avLst/>
          </a:prstGeom>
        </p:spPr>
        <p:txBody>
          <a:bodyPr vert="horz" lIns="45720" rIns="45720" anchor="ctr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/>
              <a:t>1</a:t>
            </a:r>
            <a:r>
              <a:rPr lang="en-GB" sz="3600" dirty="0" smtClean="0"/>
              <a:t> CLIQ unit at </a:t>
            </a:r>
            <a:r>
              <a:rPr lang="en-GB" sz="3600" dirty="0"/>
              <a:t>1</a:t>
            </a:r>
            <a:r>
              <a:rPr lang="en-GB" sz="3600" dirty="0" smtClean="0"/>
              <a:t> kV, 20 mF. 4815 A</a:t>
            </a:r>
            <a:endParaRPr lang="en-GB" sz="3600" dirty="0"/>
          </a:p>
        </p:txBody>
      </p:sp>
      <p:sp>
        <p:nvSpPr>
          <p:cNvPr id="12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0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766" y="802909"/>
            <a:ext cx="5593954" cy="5357446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6325" y="-97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Inter-filament Coupling Losses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21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itle 8"/>
          <p:cNvSpPr txBox="1">
            <a:spLocks/>
          </p:cNvSpPr>
          <p:nvPr/>
        </p:nvSpPr>
        <p:spPr>
          <a:xfrm>
            <a:off x="881531" y="802909"/>
            <a:ext cx="7210425" cy="466725"/>
          </a:xfrm>
          <a:prstGeom prst="rect">
            <a:avLst/>
          </a:prstGeom>
        </p:spPr>
        <p:txBody>
          <a:bodyPr vert="horz" lIns="45720" rIns="45720" anchor="ctr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/>
              <a:t>1</a:t>
            </a:r>
            <a:r>
              <a:rPr lang="en-GB" sz="3600" dirty="0" smtClean="0"/>
              <a:t> CLIQ unit at </a:t>
            </a:r>
            <a:r>
              <a:rPr lang="en-GB" sz="3600" dirty="0"/>
              <a:t>1</a:t>
            </a:r>
            <a:r>
              <a:rPr lang="en-GB" sz="3600" dirty="0" smtClean="0"/>
              <a:t> kV, 20 mF. 4815 A</a:t>
            </a:r>
            <a:endParaRPr lang="en-GB" sz="3600" dirty="0"/>
          </a:p>
        </p:txBody>
      </p:sp>
      <p:sp>
        <p:nvSpPr>
          <p:cNvPr id="12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92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6325" y="-97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Voltages to ground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22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8767" y="1239938"/>
            <a:ext cx="6419478" cy="4815945"/>
          </a:xfrm>
          <a:prstGeom prst="rect">
            <a:avLst/>
          </a:prstGeom>
        </p:spPr>
      </p:pic>
      <p:sp>
        <p:nvSpPr>
          <p:cNvPr id="10" name="Title 8"/>
          <p:cNvSpPr txBox="1">
            <a:spLocks/>
          </p:cNvSpPr>
          <p:nvPr/>
        </p:nvSpPr>
        <p:spPr>
          <a:xfrm>
            <a:off x="881531" y="802909"/>
            <a:ext cx="7210425" cy="466725"/>
          </a:xfrm>
          <a:prstGeom prst="rect">
            <a:avLst/>
          </a:prstGeom>
        </p:spPr>
        <p:txBody>
          <a:bodyPr vert="horz" lIns="45720" rIns="45720" anchor="ctr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/>
              <a:t>1</a:t>
            </a:r>
            <a:r>
              <a:rPr lang="en-GB" sz="3600" dirty="0" smtClean="0"/>
              <a:t> CLIQ unit at </a:t>
            </a:r>
            <a:r>
              <a:rPr lang="en-GB" sz="3600" dirty="0"/>
              <a:t>1</a:t>
            </a:r>
            <a:r>
              <a:rPr lang="en-GB" sz="3600" dirty="0" smtClean="0"/>
              <a:t> kV, 20 mF. 4815 A</a:t>
            </a:r>
            <a:endParaRPr lang="en-GB" sz="3600" dirty="0"/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11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36576" indent="0" algn="ctr">
              <a:buNone/>
            </a:pPr>
            <a:r>
              <a:rPr lang="en-US" sz="6000" dirty="0" smtClean="0"/>
              <a:t>D1</a:t>
            </a:r>
          </a:p>
          <a:p>
            <a:pPr marL="36576" indent="0" algn="ctr">
              <a:buNone/>
            </a:pPr>
            <a:r>
              <a:rPr lang="en-US" sz="4800" dirty="0" smtClean="0"/>
              <a:t>(model magnet)</a:t>
            </a:r>
            <a:endParaRPr lang="en-GB" sz="4800" dirty="0"/>
          </a:p>
        </p:txBody>
      </p:sp>
      <p:sp>
        <p:nvSpPr>
          <p:cNvPr id="7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04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182" y="1319253"/>
            <a:ext cx="4704598" cy="41457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0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D1 cross-section and characteristics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77074" y="3146175"/>
            <a:ext cx="282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+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43029" y="3028180"/>
            <a:ext cx="2827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_</a:t>
            </a:r>
            <a:endParaRPr lang="en-GB" sz="2000" dirty="0">
              <a:solidFill>
                <a:srgbClr val="FF0000"/>
              </a:solidFill>
            </a:endParaRPr>
          </a:p>
        </p:txBody>
      </p:sp>
      <p:graphicFrame>
        <p:nvGraphicFramePr>
          <p:cNvPr id="13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6427727"/>
              </p:ext>
            </p:extLst>
          </p:nvPr>
        </p:nvGraphicFramePr>
        <p:xfrm>
          <a:off x="5522468" y="989563"/>
          <a:ext cx="3378070" cy="490973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13228"/>
                <a:gridCol w="1864842"/>
              </a:tblGrid>
              <a:tr h="4767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Characteristic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Value</a:t>
                      </a:r>
                      <a:endParaRPr lang="en-GB" sz="1400" dirty="0"/>
                    </a:p>
                  </a:txBody>
                  <a:tcPr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Name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D1</a:t>
                      </a:r>
                      <a:r>
                        <a:rPr lang="en-GB" sz="12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Separation</a:t>
                      </a:r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dipole (MBXF)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550605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Magnet</a:t>
                      </a:r>
                      <a:r>
                        <a:rPr lang="en-US" sz="1200" b="1" baseline="0" dirty="0" smtClean="0"/>
                        <a:t> type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Single-aperture dipole</a:t>
                      </a:r>
                      <a:r>
                        <a:rPr lang="en-US" sz="12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, 1 coil layer</a:t>
                      </a:r>
                      <a:endParaRPr lang="en-GB" sz="12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Aperture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150 mm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Coil</a:t>
                      </a:r>
                      <a:r>
                        <a:rPr lang="en-US" sz="1200" b="1" baseline="0" dirty="0" smtClean="0"/>
                        <a:t> material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Nb-Ti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Magnetic</a:t>
                      </a:r>
                      <a:r>
                        <a:rPr lang="en-US" sz="1200" b="1" baseline="0" dirty="0" smtClean="0"/>
                        <a:t> length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1.85 m long model magnet</a:t>
                      </a:r>
                    </a:p>
                    <a:p>
                      <a:pPr algn="ctr"/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(full</a:t>
                      </a:r>
                      <a:r>
                        <a:rPr lang="en-GB" sz="12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length</a:t>
                      </a:r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6.27 m)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Nominal current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12000 A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Nominal magnetic field peak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6.9 T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Operational temperature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1.9 K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Cable type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Rutherford, MB outer layer (36 strands)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Number</a:t>
                      </a:r>
                      <a:r>
                        <a:rPr lang="en-US" sz="1200" b="1" baseline="0" dirty="0" smtClean="0"/>
                        <a:t> of half-turns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176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5780" y="2781388"/>
            <a:ext cx="164938" cy="1035444"/>
          </a:xfrm>
          <a:prstGeom prst="rect">
            <a:avLst/>
          </a:prstGeom>
        </p:spPr>
      </p:pic>
      <p:sp>
        <p:nvSpPr>
          <p:cNvPr id="16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07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CLIQ connection scheme</a:t>
            </a:r>
            <a:endParaRPr lang="en-GB" sz="3600" dirty="0"/>
          </a:p>
        </p:txBody>
      </p:sp>
      <p:sp>
        <p:nvSpPr>
          <p:cNvPr id="19" name="Rounded Rectangle 18"/>
          <p:cNvSpPr/>
          <p:nvPr/>
        </p:nvSpPr>
        <p:spPr>
          <a:xfrm>
            <a:off x="741794" y="3045062"/>
            <a:ext cx="2820503" cy="720080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000" dirty="0" smtClean="0">
                <a:solidFill>
                  <a:srgbClr val="0055A0"/>
                </a:solidFill>
                <a:cs typeface="Times New Roman" pitchFamily="18" charset="0"/>
              </a:rPr>
              <a:t>1-CLIQ </a:t>
            </a:r>
          </a:p>
          <a:p>
            <a:pPr algn="ctr"/>
            <a:r>
              <a:rPr lang="en-GB" sz="2000" dirty="0" smtClean="0">
                <a:solidFill>
                  <a:srgbClr val="0055A0"/>
                </a:solidFill>
                <a:cs typeface="Times New Roman" pitchFamily="18" charset="0"/>
              </a:rPr>
              <a:t>Configuration: 1-2</a:t>
            </a:r>
            <a:endParaRPr lang="en-US" sz="2000" dirty="0">
              <a:solidFill>
                <a:srgbClr val="0055A0"/>
              </a:solidFill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5686" y="1987857"/>
            <a:ext cx="3541405" cy="3071627"/>
          </a:xfrm>
          <a:prstGeom prst="rect">
            <a:avLst/>
          </a:prstGeom>
        </p:spPr>
      </p:pic>
      <p:sp>
        <p:nvSpPr>
          <p:cNvPr id="13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562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73536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Hot spot temperature against current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26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1094" y="1297564"/>
            <a:ext cx="6086430" cy="4566090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27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CLIQ discharge and current drop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27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7293" y="1581150"/>
            <a:ext cx="6086432" cy="4566090"/>
          </a:xfrm>
          <a:prstGeom prst="rect">
            <a:avLst/>
          </a:prstGeom>
        </p:spPr>
      </p:pic>
      <p:sp>
        <p:nvSpPr>
          <p:cNvPr id="8" name="Title 8"/>
          <p:cNvSpPr txBox="1">
            <a:spLocks/>
          </p:cNvSpPr>
          <p:nvPr/>
        </p:nvSpPr>
        <p:spPr>
          <a:xfrm>
            <a:off x="881531" y="878454"/>
            <a:ext cx="7210425" cy="466725"/>
          </a:xfrm>
          <a:prstGeom prst="rect">
            <a:avLst/>
          </a:prstGeom>
        </p:spPr>
        <p:txBody>
          <a:bodyPr vert="horz" lIns="45720" rIns="45720" anchor="ctr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/>
              <a:t>1</a:t>
            </a:r>
            <a:r>
              <a:rPr lang="en-GB" sz="3600" dirty="0" smtClean="0"/>
              <a:t> CLIQ unit at 500 V, 28.2 mF. 12000 A</a:t>
            </a:r>
            <a:endParaRPr lang="en-GB" sz="3600" dirty="0"/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51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405" y="1147892"/>
            <a:ext cx="5649925" cy="4979370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6325" y="-97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Temperature profile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28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itle 8"/>
          <p:cNvSpPr txBox="1">
            <a:spLocks/>
          </p:cNvSpPr>
          <p:nvPr/>
        </p:nvSpPr>
        <p:spPr>
          <a:xfrm>
            <a:off x="881531" y="802909"/>
            <a:ext cx="7210425" cy="466725"/>
          </a:xfrm>
          <a:prstGeom prst="rect">
            <a:avLst/>
          </a:prstGeom>
        </p:spPr>
        <p:txBody>
          <a:bodyPr vert="horz" lIns="45720" rIns="45720" anchor="ctr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/>
              <a:t>1</a:t>
            </a:r>
            <a:r>
              <a:rPr lang="en-GB" sz="3600" dirty="0" smtClean="0"/>
              <a:t> CLIQ unit at 500 V, 28.2 mF. 12000 A</a:t>
            </a:r>
            <a:endParaRPr lang="en-GB" sz="3600" dirty="0"/>
          </a:p>
        </p:txBody>
      </p:sp>
      <p:sp>
        <p:nvSpPr>
          <p:cNvPr id="12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43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04406"/>
                <a:ext cx="8226854" cy="4450449"/>
              </a:xfrm>
            </p:spPr>
            <p:txBody>
              <a:bodyPr>
                <a:spAutoFit/>
              </a:bodyPr>
              <a:lstStyle/>
              <a:p>
                <a:pPr marL="434975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cs typeface="Times New Roman" pitchFamily="18" charset="0"/>
                  </a:rPr>
                  <a:t>CLIQ can protect the D2 magnet with only one CLIQ unit, keeping the hot spot temperature under 230 K and voltages to ground in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±</m:t>
                    </m:r>
                  </m:oMath>
                </a14:m>
                <a:r>
                  <a:rPr lang="en-US" sz="2400" dirty="0" smtClean="0">
                    <a:cs typeface="Times New Roman" pitchFamily="18" charset="0"/>
                  </a:rPr>
                  <a:t>500V (first </a:t>
                </a:r>
                <a:r>
                  <a:rPr lang="en-US" sz="2400" dirty="0" err="1" smtClean="0">
                    <a:cs typeface="Times New Roman" pitchFamily="18" charset="0"/>
                  </a:rPr>
                  <a:t>miliseconds</a:t>
                </a:r>
                <a:r>
                  <a:rPr lang="en-US" sz="2400" dirty="0" smtClean="0">
                    <a:cs typeface="Times New Roman" pitchFamily="18" charset="0"/>
                  </a:rPr>
                  <a:t>)</a:t>
                </a:r>
              </a:p>
              <a:p>
                <a:pPr marL="92075" indent="0">
                  <a:buNone/>
                </a:pPr>
                <a:endParaRPr lang="en-US" sz="2400" dirty="0" smtClean="0">
                  <a:cs typeface="Times New Roman" pitchFamily="18" charset="0"/>
                </a:endParaRPr>
              </a:p>
              <a:p>
                <a:pPr marL="434975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cs typeface="Times New Roman" pitchFamily="18" charset="0"/>
                  </a:rPr>
                  <a:t>CLIQ </a:t>
                </a:r>
                <a:r>
                  <a:rPr lang="en-US" sz="2400" dirty="0">
                    <a:cs typeface="Times New Roman" pitchFamily="18" charset="0"/>
                  </a:rPr>
                  <a:t>can protect </a:t>
                </a:r>
                <a:r>
                  <a:rPr lang="en-US" sz="2400" dirty="0" smtClean="0">
                    <a:cs typeface="Times New Roman" pitchFamily="18" charset="0"/>
                  </a:rPr>
                  <a:t>the Q4 magnet </a:t>
                </a:r>
                <a:r>
                  <a:rPr lang="en-US" sz="2400" dirty="0">
                    <a:cs typeface="Times New Roman" pitchFamily="18" charset="0"/>
                  </a:rPr>
                  <a:t>with only one CLIQ unit, keeping the hot spot temperature </a:t>
                </a:r>
                <a:r>
                  <a:rPr lang="en-US" sz="2400" dirty="0" smtClean="0">
                    <a:cs typeface="Times New Roman" pitchFamily="18" charset="0"/>
                  </a:rPr>
                  <a:t>under 150 </a:t>
                </a:r>
                <a:r>
                  <a:rPr lang="en-US" sz="2400" dirty="0">
                    <a:cs typeface="Times New Roman" pitchFamily="18" charset="0"/>
                  </a:rPr>
                  <a:t>K </a:t>
                </a:r>
                <a:r>
                  <a:rPr lang="en-US" sz="2400" dirty="0" smtClean="0">
                    <a:cs typeface="Times New Roman" pitchFamily="18" charset="0"/>
                  </a:rPr>
                  <a:t>and </a:t>
                </a:r>
                <a:r>
                  <a:rPr lang="en-US" sz="2400" dirty="0">
                    <a:cs typeface="Times New Roman" pitchFamily="18" charset="0"/>
                  </a:rPr>
                  <a:t>voltages to ground in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±</m:t>
                    </m:r>
                  </m:oMath>
                </a14:m>
                <a:r>
                  <a:rPr lang="en-US" sz="2400" dirty="0" smtClean="0">
                    <a:cs typeface="Times New Roman" pitchFamily="18" charset="0"/>
                  </a:rPr>
                  <a:t>500V </a:t>
                </a:r>
                <a:r>
                  <a:rPr lang="en-US" sz="2400" dirty="0">
                    <a:cs typeface="Times New Roman" pitchFamily="18" charset="0"/>
                  </a:rPr>
                  <a:t>(first </a:t>
                </a:r>
                <a:r>
                  <a:rPr lang="en-US" sz="2400" dirty="0" err="1">
                    <a:cs typeface="Times New Roman" pitchFamily="18" charset="0"/>
                  </a:rPr>
                  <a:t>miliseconds</a:t>
                </a:r>
                <a:r>
                  <a:rPr lang="en-US" sz="2400" dirty="0" smtClean="0">
                    <a:cs typeface="Times New Roman" pitchFamily="18" charset="0"/>
                  </a:rPr>
                  <a:t>)</a:t>
                </a:r>
              </a:p>
              <a:p>
                <a:pPr marL="92075" indent="0">
                  <a:buNone/>
                </a:pPr>
                <a:endParaRPr lang="en-US" sz="2400" dirty="0" smtClean="0">
                  <a:cs typeface="Times New Roman" pitchFamily="18" charset="0"/>
                </a:endParaRPr>
              </a:p>
              <a:p>
                <a:pPr marL="434975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cs typeface="Times New Roman" pitchFamily="18" charset="0"/>
                  </a:rPr>
                  <a:t>Optimal CLIQ configuration: 1 CLIQ unit, 1 kV, 20 mF. Good protection, lower voltages to ground and cheaper solution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04406"/>
                <a:ext cx="8226854" cy="4450449"/>
              </a:xfrm>
              <a:blipFill rotWithShape="0">
                <a:blip r:embed="rId2"/>
                <a:stretch>
                  <a:fillRect t="-959" r="-444" b="-23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85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8250"/>
            <a:ext cx="8226854" cy="3108543"/>
          </a:xfrm>
        </p:spPr>
        <p:txBody>
          <a:bodyPr>
            <a:spAutoFit/>
          </a:bodyPr>
          <a:lstStyle/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cs typeface="Times New Roman" pitchFamily="18" charset="0"/>
              </a:rPr>
              <a:t>Insertion Region</a:t>
            </a:r>
          </a:p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cs typeface="Times New Roman" pitchFamily="18" charset="0"/>
              </a:rPr>
              <a:t>D2</a:t>
            </a:r>
          </a:p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cs typeface="Times New Roman" pitchFamily="18" charset="0"/>
              </a:rPr>
              <a:t>Q4</a:t>
            </a:r>
          </a:p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cs typeface="Times New Roman" pitchFamily="18" charset="0"/>
              </a:rPr>
              <a:t>D1</a:t>
            </a:r>
          </a:p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cs typeface="Times New Roman" pitchFamily="18" charset="0"/>
              </a:rPr>
              <a:t>Conclusions</a:t>
            </a:r>
          </a:p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cs typeface="Times New Roman" pitchFamily="18" charset="0"/>
              </a:rPr>
              <a:t>Annex</a:t>
            </a:r>
            <a:endParaRPr lang="en-GB" sz="2800" dirty="0"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05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30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36576" indent="0" algn="ctr">
              <a:buNone/>
            </a:pPr>
            <a:r>
              <a:rPr lang="en-US" sz="6000" dirty="0" smtClean="0"/>
              <a:t>Annex</a:t>
            </a:r>
            <a:endParaRPr lang="en-GB" sz="6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1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CLIQ (Coupling-Loss Induced Quench)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31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Pentagon 8"/>
          <p:cNvSpPr/>
          <p:nvPr/>
        </p:nvSpPr>
        <p:spPr>
          <a:xfrm rot="5400000">
            <a:off x="6868433" y="111622"/>
            <a:ext cx="910080" cy="2820220"/>
          </a:xfrm>
          <a:prstGeom prst="homePlate">
            <a:avLst>
              <a:gd name="adj" fmla="val 1971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 smtClean="0">
                <a:solidFill>
                  <a:srgbClr val="0055A0"/>
                </a:solidFill>
                <a:cs typeface="Times New Roman" pitchFamily="18" charset="0"/>
              </a:rPr>
              <a:t>Current change</a:t>
            </a:r>
            <a:endParaRPr lang="en-US" sz="2400" dirty="0">
              <a:solidFill>
                <a:srgbClr val="0055A0"/>
              </a:solidFill>
              <a:cs typeface="Times New Roman" pitchFamily="18" charset="0"/>
            </a:endParaRPr>
          </a:p>
        </p:txBody>
      </p:sp>
      <p:sp>
        <p:nvSpPr>
          <p:cNvPr id="10" name="Pentagon 9"/>
          <p:cNvSpPr/>
          <p:nvPr/>
        </p:nvSpPr>
        <p:spPr>
          <a:xfrm rot="5400000">
            <a:off x="6797168" y="1234912"/>
            <a:ext cx="1052599" cy="2820215"/>
          </a:xfrm>
          <a:prstGeom prst="homePlate">
            <a:avLst>
              <a:gd name="adj" fmla="val 2445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>
                <a:solidFill>
                  <a:srgbClr val="0055A0"/>
                </a:solidFill>
                <a:cs typeface="Times New Roman" pitchFamily="18" charset="0"/>
              </a:rPr>
              <a:t>Magnetic </a:t>
            </a:r>
            <a:r>
              <a:rPr lang="en-GB" sz="2400" dirty="0" smtClean="0">
                <a:solidFill>
                  <a:srgbClr val="0055A0"/>
                </a:solidFill>
                <a:cs typeface="Times New Roman" pitchFamily="18" charset="0"/>
              </a:rPr>
              <a:t>field change</a:t>
            </a:r>
            <a:endParaRPr lang="en-US" sz="2400" dirty="0">
              <a:solidFill>
                <a:srgbClr val="0055A0"/>
              </a:solidFill>
              <a:cs typeface="Times New Roman" pitchFamily="18" charset="0"/>
            </a:endParaRPr>
          </a:p>
        </p:txBody>
      </p:sp>
      <p:sp>
        <p:nvSpPr>
          <p:cNvPr id="11" name="Pentagon 10"/>
          <p:cNvSpPr/>
          <p:nvPr/>
        </p:nvSpPr>
        <p:spPr>
          <a:xfrm rot="5400000">
            <a:off x="6833174" y="2393451"/>
            <a:ext cx="980583" cy="2820215"/>
          </a:xfrm>
          <a:prstGeom prst="homePlate">
            <a:avLst>
              <a:gd name="adj" fmla="val 29314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 smtClean="0">
                <a:solidFill>
                  <a:srgbClr val="0055A0"/>
                </a:solidFill>
                <a:cs typeface="Times New Roman" pitchFamily="18" charset="0"/>
              </a:rPr>
              <a:t>Coupling losses (Heat</a:t>
            </a:r>
            <a:r>
              <a:rPr lang="en-GB" sz="2400" dirty="0">
                <a:solidFill>
                  <a:srgbClr val="0055A0"/>
                </a:solidFill>
                <a:cs typeface="Times New Roman" pitchFamily="18" charset="0"/>
              </a:rPr>
              <a:t>)</a:t>
            </a:r>
            <a:endParaRPr lang="en-US" sz="2400" dirty="0">
              <a:solidFill>
                <a:srgbClr val="0055A0"/>
              </a:solidFill>
              <a:cs typeface="Times New Roman" pitchFamily="18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915747" y="5447694"/>
            <a:ext cx="2856435" cy="591022"/>
          </a:xfrm>
          <a:prstGeom prst="round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800" dirty="0">
                <a:solidFill>
                  <a:srgbClr val="0055A0"/>
                </a:solidFill>
                <a:cs typeface="Times New Roman" pitchFamily="18" charset="0"/>
              </a:rPr>
              <a:t>QUENCH</a:t>
            </a:r>
            <a:endParaRPr lang="en-US" sz="2800" dirty="0">
              <a:solidFill>
                <a:srgbClr val="0055A0"/>
              </a:solidFill>
              <a:cs typeface="Times New Roman" pitchFamily="18" charset="0"/>
            </a:endParaRPr>
          </a:p>
        </p:txBody>
      </p:sp>
      <p:sp>
        <p:nvSpPr>
          <p:cNvPr id="13" name="Pentagon 12"/>
          <p:cNvSpPr/>
          <p:nvPr/>
        </p:nvSpPr>
        <p:spPr>
          <a:xfrm rot="5400000">
            <a:off x="6888492" y="3460665"/>
            <a:ext cx="869949" cy="2820215"/>
          </a:xfrm>
          <a:prstGeom prst="homePlate">
            <a:avLst>
              <a:gd name="adj" fmla="val 18629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 smtClean="0">
                <a:solidFill>
                  <a:srgbClr val="0055A0"/>
                </a:solidFill>
                <a:cs typeface="Times New Roman" pitchFamily="18" charset="0"/>
              </a:rPr>
              <a:t>Temperature rise</a:t>
            </a:r>
            <a:endParaRPr lang="en-US" sz="2400" dirty="0">
              <a:solidFill>
                <a:srgbClr val="0055A0"/>
              </a:solidFill>
              <a:cs typeface="Times New Roman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2051" y="1651241"/>
            <a:ext cx="3500884" cy="399595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6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057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CLIQ </a:t>
            </a:r>
            <a:r>
              <a:rPr lang="en-GB" sz="3600" dirty="0" err="1" smtClean="0"/>
              <a:t>behavior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121717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32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366019" y="3986607"/>
            <a:ext cx="6012229" cy="1377595"/>
            <a:chOff x="1043608" y="5540533"/>
            <a:chExt cx="6012229" cy="91069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/>
                <p:cNvSpPr/>
                <p:nvPr/>
              </p:nvSpPr>
              <p:spPr>
                <a:xfrm>
                  <a:off x="1043608" y="5540533"/>
                  <a:ext cx="1800044" cy="9106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𝑚𝑎𝑥</m:t>
                            </m:r>
                          </m:sub>
                        </m:sSub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∝ </m:t>
                        </m:r>
                        <m:sSub>
                          <m:sSub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𝑒𝑞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</m:oMath>
                    </m:oMathPara>
                  </a14:m>
                  <a:endParaRPr lang="en-GB" kern="0" dirty="0" smtClean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3608" y="5540533"/>
                  <a:ext cx="1800044" cy="91069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3396403" y="5663579"/>
                  <a:ext cx="1654106" cy="72904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𝑓</m:t>
                        </m:r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= </m:t>
                        </m:r>
                        <m:f>
                          <m:f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𝜋</m:t>
                            </m:r>
                            <m:rad>
                              <m:radPr>
                                <m:degHide m:val="on"/>
                                <m:ctrlP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𝑒𝑞</m:t>
                                    </m:r>
                                  </m:sub>
                                </m:sSub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</m:e>
                            </m:rad>
                          </m:den>
                        </m:f>
                      </m:oMath>
                    </m:oMathPara>
                  </a14:m>
                  <a:endParaRPr lang="en-GB" kern="0" dirty="0" smtClean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96403" y="5663579"/>
                  <a:ext cx="1654106" cy="729046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5580112" y="5672556"/>
                  <a:ext cx="1475725" cy="69551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f>
                              <m:fPr>
                                <m:ctrlP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𝑑𝐼</m:t>
                                </m:r>
                              </m:num>
                              <m:den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𝑑𝑡</m:t>
                                </m:r>
                              </m:den>
                            </m:f>
                          </m:e>
                          <m:sub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𝑚𝑎𝑥</m:t>
                            </m:r>
                          </m:sub>
                        </m:sSub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∝</m:t>
                        </m:r>
                        <m:f>
                          <m:f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𝑒𝑞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kern="0" dirty="0" smtClean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80112" y="5672556"/>
                  <a:ext cx="1475725" cy="695511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Group 14"/>
          <p:cNvGrpSpPr/>
          <p:nvPr/>
        </p:nvGrpSpPr>
        <p:grpSpPr>
          <a:xfrm>
            <a:off x="1564511" y="2697663"/>
            <a:ext cx="6375919" cy="797065"/>
            <a:chOff x="1043608" y="5540533"/>
            <a:chExt cx="4373220" cy="52692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1043608" y="5540533"/>
                  <a:ext cx="2469650" cy="51196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𝑖𝑓</m:t>
                            </m:r>
                          </m:sub>
                          <m:sup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′′′</m:t>
                            </m:r>
                          </m:sup>
                        </m:sSubSup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∝</m:t>
                        </m:r>
                        <m:sSup>
                          <m:sSup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𝑑𝐼</m:t>
                                    </m:r>
                                  </m:num>
                                  <m:den>
                                    <m: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𝑑𝑡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i="1" kern="0">
                            <a:solidFill>
                              <a:prstClr val="black"/>
                            </a:solidFill>
                            <a:latin typeface="Cambria Math"/>
                          </a:rPr>
                          <m:t>∝</m:t>
                        </m:r>
                        <m:sSup>
                          <m:sSupPr>
                            <m:ctrlPr>
                              <a:rPr lang="en-GB" i="1" ker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i="1" ker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i="1" ker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i="1" kern="0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 kern="0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𝑈</m:t>
                                        </m:r>
                                      </m:e>
                                      <m:sub>
                                        <m:r>
                                          <a:rPr lang="en-GB" i="1" kern="0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GB" i="1" kern="0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 kern="0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e>
                                      <m:sub>
                                        <m:r>
                                          <a:rPr lang="en-GB" i="1" kern="0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𝑒𝑞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GB" i="1" ker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GB" kern="0" dirty="0" smtClean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3608" y="5540533"/>
                  <a:ext cx="2469650" cy="511968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/>
                <p:cNvSpPr/>
                <p:nvPr/>
              </p:nvSpPr>
              <p:spPr>
                <a:xfrm>
                  <a:off x="3396403" y="5663579"/>
                  <a:ext cx="2020425" cy="4038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𝐶𝐿𝐼𝑄</m:t>
                            </m:r>
                          </m:sub>
                        </m:sSub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sSubSup>
                          <m:sSubSup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GB" kern="0" dirty="0" smtClean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Rectangle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96403" y="5663579"/>
                  <a:ext cx="2020425" cy="403877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0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73536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CLIQ discharge at nominal current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33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5723" y="1581150"/>
            <a:ext cx="6489573" cy="4566091"/>
          </a:xfrm>
          <a:prstGeom prst="rect">
            <a:avLst/>
          </a:prstGeom>
        </p:spPr>
      </p:pic>
      <p:sp>
        <p:nvSpPr>
          <p:cNvPr id="8" name="Title 8"/>
          <p:cNvSpPr txBox="1">
            <a:spLocks/>
          </p:cNvSpPr>
          <p:nvPr/>
        </p:nvSpPr>
        <p:spPr>
          <a:xfrm>
            <a:off x="881531" y="1064202"/>
            <a:ext cx="7210425" cy="466725"/>
          </a:xfrm>
          <a:prstGeom prst="rect">
            <a:avLst/>
          </a:prstGeom>
        </p:spPr>
        <p:txBody>
          <a:bodyPr vert="horz" lIns="45720" rIns="45720" anchor="ctr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2 CLIQ units at 500 V, 80 mF</a:t>
            </a:r>
            <a:endParaRPr lang="en-GB" sz="3600" dirty="0"/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77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064" y="783222"/>
            <a:ext cx="5573844" cy="5379532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6325" y="-97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Temperature profile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34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Title 8"/>
          <p:cNvSpPr txBox="1">
            <a:spLocks/>
          </p:cNvSpPr>
          <p:nvPr/>
        </p:nvSpPr>
        <p:spPr>
          <a:xfrm>
            <a:off x="881531" y="876632"/>
            <a:ext cx="7210425" cy="466725"/>
          </a:xfrm>
          <a:prstGeom prst="rect">
            <a:avLst/>
          </a:prstGeom>
        </p:spPr>
        <p:txBody>
          <a:bodyPr vert="horz" lIns="45720" rIns="45720" anchor="ctr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2 CLIQ units at 500 V, 80 mF. 12050 A</a:t>
            </a:r>
            <a:endParaRPr lang="en-GB" sz="3600" dirty="0"/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21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45" y="728495"/>
            <a:ext cx="5642924" cy="5394859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6325" y="-97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Inter-filament Coupling Losses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35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Title 8"/>
          <p:cNvSpPr txBox="1">
            <a:spLocks/>
          </p:cNvSpPr>
          <p:nvPr/>
        </p:nvSpPr>
        <p:spPr>
          <a:xfrm>
            <a:off x="881531" y="876632"/>
            <a:ext cx="7210425" cy="466725"/>
          </a:xfrm>
          <a:prstGeom prst="rect">
            <a:avLst/>
          </a:prstGeom>
        </p:spPr>
        <p:txBody>
          <a:bodyPr vert="horz" lIns="45720" rIns="45720" anchor="ctr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2 CLIQ units at 500 V, 80 mF. 12050 A</a:t>
            </a:r>
            <a:endParaRPr lang="en-GB" sz="3600" dirty="0"/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88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6325" y="-97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Inter-filament Coupling Losses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36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Title 8"/>
          <p:cNvSpPr txBox="1">
            <a:spLocks/>
          </p:cNvSpPr>
          <p:nvPr/>
        </p:nvSpPr>
        <p:spPr>
          <a:xfrm>
            <a:off x="881531" y="876632"/>
            <a:ext cx="7210425" cy="466725"/>
          </a:xfrm>
          <a:prstGeom prst="rect">
            <a:avLst/>
          </a:prstGeom>
        </p:spPr>
        <p:txBody>
          <a:bodyPr vert="horz" lIns="45720" rIns="45720" anchor="ctr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2 CLIQ units at 500 V, 80 mF. 12050 A</a:t>
            </a:r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8767" y="1239938"/>
            <a:ext cx="6419479" cy="4815946"/>
          </a:xfrm>
          <a:prstGeom prst="rect">
            <a:avLst/>
          </a:prstGeom>
        </p:spPr>
      </p:pic>
      <p:sp>
        <p:nvSpPr>
          <p:cNvPr id="11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86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36576" indent="0" algn="ctr">
              <a:buNone/>
            </a:pPr>
            <a:r>
              <a:rPr lang="en-US" sz="6000" dirty="0" smtClean="0"/>
              <a:t>Insertion Region</a:t>
            </a:r>
            <a:endParaRPr lang="en-GB" sz="6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93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/>
              <a:t>Layout of the Insertion Region of </a:t>
            </a:r>
            <a:br>
              <a:rPr lang="en-US" sz="3600" dirty="0" smtClean="0"/>
            </a:br>
            <a:r>
              <a:rPr lang="en-US" sz="3600" dirty="0" smtClean="0"/>
              <a:t>HL-LHC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93584"/>
            <a:ext cx="8226425" cy="2531207"/>
          </a:xfrm>
        </p:spPr>
      </p:pic>
      <p:sp>
        <p:nvSpPr>
          <p:cNvPr id="3" name="TextBox 2"/>
          <p:cNvSpPr txBox="1"/>
          <p:nvPr/>
        </p:nvSpPr>
        <p:spPr>
          <a:xfrm>
            <a:off x="5423309" y="1943362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Recombination Dipole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330018" y="5005681"/>
            <a:ext cx="2595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Two-in-one Quadrupole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294213" y="3659187"/>
            <a:ext cx="0" cy="1428628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6827955" y="2246753"/>
            <a:ext cx="1" cy="1073645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3792312" y="2246752"/>
            <a:ext cx="1" cy="1073645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880495" y="1943362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Separation Dipole</a:t>
            </a:r>
            <a:endParaRPr lang="en-GB" dirty="0"/>
          </a:p>
        </p:txBody>
      </p:sp>
      <p:sp>
        <p:nvSpPr>
          <p:cNvPr id="16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364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36576" indent="0" algn="ctr">
              <a:buNone/>
            </a:pPr>
            <a:r>
              <a:rPr lang="en-US" sz="6000" dirty="0" smtClean="0"/>
              <a:t>D2</a:t>
            </a:r>
            <a:endParaRPr lang="en-GB" sz="6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07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0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D2 cross-section and characteristics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904" y="2177299"/>
            <a:ext cx="5066876" cy="23969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78581" y="3068277"/>
            <a:ext cx="282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+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32009" y="3040390"/>
            <a:ext cx="282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+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63057" y="2991996"/>
            <a:ext cx="2827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_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0334" y="2968271"/>
            <a:ext cx="2827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_</a:t>
            </a:r>
            <a:endParaRPr lang="en-GB" sz="2000" dirty="0">
              <a:solidFill>
                <a:srgbClr val="FF0000"/>
              </a:solidFill>
            </a:endParaRPr>
          </a:p>
        </p:txBody>
      </p:sp>
      <p:graphicFrame>
        <p:nvGraphicFramePr>
          <p:cNvPr id="13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5498464"/>
              </p:ext>
            </p:extLst>
          </p:nvPr>
        </p:nvGraphicFramePr>
        <p:xfrm>
          <a:off x="5522468" y="989563"/>
          <a:ext cx="3378070" cy="46779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13228"/>
                <a:gridCol w="1864842"/>
              </a:tblGrid>
              <a:tr h="4767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Characteristic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Value</a:t>
                      </a:r>
                      <a:endParaRPr lang="en-GB" sz="1400" dirty="0"/>
                    </a:p>
                  </a:txBody>
                  <a:tcPr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Name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D2 Recombination dipole (MBRD)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550605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Magnet</a:t>
                      </a:r>
                      <a:r>
                        <a:rPr lang="en-US" sz="1200" b="1" baseline="0" dirty="0" smtClean="0"/>
                        <a:t> type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Twin-aperture dipole (asymmetric)</a:t>
                      </a:r>
                      <a:r>
                        <a:rPr lang="en-US" sz="12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, 1 coil layer</a:t>
                      </a:r>
                      <a:endParaRPr lang="en-GB" sz="12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Aperture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105 mm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Coil</a:t>
                      </a:r>
                      <a:r>
                        <a:rPr lang="en-US" sz="1200" b="1" baseline="0" dirty="0" smtClean="0"/>
                        <a:t> material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Nb-Ti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Magnetic</a:t>
                      </a:r>
                      <a:r>
                        <a:rPr lang="en-US" sz="1200" b="1" baseline="0" dirty="0" smtClean="0"/>
                        <a:t> length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7.79 m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Nominal current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12050 A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Nominal magnetic field peak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5.2 T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Operational temperature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1.9 K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Cable type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Rutherford, MB outer layer (36 strands)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18771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Number</a:t>
                      </a:r>
                      <a:r>
                        <a:rPr lang="en-US" sz="1200" b="1" baseline="0" dirty="0" smtClean="0"/>
                        <a:t> of half-turns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248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5780" y="2781388"/>
            <a:ext cx="164938" cy="1035444"/>
          </a:xfrm>
          <a:prstGeom prst="rect">
            <a:avLst/>
          </a:prstGeom>
        </p:spPr>
      </p:pic>
      <p:sp>
        <p:nvSpPr>
          <p:cNvPr id="16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56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CLIQ connection schemes</a:t>
            </a:r>
            <a:endParaRPr lang="en-GB" sz="3600" dirty="0"/>
          </a:p>
        </p:txBody>
      </p:sp>
      <p:sp>
        <p:nvSpPr>
          <p:cNvPr id="18" name="Rounded Rectangle 17"/>
          <p:cNvSpPr/>
          <p:nvPr/>
        </p:nvSpPr>
        <p:spPr>
          <a:xfrm>
            <a:off x="667657" y="4657357"/>
            <a:ext cx="2773981" cy="720080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000" dirty="0" smtClean="0">
                <a:solidFill>
                  <a:srgbClr val="0055A0"/>
                </a:solidFill>
                <a:cs typeface="Times New Roman" pitchFamily="18" charset="0"/>
              </a:rPr>
              <a:t>2-CLIQ </a:t>
            </a:r>
          </a:p>
          <a:p>
            <a:pPr algn="ctr"/>
            <a:r>
              <a:rPr lang="en-GB" sz="2000" dirty="0" smtClean="0">
                <a:solidFill>
                  <a:srgbClr val="0055A0"/>
                </a:solidFill>
                <a:cs typeface="Times New Roman" pitchFamily="18" charset="0"/>
              </a:rPr>
              <a:t>Configuration: 13-24</a:t>
            </a:r>
            <a:endParaRPr lang="en-US" sz="2000" dirty="0">
              <a:solidFill>
                <a:srgbClr val="0055A0"/>
              </a:solidFill>
              <a:cs typeface="Times New Roman" pitchFamily="18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77037" y="1480406"/>
            <a:ext cx="2820503" cy="720080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000" dirty="0" smtClean="0">
                <a:solidFill>
                  <a:srgbClr val="0055A0"/>
                </a:solidFill>
                <a:cs typeface="Times New Roman" pitchFamily="18" charset="0"/>
              </a:rPr>
              <a:t>1-CLIQ </a:t>
            </a:r>
          </a:p>
          <a:p>
            <a:pPr algn="ctr"/>
            <a:r>
              <a:rPr lang="en-GB" sz="2000" dirty="0" smtClean="0">
                <a:solidFill>
                  <a:srgbClr val="0055A0"/>
                </a:solidFill>
                <a:cs typeface="Times New Roman" pitchFamily="18" charset="0"/>
              </a:rPr>
              <a:t>Configuration: 13-24</a:t>
            </a:r>
            <a:endParaRPr lang="en-US" sz="2000" dirty="0">
              <a:solidFill>
                <a:srgbClr val="0055A0"/>
              </a:solidFill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1638" y="3746497"/>
            <a:ext cx="5448301" cy="22480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8524" y="1220965"/>
            <a:ext cx="5451415" cy="22678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201" y="2506957"/>
            <a:ext cx="2076740" cy="1895740"/>
          </a:xfrm>
          <a:prstGeom prst="rect">
            <a:avLst/>
          </a:prstGeom>
        </p:spPr>
      </p:pic>
      <p:sp>
        <p:nvSpPr>
          <p:cNvPr id="12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182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73536"/>
            <a:ext cx="8226854" cy="1224028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CLIQ capacitance sweep</a:t>
            </a:r>
            <a:br>
              <a:rPr lang="en-GB" sz="3600" dirty="0" smtClean="0"/>
            </a:br>
            <a:r>
              <a:rPr lang="en-GB" sz="3600" dirty="0" smtClean="0"/>
              <a:t>at nominal current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22/10/2015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9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1093" y="1297564"/>
            <a:ext cx="6086432" cy="456609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6019800" y="3231415"/>
            <a:ext cx="324000" cy="324000"/>
          </a:xfrm>
          <a:prstGeom prst="ellipse">
            <a:avLst/>
          </a:prstGeom>
          <a:noFill/>
          <a:ln w="28575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6019800" y="4445853"/>
            <a:ext cx="324000" cy="324000"/>
          </a:xfrm>
          <a:prstGeom prst="ellipse">
            <a:avLst/>
          </a:prstGeom>
          <a:noFill/>
          <a:ln w="28575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3209925" y="4256989"/>
            <a:ext cx="324000" cy="324000"/>
          </a:xfrm>
          <a:prstGeom prst="ellipse">
            <a:avLst/>
          </a:prstGeom>
          <a:noFill/>
          <a:ln w="28575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3209925" y="4830350"/>
            <a:ext cx="324000" cy="324000"/>
          </a:xfrm>
          <a:prstGeom prst="ellipse">
            <a:avLst/>
          </a:prstGeom>
          <a:noFill/>
          <a:ln w="28575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D2, Q4 and D1 of HL-LHC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56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4930</TotalTime>
  <Words>1267</Words>
  <Application>Microsoft Office PowerPoint</Application>
  <PresentationFormat>On-screen Show (4:3)</PresentationFormat>
  <Paragraphs>334</Paragraphs>
  <Slides>36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Arial</vt:lpstr>
      <vt:lpstr>Calibri</vt:lpstr>
      <vt:lpstr>Cambria Math</vt:lpstr>
      <vt:lpstr>Times New Roman</vt:lpstr>
      <vt:lpstr>CERNCorporate4-3</vt:lpstr>
      <vt:lpstr>PowerPoint Presentation</vt:lpstr>
      <vt:lpstr>CLIQ on D2, Q4 and D1 of HL-LHC </vt:lpstr>
      <vt:lpstr>Outline</vt:lpstr>
      <vt:lpstr>PowerPoint Presentation</vt:lpstr>
      <vt:lpstr>Layout of the Insertion Region of  HL-LHC</vt:lpstr>
      <vt:lpstr>PowerPoint Presentation</vt:lpstr>
      <vt:lpstr>D2 cross-section and characteristics</vt:lpstr>
      <vt:lpstr>CLIQ connection schemes</vt:lpstr>
      <vt:lpstr>CLIQ capacitance sweep at nominal current</vt:lpstr>
      <vt:lpstr>Hot spot temperature against current</vt:lpstr>
      <vt:lpstr>CLIQ discharge and current drop</vt:lpstr>
      <vt:lpstr>Temperature profile</vt:lpstr>
      <vt:lpstr>Inter-filament Coupling Losses</vt:lpstr>
      <vt:lpstr>Voltages to ground</vt:lpstr>
      <vt:lpstr>PowerPoint Presentation</vt:lpstr>
      <vt:lpstr>Q4 cross-section and characteristics</vt:lpstr>
      <vt:lpstr>CLIQ connection schemes</vt:lpstr>
      <vt:lpstr>Hot spot temperature against current</vt:lpstr>
      <vt:lpstr>CLIQ discharge and current drop</vt:lpstr>
      <vt:lpstr>Temperature profile</vt:lpstr>
      <vt:lpstr>Inter-filament Coupling Losses</vt:lpstr>
      <vt:lpstr>Voltages to ground</vt:lpstr>
      <vt:lpstr>PowerPoint Presentation</vt:lpstr>
      <vt:lpstr>D1 cross-section and characteristics</vt:lpstr>
      <vt:lpstr>CLIQ connection scheme</vt:lpstr>
      <vt:lpstr>Hot spot temperature against current</vt:lpstr>
      <vt:lpstr>CLIQ discharge and current drop</vt:lpstr>
      <vt:lpstr>Temperature profile</vt:lpstr>
      <vt:lpstr>Conclusions</vt:lpstr>
      <vt:lpstr>PowerPoint Presentation</vt:lpstr>
      <vt:lpstr>CLIQ (Coupling-Loss Induced Quench)</vt:lpstr>
      <vt:lpstr>CLIQ behavior</vt:lpstr>
      <vt:lpstr>CLIQ discharge at nominal current</vt:lpstr>
      <vt:lpstr>Temperature profile</vt:lpstr>
      <vt:lpstr>Inter-filament Coupling Losses</vt:lpstr>
      <vt:lpstr>Inter-filament Coupling Losses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Emmanuele Ravaioli</dc:creator>
  <cp:lastModifiedBy>Alejandro Manuel Fernandez Navarro</cp:lastModifiedBy>
  <cp:revision>287</cp:revision>
  <dcterms:created xsi:type="dcterms:W3CDTF">2015-09-15T10:10:55Z</dcterms:created>
  <dcterms:modified xsi:type="dcterms:W3CDTF">2015-10-26T14:16:28Z</dcterms:modified>
</cp:coreProperties>
</file>