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</p:sldMasterIdLst>
  <p:notesMasterIdLst>
    <p:notesMasterId r:id="rId40"/>
  </p:notesMasterIdLst>
  <p:handoutMasterIdLst>
    <p:handoutMasterId r:id="rId41"/>
  </p:handoutMasterIdLst>
  <p:sldIdLst>
    <p:sldId id="261" r:id="rId8"/>
    <p:sldId id="438" r:id="rId9"/>
    <p:sldId id="503" r:id="rId10"/>
    <p:sldId id="495" r:id="rId11"/>
    <p:sldId id="491" r:id="rId12"/>
    <p:sldId id="476" r:id="rId13"/>
    <p:sldId id="504" r:id="rId14"/>
    <p:sldId id="509" r:id="rId15"/>
    <p:sldId id="508" r:id="rId16"/>
    <p:sldId id="510" r:id="rId17"/>
    <p:sldId id="511" r:id="rId18"/>
    <p:sldId id="501" r:id="rId19"/>
    <p:sldId id="485" r:id="rId20"/>
    <p:sldId id="514" r:id="rId21"/>
    <p:sldId id="516" r:id="rId22"/>
    <p:sldId id="500" r:id="rId23"/>
    <p:sldId id="489" r:id="rId24"/>
    <p:sldId id="492" r:id="rId25"/>
    <p:sldId id="444" r:id="rId26"/>
    <p:sldId id="513" r:id="rId27"/>
    <p:sldId id="497" r:id="rId28"/>
    <p:sldId id="512" r:id="rId29"/>
    <p:sldId id="518" r:id="rId30"/>
    <p:sldId id="519" r:id="rId31"/>
    <p:sldId id="520" r:id="rId32"/>
    <p:sldId id="521" r:id="rId33"/>
    <p:sldId id="522" r:id="rId34"/>
    <p:sldId id="523" r:id="rId35"/>
    <p:sldId id="524" r:id="rId36"/>
    <p:sldId id="525" r:id="rId37"/>
    <p:sldId id="526" r:id="rId38"/>
    <p:sldId id="527" r:id="rId3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66"/>
    <a:srgbClr val="F6960A"/>
    <a:srgbClr val="344978"/>
    <a:srgbClr val="CCFFCC"/>
    <a:srgbClr val="0226BE"/>
    <a:srgbClr val="486DB8"/>
    <a:srgbClr val="0000FF"/>
    <a:srgbClr val="17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32" autoAdjust="0"/>
  </p:normalViewPr>
  <p:slideViewPr>
    <p:cSldViewPr showGuides="1">
      <p:cViewPr varScale="1">
        <p:scale>
          <a:sx n="104" d="100"/>
          <a:sy n="104" d="100"/>
        </p:scale>
        <p:origin x="118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5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941A9-52F0-47F2-BA97-52893ABF1F7B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5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F99E4-CD83-4B01-B976-C543DD1F4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570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800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464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484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19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406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802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362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102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447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4659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382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94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6240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2187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606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9502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3125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9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99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246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74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378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235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609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786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04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20038FFA-3A97-494A-BECD-4DC9B4D1BD4C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4116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ft.cern.ch/#/home" TargetMode="Externa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ft.cern.ch/#/view/15380" TargetMode="External"/><Relationship Id="rId3" Type="http://schemas.openxmlformats.org/officeDocument/2006/relationships/hyperlink" Target="https://aft.cern.ch/#/view/12546" TargetMode="External"/><Relationship Id="rId7" Type="http://schemas.openxmlformats.org/officeDocument/2006/relationships/hyperlink" Target="https://aft.cern.ch/#/view/1832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aft.cern.ch/#/view/17861" TargetMode="External"/><Relationship Id="rId11" Type="http://schemas.openxmlformats.org/officeDocument/2006/relationships/hyperlink" Target="https://aft.cern.ch/#/view/17052" TargetMode="External"/><Relationship Id="rId5" Type="http://schemas.openxmlformats.org/officeDocument/2006/relationships/hyperlink" Target="https://aft.cern.ch/#/view/17101" TargetMode="External"/><Relationship Id="rId10" Type="http://schemas.openxmlformats.org/officeDocument/2006/relationships/hyperlink" Target="https://aft.cern.ch/#/view/17604" TargetMode="External"/><Relationship Id="rId4" Type="http://schemas.openxmlformats.org/officeDocument/2006/relationships/hyperlink" Target="https://aft.cern.ch/#/view/15988" TargetMode="External"/><Relationship Id="rId9" Type="http://schemas.openxmlformats.org/officeDocument/2006/relationships/hyperlink" Target="https://aft.cern.ch/#/view/1579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32048" y="836712"/>
            <a:ext cx="831641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+mj-lt"/>
              </a:rPr>
              <a:t>A FIRST LOOK AT 2015 </a:t>
            </a:r>
          </a:p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+mj-lt"/>
              </a:rPr>
              <a:t>FAULT STATISTICS</a:t>
            </a:r>
          </a:p>
          <a:p>
            <a:pPr algn="ctr"/>
            <a:endParaRPr lang="en-GB" sz="4000" dirty="0">
              <a:solidFill>
                <a:schemeClr val="bg1"/>
              </a:solidFill>
              <a:latin typeface="+mj-lt"/>
            </a:endParaRPr>
          </a:p>
          <a:p>
            <a:pPr marL="514350" indent="-514350" algn="ctr">
              <a:buAutoNum type="alphaUcPeriod"/>
            </a:pPr>
            <a:r>
              <a:rPr lang="en-GB" sz="2400" dirty="0" smtClean="0">
                <a:solidFill>
                  <a:schemeClr val="bg1"/>
                </a:solidFill>
                <a:latin typeface="+mj-lt"/>
              </a:rPr>
              <a:t>Apollonio, L. Ponce, B. Todd</a:t>
            </a:r>
          </a:p>
          <a:p>
            <a:pPr marL="514350" indent="-514350" algn="ctr">
              <a:buAutoNum type="alphaUcPeriod"/>
            </a:pPr>
            <a:endParaRPr lang="en-GB" sz="24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a</a:t>
            </a:r>
            <a:r>
              <a:rPr lang="en-GB" sz="2400" dirty="0" smtClean="0">
                <a:solidFill>
                  <a:schemeClr val="bg1"/>
                </a:solidFill>
                <a:latin typeface="+mj-lt"/>
              </a:rPr>
              <a:t>wg-core@cern.ch</a:t>
            </a:r>
          </a:p>
          <a:p>
            <a:pPr marL="514350" indent="-514350" algn="ctr">
              <a:buAutoNum type="alphaUcPeriod"/>
            </a:pPr>
            <a:endParaRPr lang="en-GB" sz="24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+mj-lt"/>
              </a:rPr>
              <a:t>LBOC - </a:t>
            </a:r>
            <a:r>
              <a:rPr lang="en-GB" sz="2400" dirty="0" smtClean="0">
                <a:solidFill>
                  <a:schemeClr val="bg1"/>
                </a:solidFill>
                <a:latin typeface="+mj-lt"/>
              </a:rPr>
              <a:t>28/7/2015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+mj-lt"/>
              </a:rPr>
              <a:t>Acknowledgements: T. Griesemer, A. Niemi, C. Roderick</a:t>
            </a:r>
            <a:r>
              <a:rPr lang="en-GB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2400" dirty="0" smtClean="0">
                <a:solidFill>
                  <a:schemeClr val="bg1"/>
                </a:solidFill>
                <a:latin typeface="+mj-lt"/>
              </a:rPr>
              <a:t>&amp;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+mj-lt"/>
              </a:rPr>
              <a:t>AFT team, R. Schmidt, D. Wollmann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73791"/>
            <a:ext cx="8352928" cy="5010847"/>
          </a:xfrm>
          <a:prstGeom prst="rect">
            <a:avLst/>
          </a:prstGeom>
        </p:spPr>
      </p:pic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Number of Faults + Fault Time per Week</a:t>
            </a:r>
            <a:endParaRPr lang="en-GB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573325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Scrubbing run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860032" y="6237312"/>
            <a:ext cx="1152128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76056" y="623731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3 - 50 b</a:t>
            </a:r>
            <a:endParaRPr lang="en-GB" sz="1400" dirty="0">
              <a:solidFill>
                <a:srgbClr val="00006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64288" y="6225520"/>
            <a:ext cx="108012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32240" y="6237312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152 - 482 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36096" y="3769295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TS1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219228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66"/>
                </a:solidFill>
              </a:rPr>
              <a:t>19 QPS </a:t>
            </a:r>
            <a:r>
              <a:rPr lang="en-GB" sz="1400" dirty="0" smtClean="0">
                <a:solidFill>
                  <a:srgbClr val="000066"/>
                </a:solidFill>
              </a:rPr>
              <a:t>faults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1340768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Linac2 HV cable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138693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Cryo CV + SPS magnet replacement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4158" y="877289"/>
            <a:ext cx="1116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Transverse </a:t>
            </a:r>
            <a:r>
              <a:rPr lang="en-GB" sz="1400" dirty="0">
                <a:solidFill>
                  <a:srgbClr val="000066"/>
                </a:solidFill>
              </a:rPr>
              <a:t>Instabilities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573515" y="10527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800080"/>
                </a:solidFill>
              </a:rPr>
              <a:t>h</a:t>
            </a:r>
            <a:endParaRPr lang="en-GB" dirty="0">
              <a:solidFill>
                <a:srgbClr val="80008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8014" y="2100403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Cryo + LBDS</a:t>
            </a:r>
            <a:endParaRPr lang="en-GB" sz="1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2212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" grpId="0"/>
      <p:bldP spid="13" grpId="0"/>
      <p:bldP spid="17" grpId="0"/>
      <p:bldP spid="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836712"/>
            <a:ext cx="8479900" cy="5093476"/>
          </a:xfrm>
          <a:prstGeom prst="rect">
            <a:avLst/>
          </a:prstGeom>
        </p:spPr>
      </p:pic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LHC Availability by Week</a:t>
            </a:r>
            <a:endParaRPr lang="en-GB" kern="0" dirty="0"/>
          </a:p>
        </p:txBody>
      </p:sp>
      <p:sp>
        <p:nvSpPr>
          <p:cNvPr id="18" name="Rectangle 17"/>
          <p:cNvSpPr/>
          <p:nvPr/>
        </p:nvSpPr>
        <p:spPr>
          <a:xfrm>
            <a:off x="899592" y="6125234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Not including pre-cycles due to faults in the unavailability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326523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Linac2 HV cable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55776" y="319381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Cryo CV + SPS magnet replacement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0312" y="342900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66"/>
                </a:solidFill>
              </a:rPr>
              <a:t>19 QPS </a:t>
            </a:r>
            <a:r>
              <a:rPr lang="en-GB" sz="1400" dirty="0" smtClean="0">
                <a:solidFill>
                  <a:srgbClr val="000066"/>
                </a:solidFill>
              </a:rPr>
              <a:t>faults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509210" y="1732166"/>
            <a:ext cx="17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LHC Availability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537321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Scrubbing run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899592" y="2276872"/>
            <a:ext cx="7848872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884368" y="19168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65 %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364088" y="5589240"/>
            <a:ext cx="1152128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80112" y="524894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3 - 50 b</a:t>
            </a:r>
            <a:endParaRPr lang="en-GB" sz="1400" dirty="0">
              <a:solidFill>
                <a:srgbClr val="000066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84368" y="5577448"/>
            <a:ext cx="108012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52320" y="5248945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152 - 482 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8104" y="268917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Cryo + LBDS</a:t>
            </a:r>
            <a:endParaRPr lang="en-GB" sz="1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7671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764705"/>
            <a:ext cx="8208912" cy="5363228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Reminder: 2012 System Fault Time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76256" y="6228020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B. Todd, Evian 2012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2708920"/>
            <a:ext cx="3168352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Total </a:t>
            </a:r>
            <a:r>
              <a:rPr lang="en-GB" u="sng" dirty="0" smtClean="0">
                <a:solidFill>
                  <a:srgbClr val="000066"/>
                </a:solidFill>
                <a:latin typeface="+mn-lt"/>
              </a:rPr>
              <a:t>System</a:t>
            </a:r>
            <a:r>
              <a:rPr lang="en-GB" dirty="0" smtClean="0">
                <a:solidFill>
                  <a:srgbClr val="000066"/>
                </a:solidFill>
                <a:latin typeface="+mn-lt"/>
              </a:rPr>
              <a:t> Fault Time: 1524 h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01514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17593"/>
            <a:ext cx="8184326" cy="4915663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Fault Time in 2015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81745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66"/>
                </a:solidFill>
                <a:latin typeface="+mn-lt"/>
              </a:rPr>
              <a:t>LHC Fault Time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: filtering faults occurred in the shadow of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System Fault Time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NOT filtering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faults occurred in the shadow of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others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2708920"/>
            <a:ext cx="2736304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Total </a:t>
            </a:r>
            <a:r>
              <a:rPr lang="en-GB" u="sng" dirty="0" smtClean="0">
                <a:solidFill>
                  <a:srgbClr val="000066"/>
                </a:solidFill>
                <a:latin typeface="+mn-lt"/>
              </a:rPr>
              <a:t>LHC</a:t>
            </a:r>
            <a:r>
              <a:rPr lang="en-GB" dirty="0" smtClean="0">
                <a:solidFill>
                  <a:srgbClr val="000066"/>
                </a:solidFill>
                <a:latin typeface="+mn-lt"/>
              </a:rPr>
              <a:t> Fault Time: 903 h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486916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Cryo: 72 h quench recovery (child)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56667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Impact of Faults on Operation (1/2)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3528" y="588946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62000"/>
            <a:ext cx="8517578" cy="511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208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/>
              <a:t>Impact of Faults on Operation </a:t>
            </a:r>
            <a:r>
              <a:rPr lang="en-GB" dirty="0" smtClean="0"/>
              <a:t>(2/2</a:t>
            </a:r>
            <a:r>
              <a:rPr lang="en-GB" dirty="0"/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3528" y="5877272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762000"/>
            <a:ext cx="8521579" cy="51152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16016" y="1484784"/>
            <a:ext cx="2304256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Trade-off to be found!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987824" y="1556792"/>
            <a:ext cx="1728192" cy="7200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843808" y="1772816"/>
            <a:ext cx="1872208" cy="2880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88024" y="3429000"/>
            <a:ext cx="3312368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72 h quench recovery assigned to parent fault (Quench)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57218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Recurring Failures</a:t>
            </a:r>
            <a:endParaRPr lang="en-GB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755576" y="980728"/>
            <a:ext cx="777686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457200" lvl="1" indent="0"/>
            <a:endParaRPr lang="en-GB" sz="400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SIS Timeout (4 times, solved)</a:t>
            </a:r>
          </a:p>
          <a:p>
            <a:pPr>
              <a:buFont typeface="Arial" pitchFamily="34" charset="0"/>
              <a:buChar char="•"/>
            </a:pPr>
            <a:endParaRPr lang="en-GB" sz="1600" dirty="0" smtClean="0"/>
          </a:p>
          <a:p>
            <a:pPr marL="0" indent="0">
              <a:buNone/>
            </a:pPr>
            <a:endParaRPr lang="en-GB" sz="4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Ventilation doors left open (9 times)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SEUs on QPS DQQBS boards (A. Siemko, </a:t>
            </a:r>
            <a:r>
              <a:rPr lang="en-GB" dirty="0" smtClean="0">
                <a:hlinkClick r:id="rId3"/>
              </a:rPr>
              <a:t>LMC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UFOs/ULOs (+ quench</a:t>
            </a:r>
            <a:r>
              <a:rPr lang="en-GB" dirty="0"/>
              <a:t>) </a:t>
            </a:r>
            <a:r>
              <a:rPr lang="en-GB" dirty="0" smtClean="0"/>
              <a:t>(G. </a:t>
            </a:r>
            <a:r>
              <a:rPr lang="en-GB" dirty="0" err="1" smtClean="0"/>
              <a:t>Papotti</a:t>
            </a:r>
            <a:r>
              <a:rPr lang="en-GB" dirty="0" smtClean="0"/>
              <a:t>, </a:t>
            </a:r>
            <a:r>
              <a:rPr lang="en-GB" dirty="0" smtClean="0">
                <a:hlinkClick r:id="rId3"/>
              </a:rPr>
              <a:t>LMC</a:t>
            </a:r>
            <a:r>
              <a:rPr lang="en-GB" dirty="0"/>
              <a:t>)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5 dumps so far, including 1 beam induced </a:t>
            </a:r>
            <a:r>
              <a:rPr lang="en-US" dirty="0" smtClean="0"/>
              <a:t>quench (04L8</a:t>
            </a:r>
            <a:r>
              <a:rPr lang="en-US" dirty="0"/>
              <a:t>, 10L3, 34L8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quench, </a:t>
            </a:r>
            <a:r>
              <a:rPr lang="en-US" dirty="0"/>
              <a:t>12L6, </a:t>
            </a:r>
            <a:r>
              <a:rPr lang="en-US" dirty="0" smtClean="0"/>
              <a:t>15L2)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15R8.B2: 10 </a:t>
            </a:r>
            <a:r>
              <a:rPr lang="en-US" dirty="0" smtClean="0"/>
              <a:t>dumps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  <a:p>
            <a:pPr marL="228600">
              <a:buFont typeface="Arial" panose="020B0604020202020204" pitchFamily="34" charset="0"/>
              <a:buChar char="•"/>
            </a:pPr>
            <a:r>
              <a:rPr lang="en-US" dirty="0" smtClean="0"/>
              <a:t>Earth Fault: RCS.A78B2 (several times over the last week)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23057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AFT: </a:t>
            </a:r>
            <a:r>
              <a:rPr lang="en-GB" kern="0" dirty="0" err="1" smtClean="0"/>
              <a:t>Wishlist</a:t>
            </a:r>
            <a:endParaRPr lang="en-GB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755576" y="908720"/>
            <a:ext cx="7740352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dirty="0" smtClean="0"/>
              <a:t>Add operation mode line from the eLogbook in the cardiogram</a:t>
            </a:r>
          </a:p>
          <a:p>
            <a:pPr>
              <a:buFont typeface="Arial" pitchFamily="34" charset="0"/>
              <a:buChar char="•"/>
            </a:pPr>
            <a:endParaRPr lang="en-GB" sz="1000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Add attribute “pre-cycle needed”</a:t>
            </a:r>
          </a:p>
          <a:p>
            <a:pPr>
              <a:buFont typeface="Arial" pitchFamily="34" charset="0"/>
              <a:buChar char="•"/>
            </a:pPr>
            <a:endParaRPr lang="en-GB" sz="10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Add links between related faults (e.g. SIS timeout)</a:t>
            </a:r>
          </a:p>
          <a:p>
            <a:pPr>
              <a:buFont typeface="Arial" pitchFamily="34" charset="0"/>
              <a:buChar char="•"/>
            </a:pPr>
            <a:endParaRPr lang="en-GB" sz="1000" dirty="0" smtClean="0"/>
          </a:p>
          <a:p>
            <a:pPr marL="0" indent="0">
              <a:buNone/>
            </a:pPr>
            <a:endParaRPr lang="en-GB" sz="4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Add suspended faults</a:t>
            </a:r>
          </a:p>
          <a:p>
            <a:pPr>
              <a:buFont typeface="Arial" pitchFamily="34" charset="0"/>
              <a:buChar char="•"/>
            </a:pPr>
            <a:endParaRPr lang="en-GB" sz="1000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Add filter for faults ‘not blocking operation’ in the statistics page (already in the cardiogram with AFT v1.0.7)</a:t>
            </a:r>
          </a:p>
          <a:p>
            <a:pPr>
              <a:buFont typeface="Arial" pitchFamily="34" charset="0"/>
              <a:buChar char="•"/>
            </a:pPr>
            <a:endParaRPr lang="en-GB" sz="1000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Improvements for statistics page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Fault time plots accounting for fault dependencies and parallel faults (% and absolute numbers)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Filter faults based on attributes, duration, OP mode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203413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 bwMode="auto">
          <a:xfrm>
            <a:off x="762000" y="0"/>
            <a:ext cx="755441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Conclusions</a:t>
            </a:r>
            <a:endParaRPr lang="en-GB" kern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55576" y="980728"/>
            <a:ext cx="7740352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dirty="0" smtClean="0"/>
              <a:t>AFT is a consolidated tool for availability tracking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Improvements continuously under discussion with AFT team</a:t>
            </a:r>
          </a:p>
          <a:p>
            <a:pPr lvl="1"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AWG weekly fault review to ensure data consistency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Availability similar to 2012 (60 - 65 %)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Considering increased energy, BUT low intensity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Notable failure modes (scaling with intensity!?)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UFOs/ULO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Beam-induced quenches (already ~3 days for quench recovery)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Radiation effects on electronics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000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RCS.A78B2 earth </a:t>
            </a:r>
            <a:r>
              <a:rPr lang="en-GB" dirty="0" smtClean="0"/>
              <a:t>fault</a:t>
            </a:r>
          </a:p>
        </p:txBody>
      </p:sp>
    </p:spTree>
    <p:extLst>
      <p:ext uri="{BB962C8B-B14F-4D97-AF65-F5344CB8AC3E}">
        <p14:creationId xmlns:p14="http://schemas.microsoft.com/office/powerpoint/2010/main" val="12881018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/>
              <a:t>Thank you for your </a:t>
            </a:r>
            <a:r>
              <a:rPr lang="en-GB" sz="4000" dirty="0" smtClean="0"/>
              <a:t>attention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560" y="2276872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219057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Fault Analysis</a:t>
            </a:r>
            <a:endParaRPr lang="en-GB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259632" y="1196752"/>
            <a:ext cx="5904656" cy="388843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dirty="0" smtClean="0"/>
              <a:t>Reference period: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3/4/2015 – 22/7/2015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Week 14 - Week 30 (up to Wed)</a:t>
            </a:r>
          </a:p>
          <a:p>
            <a:pPr lvl="1">
              <a:buFont typeface="Wingdings" pitchFamily="2" charset="2"/>
              <a:buChar char="ü"/>
            </a:pPr>
            <a:endParaRPr lang="en-GB" sz="2400" dirty="0"/>
          </a:p>
          <a:p>
            <a:pPr marL="228600">
              <a:buFont typeface="Arial" panose="020B0604020202020204" pitchFamily="34" charset="0"/>
              <a:buChar char="•"/>
            </a:pPr>
            <a:r>
              <a:rPr lang="en-GB" dirty="0" smtClean="0"/>
              <a:t>The tools:</a:t>
            </a:r>
          </a:p>
          <a:p>
            <a:pPr marL="800100" lvl="1">
              <a:buFont typeface="Wingdings" panose="05000000000000000000" pitchFamily="2" charset="2"/>
              <a:buChar char="ü"/>
            </a:pPr>
            <a:r>
              <a:rPr lang="en-GB" sz="2400" dirty="0" smtClean="0"/>
              <a:t>eLogbook</a:t>
            </a:r>
          </a:p>
          <a:p>
            <a:pPr marL="800100" lvl="1">
              <a:buFont typeface="Wingdings" panose="05000000000000000000" pitchFamily="2" charset="2"/>
              <a:buChar char="ü"/>
            </a:pPr>
            <a:r>
              <a:rPr lang="en-GB" sz="2400" dirty="0" smtClean="0"/>
              <a:t>Accelerator </a:t>
            </a:r>
            <a:r>
              <a:rPr lang="en-GB" sz="2400" dirty="0"/>
              <a:t>Fault Tracker </a:t>
            </a:r>
            <a:endParaRPr lang="en-GB" sz="2400" dirty="0" smtClean="0"/>
          </a:p>
          <a:p>
            <a:pPr marL="342900" lvl="1" indent="0"/>
            <a:r>
              <a:rPr lang="en-GB" sz="2400" dirty="0"/>
              <a:t> </a:t>
            </a:r>
            <a:r>
              <a:rPr lang="en-GB" sz="2400" dirty="0" smtClean="0"/>
              <a:t>      (</a:t>
            </a:r>
            <a:r>
              <a:rPr lang="en-GB" sz="2400" dirty="0">
                <a:hlinkClick r:id="rId2"/>
              </a:rPr>
              <a:t>https://aft.cern.ch/#/</a:t>
            </a:r>
            <a:r>
              <a:rPr lang="en-GB" sz="2400" dirty="0" smtClean="0">
                <a:hlinkClick r:id="rId2"/>
              </a:rPr>
              <a:t>home</a:t>
            </a:r>
            <a:r>
              <a:rPr lang="en-GB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399862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LHC Cardiogram: Example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2503"/>
            <a:ext cx="9144000" cy="304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112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2010 vs 2015 Cardiogram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8610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7554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2010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527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22" y="927581"/>
            <a:ext cx="7803556" cy="566977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52168" y="0"/>
            <a:ext cx="8382000" cy="762000"/>
          </a:xfrm>
          <a:prstGeom prst="rect">
            <a:avLst/>
          </a:prstGeom>
        </p:spPr>
        <p:txBody>
          <a:bodyPr/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r>
              <a:rPr lang="en-US" kern="0" smtClean="0"/>
              <a:t>Operations : Lost Physics + Fault Time</a:t>
            </a:r>
            <a:endParaRPr lang="en-GB" kern="0" dirty="0"/>
          </a:p>
        </p:txBody>
      </p:sp>
      <p:sp>
        <p:nvSpPr>
          <p:cNvPr id="4" name="Rectangle 3"/>
          <p:cNvSpPr/>
          <p:nvPr/>
        </p:nvSpPr>
        <p:spPr>
          <a:xfrm>
            <a:off x="4871364" y="3005554"/>
            <a:ext cx="330103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812 hours = 34 days = </a:t>
            </a:r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lost 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physics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1524 hours = 64 days = </a:t>
            </a:r>
            <a:r>
              <a:rPr lang="en-US" dirty="0" smtClean="0">
                <a:solidFill>
                  <a:srgbClr val="800080"/>
                </a:solidFill>
                <a:latin typeface="Calibri" pitchFamily="34" charset="0"/>
              </a:rPr>
              <a:t>fault time</a:t>
            </a:r>
            <a:endParaRPr lang="en-GB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6228020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B. Todd, Evian 2012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869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762000"/>
            <a:ext cx="8278259" cy="4971256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Unavailability up to TS1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73325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66"/>
                </a:solidFill>
                <a:latin typeface="+mn-lt"/>
              </a:rPr>
              <a:t>LHC Fault Time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: filtering faults occurred in the shadow of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System Fault Time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NOT filtering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faults occurred in the shadow of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others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2708920"/>
            <a:ext cx="2736304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Total </a:t>
            </a:r>
            <a:r>
              <a:rPr lang="en-GB" u="sng" dirty="0" smtClean="0">
                <a:solidFill>
                  <a:srgbClr val="000066"/>
                </a:solidFill>
                <a:latin typeface="+mn-lt"/>
              </a:rPr>
              <a:t>LHC</a:t>
            </a:r>
            <a:r>
              <a:rPr lang="en-GB" dirty="0" smtClean="0">
                <a:solidFill>
                  <a:srgbClr val="000066"/>
                </a:solidFill>
                <a:latin typeface="+mn-lt"/>
              </a:rPr>
              <a:t> Fault Time: 568 h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486916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Cryo: 55 h quench recovery (child)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22049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Impact on Operation up to TS1 (1/2)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89" y="762000"/>
            <a:ext cx="8403675" cy="50432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3528" y="58052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</p:spTree>
    <p:extLst>
      <p:ext uri="{BB962C8B-B14F-4D97-AF65-F5344CB8AC3E}">
        <p14:creationId xmlns:p14="http://schemas.microsoft.com/office/powerpoint/2010/main" val="29960332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/>
              <a:t>Impact on Operation up to </a:t>
            </a:r>
            <a:r>
              <a:rPr lang="en-GB" dirty="0" smtClean="0"/>
              <a:t>TS1 (</a:t>
            </a:r>
            <a:r>
              <a:rPr lang="en-GB" dirty="0"/>
              <a:t>2/2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774205"/>
            <a:ext cx="8383469" cy="50310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3528" y="58052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</p:spTree>
    <p:extLst>
      <p:ext uri="{BB962C8B-B14F-4D97-AF65-F5344CB8AC3E}">
        <p14:creationId xmlns:p14="http://schemas.microsoft.com/office/powerpoint/2010/main" val="12598581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05" y="762000"/>
            <a:ext cx="8278259" cy="4971256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</a:t>
            </a:r>
            <a:r>
              <a:rPr lang="en-GB" smtClean="0"/>
              <a:t>Unavailability after TS1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73325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66"/>
                </a:solidFill>
                <a:latin typeface="+mn-lt"/>
              </a:rPr>
              <a:t>LHC Fault Time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: filtering faults occurred in the shadow of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System Fault Time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NOT filtering </a:t>
            </a:r>
            <a:r>
              <a:rPr lang="en-GB" sz="2000" dirty="0">
                <a:solidFill>
                  <a:srgbClr val="000066"/>
                </a:solidFill>
                <a:latin typeface="+mn-lt"/>
              </a:rPr>
              <a:t>faults occurred in the shadow of 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others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2708920"/>
            <a:ext cx="2808312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Total </a:t>
            </a:r>
            <a:r>
              <a:rPr lang="en-GB" u="sng" dirty="0" smtClean="0">
                <a:solidFill>
                  <a:srgbClr val="000066"/>
                </a:solidFill>
                <a:latin typeface="+mn-lt"/>
              </a:rPr>
              <a:t>LHC</a:t>
            </a:r>
            <a:r>
              <a:rPr lang="en-GB" dirty="0" smtClean="0">
                <a:solidFill>
                  <a:srgbClr val="000066"/>
                </a:solidFill>
                <a:latin typeface="+mn-lt"/>
              </a:rPr>
              <a:t> Fault Time: 335 h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48598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Cryo: 17 h quench recovery (child)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69655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Impact on Operation after TS1 (1/2)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5" y="762000"/>
            <a:ext cx="8419907" cy="5055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528" y="581745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</p:spTree>
    <p:extLst>
      <p:ext uri="{BB962C8B-B14F-4D97-AF65-F5344CB8AC3E}">
        <p14:creationId xmlns:p14="http://schemas.microsoft.com/office/powerpoint/2010/main" val="27540809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Impact on Operation after TS1 (2/2)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23528" y="581745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additional 3 h added for every fault occurrence to measure the impact on operation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762001"/>
            <a:ext cx="8433525" cy="50628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1340768"/>
            <a:ext cx="2304256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Trade-off to be found!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699792" y="1340768"/>
            <a:ext cx="2520280" cy="7200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355976" y="1628800"/>
            <a:ext cx="864096" cy="2880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2091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GB" sz="2400" dirty="0"/>
              <a:t>GS BLOCKING FAULT IN THE SHADOW OF A LONG CRYO STOP ON 9/11/2012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8072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rgbClr val="002060"/>
                </a:solidFill>
              </a:rPr>
              <a:t>In the shadow of a long </a:t>
            </a:r>
            <a:r>
              <a:rPr lang="en-GB" sz="2000" dirty="0" err="1" smtClean="0">
                <a:solidFill>
                  <a:srgbClr val="002060"/>
                </a:solidFill>
              </a:rPr>
              <a:t>cryo</a:t>
            </a:r>
            <a:r>
              <a:rPr lang="en-GB" sz="2000" dirty="0" smtClean="0">
                <a:solidFill>
                  <a:srgbClr val="002060"/>
                </a:solidFill>
              </a:rPr>
              <a:t>-stop on 9/11/2012, several interventions (QPS, Vacuum, EPC) were scheduled. Due to a door blocked, the EPC intervention had to be suspended waiting for the GS piquet. Only after that the EPC intervention was possible.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23" y="3151783"/>
            <a:ext cx="9218613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0124" y="2719735"/>
            <a:ext cx="8764364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608" y="2719735"/>
            <a:ext cx="7416824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221567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66"/>
                </a:solidFill>
              </a:rPr>
              <a:t>LHC</a:t>
            </a:r>
            <a:endParaRPr lang="en-GB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695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AWG: Fault Review</a:t>
            </a:r>
            <a:endParaRPr lang="en-GB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60040" y="1052736"/>
            <a:ext cx="8460432" cy="525658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dirty="0" smtClean="0"/>
              <a:t>Ensure </a:t>
            </a:r>
            <a:r>
              <a:rPr lang="en-GB" b="1" dirty="0" smtClean="0"/>
              <a:t>consistency of availability data</a:t>
            </a:r>
            <a:r>
              <a:rPr lang="en-GB" dirty="0" smtClean="0"/>
              <a:t> throughout the year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Weekly fault review by AWG-core (</a:t>
            </a:r>
            <a:r>
              <a:rPr lang="en-GB" b="1" dirty="0" smtClean="0"/>
              <a:t>AFT + eLogbook</a:t>
            </a:r>
            <a:r>
              <a:rPr lang="en-GB" dirty="0" smtClean="0"/>
              <a:t>):</a:t>
            </a:r>
            <a:endParaRPr lang="en-GB" dirty="0"/>
          </a:p>
          <a:p>
            <a:pPr lvl="1">
              <a:buFont typeface="Wingdings" pitchFamily="2" charset="2"/>
              <a:buChar char="ü"/>
            </a:pPr>
            <a:r>
              <a:rPr lang="en-GB" sz="2400" dirty="0"/>
              <a:t>Missing </a:t>
            </a:r>
            <a:r>
              <a:rPr lang="en-GB" sz="2400" dirty="0" smtClean="0"/>
              <a:t>faults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PM events</a:t>
            </a:r>
            <a:endParaRPr lang="en-GB" sz="2400" dirty="0"/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Fault attributes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Fault dependencies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Fault duration</a:t>
            </a:r>
          </a:p>
          <a:p>
            <a:pPr marL="0" indent="0">
              <a:buNone/>
            </a:pPr>
            <a:endParaRPr lang="en-GB" sz="1600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Some statistics: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~ 40-50 events analysed per week</a:t>
            </a:r>
          </a:p>
          <a:p>
            <a:pPr lvl="1">
              <a:buFont typeface="Wingdings" pitchFamily="2" charset="2"/>
              <a:buChar char="ü"/>
            </a:pPr>
            <a:r>
              <a:rPr lang="en-GB" sz="2400" dirty="0" smtClean="0"/>
              <a:t>~ 10-20 modifications per week (mainly fault attributes)</a:t>
            </a:r>
          </a:p>
          <a:p>
            <a:pPr lvl="1">
              <a:buFont typeface="Wingdings" pitchFamily="2" charset="2"/>
              <a:buChar char="ü"/>
            </a:pPr>
            <a:endParaRPr lang="en-GB" sz="2400" dirty="0"/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832200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sz="2800" dirty="0"/>
              <a:t>GS BLOCKING FAULT + CHILD EVENTS ON 23/10/2012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02544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rgbClr val="002060"/>
                </a:solidFill>
              </a:rPr>
              <a:t>EPC access is needed after a beam dump. This had to be suspended for a problem in the access system, waiting for the GS piquet. A patrol was needed afterwards. Only after that the EPC intervention was possible and a pre-cycle needed.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3185319"/>
            <a:ext cx="8834437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71800" y="3833391"/>
            <a:ext cx="792088" cy="216024"/>
          </a:xfrm>
          <a:prstGeom prst="rect">
            <a:avLst/>
          </a:prstGeom>
          <a:pattFill prst="dashHorz">
            <a:fgClr>
              <a:srgbClr val="FF0000"/>
            </a:fgClr>
            <a:bgClr>
              <a:sysClr val="window" lastClr="FFFFFF"/>
            </a:bgClr>
          </a:patt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0124" y="2897287"/>
            <a:ext cx="8764364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339752" y="2897287"/>
            <a:ext cx="2242554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239323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66"/>
                </a:solidFill>
              </a:rPr>
              <a:t>LHC</a:t>
            </a:r>
            <a:endParaRPr lang="en-GB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9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sz="2800" dirty="0"/>
              <a:t>THUNDERSTORM AND </a:t>
            </a:r>
            <a:r>
              <a:rPr lang="en-GB" sz="2800" dirty="0" smtClean="0"/>
              <a:t>CHILD </a:t>
            </a:r>
            <a:r>
              <a:rPr lang="en-GB" sz="2800" dirty="0"/>
              <a:t>FAULTS ON 21/8/2012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90872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rgbClr val="002060"/>
                </a:solidFill>
              </a:rPr>
              <a:t>A thunderstorm caused faults in many systems (QPS, collimators, </a:t>
            </a:r>
            <a:r>
              <a:rPr lang="en-GB" sz="2000" dirty="0" err="1">
                <a:solidFill>
                  <a:srgbClr val="002060"/>
                </a:solidFill>
              </a:rPr>
              <a:t>C</a:t>
            </a:r>
            <a:r>
              <a:rPr lang="en-GB" sz="2000" dirty="0" err="1" smtClean="0">
                <a:solidFill>
                  <a:srgbClr val="002060"/>
                </a:solidFill>
              </a:rPr>
              <a:t>ryo</a:t>
            </a:r>
            <a:r>
              <a:rPr lang="en-GB" sz="2000" dirty="0" smtClean="0">
                <a:solidFill>
                  <a:srgbClr val="002060"/>
                </a:solidFill>
              </a:rPr>
              <a:t>, experiments,…); these are all child faults of the external event. The sequence of events/faults is not clearly deducible from the logbook due to the big number of faults.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95" y="2646065"/>
            <a:ext cx="9077325" cy="395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79584" y="4437112"/>
            <a:ext cx="325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Difficult to trace back the series of events in the logbook</a:t>
            </a:r>
            <a:endParaRPr lang="en-GB" sz="1600" dirty="0">
              <a:solidFill>
                <a:srgbClr val="002060"/>
              </a:solidFill>
            </a:endParaRPr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 flipV="1">
            <a:off x="5436096" y="4621708"/>
            <a:ext cx="443488" cy="10779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00124" y="2420888"/>
            <a:ext cx="8764364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99592" y="2420888"/>
            <a:ext cx="5040560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19168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66"/>
                </a:solidFill>
              </a:rPr>
              <a:t>LHC</a:t>
            </a:r>
            <a:endParaRPr lang="en-GB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843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GB" sz="2800" dirty="0"/>
              <a:t>EPC OCTUPOLE FAULTS AND LIFT MAINTENANCE 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2800" dirty="0"/>
              <a:t>15/5/2012 to 29/5/2012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005696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solidFill>
                  <a:srgbClr val="002060"/>
                </a:solidFill>
              </a:rPr>
              <a:t>A fault of a power converter of an </a:t>
            </a:r>
            <a:r>
              <a:rPr lang="en-GB" sz="2000" dirty="0" err="1" smtClean="0">
                <a:solidFill>
                  <a:srgbClr val="002060"/>
                </a:solidFill>
              </a:rPr>
              <a:t>octupole</a:t>
            </a:r>
            <a:r>
              <a:rPr lang="en-GB" sz="2000" dirty="0" smtClean="0">
                <a:solidFill>
                  <a:srgbClr val="002060"/>
                </a:solidFill>
              </a:rPr>
              <a:t> (ROF.A81.B1) was detected by the PIC on 15/5/2012. Intervention was impossible due to scheduled maintenance on the lift. The repair was then postponed. A fault of a power converter of another </a:t>
            </a:r>
            <a:r>
              <a:rPr lang="en-GB" sz="2000" dirty="0" err="1" smtClean="0">
                <a:solidFill>
                  <a:srgbClr val="002060"/>
                </a:solidFill>
              </a:rPr>
              <a:t>octupole</a:t>
            </a:r>
            <a:r>
              <a:rPr lang="en-GB" sz="2000" dirty="0" smtClean="0">
                <a:solidFill>
                  <a:srgbClr val="002060"/>
                </a:solidFill>
              </a:rPr>
              <a:t> (</a:t>
            </a:r>
            <a:r>
              <a:rPr lang="en-GB" sz="2000" dirty="0">
                <a:solidFill>
                  <a:srgbClr val="002060"/>
                </a:solidFill>
              </a:rPr>
              <a:t>ROF.A67.B1</a:t>
            </a:r>
            <a:r>
              <a:rPr lang="en-GB" sz="2000" dirty="0" smtClean="0">
                <a:solidFill>
                  <a:srgbClr val="002060"/>
                </a:solidFill>
              </a:rPr>
              <a:t>) occurred on 29/5/2012. The combined effect of the two faults on the octupoles caused losses in IR7, detected by the BLMs.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3196" y="3429000"/>
            <a:ext cx="9791700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520" y="3212976"/>
            <a:ext cx="8784976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9552" y="3212976"/>
            <a:ext cx="3960440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270892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66"/>
                </a:solidFill>
              </a:rPr>
              <a:t>LHC</a:t>
            </a:r>
            <a:endParaRPr lang="en-GB" sz="2400" b="1" dirty="0">
              <a:solidFill>
                <a:srgbClr val="00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76256" y="3212976"/>
            <a:ext cx="1224136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5384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Fault Dependencies</a:t>
            </a:r>
            <a:endParaRPr lang="en-GB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396552" y="836712"/>
            <a:ext cx="8495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  <a:latin typeface="+mn-lt"/>
              </a:rPr>
              <a:t>System </a:t>
            </a:r>
            <a:r>
              <a:rPr lang="en-GB" sz="2400" dirty="0" smtClean="0">
                <a:solidFill>
                  <a:srgbClr val="002060"/>
                </a:solidFill>
                <a:latin typeface="+mn-lt"/>
              </a:rPr>
              <a:t>Available/Fault: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2060"/>
                </a:solidFill>
                <a:latin typeface="+mn-lt"/>
              </a:rPr>
              <a:t>Blocking Fault: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1200" dirty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2060"/>
                </a:solidFill>
                <a:latin typeface="+mn-lt"/>
              </a:rPr>
              <a:t>Parent/Child Fault: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rgbClr val="002060"/>
                </a:solidFill>
                <a:latin typeface="+mn-lt"/>
              </a:rPr>
              <a:t>Postponed Fault (not yet implemented in the AFT):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983240" y="2600908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2420888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2035300" y="6116786"/>
            <a:ext cx="4803924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6983240" y="6224798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6044778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238824" y="2852936"/>
            <a:ext cx="792088" cy="21602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035300" y="2485632"/>
            <a:ext cx="1203524" cy="223288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4868" y="2485632"/>
            <a:ext cx="3204356" cy="211096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38824" y="2485632"/>
            <a:ext cx="396044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35300" y="2852936"/>
            <a:ext cx="771476" cy="21602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30912" y="2852936"/>
            <a:ext cx="2808312" cy="21602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238824" y="2852936"/>
            <a:ext cx="396044" cy="216024"/>
          </a:xfrm>
          <a:prstGeom prst="rect">
            <a:avLst/>
          </a:prstGeom>
          <a:pattFill prst="pct75">
            <a:fgClr>
              <a:schemeClr val="accent1"/>
            </a:fgClr>
            <a:bgClr>
              <a:schemeClr val="bg1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983240" y="2946868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2804418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6" name="Straight Connector 45"/>
          <p:cNvCxnSpPr/>
          <p:nvPr/>
        </p:nvCxnSpPr>
        <p:spPr>
          <a:xfrm>
            <a:off x="6983240" y="4257092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4077072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1988420" y="4845670"/>
            <a:ext cx="2042492" cy="21602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035300" y="4141816"/>
            <a:ext cx="1203524" cy="223288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34868" y="4141816"/>
            <a:ext cx="3204356" cy="211096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806776" y="4141816"/>
            <a:ext cx="828092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030912" y="4845670"/>
            <a:ext cx="2808312" cy="21602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598864" y="4845670"/>
            <a:ext cx="2232248" cy="21602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6983240" y="4939602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4797152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own Arrow 9"/>
          <p:cNvSpPr/>
          <p:nvPr/>
        </p:nvSpPr>
        <p:spPr>
          <a:xfrm>
            <a:off x="3436846" y="4413622"/>
            <a:ext cx="378042" cy="383530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2855997" y="6105041"/>
            <a:ext cx="828092" cy="227769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699414" y="6105040"/>
            <a:ext cx="1015574" cy="227769"/>
          </a:xfrm>
          <a:prstGeom prst="rect">
            <a:avLst/>
          </a:prstGeom>
          <a:pattFill prst="pct80">
            <a:fgClr>
              <a:schemeClr val="accent1"/>
            </a:fgClr>
            <a:bgClr>
              <a:sysClr val="window" lastClr="FFFFFF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728986" y="6110914"/>
            <a:ext cx="828092" cy="221896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35300" y="1364258"/>
            <a:ext cx="4803924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6983240" y="1472270"/>
            <a:ext cx="1800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20" y="1292250"/>
            <a:ext cx="1485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3634868" y="2852936"/>
            <a:ext cx="2196244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06776" y="2852936"/>
            <a:ext cx="432048" cy="2160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501392" y="1364256"/>
            <a:ext cx="638560" cy="21602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7081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vs 2015 Cardiogram (up to July)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" y="3645024"/>
            <a:ext cx="9144000" cy="3200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762000"/>
            <a:ext cx="9144000" cy="6083424"/>
          </a:xfrm>
          <a:prstGeom prst="rect">
            <a:avLst/>
          </a:prstGeom>
          <a:solidFill>
            <a:schemeClr val="bg1">
              <a:lumMod val="65000"/>
              <a:alpha val="81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063319" y="24928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66"/>
                </a:solidFill>
              </a:rPr>
              <a:t>2012   </a:t>
            </a:r>
            <a:r>
              <a:rPr lang="en-GB" sz="24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  </a:t>
            </a:r>
            <a:r>
              <a:rPr lang="en-GB" sz="2400" dirty="0" smtClean="0">
                <a:solidFill>
                  <a:srgbClr val="000066"/>
                </a:solidFill>
              </a:rPr>
              <a:t>370 faults</a:t>
            </a:r>
            <a:endParaRPr lang="en-GB" sz="2400" dirty="0">
              <a:solidFill>
                <a:srgbClr val="00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4695527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66"/>
                </a:solidFill>
              </a:rPr>
              <a:t>2015   </a:t>
            </a:r>
            <a:r>
              <a:rPr lang="en-GB" sz="24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  </a:t>
            </a:r>
            <a:r>
              <a:rPr lang="en-GB" sz="2400" dirty="0" smtClean="0">
                <a:solidFill>
                  <a:srgbClr val="000066"/>
                </a:solidFill>
              </a:rPr>
              <a:t>544 faults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154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Operation (estimate)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3528" y="58052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66"/>
                </a:solidFill>
                <a:latin typeface="+mn-lt"/>
              </a:rPr>
              <a:t>Turnaround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: time to recover stable beams conditions after a beam dump, when no faults occur (minimum: 2h20 in 2012)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61" y="1124744"/>
            <a:ext cx="7549355" cy="4536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4" y="5229200"/>
            <a:ext cx="2448272" cy="369332"/>
          </a:xfrm>
          <a:prstGeom prst="rect">
            <a:avLst/>
          </a:prstGeom>
          <a:noFill/>
          <a:ln w="19050"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66"/>
                </a:solidFill>
                <a:latin typeface="+mn-lt"/>
              </a:rPr>
              <a:t>LHC Availability: 63 %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21248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2015 Operation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720080" y="848906"/>
            <a:ext cx="7236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Assumption: pre-cycle duration following every fault </a:t>
            </a:r>
            <a:r>
              <a:rPr lang="en-GB" sz="2000" dirty="0" smtClean="0">
                <a:solidFill>
                  <a:srgbClr val="000066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 1 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66"/>
                </a:solidFill>
                <a:latin typeface="+mn-lt"/>
              </a:rPr>
              <a:t>67 pre-cycles due to faults (67 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58" y="1772816"/>
            <a:ext cx="8038174" cy="4824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6011996"/>
            <a:ext cx="2448272" cy="369332"/>
          </a:xfrm>
          <a:prstGeom prst="rect">
            <a:avLst/>
          </a:prstGeom>
          <a:noFill/>
          <a:ln w="19050"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66"/>
                </a:solidFill>
                <a:latin typeface="+mn-lt"/>
              </a:rPr>
              <a:t>LHC Availability: 62 %</a:t>
            </a:r>
            <a:endParaRPr lang="en-GB" b="1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24602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Notable Faults (&gt; 24 h)</a:t>
            </a:r>
            <a:endParaRPr lang="en-GB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755576" y="836712"/>
            <a:ext cx="7272808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b="1" dirty="0" smtClean="0"/>
              <a:t>Cryogenics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Quench recovery (</a:t>
            </a:r>
            <a:r>
              <a:rPr lang="en-GB" dirty="0" smtClean="0">
                <a:hlinkClick r:id="rId3"/>
              </a:rPr>
              <a:t>Week 14</a:t>
            </a:r>
            <a:r>
              <a:rPr lang="en-GB" dirty="0" smtClean="0"/>
              <a:t>, blocked by </a:t>
            </a:r>
            <a:r>
              <a:rPr lang="en-GB" dirty="0"/>
              <a:t>C</a:t>
            </a:r>
            <a:r>
              <a:rPr lang="en-GB" dirty="0" smtClean="0"/>
              <a:t>ryo/Controls</a:t>
            </a:r>
            <a:r>
              <a:rPr lang="en-GB" dirty="0"/>
              <a:t>)</a:t>
            </a:r>
            <a:r>
              <a:rPr lang="en-GB" dirty="0" smtClean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Cooling and ventilation (</a:t>
            </a:r>
            <a:r>
              <a:rPr lang="en-GB" dirty="0" smtClean="0">
                <a:hlinkClick r:id="rId4"/>
              </a:rPr>
              <a:t>Week 19</a:t>
            </a:r>
            <a:r>
              <a:rPr lang="en-GB" dirty="0" smtClean="0"/>
              <a:t>, child fault)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Cold Compressor, breakdown of insulation vacuum of 4.5 K refrigerator in Pt8 (</a:t>
            </a:r>
            <a:r>
              <a:rPr lang="en-GB" dirty="0" smtClean="0">
                <a:hlinkClick r:id="rId5"/>
              </a:rPr>
              <a:t>Week 25/26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Cold compressor + Quench recovery S34 (</a:t>
            </a:r>
            <a:r>
              <a:rPr lang="en-GB" dirty="0" smtClean="0">
                <a:hlinkClick r:id="rId6"/>
              </a:rPr>
              <a:t>Week 28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Controls, DFBAO regulation problem (</a:t>
            </a:r>
            <a:r>
              <a:rPr lang="en-GB" dirty="0" smtClean="0">
                <a:hlinkClick r:id="rId7"/>
              </a:rPr>
              <a:t>Week 29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sz="1000" dirty="0" smtClean="0"/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Injectors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Linac2 HV cable replacement (</a:t>
            </a:r>
            <a:r>
              <a:rPr lang="en-GB" dirty="0" smtClean="0">
                <a:hlinkClick r:id="rId8"/>
              </a:rPr>
              <a:t>Week 16/17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SPS magnet replacement (</a:t>
            </a:r>
            <a:r>
              <a:rPr lang="en-GB" dirty="0" smtClean="0">
                <a:hlinkClick r:id="rId9"/>
              </a:rPr>
              <a:t>Week 19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Source cathode to be exchanged (</a:t>
            </a:r>
            <a:r>
              <a:rPr lang="en-GB" dirty="0" smtClean="0">
                <a:hlinkClick r:id="rId10"/>
              </a:rPr>
              <a:t>Week 27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sz="1000" dirty="0"/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LBDS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Generator MKD B2, switch replacement (</a:t>
            </a:r>
            <a:r>
              <a:rPr lang="en-US" dirty="0" smtClean="0">
                <a:hlinkClick r:id="rId11"/>
              </a:rPr>
              <a:t>Week 25</a:t>
            </a:r>
            <a:r>
              <a:rPr lang="en-US" dirty="0" smtClean="0"/>
              <a:t>, mostly in the shadow of long </a:t>
            </a:r>
            <a:r>
              <a:rPr lang="en-US" dirty="0" err="1" smtClean="0"/>
              <a:t>cryo</a:t>
            </a:r>
            <a:r>
              <a:rPr lang="en-US" dirty="0" smtClean="0"/>
              <a:t>-stop)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796632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Number of Faults per Week</a:t>
            </a:r>
            <a:endParaRPr lang="en-GB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73791"/>
            <a:ext cx="8093344" cy="49930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52120" y="573325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Scrubbing run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860032" y="6237312"/>
            <a:ext cx="1152128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76056" y="623731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3 - 50 b</a:t>
            </a:r>
            <a:endParaRPr lang="en-GB" sz="1400" dirty="0">
              <a:solidFill>
                <a:srgbClr val="000066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164288" y="6225520"/>
            <a:ext cx="1080120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32240" y="6237312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66"/>
                </a:solidFill>
              </a:rPr>
              <a:t>152 - 482 b</a:t>
            </a:r>
          </a:p>
        </p:txBody>
      </p:sp>
    </p:spTree>
    <p:extLst>
      <p:ext uri="{BB962C8B-B14F-4D97-AF65-F5344CB8AC3E}">
        <p14:creationId xmlns:p14="http://schemas.microsoft.com/office/powerpoint/2010/main" val="28444071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9845</TotalTime>
  <Words>1319</Words>
  <Application>Microsoft Office PowerPoint</Application>
  <PresentationFormat>On-screen Show (4:3)</PresentationFormat>
  <Paragraphs>223</Paragraphs>
  <Slides>32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Arial Unicode MS</vt:lpstr>
      <vt:lpstr>Arial</vt:lpstr>
      <vt:lpstr>Calibri</vt:lpstr>
      <vt:lpstr>Franklin Gothic Medium</vt:lpstr>
      <vt:lpstr>Times New Roman</vt:lpstr>
      <vt:lpstr>Wingdings</vt:lpstr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PowerPoint Presentation</vt:lpstr>
      <vt:lpstr>PowerPoint Presentation</vt:lpstr>
      <vt:lpstr>PowerPoint Presentation</vt:lpstr>
      <vt:lpstr>Fault Dependencies</vt:lpstr>
      <vt:lpstr>2012 vs 2015 Cardiogram (up to July)</vt:lpstr>
      <vt:lpstr>2012 Operation (estimate)</vt:lpstr>
      <vt:lpstr>2015 Operation</vt:lpstr>
      <vt:lpstr>Notable Faults (&gt; 24 h)</vt:lpstr>
      <vt:lpstr>PowerPoint Presentation</vt:lpstr>
      <vt:lpstr>PowerPoint Presentation</vt:lpstr>
      <vt:lpstr>PowerPoint Presentation</vt:lpstr>
      <vt:lpstr>Reminder: 2012 System Fault Time</vt:lpstr>
      <vt:lpstr>Fault Time in 2015</vt:lpstr>
      <vt:lpstr>Impact of Faults on Operation (1/2)</vt:lpstr>
      <vt:lpstr>Impact of Faults on Operation (2/2)</vt:lpstr>
      <vt:lpstr>Recurring Failures</vt:lpstr>
      <vt:lpstr>PowerPoint Presentation</vt:lpstr>
      <vt:lpstr>PowerPoint Presentation</vt:lpstr>
      <vt:lpstr>Thank you for your attention</vt:lpstr>
      <vt:lpstr>LHC Cardiogram: Example</vt:lpstr>
      <vt:lpstr>2010 vs 2015 Cardiogram</vt:lpstr>
      <vt:lpstr>PowerPoint Presentation</vt:lpstr>
      <vt:lpstr>LHC Unavailability up to TS1</vt:lpstr>
      <vt:lpstr>Impact on Operation up to TS1 (1/2)</vt:lpstr>
      <vt:lpstr>Impact on Operation up to TS1 (2/2)</vt:lpstr>
      <vt:lpstr>LHC Unavailability after TS1</vt:lpstr>
      <vt:lpstr>Impact on Operation after TS1 (1/2)</vt:lpstr>
      <vt:lpstr>Impact on Operation after TS1 (2/2)</vt:lpstr>
      <vt:lpstr>GS BLOCKING FAULT IN THE SHADOW OF A LONG CRYO STOP ON 9/11/2012</vt:lpstr>
      <vt:lpstr>GS BLOCKING FAULT + CHILD EVENTS ON 23/10/2012</vt:lpstr>
      <vt:lpstr>THUNDERSTORM AND CHILD FAULTS ON 21/8/2012</vt:lpstr>
      <vt:lpstr>EPC OCTUPOLE FAULTS AND LIFT MAINTENANCE  15/5/2012 to 29/5/2012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Andrea Apollonio</cp:lastModifiedBy>
  <cp:revision>591</cp:revision>
  <cp:lastPrinted>2014-04-03T11:56:06Z</cp:lastPrinted>
  <dcterms:created xsi:type="dcterms:W3CDTF">2010-10-07T08:40:58Z</dcterms:created>
  <dcterms:modified xsi:type="dcterms:W3CDTF">2015-07-28T12:03:04Z</dcterms:modified>
</cp:coreProperties>
</file>