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78" r:id="rId4"/>
    <p:sldId id="258" r:id="rId5"/>
    <p:sldId id="259" r:id="rId6"/>
    <p:sldId id="266" r:id="rId7"/>
    <p:sldId id="269" r:id="rId8"/>
    <p:sldId id="260" r:id="rId9"/>
    <p:sldId id="261" r:id="rId10"/>
    <p:sldId id="267" r:id="rId11"/>
    <p:sldId id="268" r:id="rId12"/>
    <p:sldId id="271" r:id="rId13"/>
    <p:sldId id="272" r:id="rId14"/>
    <p:sldId id="264" r:id="rId15"/>
    <p:sldId id="265" r:id="rId16"/>
    <p:sldId id="273" r:id="rId17"/>
    <p:sldId id="274" r:id="rId18"/>
    <p:sldId id="275" r:id="rId19"/>
    <p:sldId id="262" r:id="rId20"/>
    <p:sldId id="263" r:id="rId21"/>
    <p:sldId id="276" r:id="rId22"/>
    <p:sldId id="277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1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43B47-E6D7-4C05-B624-60F315BE39C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13B3B-26B3-43C7-A4B9-9A027EA44C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77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160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0225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214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832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835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674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109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3342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6036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3937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20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9153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6704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298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394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868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032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056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9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243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980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38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438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66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435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10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7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0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8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69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376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420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966FF-1966-41FB-AE04-F76D492C547D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4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1122363"/>
            <a:ext cx="9144001" cy="2387600"/>
          </a:xfrm>
        </p:spPr>
        <p:txBody>
          <a:bodyPr>
            <a:normAutofit/>
          </a:bodyPr>
          <a:lstStyle/>
          <a:p>
            <a:r>
              <a:rPr lang="en-GB" sz="4800" b="1" dirty="0" smtClean="0"/>
              <a:t>Results of microscopic analysis II</a:t>
            </a:r>
            <a:endParaRPr lang="en-GB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H" sz="2800" dirty="0">
                <a:solidFill>
                  <a:schemeClr val="bg1">
                    <a:lumMod val="50000"/>
                  </a:schemeClr>
                </a:solidFill>
              </a:rPr>
              <a:t>V. Raginel, A. 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</a:rPr>
              <a:t>Gerardin, M. Thiebert</a:t>
            </a:r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7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5" y="2307908"/>
            <a:ext cx="9114005" cy="1707831"/>
          </a:xfrm>
        </p:spPr>
      </p:pic>
      <p:sp>
        <p:nvSpPr>
          <p:cNvPr id="5" name="TextBox 4"/>
          <p:cNvSpPr txBox="1"/>
          <p:nvPr/>
        </p:nvSpPr>
        <p:spPr>
          <a:xfrm>
            <a:off x="126899" y="161770"/>
            <a:ext cx="2118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First ~5 mm - T3-9/1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4262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75" y="104775"/>
            <a:ext cx="8839200" cy="6629400"/>
          </a:xfrm>
        </p:spPr>
      </p:pic>
      <p:grpSp>
        <p:nvGrpSpPr>
          <p:cNvPr id="10" name="Group 9"/>
          <p:cNvGrpSpPr/>
          <p:nvPr/>
        </p:nvGrpSpPr>
        <p:grpSpPr>
          <a:xfrm>
            <a:off x="206375" y="1271415"/>
            <a:ext cx="8839200" cy="5020682"/>
            <a:chOff x="206375" y="1650033"/>
            <a:chExt cx="8839200" cy="5020682"/>
          </a:xfrm>
        </p:grpSpPr>
        <p:sp>
          <p:nvSpPr>
            <p:cNvPr id="6" name="TextBox 5"/>
            <p:cNvSpPr txBox="1"/>
            <p:nvPr/>
          </p:nvSpPr>
          <p:spPr>
            <a:xfrm>
              <a:off x="304801" y="5747385"/>
              <a:ext cx="183550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Non-molten</a:t>
              </a:r>
              <a:br>
                <a:rPr lang="en-GB" b="1" dirty="0" smtClean="0">
                  <a:solidFill>
                    <a:srgbClr val="FF0000"/>
                  </a:solidFill>
                </a:rPr>
              </a:br>
              <a:r>
                <a:rPr lang="fr-CH" b="1" dirty="0" smtClean="0">
                  <a:solidFill>
                    <a:srgbClr val="FF0000"/>
                  </a:solidFill>
                </a:rPr>
                <a:t>Grains </a:t>
              </a:r>
              <a:r>
                <a:rPr lang="fr-CH" b="1" dirty="0">
                  <a:solidFill>
                    <a:srgbClr val="FF0000"/>
                  </a:solidFill>
                </a:rPr>
                <a:t>~ </a:t>
              </a:r>
              <a:r>
                <a:rPr lang="fr-CH" b="1" dirty="0" smtClean="0">
                  <a:solidFill>
                    <a:srgbClr val="FF0000"/>
                  </a:solidFill>
                </a:rPr>
                <a:t>100 </a:t>
              </a:r>
              <a:r>
                <a:rPr lang="fr-CH" b="1" dirty="0" err="1">
                  <a:solidFill>
                    <a:srgbClr val="FF0000"/>
                  </a:solidFill>
                </a:rPr>
                <a:t>um</a:t>
              </a:r>
              <a:r>
                <a:rPr lang="fr-CH" b="1" dirty="0">
                  <a:solidFill>
                    <a:srgbClr val="FF0000"/>
                  </a:solidFill>
                </a:rPr>
                <a:t>  </a:t>
              </a:r>
              <a:endParaRPr lang="en-GB" b="1" dirty="0">
                <a:solidFill>
                  <a:srgbClr val="FF0000"/>
                </a:solidFill>
              </a:endParaRPr>
            </a:p>
            <a:p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4801" y="1650033"/>
              <a:ext cx="24973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Molten</a:t>
              </a:r>
            </a:p>
            <a:p>
              <a:r>
                <a:rPr lang="fr-CH" b="1" dirty="0" smtClean="0">
                  <a:solidFill>
                    <a:srgbClr val="FF0000"/>
                  </a:solidFill>
                </a:rPr>
                <a:t>Small Grains ~ 30 </a:t>
              </a:r>
              <a:r>
                <a:rPr lang="fr-CH" b="1" dirty="0" err="1" smtClean="0">
                  <a:solidFill>
                    <a:srgbClr val="FF0000"/>
                  </a:solidFill>
                </a:rPr>
                <a:t>um</a:t>
              </a:r>
              <a:r>
                <a:rPr lang="fr-CH" b="1" dirty="0" smtClean="0">
                  <a:solidFill>
                    <a:srgbClr val="FF0000"/>
                  </a:solidFill>
                </a:rPr>
                <a:t> 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206375" y="5438775"/>
              <a:ext cx="8839200" cy="47625"/>
            </a:xfrm>
            <a:prstGeom prst="line">
              <a:avLst/>
            </a:prstGeom>
            <a:ln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06375" y="21759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T3-9/1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0867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" y="85725"/>
            <a:ext cx="8839200" cy="6629400"/>
          </a:xfrm>
        </p:spPr>
      </p:pic>
      <p:grpSp>
        <p:nvGrpSpPr>
          <p:cNvPr id="5" name="Group 4"/>
          <p:cNvGrpSpPr/>
          <p:nvPr/>
        </p:nvGrpSpPr>
        <p:grpSpPr>
          <a:xfrm>
            <a:off x="161925" y="1295921"/>
            <a:ext cx="8839200" cy="2156937"/>
            <a:chOff x="-1270" y="2099310"/>
            <a:chExt cx="8839200" cy="2156937"/>
          </a:xfrm>
        </p:grpSpPr>
        <p:sp>
          <p:nvSpPr>
            <p:cNvPr id="6" name="TextBox 5"/>
            <p:cNvSpPr txBox="1"/>
            <p:nvPr/>
          </p:nvSpPr>
          <p:spPr>
            <a:xfrm>
              <a:off x="304801" y="2099310"/>
              <a:ext cx="1337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Non-molten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078" y="3886915"/>
              <a:ext cx="2039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Partially 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-1270" y="3143250"/>
              <a:ext cx="8839200" cy="47625"/>
            </a:xfrm>
            <a:prstGeom prst="line">
              <a:avLst/>
            </a:prstGeom>
            <a:ln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/>
          <p:cNvCxnSpPr/>
          <p:nvPr/>
        </p:nvCxnSpPr>
        <p:spPr>
          <a:xfrm flipV="1">
            <a:off x="161925" y="4996740"/>
            <a:ext cx="8839200" cy="47625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7996" y="5925071"/>
            <a:ext cx="133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Non-molten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273" y="136825"/>
            <a:ext cx="376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T3-9/2 - After last visible micro-cavity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1890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" y="149225"/>
            <a:ext cx="8839200" cy="6629400"/>
          </a:xfrm>
        </p:spPr>
      </p:pic>
      <p:sp>
        <p:nvSpPr>
          <p:cNvPr id="5" name="Oval 4"/>
          <p:cNvSpPr/>
          <p:nvPr/>
        </p:nvSpPr>
        <p:spPr>
          <a:xfrm rot="20335151">
            <a:off x="413219" y="2151200"/>
            <a:ext cx="6149190" cy="26254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496696" y="3094593"/>
            <a:ext cx="293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Crack following join of grains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273" y="136825"/>
            <a:ext cx="376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T3-9/2 - After last visible micro-cavity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1890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0352" y="-150126"/>
            <a:ext cx="7492622" cy="1176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/>
              <a:t>T2 – Cylinder 8</a:t>
            </a:r>
            <a:endParaRPr lang="en-GB" sz="5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3565"/>
          <a:stretch/>
        </p:blipFill>
        <p:spPr>
          <a:xfrm>
            <a:off x="2104509" y="764661"/>
            <a:ext cx="6372264" cy="5978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7" y="4926700"/>
            <a:ext cx="1939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 GeV/c</a:t>
            </a:r>
          </a:p>
          <a:p>
            <a:r>
              <a:rPr lang="en-GB" dirty="0" smtClean="0"/>
              <a:t>108b with 1.5E11p</a:t>
            </a:r>
          </a:p>
          <a:p>
            <a:r>
              <a:rPr lang="el-GR" dirty="0" smtClean="0"/>
              <a:t>σ</a:t>
            </a:r>
            <a:r>
              <a:rPr lang="fr-CH" dirty="0" smtClean="0"/>
              <a:t> </a:t>
            </a:r>
            <a:r>
              <a:rPr lang="en-GB" dirty="0" smtClean="0"/>
              <a:t>= 0.2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18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4" r="29590" b="8112"/>
          <a:stretch/>
        </p:blipFill>
        <p:spPr>
          <a:xfrm>
            <a:off x="1135381" y="1047807"/>
            <a:ext cx="1754293" cy="55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06"/>
          <a:stretch/>
        </p:blipFill>
        <p:spPr>
          <a:xfrm>
            <a:off x="3003986" y="1047807"/>
            <a:ext cx="5426707" cy="5580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358444" y="131146"/>
            <a:ext cx="1981048" cy="420086"/>
            <a:chOff x="4800600" y="151000"/>
            <a:chExt cx="1981048" cy="420086"/>
          </a:xfrm>
        </p:grpSpPr>
        <p:grpSp>
          <p:nvGrpSpPr>
            <p:cNvPr id="7" name="Group 6"/>
            <p:cNvGrpSpPr/>
            <p:nvPr/>
          </p:nvGrpSpPr>
          <p:grpSpPr>
            <a:xfrm>
              <a:off x="4800600" y="174742"/>
              <a:ext cx="1981048" cy="384421"/>
              <a:chOff x="2880360" y="141359"/>
              <a:chExt cx="1981048" cy="384421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756438" y="141359"/>
                <a:ext cx="1104970" cy="384421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>
                <a:off x="2880360" y="327660"/>
                <a:ext cx="769620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>
              <a:off x="5933888" y="151000"/>
              <a:ext cx="0" cy="4200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Arrow Connector 12"/>
          <p:cNvCxnSpPr/>
          <p:nvPr/>
        </p:nvCxnSpPr>
        <p:spPr>
          <a:xfrm flipH="1">
            <a:off x="2270760" y="539309"/>
            <a:ext cx="2016369" cy="49657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20356" y="551232"/>
            <a:ext cx="8844" cy="49657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96144" y="3968309"/>
            <a:ext cx="769620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0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1" y="86150"/>
            <a:ext cx="8839200" cy="66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3685" y="132316"/>
            <a:ext cx="2497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Zoom of the splash coming from cylinder 7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T2-8/1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4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" y="44245"/>
            <a:ext cx="8991600" cy="67437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8993" y="212076"/>
            <a:ext cx="8991600" cy="6686479"/>
            <a:chOff x="-77470" y="2409187"/>
            <a:chExt cx="8991600" cy="6686479"/>
          </a:xfrm>
        </p:grpSpPr>
        <p:sp>
          <p:nvSpPr>
            <p:cNvPr id="5" name="TextBox 4"/>
            <p:cNvSpPr txBox="1"/>
            <p:nvPr/>
          </p:nvSpPr>
          <p:spPr>
            <a:xfrm>
              <a:off x="-77470" y="8726334"/>
              <a:ext cx="1337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Non-molten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-77470" y="2409187"/>
              <a:ext cx="8991600" cy="16062"/>
            </a:xfrm>
            <a:prstGeom prst="line">
              <a:avLst/>
            </a:prstGeom>
            <a:ln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 flipV="1">
            <a:off x="58993" y="6309766"/>
            <a:ext cx="8991600" cy="16062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993" y="707460"/>
            <a:ext cx="592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Between the two lines formed by the micro-cavities - T2-8/1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7906" y="3781175"/>
            <a:ext cx="2497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Molten</a:t>
            </a:r>
          </a:p>
          <a:p>
            <a:r>
              <a:rPr lang="fr-CH" b="1" dirty="0" smtClean="0">
                <a:solidFill>
                  <a:srgbClr val="FF0000"/>
                </a:solidFill>
              </a:rPr>
              <a:t>Small Grains ~ 30 </a:t>
            </a:r>
            <a:r>
              <a:rPr lang="fr-CH" b="1" dirty="0" err="1" smtClean="0">
                <a:solidFill>
                  <a:srgbClr val="FF0000"/>
                </a:solidFill>
              </a:rPr>
              <a:t>um</a:t>
            </a:r>
            <a:r>
              <a:rPr lang="fr-CH" b="1" dirty="0" smtClean="0">
                <a:solidFill>
                  <a:srgbClr val="FF0000"/>
                </a:solidFill>
              </a:rPr>
              <a:t> 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3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71" y="150857"/>
            <a:ext cx="8839200" cy="6629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4384" y="224599"/>
            <a:ext cx="262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Single line crack in T2-8/2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234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0352" y="-150126"/>
            <a:ext cx="7492622" cy="1176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/>
              <a:t>T1 – Cylinder 6</a:t>
            </a:r>
            <a:endParaRPr lang="en-GB" sz="5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2307" b="1485"/>
          <a:stretch/>
        </p:blipFill>
        <p:spPr>
          <a:xfrm>
            <a:off x="1465073" y="747486"/>
            <a:ext cx="7590864" cy="61105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7" y="4926700"/>
            <a:ext cx="1939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 GeV/c</a:t>
            </a:r>
          </a:p>
          <a:p>
            <a:r>
              <a:rPr lang="en-GB" dirty="0" smtClean="0"/>
              <a:t>144b with 1.5E11p</a:t>
            </a:r>
          </a:p>
          <a:p>
            <a:r>
              <a:rPr lang="el-GR" dirty="0" smtClean="0"/>
              <a:t>σ</a:t>
            </a:r>
            <a:r>
              <a:rPr lang="fr-CH" dirty="0" smtClean="0"/>
              <a:t> </a:t>
            </a:r>
            <a:r>
              <a:rPr lang="en-GB" dirty="0" smtClean="0"/>
              <a:t>= 2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74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434" y="138644"/>
            <a:ext cx="8047839" cy="671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5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1" t="11080" b="5864"/>
          <a:stretch/>
        </p:blipFill>
        <p:spPr>
          <a:xfrm>
            <a:off x="298994" y="674552"/>
            <a:ext cx="8711550" cy="5426717"/>
          </a:xfrm>
        </p:spPr>
      </p:pic>
    </p:spTree>
    <p:extLst>
      <p:ext uri="{BB962C8B-B14F-4D97-AF65-F5344CB8AC3E}">
        <p14:creationId xmlns:p14="http://schemas.microsoft.com/office/powerpoint/2010/main" val="115060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6" y="150857"/>
            <a:ext cx="8839200" cy="66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202" y="224599"/>
            <a:ext cx="266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 of a crack in T1-6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3757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Damage Depth confirmed. (T1/58 cm, T2/79.5cm, T3/85cm)</a:t>
            </a:r>
          </a:p>
          <a:p>
            <a:r>
              <a:rPr lang="fr-CH" dirty="0"/>
              <a:t>Copper </a:t>
            </a:r>
            <a:r>
              <a:rPr lang="en-GB" dirty="0" smtClean="0"/>
              <a:t>that has been molten shows smaller grains structure than the original material, or columnar grains (e.g. T3 cylinder 1)</a:t>
            </a:r>
          </a:p>
          <a:p>
            <a:r>
              <a:rPr lang="en-GB" dirty="0" smtClean="0"/>
              <a:t>It is confirmed that in the last damage cylinders of each target, the copper between the two lines of micro-cavities has be molten.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5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803" y="2326787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Spare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26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Electropolishing</a:t>
            </a:r>
            <a:r>
              <a:rPr lang="en-GB" dirty="0"/>
              <a:t> of the Cylinder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13" y="2028826"/>
            <a:ext cx="3279371" cy="217793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939" y="1939819"/>
            <a:ext cx="4569922" cy="303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3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174" y="183893"/>
            <a:ext cx="7886700" cy="1325563"/>
          </a:xfrm>
        </p:spPr>
        <p:txBody>
          <a:bodyPr/>
          <a:lstStyle/>
          <a:p>
            <a:r>
              <a:rPr lang="en-GB" dirty="0" err="1" smtClean="0"/>
              <a:t>Electropolishing</a:t>
            </a:r>
            <a:r>
              <a:rPr lang="en-GB" dirty="0" smtClean="0"/>
              <a:t> </a:t>
            </a:r>
            <a:r>
              <a:rPr lang="en-GB" dirty="0" smtClean="0"/>
              <a:t>of the Cylinder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785" y="1357225"/>
            <a:ext cx="1617657" cy="243812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24" y="4114784"/>
            <a:ext cx="3654275" cy="24273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2174" y="1334792"/>
            <a:ext cx="47585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 passes from anode to cathode. </a:t>
            </a:r>
            <a:r>
              <a:rPr lang="en-GB" dirty="0" smtClean="0"/>
              <a:t>Electrolyte bath is phosphoric </a:t>
            </a:r>
            <a:r>
              <a:rPr lang="en-GB" dirty="0"/>
              <a:t>acid (</a:t>
            </a:r>
            <a:r>
              <a:rPr lang="en-GB" dirty="0" smtClean="0"/>
              <a:t>H</a:t>
            </a:r>
            <a:r>
              <a:rPr lang="en-GB" baseline="-25000" dirty="0" smtClean="0"/>
              <a:t>3</a:t>
            </a:r>
            <a:r>
              <a:rPr lang="en-GB" dirty="0" smtClean="0"/>
              <a:t>PO</a:t>
            </a:r>
            <a:r>
              <a:rPr lang="en-GB" baseline="-25000" dirty="0" smtClean="0"/>
              <a:t>4</a:t>
            </a:r>
            <a:r>
              <a:rPr lang="en-GB" dirty="0" smtClean="0"/>
              <a:t>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Anode (Cylinder): Copper is </a:t>
            </a:r>
            <a:r>
              <a:rPr lang="en-GB" dirty="0" smtClean="0"/>
              <a:t>oxidized and dissolved in the </a:t>
            </a:r>
            <a:r>
              <a:rPr lang="en-GB" dirty="0" smtClean="0"/>
              <a:t>electrolyte </a:t>
            </a:r>
          </a:p>
          <a:p>
            <a:r>
              <a:rPr lang="en-GB" dirty="0"/>
              <a:t>	</a:t>
            </a:r>
            <a:r>
              <a:rPr lang="en-GB" dirty="0" smtClean="0"/>
              <a:t>Cu -&gt; Cu</a:t>
            </a:r>
            <a:r>
              <a:rPr lang="en-GB" baseline="30000" dirty="0" smtClean="0"/>
              <a:t>2+ </a:t>
            </a:r>
            <a:r>
              <a:rPr lang="en-GB" dirty="0" smtClean="0"/>
              <a:t>+ 2 e</a:t>
            </a:r>
            <a:r>
              <a:rPr lang="en-GB" baseline="30000" dirty="0" smtClean="0"/>
              <a:t>-</a:t>
            </a:r>
            <a:endParaRPr lang="en-GB" baseline="30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Cathode: Reduction of the </a:t>
            </a:r>
            <a:r>
              <a:rPr lang="en-GB" dirty="0" smtClean="0"/>
              <a:t>copper</a:t>
            </a:r>
          </a:p>
          <a:p>
            <a:pPr lvl="1"/>
            <a:r>
              <a:rPr lang="en-GB" dirty="0" smtClean="0"/>
              <a:t>	Cu</a:t>
            </a:r>
            <a:r>
              <a:rPr lang="en-GB" baseline="30000" dirty="0" smtClean="0"/>
              <a:t>2</a:t>
            </a:r>
            <a:r>
              <a:rPr lang="en-GB" baseline="30000" dirty="0"/>
              <a:t>+ </a:t>
            </a:r>
            <a:r>
              <a:rPr lang="en-GB" dirty="0"/>
              <a:t>+ 2 </a:t>
            </a:r>
            <a:r>
              <a:rPr lang="en-GB" dirty="0" smtClean="0"/>
              <a:t>e</a:t>
            </a:r>
            <a:r>
              <a:rPr lang="en-GB" baseline="30000" dirty="0" smtClean="0"/>
              <a:t>- </a:t>
            </a:r>
            <a:r>
              <a:rPr lang="en-GB" dirty="0"/>
              <a:t>-&gt; </a:t>
            </a:r>
            <a:r>
              <a:rPr lang="en-GB" dirty="0" smtClean="0"/>
              <a:t>Cu</a:t>
            </a:r>
            <a:endParaRPr lang="en-GB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814445" y="3757436"/>
            <a:ext cx="3154286" cy="2754286"/>
            <a:chOff x="814445" y="3757436"/>
            <a:chExt cx="3154286" cy="275428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4445" y="3757436"/>
              <a:ext cx="3154286" cy="275428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071077" y="5134579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Cu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596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0352" y="-150126"/>
            <a:ext cx="7492622" cy="1176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/>
              <a:t>T3 – Cylinder 1</a:t>
            </a:r>
            <a:endParaRPr lang="en-GB" sz="5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3625" b="2256"/>
          <a:stretch/>
        </p:blipFill>
        <p:spPr>
          <a:xfrm>
            <a:off x="803529" y="760748"/>
            <a:ext cx="8250939" cy="59777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007" y="4926700"/>
            <a:ext cx="1939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 GeV/c</a:t>
            </a:r>
          </a:p>
          <a:p>
            <a:r>
              <a:rPr lang="en-GB" dirty="0" smtClean="0"/>
              <a:t>144b with 1.5E11p</a:t>
            </a:r>
          </a:p>
          <a:p>
            <a:r>
              <a:rPr lang="el-GR" dirty="0" smtClean="0"/>
              <a:t>σ</a:t>
            </a:r>
            <a:r>
              <a:rPr lang="fr-CH" dirty="0" smtClean="0"/>
              <a:t> </a:t>
            </a:r>
            <a:r>
              <a:rPr lang="en-GB" dirty="0" smtClean="0"/>
              <a:t>= 0.2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2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89"/>
          <a:stretch/>
        </p:blipFill>
        <p:spPr>
          <a:xfrm>
            <a:off x="224884" y="59085"/>
            <a:ext cx="8686722" cy="6707124"/>
          </a:xfrm>
        </p:spPr>
      </p:pic>
    </p:spTree>
    <p:extLst>
      <p:ext uri="{BB962C8B-B14F-4D97-AF65-F5344CB8AC3E}">
        <p14:creationId xmlns:p14="http://schemas.microsoft.com/office/powerpoint/2010/main" val="300930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470" y="0"/>
            <a:ext cx="8774430" cy="84264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Base</a:t>
            </a:r>
            <a:r>
              <a:rPr lang="fr-CH" dirty="0" smtClean="0"/>
              <a:t> </a:t>
            </a:r>
            <a:r>
              <a:rPr lang="en-GB" dirty="0" smtClean="0"/>
              <a:t>material: Average grain size ~100 um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42645"/>
            <a:ext cx="7620000" cy="5715000"/>
          </a:xfrm>
        </p:spPr>
      </p:pic>
    </p:spTree>
    <p:extLst>
      <p:ext uri="{BB962C8B-B14F-4D97-AF65-F5344CB8AC3E}">
        <p14:creationId xmlns:p14="http://schemas.microsoft.com/office/powerpoint/2010/main" val="26912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" y="215900"/>
            <a:ext cx="8709660" cy="6533804"/>
          </a:xfrm>
        </p:spPr>
      </p:pic>
      <p:grpSp>
        <p:nvGrpSpPr>
          <p:cNvPr id="5" name="Group 4"/>
          <p:cNvGrpSpPr/>
          <p:nvPr/>
        </p:nvGrpSpPr>
        <p:grpSpPr>
          <a:xfrm>
            <a:off x="226695" y="1487969"/>
            <a:ext cx="8839200" cy="3375303"/>
            <a:chOff x="-1270" y="2741414"/>
            <a:chExt cx="8839200" cy="3375303"/>
          </a:xfrm>
        </p:grpSpPr>
        <p:sp>
          <p:nvSpPr>
            <p:cNvPr id="6" name="TextBox 5"/>
            <p:cNvSpPr txBox="1"/>
            <p:nvPr/>
          </p:nvSpPr>
          <p:spPr>
            <a:xfrm>
              <a:off x="304801" y="5747385"/>
              <a:ext cx="1337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Non-molten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4801" y="2741414"/>
              <a:ext cx="1139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-1270" y="4505325"/>
              <a:ext cx="8839200" cy="47625"/>
            </a:xfrm>
            <a:prstGeom prst="line">
              <a:avLst/>
            </a:prstGeom>
            <a:ln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3441749" y="215900"/>
            <a:ext cx="1986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Columnar </a:t>
            </a:r>
            <a:r>
              <a:rPr lang="en-GB" dirty="0">
                <a:solidFill>
                  <a:srgbClr val="FF0000"/>
                </a:solidFill>
              </a:rPr>
              <a:t>grains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713575" y="594975"/>
            <a:ext cx="184354" cy="13945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Connector 10"/>
          <p:cNvSpPr>
            <a:spLocks noChangeAspect="1"/>
          </p:cNvSpPr>
          <p:nvPr/>
        </p:nvSpPr>
        <p:spPr>
          <a:xfrm flipH="1" flipV="1">
            <a:off x="4897929" y="1989559"/>
            <a:ext cx="22860" cy="2286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1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0352" y="-150126"/>
            <a:ext cx="7492622" cy="1176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/>
              <a:t>T3 – Cylinder 9</a:t>
            </a:r>
            <a:endParaRPr lang="en-GB" sz="5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9269" y="728729"/>
            <a:ext cx="7006951" cy="61292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95" y="4998137"/>
            <a:ext cx="1939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 GeV/c</a:t>
            </a:r>
          </a:p>
          <a:p>
            <a:r>
              <a:rPr lang="en-GB" dirty="0" smtClean="0"/>
              <a:t>144b with 1.5E11p</a:t>
            </a:r>
          </a:p>
          <a:p>
            <a:r>
              <a:rPr lang="el-GR" dirty="0" smtClean="0"/>
              <a:t>σ</a:t>
            </a:r>
            <a:r>
              <a:rPr lang="fr-CH" dirty="0" smtClean="0"/>
              <a:t> </a:t>
            </a:r>
            <a:r>
              <a:rPr lang="en-GB" dirty="0" smtClean="0"/>
              <a:t>= 0.2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80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8" t="9384" r="18624" b="3407"/>
          <a:stretch/>
        </p:blipFill>
        <p:spPr>
          <a:xfrm>
            <a:off x="1950013" y="959375"/>
            <a:ext cx="2485369" cy="576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7" t="11222" r="29591" b="13667"/>
          <a:stretch/>
        </p:blipFill>
        <p:spPr>
          <a:xfrm>
            <a:off x="4729358" y="952500"/>
            <a:ext cx="2035996" cy="576000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4215248" y="525780"/>
            <a:ext cx="585352" cy="43359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589020" y="543612"/>
            <a:ext cx="302748" cy="40888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830580" y="3596640"/>
            <a:ext cx="769620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2901244" y="123526"/>
            <a:ext cx="1981048" cy="420086"/>
            <a:chOff x="4800600" y="151000"/>
            <a:chExt cx="1981048" cy="420086"/>
          </a:xfrm>
        </p:grpSpPr>
        <p:grpSp>
          <p:nvGrpSpPr>
            <p:cNvPr id="26" name="Group 25"/>
            <p:cNvGrpSpPr/>
            <p:nvPr/>
          </p:nvGrpSpPr>
          <p:grpSpPr>
            <a:xfrm>
              <a:off x="4800600" y="174742"/>
              <a:ext cx="1981048" cy="384421"/>
              <a:chOff x="2880360" y="141359"/>
              <a:chExt cx="1981048" cy="384421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756438" y="141359"/>
                <a:ext cx="1104970" cy="384421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>
                <a:off x="2880360" y="327660"/>
                <a:ext cx="769620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5933888" y="151000"/>
              <a:ext cx="295275" cy="420086"/>
              <a:chOff x="4058384" y="123526"/>
              <a:chExt cx="295275" cy="42008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4058384" y="123526"/>
                <a:ext cx="0" cy="42008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4353659" y="123526"/>
                <a:ext cx="0" cy="42008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1685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1447</TotalTime>
  <Words>274</Words>
  <Application>Microsoft Office PowerPoint</Application>
  <PresentationFormat>On-screen Show (4:3)</PresentationFormat>
  <Paragraphs>75</Paragraphs>
  <Slides>24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Results of microscopic analysis II</vt:lpstr>
      <vt:lpstr>PowerPoint Presentation</vt:lpstr>
      <vt:lpstr>Electropolishing of the Cylinder</vt:lpstr>
      <vt:lpstr>PowerPoint Presentation</vt:lpstr>
      <vt:lpstr>PowerPoint Presentation</vt:lpstr>
      <vt:lpstr>Base material: Average grain size ~100 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Spare Slides</vt:lpstr>
      <vt:lpstr>Electropolishing of the Cylinder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of microscopic analysis II</dc:title>
  <dc:creator>Vivien Raginel</dc:creator>
  <cp:lastModifiedBy>Vivien Raginel</cp:lastModifiedBy>
  <cp:revision>43</cp:revision>
  <dcterms:created xsi:type="dcterms:W3CDTF">2015-05-06T07:47:06Z</dcterms:created>
  <dcterms:modified xsi:type="dcterms:W3CDTF">2015-07-30T08:15:20Z</dcterms:modified>
</cp:coreProperties>
</file>