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3" r:id="rId8"/>
    <p:sldId id="260" r:id="rId9"/>
    <p:sldId id="261" r:id="rId10"/>
    <p:sldId id="267" r:id="rId11"/>
    <p:sldId id="272" r:id="rId12"/>
    <p:sldId id="273" r:id="rId13"/>
    <p:sldId id="268" r:id="rId14"/>
    <p:sldId id="270" r:id="rId15"/>
    <p:sldId id="274" r:id="rId16"/>
    <p:sldId id="27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764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3879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761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6454776"/>
            <a:ext cx="2844800" cy="365125"/>
          </a:xfrm>
        </p:spPr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4776"/>
            <a:ext cx="3860800" cy="365125"/>
          </a:xfrm>
        </p:spPr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9200" y="6454776"/>
            <a:ext cx="2844800" cy="365125"/>
          </a:xfrm>
        </p:spPr>
        <p:txBody>
          <a:bodyPr/>
          <a:lstStyle/>
          <a:p>
            <a:fld id="{367E9769-6142-4AE4-A878-8C81AD906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949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6454776"/>
            <a:ext cx="2844800" cy="365125"/>
          </a:xfrm>
        </p:spPr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4776"/>
            <a:ext cx="3860800" cy="365125"/>
          </a:xfrm>
        </p:spPr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9200" y="6454776"/>
            <a:ext cx="2844800" cy="365125"/>
          </a:xfrm>
        </p:spPr>
        <p:txBody>
          <a:bodyPr/>
          <a:lstStyle/>
          <a:p>
            <a:fld id="{367E9769-6142-4AE4-A878-8C81AD906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280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6454776"/>
            <a:ext cx="2844800" cy="365125"/>
          </a:xfrm>
        </p:spPr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4776"/>
            <a:ext cx="3860800" cy="365125"/>
          </a:xfrm>
        </p:spPr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9200" y="6454776"/>
            <a:ext cx="2844800" cy="365125"/>
          </a:xfrm>
        </p:spPr>
        <p:txBody>
          <a:bodyPr/>
          <a:lstStyle/>
          <a:p>
            <a:fld id="{367E9769-6142-4AE4-A878-8C81AD906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8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6454776"/>
            <a:ext cx="2844800" cy="365125"/>
          </a:xfrm>
        </p:spPr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4776"/>
            <a:ext cx="3860800" cy="365125"/>
          </a:xfrm>
        </p:spPr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9200" y="6454776"/>
            <a:ext cx="2844800" cy="365125"/>
          </a:xfrm>
        </p:spPr>
        <p:txBody>
          <a:bodyPr/>
          <a:lstStyle/>
          <a:p>
            <a:fld id="{367E9769-6142-4AE4-A878-8C81AD906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6454776"/>
            <a:ext cx="2844800" cy="365125"/>
          </a:xfrm>
        </p:spPr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4776"/>
            <a:ext cx="3860800" cy="365125"/>
          </a:xfrm>
        </p:spPr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9200" y="6454776"/>
            <a:ext cx="2844800" cy="365125"/>
          </a:xfrm>
        </p:spPr>
        <p:txBody>
          <a:bodyPr/>
          <a:lstStyle/>
          <a:p>
            <a:fld id="{367E9769-6142-4AE4-A878-8C81AD906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65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8000" y="6454776"/>
            <a:ext cx="2844800" cy="365125"/>
          </a:xfrm>
        </p:spPr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4776"/>
            <a:ext cx="3860800" cy="365125"/>
          </a:xfrm>
        </p:spPr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39200" y="6454776"/>
            <a:ext cx="2844800" cy="365125"/>
          </a:xfrm>
        </p:spPr>
        <p:txBody>
          <a:bodyPr/>
          <a:lstStyle/>
          <a:p>
            <a:fld id="{367E9769-6142-4AE4-A878-8C81AD9064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91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5967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752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682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657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55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033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792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953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C0939-E0F8-48CE-ACF4-5F0A86AE9D8E}" type="datetimeFigureOut">
              <a:rPr lang="en-GB" smtClean="0"/>
              <a:t>29/07/2015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6CC46-AC9C-4C8F-BAA5-D078AFDD7D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3322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  <p:sldLayoutId id="2147483664" r:id="rId15"/>
    <p:sldLayoutId id="2147483665" r:id="rId16"/>
    <p:sldLayoutId id="214748366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mentor.com/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Introduction to availability modelling in ELMAS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Arto Niemi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521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TS analysis results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By M. Solfaroli Camillocci, Evian 2011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121790" y="952107"/>
            <a:ext cx="55429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FF0000"/>
                </a:solidFill>
              </a:rPr>
              <a:t>Extra slides</a:t>
            </a:r>
            <a:endParaRPr lang="en-GB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592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656" t="16858" r="36737" b="19620"/>
          <a:stretch>
            <a:fillRect/>
          </a:stretch>
        </p:blipFill>
        <p:spPr bwMode="auto">
          <a:xfrm>
            <a:off x="6629400" y="3048001"/>
            <a:ext cx="3505200" cy="2166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E9769-6142-4AE4-A878-8C81AD90642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57400" y="2514601"/>
            <a:ext cx="4038600" cy="19082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WHERE WERE WE?</a:t>
            </a:r>
          </a:p>
          <a:p>
            <a:endParaRPr lang="en-US" sz="1000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 Slot of 1.38 </a:t>
            </a:r>
            <a:r>
              <a:rPr lang="en-US" dirty="0" err="1"/>
              <a:t>TeV</a:t>
            </a:r>
            <a:r>
              <a:rPr lang="en-US" dirty="0"/>
              <a:t> operation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Last 3.5 </a:t>
            </a:r>
            <a:r>
              <a:rPr lang="en-US" dirty="0" err="1"/>
              <a:t>TeV</a:t>
            </a:r>
            <a:r>
              <a:rPr lang="en-US" dirty="0"/>
              <a:t> physics fill (1645):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200 b </a:t>
            </a:r>
            <a:r>
              <a:rPr lang="en-GB" dirty="0"/>
              <a:t>(24 </a:t>
            </a:r>
            <a:r>
              <a:rPr lang="en-GB" dirty="0" err="1"/>
              <a:t>bpinj</a:t>
            </a:r>
            <a:r>
              <a:rPr lang="en-GB" dirty="0"/>
              <a:t>) - </a:t>
            </a:r>
            <a:r>
              <a:rPr lang="en-US" dirty="0"/>
              <a:t>(ready for 296 b)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~1.22E</a:t>
            </a:r>
            <a:r>
              <a:rPr lang="en-US" baseline="30000" dirty="0"/>
              <a:t>11</a:t>
            </a:r>
            <a:r>
              <a:rPr lang="en-US" dirty="0"/>
              <a:t> p per bunch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 Peak </a:t>
            </a:r>
            <a:r>
              <a:rPr lang="en-US" dirty="0" err="1"/>
              <a:t>lumi</a:t>
            </a:r>
            <a:r>
              <a:rPr lang="en-US" dirty="0"/>
              <a:t>: 2.5E</a:t>
            </a:r>
            <a:r>
              <a:rPr lang="en-US" baseline="30000" dirty="0"/>
              <a:t>32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76600" y="1"/>
            <a:ext cx="5334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8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Footlight MT Light" pitchFamily="18" charset="0"/>
                <a:ea typeface="Times New Roman"/>
              </a:rPr>
              <a:t>TS#1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453148" y="1219200"/>
            <a:ext cx="7239000" cy="533400"/>
          </a:xfrm>
          <a:prstGeom prst="roundRect">
            <a:avLst/>
          </a:prstGeom>
          <a:solidFill>
            <a:srgbClr val="FFFF00">
              <a:alpha val="90000"/>
            </a:srgbClr>
          </a:solid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500" b="1" dirty="0">
                <a:solidFill>
                  <a:schemeClr val="tx1"/>
                </a:solidFill>
              </a:rPr>
              <a:t>28 – 31 March – 4 days + 1 recovery day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75755" y="4049751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60%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61143" y="340907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30%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82562" y="3185931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10%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13008" y="2266146"/>
            <a:ext cx="2272673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500" b="1" dirty="0"/>
              <a:t>3243 keys given</a:t>
            </a:r>
            <a:endParaRPr lang="en-US" sz="2500" b="1" dirty="0"/>
          </a:p>
        </p:txBody>
      </p:sp>
      <p:sp>
        <p:nvSpPr>
          <p:cNvPr id="18" name="Rounded Rectangle 17"/>
          <p:cNvSpPr/>
          <p:nvPr/>
        </p:nvSpPr>
        <p:spPr>
          <a:xfrm>
            <a:off x="2514600" y="4953000"/>
            <a:ext cx="3048000" cy="1066800"/>
          </a:xfrm>
          <a:prstGeom prst="roundRect">
            <a:avLst/>
          </a:prstGeom>
          <a:solidFill>
            <a:srgbClr val="002060">
              <a:alpha val="85000"/>
            </a:srgbClr>
          </a:solidFill>
          <a:ln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GOAL of the week</a:t>
            </a:r>
          </a:p>
          <a:p>
            <a:pPr algn="ctr"/>
            <a:r>
              <a:rPr lang="en-GB" dirty="0"/>
              <a:t>Recovery from TS and start preparation for high intensity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3" cstate="print"/>
          <a:srcRect l="66580" t="38666" r="994" b="36478"/>
          <a:stretch>
            <a:fillRect/>
          </a:stretch>
        </p:blipFill>
        <p:spPr bwMode="auto">
          <a:xfrm>
            <a:off x="7634288" y="5410200"/>
            <a:ext cx="196691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5810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/>
          <p:cNvCxnSpPr/>
          <p:nvPr/>
        </p:nvCxnSpPr>
        <p:spPr>
          <a:xfrm>
            <a:off x="1920411" y="2433935"/>
            <a:ext cx="8458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9434715" y="2441247"/>
            <a:ext cx="672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Sat 2</a:t>
            </a:r>
            <a:r>
              <a:rPr lang="en-GB" sz="1200" baseline="30000" dirty="0"/>
              <a:t>nd</a:t>
            </a:r>
            <a:r>
              <a:rPr lang="en-GB" sz="1200" dirty="0"/>
              <a:t>  </a:t>
            </a:r>
          </a:p>
          <a:p>
            <a:pPr algn="ctr"/>
            <a:r>
              <a:rPr lang="en-GB" sz="1200" dirty="0"/>
              <a:t>~2pm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3550106" y="2200192"/>
            <a:ext cx="4527094" cy="238208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Recovery</a:t>
            </a:r>
            <a:endParaRPr lang="en-US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E9769-6142-4AE4-A878-8C81AD90642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67000" y="1"/>
            <a:ext cx="64770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8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Footlight MT Light" pitchFamily="18" charset="0"/>
                <a:ea typeface="Times New Roman"/>
              </a:rPr>
              <a:t>TS#1 - Recovery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150011" y="2433935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227134" y="2441247"/>
            <a:ext cx="720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Thu 31</a:t>
            </a:r>
            <a:r>
              <a:rPr lang="en-GB" sz="1200" baseline="30000" dirty="0"/>
              <a:t>st</a:t>
            </a:r>
            <a:r>
              <a:rPr lang="en-GB" sz="1200" dirty="0"/>
              <a:t> </a:t>
            </a:r>
          </a:p>
          <a:p>
            <a:pPr algn="ctr"/>
            <a:r>
              <a:rPr lang="en-GB" sz="1200" dirty="0"/>
              <a:t>6.25pm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1932561" y="1985596"/>
            <a:ext cx="3171567" cy="19664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CRYO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839244" y="2441247"/>
            <a:ext cx="734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Fri 1</a:t>
            </a:r>
            <a:r>
              <a:rPr lang="en-GB" sz="1200" baseline="30000" dirty="0"/>
              <a:t>st</a:t>
            </a:r>
            <a:r>
              <a:rPr lang="en-GB" sz="1200" dirty="0"/>
              <a:t> </a:t>
            </a:r>
          </a:p>
          <a:p>
            <a:pPr algn="ctr"/>
            <a:r>
              <a:rPr lang="en-GB" sz="1200" dirty="0"/>
              <a:t>10.29am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6119440" y="2441247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Fri 1</a:t>
            </a:r>
            <a:r>
              <a:rPr lang="en-GB" sz="1200" baseline="30000" dirty="0"/>
              <a:t>st</a:t>
            </a:r>
            <a:r>
              <a:rPr lang="en-GB" sz="1200" dirty="0"/>
              <a:t> </a:t>
            </a:r>
          </a:p>
          <a:p>
            <a:pPr algn="ctr"/>
            <a:r>
              <a:rPr lang="en-GB" sz="1200" dirty="0"/>
              <a:t>9.59pm</a:t>
            </a:r>
            <a:endParaRPr lang="en-US" sz="1200" dirty="0"/>
          </a:p>
        </p:txBody>
      </p:sp>
      <p:sp>
        <p:nvSpPr>
          <p:cNvPr id="31" name="Rectangle 30"/>
          <p:cNvSpPr/>
          <p:nvPr/>
        </p:nvSpPr>
        <p:spPr>
          <a:xfrm>
            <a:off x="8077200" y="2200192"/>
            <a:ext cx="1662314" cy="23820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Beam </a:t>
            </a:r>
            <a:r>
              <a:rPr lang="en-GB" b="1" dirty="0" err="1"/>
              <a:t>comm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149137" y="1488758"/>
            <a:ext cx="7465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Start of HWC</a:t>
            </a:r>
            <a:endParaRPr lang="en-US" sz="1300" dirty="0"/>
          </a:p>
        </p:txBody>
      </p:sp>
      <p:sp>
        <p:nvSpPr>
          <p:cNvPr id="34" name="TextBox 33"/>
          <p:cNvSpPr txBox="1"/>
          <p:nvPr/>
        </p:nvSpPr>
        <p:spPr>
          <a:xfrm>
            <a:off x="4724401" y="1488758"/>
            <a:ext cx="95827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Global CRYO start</a:t>
            </a:r>
            <a:endParaRPr lang="en-US" sz="1300" dirty="0"/>
          </a:p>
        </p:txBody>
      </p:sp>
      <p:sp>
        <p:nvSpPr>
          <p:cNvPr id="35" name="TextBox 34"/>
          <p:cNvSpPr txBox="1"/>
          <p:nvPr/>
        </p:nvSpPr>
        <p:spPr>
          <a:xfrm>
            <a:off x="6097563" y="1672754"/>
            <a:ext cx="59418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First pilot</a:t>
            </a:r>
            <a:endParaRPr lang="en-US" sz="1300" dirty="0"/>
          </a:p>
        </p:txBody>
      </p:sp>
      <p:sp>
        <p:nvSpPr>
          <p:cNvPr id="36" name="TextBox 35"/>
          <p:cNvSpPr txBox="1"/>
          <p:nvPr/>
        </p:nvSpPr>
        <p:spPr>
          <a:xfrm>
            <a:off x="9007012" y="1492405"/>
            <a:ext cx="150858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 err="1"/>
              <a:t>Inj</a:t>
            </a:r>
            <a:r>
              <a:rPr lang="en-GB" sz="1300" dirty="0"/>
              <a:t> region aperture measurements for higher intensity</a:t>
            </a:r>
            <a:endParaRPr lang="en-US" sz="1300" dirty="0"/>
          </a:p>
        </p:txBody>
      </p:sp>
      <p:graphicFrame>
        <p:nvGraphicFramePr>
          <p:cNvPr id="37" name="Table 36"/>
          <p:cNvGraphicFramePr>
            <a:graphicFrameLocks noGrp="1"/>
          </p:cNvGraphicFramePr>
          <p:nvPr>
            <p:extLst/>
          </p:nvPr>
        </p:nvGraphicFramePr>
        <p:xfrm>
          <a:off x="2514600" y="3474720"/>
          <a:ext cx="3429000" cy="170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1447800"/>
              </a:tblGrid>
              <a:tr h="33310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Activity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Duration [h]</a:t>
                      </a:r>
                      <a:endParaRPr lang="en-US" sz="1800" dirty="0"/>
                    </a:p>
                  </a:txBody>
                  <a:tcPr/>
                </a:tc>
              </a:tr>
              <a:tr h="30534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Tunnel</a:t>
                      </a:r>
                      <a:r>
                        <a:rPr lang="en-GB" sz="1600" baseline="0" dirty="0" smtClean="0"/>
                        <a:t> activities (TS)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84</a:t>
                      </a:r>
                      <a:endParaRPr lang="en-US" sz="1600" dirty="0"/>
                    </a:p>
                  </a:txBody>
                  <a:tcPr/>
                </a:tc>
              </a:tr>
              <a:tr h="30534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</a:t>
                      </a:r>
                      <a:r>
                        <a:rPr lang="en-GB" sz="1600" baseline="0" dirty="0" smtClean="0"/>
                        <a:t>ecovery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31</a:t>
                      </a:r>
                      <a:endParaRPr lang="en-US" sz="1600" dirty="0"/>
                    </a:p>
                  </a:txBody>
                  <a:tcPr/>
                </a:tc>
              </a:tr>
              <a:tr h="30534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Beam commissioning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</a:tr>
              <a:tr h="305344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TOT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/>
                        <a:t>127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Rectangle 22"/>
          <p:cNvSpPr/>
          <p:nvPr/>
        </p:nvSpPr>
        <p:spPr>
          <a:xfrm>
            <a:off x="3792792" y="1730060"/>
            <a:ext cx="1007808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MKB.B2</a:t>
            </a:r>
            <a:endParaRPr lang="en-US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7759774" y="2441247"/>
            <a:ext cx="734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Sat 2</a:t>
            </a:r>
            <a:r>
              <a:rPr lang="en-GB" sz="1200" baseline="30000" dirty="0"/>
              <a:t>nd</a:t>
            </a:r>
            <a:r>
              <a:rPr lang="en-GB" sz="1200" dirty="0"/>
              <a:t> </a:t>
            </a:r>
          </a:p>
          <a:p>
            <a:pPr algn="ctr"/>
            <a:r>
              <a:rPr lang="en-GB" sz="1200" dirty="0"/>
              <a:t>01.23am</a:t>
            </a:r>
            <a:endParaRPr lang="en-US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7620000" y="1672754"/>
            <a:ext cx="914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Dump @450GeV</a:t>
            </a:r>
            <a:endParaRPr lang="en-US" sz="1300" dirty="0"/>
          </a:p>
        </p:txBody>
      </p:sp>
      <p:grpSp>
        <p:nvGrpSpPr>
          <p:cNvPr id="51" name="Group 50"/>
          <p:cNvGrpSpPr/>
          <p:nvPr/>
        </p:nvGrpSpPr>
        <p:grpSpPr>
          <a:xfrm>
            <a:off x="7086600" y="3657600"/>
            <a:ext cx="3276600" cy="2286000"/>
            <a:chOff x="5777362" y="3581400"/>
            <a:chExt cx="3218999" cy="221297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8482" r="20035"/>
            <a:stretch>
              <a:fillRect/>
            </a:stretch>
          </p:blipFill>
          <p:spPr bwMode="auto">
            <a:xfrm>
              <a:off x="5777362" y="3581400"/>
              <a:ext cx="3218999" cy="221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7" name="TextBox 46"/>
            <p:cNvSpPr txBox="1"/>
            <p:nvPr/>
          </p:nvSpPr>
          <p:spPr>
            <a:xfrm>
              <a:off x="7362216" y="4325035"/>
              <a:ext cx="51809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dirty="0">
                  <a:solidFill>
                    <a:schemeClr val="bg1"/>
                  </a:solidFill>
                </a:rPr>
                <a:t>66%</a:t>
              </a:r>
              <a:endParaRPr lang="en-US" sz="15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727809" y="3810693"/>
              <a:ext cx="51809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dirty="0">
                  <a:solidFill>
                    <a:schemeClr val="bg1"/>
                  </a:solidFill>
                </a:rPr>
                <a:t>10%</a:t>
              </a:r>
              <a:endParaRPr lang="en-US" sz="15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172200" y="4067784"/>
              <a:ext cx="51809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dirty="0">
                  <a:solidFill>
                    <a:schemeClr val="bg1"/>
                  </a:solidFill>
                </a:rPr>
                <a:t>24%</a:t>
              </a:r>
              <a:endParaRPr lang="en-US" sz="150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39" name="Table 38"/>
          <p:cNvGraphicFramePr>
            <a:graphicFrameLocks noGrp="1"/>
          </p:cNvGraphicFramePr>
          <p:nvPr>
            <p:extLst/>
          </p:nvPr>
        </p:nvGraphicFramePr>
        <p:xfrm>
          <a:off x="1981200" y="5410200"/>
          <a:ext cx="4953000" cy="701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90600"/>
                <a:gridCol w="990600"/>
                <a:gridCol w="1464365"/>
                <a:gridCol w="745435"/>
                <a:gridCol w="762000"/>
              </a:tblGrid>
              <a:tr h="29464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TOTAL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NOT related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HW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SW</a:t>
                      </a:r>
                      <a:endParaRPr lang="en-US" sz="1800" dirty="0"/>
                    </a:p>
                  </a:txBody>
                  <a:tcPr/>
                </a:tc>
              </a:tr>
              <a:tr h="2946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TIME lost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14.5 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48%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62%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38%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1568596" y="2460703"/>
            <a:ext cx="758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Mon 28</a:t>
            </a:r>
            <a:r>
              <a:rPr lang="en-GB" sz="1200" baseline="30000" dirty="0"/>
              <a:t>th</a:t>
            </a:r>
          </a:p>
          <a:p>
            <a:pPr algn="ctr"/>
            <a:r>
              <a:rPr lang="en-GB" sz="1200" dirty="0"/>
              <a:t>7am</a:t>
            </a:r>
            <a:endParaRPr lang="en-US" sz="1200" dirty="0"/>
          </a:p>
        </p:txBody>
      </p:sp>
      <p:sp>
        <p:nvSpPr>
          <p:cNvPr id="38" name="Rectangle 37"/>
          <p:cNvSpPr/>
          <p:nvPr/>
        </p:nvSpPr>
        <p:spPr>
          <a:xfrm>
            <a:off x="1936582" y="2209921"/>
            <a:ext cx="1600200" cy="2286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7752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8" grpId="0" animBg="1"/>
      <p:bldP spid="25" grpId="0"/>
      <p:bldP spid="27" grpId="0" animBg="1"/>
      <p:bldP spid="29" grpId="0"/>
      <p:bldP spid="30" grpId="0"/>
      <p:bldP spid="31" grpId="0" animBg="1"/>
      <p:bldP spid="33" grpId="0"/>
      <p:bldP spid="34" grpId="0"/>
      <p:bldP spid="35" grpId="0"/>
      <p:bldP spid="36" grpId="0"/>
      <p:bldP spid="23" grpId="0" animBg="1"/>
      <p:bldP spid="44" grpId="0"/>
      <p:bldP spid="45" grpId="0"/>
      <p:bldP spid="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E9769-6142-4AE4-A878-8C81AD90642C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334002" y="2006070"/>
          <a:ext cx="4876799" cy="2946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999"/>
                <a:gridCol w="715818"/>
                <a:gridCol w="1330036"/>
                <a:gridCol w="1034473"/>
                <a:gridCol w="1034473"/>
              </a:tblGrid>
              <a:tr h="497309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+mn-lt"/>
                        </a:rPr>
                        <a:t>Keys</a:t>
                      </a:r>
                      <a:endParaRPr lang="en-US" sz="15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latin typeface="+mn-lt"/>
                        </a:rPr>
                        <a:t>Maintenance</a:t>
                      </a:r>
                      <a:endParaRPr lang="en-US" sz="150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+mn-lt"/>
                        </a:rPr>
                        <a:t>Improving</a:t>
                      </a:r>
                      <a:endParaRPr lang="en-US" sz="15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+mn-lt"/>
                        </a:rPr>
                        <a:t>Problem fixing</a:t>
                      </a:r>
                      <a:endParaRPr lang="en-US" sz="1500" dirty="0">
                        <a:latin typeface="+mn-lt"/>
                      </a:endParaRPr>
                    </a:p>
                  </a:txBody>
                  <a:tcPr anchor="ctr"/>
                </a:tc>
              </a:tr>
              <a:tr h="479658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FFFF00"/>
                          </a:solidFill>
                          <a:latin typeface="+mn-lt"/>
                        </a:rPr>
                        <a:t>TS#1</a:t>
                      </a:r>
                      <a:endParaRPr lang="en-US" sz="2200" b="1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3243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60%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30%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10%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79658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FFC000"/>
                          </a:solidFill>
                          <a:latin typeface="+mn-lt"/>
                        </a:rPr>
                        <a:t>TS#2</a:t>
                      </a:r>
                      <a:endParaRPr lang="en-US" sz="2200" b="1" dirty="0">
                        <a:solidFill>
                          <a:srgbClr val="FFC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2831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60%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24%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16%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79658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TS#3</a:t>
                      </a:r>
                      <a:endParaRPr lang="en-US" sz="22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3062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65%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26%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9%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79658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TS#4</a:t>
                      </a:r>
                      <a:endParaRPr lang="en-US" sz="2200" b="1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3645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69%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24%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7%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79658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TS#5</a:t>
                      </a:r>
                      <a:endParaRPr lang="en-US" sz="2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3404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70%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24%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+mn-lt"/>
                        </a:rPr>
                        <a:t>6%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93966" y="1371600"/>
            <a:ext cx="2354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Tunnel activities </a:t>
            </a:r>
            <a:r>
              <a:rPr lang="en-GB" b="1" dirty="0" err="1"/>
              <a:t>vs</a:t>
            </a:r>
            <a:r>
              <a:rPr lang="en-GB" b="1" dirty="0"/>
              <a:t> TSs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52800" y="1"/>
            <a:ext cx="52578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8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Footlight MT Light" pitchFamily="18" charset="0"/>
                <a:ea typeface="Times New Roman"/>
              </a:rPr>
              <a:t>Some numbers…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 r="29739"/>
          <a:stretch>
            <a:fillRect/>
          </a:stretch>
        </p:blipFill>
        <p:spPr bwMode="auto">
          <a:xfrm>
            <a:off x="1905000" y="1735542"/>
            <a:ext cx="3211512" cy="42340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 l="70261" t="40058" r="2111" b="40058"/>
          <a:stretch>
            <a:fillRect/>
          </a:stretch>
        </p:blipFill>
        <p:spPr bwMode="auto">
          <a:xfrm>
            <a:off x="5257800" y="5207616"/>
            <a:ext cx="11430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0" y="760407"/>
            <a:ext cx="4742468" cy="132694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rgbClr val="FF0000"/>
                </a:solidFill>
              </a:rPr>
              <a:t>TS Analysis Results From 2011 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32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E9769-6142-4AE4-A878-8C81AD90642C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3810000" y="1676401"/>
          <a:ext cx="4648200" cy="3285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113"/>
                <a:gridCol w="962287"/>
                <a:gridCol w="1371600"/>
                <a:gridCol w="609600"/>
                <a:gridCol w="609600"/>
              </a:tblGrid>
              <a:tr h="529167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+mn-lt"/>
                        </a:rPr>
                        <a:t>Time lost [h]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NOT related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+mn-lt"/>
                        </a:rPr>
                        <a:t>HW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+mn-lt"/>
                        </a:rPr>
                        <a:t>SW</a:t>
                      </a:r>
                      <a:endParaRPr lang="en-US" sz="1800" dirty="0">
                        <a:latin typeface="+mn-lt"/>
                      </a:endParaRPr>
                    </a:p>
                  </a:txBody>
                  <a:tcPr anchor="ctr"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FFFF00"/>
                          </a:solidFill>
                          <a:latin typeface="+mn-lt"/>
                        </a:rPr>
                        <a:t>TS#1</a:t>
                      </a:r>
                      <a:endParaRPr lang="en-US" sz="2200" b="1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14.5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48%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5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  <a:r>
                        <a:rPr lang="en-GB" sz="15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US" sz="15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38%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FFC000"/>
                          </a:solidFill>
                          <a:latin typeface="+mn-lt"/>
                        </a:rPr>
                        <a:t>TS#2</a:t>
                      </a:r>
                      <a:endParaRPr lang="en-US" sz="2200" b="1" dirty="0">
                        <a:solidFill>
                          <a:srgbClr val="FFC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15.5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94%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5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90%</a:t>
                      </a:r>
                      <a:endParaRPr lang="en-US" sz="15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10%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TS#3</a:t>
                      </a:r>
                      <a:endParaRPr lang="en-US" sz="22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19.5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46%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5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85%</a:t>
                      </a:r>
                      <a:endParaRPr lang="en-US" sz="15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15%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TS#4</a:t>
                      </a:r>
                      <a:endParaRPr lang="en-US" sz="2200" b="1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6.5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15%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5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8%</a:t>
                      </a:r>
                      <a:endParaRPr lang="en-US" sz="15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92%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</a:tr>
              <a:tr h="529167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TS#5</a:t>
                      </a:r>
                      <a:endParaRPr lang="en-US" sz="2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 smtClean="0">
                          <a:latin typeface="+mn-lt"/>
                        </a:rPr>
                        <a:t>4</a:t>
                      </a:r>
                      <a:endParaRPr lang="en-US" sz="1500" b="0" dirty="0" smtClean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50%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5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62%</a:t>
                      </a:r>
                      <a:endParaRPr lang="en-US" sz="15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38%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464789" y="5334000"/>
            <a:ext cx="732429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500" b="1" dirty="0"/>
              <a:t>Pretty low statistics to have meaningful conclusions...</a:t>
            </a:r>
            <a:endParaRPr lang="en-US" sz="2500" b="1" dirty="0"/>
          </a:p>
          <a:p>
            <a:pPr algn="ctr"/>
            <a:r>
              <a:rPr lang="en-GB" sz="2500" b="1" dirty="0"/>
              <a:t>...in general HW issues require more time to be fixed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76600" y="1"/>
            <a:ext cx="57912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8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Footlight MT Light" pitchFamily="18" charset="0"/>
                <a:ea typeface="Times New Roman"/>
              </a:rPr>
              <a:t>…more…</a:t>
            </a:r>
          </a:p>
        </p:txBody>
      </p:sp>
    </p:spTree>
    <p:extLst>
      <p:ext uri="{BB962C8B-B14F-4D97-AF65-F5344CB8AC3E}">
        <p14:creationId xmlns:p14="http://schemas.microsoft.com/office/powerpoint/2010/main" val="354367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E9769-6142-4AE4-A878-8C81AD90642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1" y="1"/>
            <a:ext cx="421639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8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Footlight MT Light" pitchFamily="18" charset="0"/>
                <a:ea typeface="Times New Roman"/>
              </a:rPr>
              <a:t>…and more!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981200" y="1381328"/>
          <a:ext cx="82296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/>
                <a:gridCol w="2453640"/>
                <a:gridCol w="1600200"/>
                <a:gridCol w="1828800"/>
                <a:gridCol w="1524000"/>
              </a:tblGrid>
              <a:tr h="447472">
                <a:tc>
                  <a:txBody>
                    <a:bodyPr/>
                    <a:lstStyle/>
                    <a:p>
                      <a:pPr algn="ctr"/>
                      <a:endParaRPr lang="en-US" sz="15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latin typeface="+mn-lt"/>
                        </a:rPr>
                        <a:t>Recovery + Beam</a:t>
                      </a:r>
                      <a:r>
                        <a:rPr lang="en-GB" sz="1500" baseline="0" dirty="0" smtClean="0">
                          <a:latin typeface="+mn-lt"/>
                        </a:rPr>
                        <a:t> commissioning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+mn-lt"/>
                        </a:rPr>
                        <a:t>TOT TS </a:t>
                      </a:r>
                      <a:r>
                        <a:rPr lang="en-GB" sz="1500" baseline="0" dirty="0" smtClean="0">
                          <a:latin typeface="+mn-lt"/>
                        </a:rPr>
                        <a:t>time </a:t>
                      </a:r>
                    </a:p>
                    <a:p>
                      <a:pPr algn="ctr"/>
                      <a:r>
                        <a:rPr lang="en-GB" sz="1500" dirty="0" smtClean="0">
                          <a:latin typeface="+mn-lt"/>
                        </a:rPr>
                        <a:t>(x-1)*24 + 12 + 24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latin typeface="+mn-lt"/>
                        </a:rPr>
                        <a:t>Recovery coefficient (theoretical)</a:t>
                      </a:r>
                      <a:endParaRPr lang="en-US" sz="15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>
                          <a:latin typeface="+mn-lt"/>
                        </a:rPr>
                        <a:t>Recovery coefficient</a:t>
                      </a:r>
                      <a:r>
                        <a:rPr lang="en-GB" sz="1500" baseline="0" dirty="0" smtClean="0">
                          <a:latin typeface="+mn-lt"/>
                        </a:rPr>
                        <a:t> </a:t>
                      </a:r>
                      <a:r>
                        <a:rPr lang="en-GB" sz="1500" dirty="0" smtClean="0">
                          <a:latin typeface="+mn-lt"/>
                        </a:rPr>
                        <a:t>(real)</a:t>
                      </a:r>
                      <a:endParaRPr lang="en-US" sz="1500" dirty="0" smtClean="0">
                        <a:latin typeface="+mn-lt"/>
                      </a:endParaRPr>
                    </a:p>
                  </a:txBody>
                  <a:tcPr anchor="ctr"/>
                </a:tc>
              </a:tr>
              <a:tr h="390359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FFFF00"/>
                          </a:solidFill>
                          <a:latin typeface="+mn-lt"/>
                        </a:rPr>
                        <a:t>TS#1</a:t>
                      </a:r>
                      <a:endParaRPr lang="en-US" sz="2200" b="1" dirty="0">
                        <a:solidFill>
                          <a:srgbClr val="FFFF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+mn-lt"/>
                        </a:rPr>
                        <a:t>43 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108</a:t>
                      </a:r>
                      <a:r>
                        <a:rPr lang="en-GB" sz="1500" b="0" baseline="0" dirty="0" smtClean="0">
                          <a:latin typeface="+mn-lt"/>
                        </a:rPr>
                        <a:t> h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0.22</a:t>
                      </a:r>
                      <a:endParaRPr lang="en-US" sz="15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5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  <a:endParaRPr lang="en-US" sz="15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501891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FFC000"/>
                          </a:solidFill>
                          <a:latin typeface="+mn-lt"/>
                        </a:rPr>
                        <a:t>TS#2</a:t>
                      </a:r>
                      <a:endParaRPr lang="en-US" sz="2200" b="1" dirty="0">
                        <a:solidFill>
                          <a:srgbClr val="FFC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40 h</a:t>
                      </a:r>
                    </a:p>
                    <a:p>
                      <a:pPr algn="ctr"/>
                      <a:r>
                        <a:rPr lang="en-GB" sz="1200" b="0" dirty="0" smtClean="0">
                          <a:latin typeface="+mn-lt"/>
                        </a:rPr>
                        <a:t>(67 h 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including</a:t>
                      </a:r>
                      <a:r>
                        <a:rPr lang="en-GB" sz="1200" b="0" dirty="0" smtClean="0">
                          <a:latin typeface="+mn-lt"/>
                        </a:rPr>
                        <a:t> </a:t>
                      </a:r>
                      <a:r>
                        <a:rPr lang="en-GB" sz="1200" b="0" dirty="0" err="1" smtClean="0">
                          <a:latin typeface="+mn-lt"/>
                        </a:rPr>
                        <a:t>cryo</a:t>
                      </a:r>
                      <a:r>
                        <a:rPr lang="en-GB" sz="1200" b="0" dirty="0" smtClean="0">
                          <a:latin typeface="+mn-lt"/>
                        </a:rPr>
                        <a:t> stop)</a:t>
                      </a:r>
                      <a:endParaRPr lang="en-US" sz="12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108</a:t>
                      </a:r>
                      <a:r>
                        <a:rPr lang="en-GB" sz="1500" b="0" baseline="0" dirty="0" smtClean="0">
                          <a:latin typeface="+mn-lt"/>
                        </a:rPr>
                        <a:t> h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0.22</a:t>
                      </a:r>
                      <a:endParaRPr lang="en-US" sz="15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5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0.37</a:t>
                      </a:r>
                      <a:endParaRPr lang="en-US" sz="15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501891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TS#3</a:t>
                      </a:r>
                      <a:endParaRPr lang="en-US" sz="22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44 h</a:t>
                      </a:r>
                    </a:p>
                    <a:p>
                      <a:pPr algn="ctr"/>
                      <a:r>
                        <a:rPr lang="en-GB" sz="1200" b="0" dirty="0" smtClean="0">
                          <a:latin typeface="+mn-lt"/>
                        </a:rPr>
                        <a:t>(130 h considering  the power cut)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132 h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0.18</a:t>
                      </a:r>
                      <a:endParaRPr lang="en-US" sz="15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5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0.33</a:t>
                      </a:r>
                      <a:endParaRPr lang="en-US" sz="15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90359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TS#4</a:t>
                      </a:r>
                      <a:endParaRPr lang="en-US" sz="2200" b="1" dirty="0">
                        <a:solidFill>
                          <a:srgbClr val="7030A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0" dirty="0" smtClean="0">
                          <a:latin typeface="+mn-lt"/>
                        </a:rPr>
                        <a:t>18 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132 h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0.18</a:t>
                      </a:r>
                      <a:endParaRPr lang="en-US" sz="15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5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0.13</a:t>
                      </a:r>
                      <a:endParaRPr lang="en-US" sz="15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  <a:tr h="390359">
                <a:tc>
                  <a:txBody>
                    <a:bodyPr/>
                    <a:lstStyle/>
                    <a:p>
                      <a:r>
                        <a:rPr lang="en-US" sz="2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TS#5</a:t>
                      </a:r>
                      <a:endParaRPr lang="en-US" sz="2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 smtClean="0">
                          <a:latin typeface="+mn-lt"/>
                        </a:rPr>
                        <a:t>13 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 smtClean="0">
                          <a:latin typeface="+mn-lt"/>
                        </a:rPr>
                        <a:t>132</a:t>
                      </a:r>
                      <a:r>
                        <a:rPr lang="en-GB" sz="1500" b="0" baseline="0" dirty="0" smtClean="0">
                          <a:latin typeface="+mn-lt"/>
                        </a:rPr>
                        <a:t> h</a:t>
                      </a:r>
                      <a:endParaRPr lang="en-US" sz="15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0.18</a:t>
                      </a:r>
                      <a:endParaRPr lang="en-US" sz="15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5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  <a:endParaRPr lang="en-US" sz="15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937501" y="1000328"/>
            <a:ext cx="2647456" cy="338554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b="1" dirty="0"/>
              <a:t>X = number of days allocated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313897" y="1000328"/>
            <a:ext cx="3062826" cy="338554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b="1" dirty="0"/>
              <a:t>Allocated time for recovery = 24 h</a:t>
            </a:r>
            <a:endParaRPr lang="en-US" sz="1600" b="1" dirty="0"/>
          </a:p>
        </p:txBody>
      </p:sp>
      <p:grpSp>
        <p:nvGrpSpPr>
          <p:cNvPr id="30" name="Group 29"/>
          <p:cNvGrpSpPr/>
          <p:nvPr/>
        </p:nvGrpSpPr>
        <p:grpSpPr>
          <a:xfrm>
            <a:off x="2971800" y="4183786"/>
            <a:ext cx="2726918" cy="2140814"/>
            <a:chOff x="1676400" y="4107586"/>
            <a:chExt cx="2726918" cy="2140814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76400" y="4380829"/>
              <a:ext cx="2726918" cy="186757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28" name="TextBox 27"/>
            <p:cNvSpPr txBox="1"/>
            <p:nvPr/>
          </p:nvSpPr>
          <p:spPr>
            <a:xfrm>
              <a:off x="2133600" y="4107586"/>
              <a:ext cx="184332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dirty="0"/>
                <a:t>Recovery time </a:t>
              </a:r>
              <a:r>
                <a:rPr lang="en-GB" sz="1500" b="1" dirty="0" err="1"/>
                <a:t>vs</a:t>
              </a:r>
              <a:r>
                <a:rPr lang="en-GB" sz="1500" b="1" dirty="0"/>
                <a:t> TSs</a:t>
              </a:r>
              <a:endParaRPr lang="en-US" sz="1500" b="1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477001" y="4173936"/>
            <a:ext cx="3110777" cy="2150664"/>
            <a:chOff x="4953000" y="4097736"/>
            <a:chExt cx="3110777" cy="2150664"/>
          </a:xfrm>
        </p:grpSpPr>
        <p:sp>
          <p:nvSpPr>
            <p:cNvPr id="25" name="TextBox 24"/>
            <p:cNvSpPr txBox="1"/>
            <p:nvPr/>
          </p:nvSpPr>
          <p:spPr>
            <a:xfrm>
              <a:off x="5660891" y="4097736"/>
              <a:ext cx="179741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dirty="0"/>
                <a:t>Recovery coefficient</a:t>
              </a:r>
              <a:endParaRPr lang="en-US" sz="1500" b="1" dirty="0"/>
            </a:p>
          </p:txBody>
        </p:sp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53000" y="4377628"/>
              <a:ext cx="3110777" cy="18707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61107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Evian - 12/12/11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M.Solfaroli - Technical Stops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E9769-6142-4AE4-A878-8C81AD90642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1" y="1"/>
            <a:ext cx="421639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5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8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Footlight MT Light" pitchFamily="18" charset="0"/>
                <a:ea typeface="Times New Roman"/>
              </a:rPr>
              <a:t>Conclusions</a:t>
            </a:r>
            <a:endParaRPr lang="en-US" sz="55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008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Footlight MT Light" pitchFamily="18" charset="0"/>
              <a:ea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09800" y="1121160"/>
            <a:ext cx="815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0513" indent="-290513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/>
              <a:t>Need to improve fault details recording</a:t>
            </a:r>
          </a:p>
          <a:p>
            <a:pPr marL="290513" indent="-290513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/>
              <a:t>Most of activities is maintenance, can it be reduced?</a:t>
            </a:r>
          </a:p>
          <a:p>
            <a:pPr marL="290513" indent="-290513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/>
              <a:t>No systematic source of trouble over the 5 TSs !!</a:t>
            </a:r>
          </a:p>
          <a:p>
            <a:pPr marL="290513" indent="-290513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2000" dirty="0"/>
              <a:t>It seems clear that we are improving in recovery…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2362200" y="2969699"/>
            <a:ext cx="6781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8838" lvl="1" indent="-401638">
              <a:buFont typeface="Wingdings" pitchFamily="2" charset="2"/>
              <a:buChar char="q"/>
            </a:pPr>
            <a:r>
              <a:rPr lang="en-GB" sz="2000" dirty="0"/>
              <a:t>(“</a:t>
            </a:r>
            <a:r>
              <a:rPr lang="de-CH" sz="2000" dirty="0">
                <a:solidFill>
                  <a:srgbClr val="4A484A"/>
                </a:solidFill>
              </a:rPr>
              <a:t>After TS, an increment in faults was observed. Effect is decreasing along the run</a:t>
            </a:r>
            <a:r>
              <a:rPr lang="en-GB" sz="2000" dirty="0"/>
              <a:t>” </a:t>
            </a:r>
            <a:r>
              <a:rPr lang="en-GB" sz="1500" dirty="0"/>
              <a:t>Walter @Chamonix 2011</a:t>
            </a:r>
            <a:r>
              <a:rPr lang="en-GB" sz="2000" dirty="0"/>
              <a:t>) </a:t>
            </a:r>
          </a:p>
          <a:p>
            <a:pPr marL="858838" lvl="1" indent="-401638">
              <a:buFont typeface="Wingdings" pitchFamily="2" charset="2"/>
              <a:buChar char="q"/>
            </a:pPr>
            <a:r>
              <a:rPr lang="en-GB" sz="2000" dirty="0"/>
              <a:t>Need to apply a control for SW changes (</a:t>
            </a:r>
            <a:r>
              <a:rPr lang="en-GB" sz="1700" dirty="0"/>
              <a:t>through a meeting to coordinate and create a list?</a:t>
            </a:r>
            <a:r>
              <a:rPr lang="en-GB" sz="2000" dirty="0"/>
              <a:t>) which could:</a:t>
            </a:r>
          </a:p>
          <a:p>
            <a:pPr marL="1538288" lvl="2" indent="-333375">
              <a:buFont typeface="Wingdings" pitchFamily="2" charset="2"/>
              <a:buChar char="ü"/>
            </a:pPr>
            <a:r>
              <a:rPr lang="en-GB" sz="2000" u="sng" dirty="0"/>
              <a:t>Improve changes</a:t>
            </a:r>
            <a:r>
              <a:rPr lang="en-GB" sz="2000" dirty="0"/>
              <a:t>, by coordinating them</a:t>
            </a:r>
          </a:p>
          <a:p>
            <a:pPr marL="1538288" lvl="2" indent="-333375">
              <a:buFont typeface="Wingdings" pitchFamily="2" charset="2"/>
              <a:buChar char="ü"/>
            </a:pPr>
            <a:r>
              <a:rPr lang="en-GB" sz="2000" u="sng" dirty="0"/>
              <a:t>Increase operational efficiency</a:t>
            </a:r>
            <a:r>
              <a:rPr lang="en-GB" sz="2000" dirty="0"/>
              <a:t>, by making easier the identification of the source of problems</a:t>
            </a:r>
          </a:p>
          <a:p>
            <a:pPr marL="1538288" lvl="2" indent="-333375">
              <a:buFont typeface="Wingdings" pitchFamily="2" charset="2"/>
              <a:buChar char="ü"/>
            </a:pPr>
            <a:r>
              <a:rPr lang="en-GB" sz="2000" u="sng" dirty="0"/>
              <a:t>Reduce impact</a:t>
            </a:r>
            <a:r>
              <a:rPr lang="en-GB" sz="2000" dirty="0"/>
              <a:t> of changes on other systems</a:t>
            </a:r>
          </a:p>
          <a:p>
            <a:pPr marL="858838" lvl="1" indent="-401638">
              <a:buFont typeface="Wingdings" pitchFamily="2" charset="2"/>
              <a:buChar char="q"/>
            </a:pPr>
            <a:r>
              <a:rPr lang="en-GB" sz="2000" dirty="0"/>
              <a:t>4 TSs foreseen for 2012...can we push forward some maintenance and have 3 TSs of 5 days?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9130352" y="4038600"/>
            <a:ext cx="1232848" cy="2209800"/>
            <a:chOff x="7682552" y="2693239"/>
            <a:chExt cx="1309048" cy="2335961"/>
          </a:xfrm>
        </p:grpSpPr>
        <p:pic>
          <p:nvPicPr>
            <p:cNvPr id="7" name="Picture 1" descr="image00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82552" y="2989521"/>
              <a:ext cx="1309048" cy="20396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8049177" y="2693239"/>
              <a:ext cx="611388" cy="3416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dirty="0"/>
                <a:t>2012</a:t>
              </a:r>
              <a:endParaRPr lang="en-US" sz="15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019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8475482" cy="4351338"/>
          </a:xfrm>
        </p:spPr>
        <p:txBody>
          <a:bodyPr>
            <a:normAutofit fontScale="92500"/>
          </a:bodyPr>
          <a:lstStyle/>
          <a:p>
            <a:r>
              <a:rPr lang="en-GB" sz="3200" dirty="0" smtClean="0"/>
              <a:t>Arto Niemi, PhD student at Tampere University of Technology in a group of Reliability Engineering</a:t>
            </a:r>
          </a:p>
          <a:p>
            <a:r>
              <a:rPr lang="en-GB" sz="3200" dirty="0" smtClean="0"/>
              <a:t>Work before in projects involving </a:t>
            </a:r>
          </a:p>
          <a:p>
            <a:pPr lvl="1"/>
            <a:r>
              <a:rPr lang="en-GB" sz="2800" dirty="0" smtClean="0"/>
              <a:t>Aircraft reliability and prognostics studies and method development</a:t>
            </a:r>
          </a:p>
          <a:p>
            <a:pPr lvl="1"/>
            <a:r>
              <a:rPr lang="en-GB" sz="2800" dirty="0" smtClean="0"/>
              <a:t>Power plant operation cost and availability analysis for warranty cost calculation </a:t>
            </a:r>
          </a:p>
          <a:p>
            <a:pPr lvl="1"/>
            <a:r>
              <a:rPr lang="en-GB" sz="2800" dirty="0" smtClean="0"/>
              <a:t>Telecommunication maintenance strategy optimization, data driven diagnostics (SOM) and general data analytics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395" y="1995307"/>
            <a:ext cx="2612630" cy="8044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683" y="3198648"/>
            <a:ext cx="2471446" cy="200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091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RAMS for FCC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872167" cy="4351338"/>
          </a:xfrm>
        </p:spPr>
        <p:txBody>
          <a:bodyPr>
            <a:normAutofit/>
          </a:bodyPr>
          <a:lstStyle/>
          <a:p>
            <a:r>
              <a:rPr lang="en-GB" sz="3000" dirty="0" smtClean="0"/>
              <a:t>The goal of the project is develop methods and tool for availability analysis to be used in FCC study</a:t>
            </a:r>
          </a:p>
          <a:p>
            <a:r>
              <a:rPr lang="en-GB" sz="3000" dirty="0" smtClean="0"/>
              <a:t>However, to develop the methods and test their applicability we work with the data from LHC and the injector chain</a:t>
            </a:r>
          </a:p>
          <a:p>
            <a:r>
              <a:rPr lang="en-GB" sz="3000" dirty="0" smtClean="0"/>
              <a:t>The main task is to develop a high level  fault tree model for “generic” accelerator to be used to study current accelerators and future ones. 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3485" y="2333173"/>
            <a:ext cx="2590570" cy="259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286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088" y="4323519"/>
            <a:ext cx="11613824" cy="2331559"/>
          </a:xfrm>
        </p:spPr>
        <p:txBody>
          <a:bodyPr>
            <a:noAutofit/>
          </a:bodyPr>
          <a:lstStyle/>
          <a:p>
            <a:r>
              <a:rPr lang="en-GB" dirty="0" smtClean="0"/>
              <a:t>The model is made with ELMAS software from Finnish company </a:t>
            </a:r>
            <a:r>
              <a:rPr lang="en-GB" dirty="0" err="1" smtClean="0"/>
              <a:t>Ramentor</a:t>
            </a:r>
            <a:r>
              <a:rPr lang="en-GB" dirty="0" smtClean="0"/>
              <a:t>  </a:t>
            </a:r>
            <a:endParaRPr lang="en-GB" dirty="0" smtClean="0"/>
          </a:p>
          <a:p>
            <a:r>
              <a:rPr lang="en-GB" dirty="0" smtClean="0"/>
              <a:t>The model has three levels: </a:t>
            </a:r>
          </a:p>
          <a:p>
            <a:pPr lvl="1"/>
            <a:r>
              <a:rPr lang="en-GB" dirty="0" smtClean="0"/>
              <a:t>L1: Runs and long shutdowns</a:t>
            </a:r>
          </a:p>
          <a:p>
            <a:pPr lvl="1"/>
            <a:r>
              <a:rPr lang="en-GB" dirty="0" smtClean="0"/>
              <a:t>L2 Annual level: proton physics, technical stops, etc.</a:t>
            </a:r>
          </a:p>
          <a:p>
            <a:pPr lvl="1"/>
            <a:r>
              <a:rPr lang="en-GB" dirty="0" smtClean="0"/>
              <a:t>L3 Proton physics operations: Stable beams, turn around…   </a:t>
            </a:r>
            <a:endParaRPr lang="en-GB" dirty="0"/>
          </a:p>
        </p:txBody>
      </p:sp>
      <p:pic>
        <p:nvPicPr>
          <p:cNvPr id="5" name="Picture 2" descr="C:\Users\aniemi\AppData\Local\Microsoft\Windows\Temporary Internet Files\Content.IE5\DCOC5SQZ\ramentor_logo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8422" y="4946619"/>
            <a:ext cx="2416735" cy="170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85066" y="6077120"/>
            <a:ext cx="2043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3"/>
              </a:rPr>
              <a:t>www.ramentor.com</a:t>
            </a:r>
            <a:endParaRPr lang="en-GB" dirty="0"/>
          </a:p>
        </p:txBody>
      </p: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165" y="1570670"/>
            <a:ext cx="7334054" cy="25575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2323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 2 </a:t>
            </a:r>
            <a:r>
              <a:rPr lang="en-GB" dirty="0"/>
              <a:t>M</a:t>
            </a:r>
            <a:r>
              <a:rPr lang="en-GB" dirty="0" smtClean="0"/>
              <a:t>odel Schematic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741681"/>
            <a:ext cx="10515600" cy="1435281"/>
          </a:xfrm>
        </p:spPr>
        <p:txBody>
          <a:bodyPr/>
          <a:lstStyle/>
          <a:p>
            <a:r>
              <a:rPr lang="en-GB" dirty="0" smtClean="0"/>
              <a:t>The year starts with commissioning followed by proton physics</a:t>
            </a:r>
          </a:p>
          <a:p>
            <a:r>
              <a:rPr lang="en-GB" dirty="0" smtClean="0"/>
              <a:t>The proton physics is interrupted by technical stops and machine development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469" y="1710617"/>
            <a:ext cx="6810225" cy="284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120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Level 3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3860" y="1690689"/>
            <a:ext cx="4509940" cy="4486274"/>
          </a:xfrm>
        </p:spPr>
        <p:txBody>
          <a:bodyPr>
            <a:normAutofit fontScale="92500" lnSpcReduction="10000"/>
          </a:bodyPr>
          <a:lstStyle/>
          <a:p>
            <a:r>
              <a:rPr lang="en-GB" sz="3200" dirty="0" smtClean="0"/>
              <a:t>The phases (green) activate different parts of the fault tree (blue)</a:t>
            </a:r>
          </a:p>
          <a:p>
            <a:r>
              <a:rPr lang="en-GB" sz="3200" dirty="0" smtClean="0"/>
              <a:t>Under these nodes will be the nodes for the failure modes Magnets, RF, Vacuum…</a:t>
            </a:r>
          </a:p>
          <a:p>
            <a:r>
              <a:rPr lang="en-GB" sz="3200" dirty="0" smtClean="0"/>
              <a:t> If the failure rate is phase independent it’s just under the phase independent failures </a:t>
            </a:r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52877"/>
            <a:ext cx="5523870" cy="23036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041190"/>
            <a:ext cx="5523870" cy="82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925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Injector Chain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5631" y="1690688"/>
            <a:ext cx="5270369" cy="4753516"/>
          </a:xfrm>
        </p:spPr>
        <p:txBody>
          <a:bodyPr>
            <a:normAutofit/>
          </a:bodyPr>
          <a:lstStyle/>
          <a:p>
            <a:r>
              <a:rPr lang="en-GB" sz="3000" dirty="0" smtClean="0"/>
              <a:t>The injection is special as failure can occur either in the accelerator (LHC) or in it’s injector chain</a:t>
            </a:r>
            <a:endParaRPr lang="en-GB" sz="3000" dirty="0" smtClean="0"/>
          </a:p>
          <a:p>
            <a:r>
              <a:rPr lang="en-GB" sz="3000" dirty="0" smtClean="0"/>
              <a:t>From the LHC the injector chain goes all the way back to Linac2 and contains all the transfer lines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816" y="1176817"/>
            <a:ext cx="5452384" cy="475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356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Probabilistic availability analysis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6203624" cy="4351338"/>
          </a:xfrm>
        </p:spPr>
        <p:txBody>
          <a:bodyPr>
            <a:normAutofit fontScale="77500" lnSpcReduction="20000"/>
          </a:bodyPr>
          <a:lstStyle/>
          <a:p>
            <a:r>
              <a:rPr lang="en-GB" sz="3200" dirty="0" smtClean="0"/>
              <a:t>In the model the failures cause unavailability as any risk the probability and consequence are needed.</a:t>
            </a:r>
          </a:p>
          <a:p>
            <a:r>
              <a:rPr lang="en-GB" sz="3200" dirty="0" smtClean="0"/>
              <a:t>The probability of failure is given by failure rate</a:t>
            </a:r>
            <a:r>
              <a:rPr lang="en-GB" sz="3200" dirty="0" smtClean="0"/>
              <a:t>, which can be calculated from data or estimated by experts. </a:t>
            </a:r>
          </a:p>
          <a:p>
            <a:pPr lvl="1"/>
            <a:r>
              <a:rPr lang="en-GB" dirty="0" smtClean="0"/>
              <a:t>The rate can time dependent different rate at different operational phases or “age” dependent</a:t>
            </a:r>
          </a:p>
          <a:p>
            <a:pPr lvl="1"/>
            <a:r>
              <a:rPr lang="en-GB" dirty="0" smtClean="0"/>
              <a:t>After technical stop failure rate seems to increase. we  plan to repeat </a:t>
            </a:r>
            <a:r>
              <a:rPr lang="en-GB" dirty="0" smtClean="0"/>
              <a:t>2011</a:t>
            </a:r>
            <a:r>
              <a:rPr lang="en-GB" dirty="0" smtClean="0"/>
              <a:t> TS analysis* with 2015 data  </a:t>
            </a:r>
          </a:p>
          <a:p>
            <a:r>
              <a:rPr lang="en-GB" sz="3200" dirty="0" smtClean="0"/>
              <a:t>The consequence is not only the repair time. </a:t>
            </a:r>
          </a:p>
          <a:p>
            <a:pPr lvl="1"/>
            <a:r>
              <a:rPr lang="en-GB" dirty="0" smtClean="0"/>
              <a:t>If the failure occurs during the stable beams or during a turnaround the amount of lost production is different. </a:t>
            </a:r>
          </a:p>
          <a:p>
            <a:pPr lvl="1"/>
            <a:r>
              <a:rPr lang="en-GB" dirty="0" smtClean="0"/>
              <a:t>Some failures need pre-cycle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7777113" y="2372898"/>
                <a:ext cx="331257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𝑅𝑖𝑠𝑘</m:t>
                      </m:r>
                      <m:r>
                        <a:rPr lang="en-GB" sz="2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𝑃𝑟𝑜𝑏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𝐶𝑜𝑛𝑠𝑒𝑞𝑢𝑒𝑛𝑐𝑒𝑠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7113" y="2372898"/>
                <a:ext cx="3312573" cy="307777"/>
              </a:xfrm>
              <a:prstGeom prst="rect">
                <a:avLst/>
              </a:prstGeom>
              <a:blipFill rotWithShape="0">
                <a:blip r:embed="rId2"/>
                <a:stretch>
                  <a:fillRect l="-1473" r="-2210" b="-31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9118" y="3362885"/>
            <a:ext cx="4628561" cy="18434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46223" y="6209566"/>
            <a:ext cx="4301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schematic from A. </a:t>
            </a:r>
            <a:r>
              <a:rPr lang="en-GB" dirty="0" err="1" smtClean="0"/>
              <a:t>Apollonio’s</a:t>
            </a:r>
            <a:r>
              <a:rPr lang="en-GB" dirty="0" smtClean="0"/>
              <a:t> PhD thesis.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69303" y="6311900"/>
            <a:ext cx="6685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*Matteo </a:t>
            </a:r>
            <a:r>
              <a:rPr lang="en-GB" dirty="0"/>
              <a:t>Solfaroli </a:t>
            </a:r>
            <a:r>
              <a:rPr lang="en-GB" dirty="0" smtClean="0"/>
              <a:t>Camillocci, Evian 2011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067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115" y="1573508"/>
            <a:ext cx="6608975" cy="460345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time dependency of the failure rate and consequences leads very quickly very complex cause </a:t>
            </a:r>
            <a:r>
              <a:rPr lang="en-GB" dirty="0" smtClean="0"/>
              <a:t>consequence logics. So, analytical solution is not practical and Monte-Carlo simulation is needed.</a:t>
            </a:r>
          </a:p>
          <a:p>
            <a:r>
              <a:rPr lang="en-GB" dirty="0" smtClean="0"/>
              <a:t>We work in collaboration with IT to have data easily available</a:t>
            </a:r>
            <a:endParaRPr lang="en-GB" dirty="0" smtClean="0"/>
          </a:p>
          <a:p>
            <a:r>
              <a:rPr lang="en-GB" dirty="0" smtClean="0"/>
              <a:t>Modelling of the LHC is needed for verification that model produces accurate results.</a:t>
            </a:r>
          </a:p>
          <a:p>
            <a:r>
              <a:rPr lang="en-GB" dirty="0" smtClean="0"/>
              <a:t>Once that is done the model can be used for testing “what if” scenarios and  more detail can be added to interesting systems. 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7699" y="1825625"/>
            <a:ext cx="4695351" cy="354349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16858" y="6176963"/>
            <a:ext cx="3901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 figure from A. </a:t>
            </a:r>
            <a:r>
              <a:rPr lang="en-GB" dirty="0" err="1" smtClean="0"/>
              <a:t>Apollonio’s</a:t>
            </a:r>
            <a:r>
              <a:rPr lang="en-GB" dirty="0" smtClean="0"/>
              <a:t> PhD thesis.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616858" y="5369121"/>
            <a:ext cx="4185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What if injection and turnaround lasts 10 hours for FCC?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8423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1118</Words>
  <Application>Microsoft Office PowerPoint</Application>
  <PresentationFormat>Widescreen</PresentationFormat>
  <Paragraphs>242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Footlight MT Light</vt:lpstr>
      <vt:lpstr>Times New Roman</vt:lpstr>
      <vt:lpstr>Wingdings</vt:lpstr>
      <vt:lpstr>Office Theme</vt:lpstr>
      <vt:lpstr>Introduction to availability modelling in ELMAS</vt:lpstr>
      <vt:lpstr>Introduction</vt:lpstr>
      <vt:lpstr>RAMS for FCC</vt:lpstr>
      <vt:lpstr>The Model</vt:lpstr>
      <vt:lpstr>Level 2 Model Schematic</vt:lpstr>
      <vt:lpstr>Level 3 Model</vt:lpstr>
      <vt:lpstr>The Injector Chain</vt:lpstr>
      <vt:lpstr>Probabilistic availability analysis </vt:lpstr>
      <vt:lpstr>Conclusions</vt:lpstr>
      <vt:lpstr>TS analysis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availability modelling in ELMAS</dc:title>
  <dc:creator>Arto Niemi</dc:creator>
  <cp:lastModifiedBy>Arto Niemi</cp:lastModifiedBy>
  <cp:revision>25</cp:revision>
  <dcterms:created xsi:type="dcterms:W3CDTF">2015-07-29T09:08:20Z</dcterms:created>
  <dcterms:modified xsi:type="dcterms:W3CDTF">2015-07-29T13:24:38Z</dcterms:modified>
</cp:coreProperties>
</file>