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4"/>
  </p:notesMasterIdLst>
  <p:sldIdLst>
    <p:sldId id="257" r:id="rId2"/>
    <p:sldId id="334" r:id="rId3"/>
    <p:sldId id="338" r:id="rId4"/>
    <p:sldId id="339" r:id="rId5"/>
    <p:sldId id="337" r:id="rId6"/>
    <p:sldId id="340" r:id="rId7"/>
    <p:sldId id="341" r:id="rId8"/>
    <p:sldId id="343" r:id="rId9"/>
    <p:sldId id="344" r:id="rId10"/>
    <p:sldId id="345" r:id="rId11"/>
    <p:sldId id="346" r:id="rId12"/>
    <p:sldId id="342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663300"/>
    <a:srgbClr val="104282"/>
    <a:srgbClr val="003F6E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 snapToObjects="1">
      <p:cViewPr varScale="1">
        <p:scale>
          <a:sx n="132" d="100"/>
          <a:sy n="132" d="100"/>
        </p:scale>
        <p:origin x="174" y="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DBD496-FDFE-4116-A3CD-C04F430DBDAB}" type="datetimeFigureOut">
              <a:rPr lang="en-GB" smtClean="0"/>
              <a:t>05/11/2015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F249BA-9D72-4463-925A-43B4C7CAD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81853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11/5/2015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11/5/2015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11/5/2015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11/5/2015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11/5/2015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11/5/2015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11/5/2015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11/5/2015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emf"/><Relationship Id="rId3" Type="http://schemas.openxmlformats.org/officeDocument/2006/relationships/image" Target="../media/image19.png"/><Relationship Id="rId7" Type="http://schemas.openxmlformats.org/officeDocument/2006/relationships/image" Target="../media/image21.e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Relationship Id="rId9" Type="http://schemas.openxmlformats.org/officeDocument/2006/relationships/image" Target="../media/image23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emf"/><Relationship Id="rId5" Type="http://schemas.openxmlformats.org/officeDocument/2006/relationships/image" Target="../media/image25.emf"/><Relationship Id="rId4" Type="http://schemas.openxmlformats.org/officeDocument/2006/relationships/image" Target="../media/image24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450921/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5.emf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7.emf"/><Relationship Id="rId4" Type="http://schemas.openxmlformats.org/officeDocument/2006/relationships/image" Target="../media/image16.emf"/><Relationship Id="rId9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emf"/><Relationship Id="rId3" Type="http://schemas.openxmlformats.org/officeDocument/2006/relationships/image" Target="../media/image18.emf"/><Relationship Id="rId7" Type="http://schemas.openxmlformats.org/officeDocument/2006/relationships/image" Target="../media/image19.emf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000" dirty="0" smtClean="0"/>
              <a:t>A preliminary comparison of the FCC magnet designs from the protection point of view</a:t>
            </a:r>
            <a:endParaRPr lang="it-IT" sz="3000" dirty="0"/>
          </a:p>
        </p:txBody>
      </p:sp>
    </p:spTree>
    <p:extLst>
      <p:ext uri="{BB962C8B-B14F-4D97-AF65-F5344CB8AC3E}">
        <p14:creationId xmlns:p14="http://schemas.microsoft.com/office/powerpoint/2010/main" val="2224557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137886"/>
            <a:ext cx="8226854" cy="566057"/>
          </a:xfrm>
        </p:spPr>
        <p:txBody>
          <a:bodyPr>
            <a:normAutofit/>
          </a:bodyPr>
          <a:lstStyle/>
          <a:p>
            <a:r>
              <a:rPr lang="en-GB" sz="3000" dirty="0" smtClean="0"/>
              <a:t>Second approach</a:t>
            </a:r>
            <a:endParaRPr lang="en-GB" sz="3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7"/>
              <p:cNvSpPr>
                <a:spLocks noGrp="1"/>
              </p:cNvSpPr>
              <p:nvPr>
                <p:ph idx="1"/>
              </p:nvPr>
            </p:nvSpPr>
            <p:spPr>
              <a:xfrm>
                <a:off x="457199" y="864140"/>
                <a:ext cx="8368383" cy="1162553"/>
              </a:xfrm>
            </p:spPr>
            <p:txBody>
              <a:bodyPr>
                <a:normAutofit/>
              </a:bodyPr>
              <a:lstStyle/>
              <a:p>
                <a:r>
                  <a:rPr lang="en-GB" sz="2000" dirty="0" smtClean="0">
                    <a:cs typeface="Times New Roman" panose="02020603050405020304" pitchFamily="18" charset="0"/>
                  </a:rPr>
                  <a:t>More circuits per octant with multiple EE</a:t>
                </a:r>
              </a:p>
              <a:p>
                <a:pPr lvl="1"/>
                <a:r>
                  <a:rPr lang="en-GB" sz="18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</a:t>
                </a:r>
                <a:r>
                  <a:rPr lang="en-GB" sz="1800" baseline="-25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gnd,FPA</a:t>
                </a:r>
                <a:r>
                  <a:rPr lang="en-GB" sz="1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GB" sz="1800" dirty="0" smtClean="0">
                    <a:cs typeface="Times New Roman" panose="02020603050405020304" pitchFamily="18" charset="0"/>
                  </a:rPr>
                  <a:t>is set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800" i="1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1800">
                            <a:latin typeface="Cambria Math" panose="02040503050406030204" pitchFamily="18" charset="0"/>
                          </a:rPr>
                          <m:t>cir</m:t>
                        </m:r>
                        <m:r>
                          <a:rPr lang="en-GB" sz="180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GB" sz="1800">
                            <a:latin typeface="Cambria Math" panose="02040503050406030204" pitchFamily="18" charset="0"/>
                          </a:rPr>
                          <m:t>per</m:t>
                        </m:r>
                        <m:r>
                          <a:rPr lang="en-GB" sz="180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GB" sz="1800">
                            <a:latin typeface="Cambria Math" panose="02040503050406030204" pitchFamily="18" charset="0"/>
                          </a:rPr>
                          <m:t>oct</m:t>
                        </m:r>
                      </m:sub>
                    </m:sSub>
                  </m:oMath>
                </a14:m>
                <a:r>
                  <a:rPr lang="en-GB" sz="1800" dirty="0" smtClean="0"/>
                  <a:t> is evaluated for a given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800" i="1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1800">
                            <a:latin typeface="Cambria Math" panose="02040503050406030204" pitchFamily="18" charset="0"/>
                          </a:rPr>
                          <m:t>ee</m:t>
                        </m:r>
                        <m:r>
                          <a:rPr lang="en-GB" sz="180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m:rPr>
                            <m:sty m:val="p"/>
                          </m:rPr>
                          <a:rPr lang="en-GB" sz="1800">
                            <a:latin typeface="Cambria Math" panose="02040503050406030204" pitchFamily="18" charset="0"/>
                          </a:rPr>
                          <m:t>cir</m:t>
                        </m:r>
                      </m:sub>
                    </m:sSub>
                  </m:oMath>
                </a14:m>
                <a:r>
                  <a:rPr lang="en-GB" sz="1800" dirty="0" smtClean="0"/>
                  <a:t> </a:t>
                </a:r>
              </a:p>
            </p:txBody>
          </p:sp>
        </mc:Choice>
        <mc:Fallback xmlns="">
          <p:sp>
            <p:nvSpPr>
              <p:cNvPr id="8" name="Content Placeholder 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199" y="864140"/>
                <a:ext cx="8368383" cy="1162553"/>
              </a:xfrm>
              <a:blipFill rotWithShape="0">
                <a:blip r:embed="rId2"/>
                <a:stretch>
                  <a:fillRect t="-263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6828970" y="6356350"/>
            <a:ext cx="1249385" cy="365125"/>
          </a:xfrm>
        </p:spPr>
        <p:txBody>
          <a:bodyPr/>
          <a:lstStyle/>
          <a:p>
            <a:r>
              <a:rPr lang="en-US" dirty="0" smtClean="0"/>
              <a:t>M. Prioli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/>
              <p:cNvSpPr/>
              <p:nvPr/>
            </p:nvSpPr>
            <p:spPr>
              <a:xfrm>
                <a:off x="1222360" y="2241955"/>
                <a:ext cx="1277914" cy="38151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>
                              <a:latin typeface="Cambria Math" panose="02040503050406030204" pitchFamily="18" charset="0"/>
                            </a:rPr>
                            <m:t>ee</m:t>
                          </m:r>
                          <m:r>
                            <a:rPr lang="en-GB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m:rPr>
                              <m:sty m:val="p"/>
                            </m:rPr>
                            <a:rPr lang="en-GB">
                              <a:latin typeface="Cambria Math" panose="02040503050406030204" pitchFamily="18" charset="0"/>
                            </a:rPr>
                            <m:t>cir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=2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7" name="Rectangle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2360" y="2241955"/>
                <a:ext cx="1277914" cy="381515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/>
              <p:cNvSpPr/>
              <p:nvPr/>
            </p:nvSpPr>
            <p:spPr>
              <a:xfrm>
                <a:off x="4232006" y="2241954"/>
                <a:ext cx="1277914" cy="38151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>
                              <a:latin typeface="Cambria Math" panose="02040503050406030204" pitchFamily="18" charset="0"/>
                            </a:rPr>
                            <m:t>ee</m:t>
                          </m:r>
                          <m:r>
                            <a:rPr lang="en-GB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m:rPr>
                              <m:sty m:val="p"/>
                            </m:rPr>
                            <a:rPr lang="en-GB">
                              <a:latin typeface="Cambria Math" panose="02040503050406030204" pitchFamily="18" charset="0"/>
                            </a:rPr>
                            <m:t>cir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=4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8" name="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32006" y="2241954"/>
                <a:ext cx="1277914" cy="381515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18"/>
              <p:cNvSpPr/>
              <p:nvPr/>
            </p:nvSpPr>
            <p:spPr>
              <a:xfrm>
                <a:off x="7020698" y="2240521"/>
                <a:ext cx="1277914" cy="38151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>
                              <a:latin typeface="Cambria Math" panose="02040503050406030204" pitchFamily="18" charset="0"/>
                            </a:rPr>
                            <m:t>ee</m:t>
                          </m:r>
                          <m:r>
                            <a:rPr lang="en-GB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m:rPr>
                              <m:sty m:val="p"/>
                            </m:rPr>
                            <a:rPr lang="en-GB">
                              <a:latin typeface="Cambria Math" panose="02040503050406030204" pitchFamily="18" charset="0"/>
                            </a:rPr>
                            <m:t>cir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=8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9" name="Rectangle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20698" y="2240521"/>
                <a:ext cx="1277914" cy="381515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5130667" y="163728"/>
                <a:ext cx="1399742" cy="514372"/>
              </a:xfrm>
              <a:prstGeom prst="rect">
                <a:avLst/>
              </a:prstGeom>
              <a:noFill/>
              <a:ln>
                <a:solidFill>
                  <a:srgbClr val="92D050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1600" b="0" i="0" smtClean="0">
                              <a:latin typeface="Cambria Math" panose="02040503050406030204" pitchFamily="18" charset="0"/>
                            </a:rPr>
                            <m:t>ramp</m:t>
                          </m:r>
                        </m:sub>
                      </m:sSub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=1800 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𝑠</m:t>
                      </m:r>
                    </m:oMath>
                  </m:oMathPara>
                </a14:m>
                <a:endParaRPr lang="en-GB" sz="1600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1600" b="0" i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FPA</m:t>
                          </m:r>
                        </m:sub>
                      </m:sSub>
                      <m:r>
                        <a:rPr lang="en-GB" sz="1600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16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200</m:t>
                      </m:r>
                      <m:r>
                        <a:rPr lang="en-GB" sz="1600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600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𝑠</m:t>
                      </m:r>
                    </m:oMath>
                  </m:oMathPara>
                </a14:m>
                <a:endParaRPr lang="en-GB" sz="1600" dirty="0" smtClean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0667" y="163728"/>
                <a:ext cx="1399742" cy="514372"/>
              </a:xfrm>
              <a:prstGeom prst="rect">
                <a:avLst/>
              </a:prstGeom>
              <a:blipFill rotWithShape="0">
                <a:blip r:embed="rId6"/>
                <a:stretch>
                  <a:fillRect l="-4329" b="-6977"/>
                </a:stretch>
              </a:blipFill>
              <a:ln>
                <a:solidFill>
                  <a:srgbClr val="92D05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1847" y="2771157"/>
            <a:ext cx="2878943" cy="201771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249686" y="2771155"/>
            <a:ext cx="2878943" cy="201771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144379" y="2771154"/>
            <a:ext cx="2878943" cy="2017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76699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137886"/>
            <a:ext cx="8226854" cy="566057"/>
          </a:xfrm>
        </p:spPr>
        <p:txBody>
          <a:bodyPr>
            <a:normAutofit/>
          </a:bodyPr>
          <a:lstStyle/>
          <a:p>
            <a:r>
              <a:rPr lang="en-GB" sz="3000" dirty="0" smtClean="0"/>
              <a:t>Second approach</a:t>
            </a:r>
            <a:endParaRPr lang="en-GB" sz="3000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199" y="864140"/>
            <a:ext cx="8368383" cy="5006056"/>
          </a:xfrm>
        </p:spPr>
        <p:txBody>
          <a:bodyPr>
            <a:normAutofit/>
          </a:bodyPr>
          <a:lstStyle/>
          <a:p>
            <a:r>
              <a:rPr lang="en-GB" sz="2000" dirty="0" smtClean="0">
                <a:cs typeface="Times New Roman" panose="02020603050405020304" pitchFamily="18" charset="0"/>
              </a:rPr>
              <a:t>From the PC point of view</a:t>
            </a:r>
            <a:endParaRPr lang="en-GB" sz="18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6828970" y="6356350"/>
            <a:ext cx="1249385" cy="365125"/>
          </a:xfrm>
        </p:spPr>
        <p:txBody>
          <a:bodyPr/>
          <a:lstStyle/>
          <a:p>
            <a:r>
              <a:rPr lang="en-US" dirty="0" smtClean="0"/>
              <a:t>M. Prioli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864616" y="1706594"/>
                <a:ext cx="3066993" cy="84093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1600">
                              <a:latin typeface="Cambria Math" panose="02040503050406030204" pitchFamily="18" charset="0"/>
                            </a:rPr>
                            <m:t>max</m:t>
                          </m:r>
                          <m:r>
                            <a:rPr lang="en-GB" sz="1600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m:rPr>
                              <m:sty m:val="p"/>
                            </m:rPr>
                            <a:rPr lang="en-GB" sz="1600">
                              <a:latin typeface="Cambria Math" panose="02040503050406030204" pitchFamily="18" charset="0"/>
                            </a:rPr>
                            <m:t>PC</m:t>
                          </m:r>
                        </m:sub>
                      </m:sSub>
                      <m:r>
                        <a:rPr lang="en-GB" sz="16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1600" b="0" i="0" smtClean="0">
                              <a:latin typeface="Cambria Math" panose="02040503050406030204" pitchFamily="18" charset="0"/>
                            </a:rPr>
                            <m:t>EE</m:t>
                          </m:r>
                          <m:r>
                            <a:rPr lang="en-GB" sz="1600" b="0" i="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GB" sz="1600" i="0">
                              <a:latin typeface="Cambria Math" panose="02040503050406030204" pitchFamily="18" charset="0"/>
                            </a:rPr>
                            <m:t>cir</m:t>
                          </m:r>
                        </m:sub>
                      </m:sSub>
                      <m:sSub>
                        <m:sSubPr>
                          <m:ctrlPr>
                            <a:rPr lang="en-GB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1600" b="0" i="0" smtClean="0">
                              <a:latin typeface="Cambria Math" panose="02040503050406030204" pitchFamily="18" charset="0"/>
                            </a:rPr>
                            <m:t>gnd</m:t>
                          </m:r>
                          <m:r>
                            <a:rPr lang="en-GB" sz="1600" b="0" i="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GB" sz="1600" b="0" i="0" smtClean="0">
                              <a:latin typeface="Cambria Math" panose="02040503050406030204" pitchFamily="18" charset="0"/>
                            </a:rPr>
                            <m:t>FPA</m:t>
                          </m:r>
                        </m:sub>
                      </m:sSub>
                      <m:f>
                        <m:f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𝜏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1600">
                                  <a:latin typeface="Cambria Math" panose="02040503050406030204" pitchFamily="18" charset="0"/>
                                </a:rPr>
                                <m:t>FPA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1600">
                                  <a:latin typeface="Cambria Math" panose="02040503050406030204" pitchFamily="18" charset="0"/>
                                </a:rPr>
                                <m:t>ramp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160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1600">
                              <a:latin typeface="Cambria Math" panose="02040503050406030204" pitchFamily="18" charset="0"/>
                            </a:rPr>
                            <m:t>max</m:t>
                          </m:r>
                          <m:r>
                            <a:rPr lang="en-GB" sz="1600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m:rPr>
                              <m:sty m:val="p"/>
                            </m:rPr>
                            <a:rPr lang="en-GB" sz="1600">
                              <a:latin typeface="Cambria Math" panose="02040503050406030204" pitchFamily="18" charset="0"/>
                            </a:rPr>
                            <m:t>PC</m:t>
                          </m:r>
                        </m:sub>
                      </m:sSub>
                      <m:r>
                        <a:rPr lang="en-GB" sz="16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1600">
                              <a:latin typeface="Cambria Math" panose="02040503050406030204" pitchFamily="18" charset="0"/>
                            </a:rPr>
                            <m:t>max</m:t>
                          </m:r>
                          <m:r>
                            <a:rPr lang="en-GB" sz="1600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m:rPr>
                              <m:sty m:val="p"/>
                            </m:rPr>
                            <a:rPr lang="en-GB" sz="1600">
                              <a:latin typeface="Cambria Math" panose="02040503050406030204" pitchFamily="18" charset="0"/>
                            </a:rPr>
                            <m:t>PC</m:t>
                          </m:r>
                        </m:sub>
                      </m:sSub>
                      <m:r>
                        <a:rPr lang="en-GB" sz="16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𝐼</m:t>
                      </m:r>
                    </m:oMath>
                  </m:oMathPara>
                </a14:m>
                <a:endParaRPr lang="en-GB" sz="1600" i="1" dirty="0"/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4616" y="1706594"/>
                <a:ext cx="3066993" cy="840936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5130667" y="163728"/>
                <a:ext cx="1399742" cy="514372"/>
              </a:xfrm>
              <a:prstGeom prst="rect">
                <a:avLst/>
              </a:prstGeom>
              <a:noFill/>
              <a:ln>
                <a:solidFill>
                  <a:srgbClr val="92D050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1600" b="0" i="0" smtClean="0">
                              <a:latin typeface="Cambria Math" panose="02040503050406030204" pitchFamily="18" charset="0"/>
                            </a:rPr>
                            <m:t>ramp</m:t>
                          </m:r>
                        </m:sub>
                      </m:sSub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=1800 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𝑠</m:t>
                      </m:r>
                    </m:oMath>
                  </m:oMathPara>
                </a14:m>
                <a:endParaRPr lang="en-GB" sz="1600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1600" b="0" i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FPA</m:t>
                          </m:r>
                        </m:sub>
                      </m:sSub>
                      <m:r>
                        <a:rPr lang="en-GB" sz="1600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16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200</m:t>
                      </m:r>
                      <m:r>
                        <a:rPr lang="en-GB" sz="1600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600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𝑠</m:t>
                      </m:r>
                    </m:oMath>
                  </m:oMathPara>
                </a14:m>
                <a:endParaRPr lang="en-GB" sz="1600" dirty="0" smtClean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0667" y="163728"/>
                <a:ext cx="1399742" cy="514372"/>
              </a:xfrm>
              <a:prstGeom prst="rect">
                <a:avLst/>
              </a:prstGeom>
              <a:blipFill rotWithShape="0">
                <a:blip r:embed="rId3"/>
                <a:stretch>
                  <a:fillRect l="-4329" b="-6977"/>
                </a:stretch>
              </a:blipFill>
              <a:ln>
                <a:solidFill>
                  <a:srgbClr val="92D05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272" y="3266966"/>
            <a:ext cx="3358767" cy="235399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07367" y="3651593"/>
            <a:ext cx="3358767" cy="235399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07366" y="954198"/>
            <a:ext cx="3358767" cy="2353996"/>
          </a:xfrm>
          <a:prstGeom prst="rect">
            <a:avLst/>
          </a:prstGeom>
        </p:spPr>
      </p:pic>
      <p:cxnSp>
        <p:nvCxnSpPr>
          <p:cNvPr id="16" name="Straight Arrow Connector 15"/>
          <p:cNvCxnSpPr/>
          <p:nvPr/>
        </p:nvCxnSpPr>
        <p:spPr>
          <a:xfrm flipV="1">
            <a:off x="3693886" y="2099613"/>
            <a:ext cx="2013483" cy="1652330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3693886" y="3751943"/>
            <a:ext cx="2013483" cy="1084021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3931609" y="2636470"/>
            <a:ext cx="192552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ctr"/>
            <a:r>
              <a:rPr lang="en-GB" sz="1400" dirty="0" smtClean="0">
                <a:cs typeface="Times New Roman" panose="02020603050405020304" pitchFamily="18" charset="0"/>
              </a:rPr>
              <a:t>For highest current</a:t>
            </a:r>
          </a:p>
          <a:p>
            <a:pPr fontAlgn="ctr"/>
            <a:r>
              <a:rPr lang="en-GB" sz="1400" dirty="0" smtClean="0">
                <a:cs typeface="Times New Roman" panose="02020603050405020304" pitchFamily="18" charset="0"/>
              </a:rPr>
              <a:t>(cos-theta </a:t>
            </a:r>
            <a:r>
              <a:rPr lang="en-GB" sz="1400" dirty="0">
                <a:cs typeface="Times New Roman" panose="02020603050405020304" pitchFamily="18" charset="0"/>
              </a:rPr>
              <a:t>4.5K Dip </a:t>
            </a:r>
            <a:r>
              <a:rPr lang="en-GB" sz="1400" dirty="0" smtClean="0">
                <a:cs typeface="Times New Roman" panose="02020603050405020304" pitchFamily="18" charset="0"/>
              </a:rPr>
              <a:t>1)</a:t>
            </a:r>
            <a:endParaRPr lang="en-GB" sz="1400" b="1" dirty="0">
              <a:solidFill>
                <a:srgbClr val="104282"/>
              </a:solidFill>
              <a:cs typeface="Times New Roman" panose="02020603050405020304" pitchFamily="18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931609" y="4002072"/>
            <a:ext cx="16161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ctr"/>
            <a:r>
              <a:rPr lang="en-GB" sz="1400" dirty="0" smtClean="0">
                <a:cs typeface="Times New Roman" panose="02020603050405020304" pitchFamily="18" charset="0"/>
              </a:rPr>
              <a:t>For lowest current</a:t>
            </a:r>
          </a:p>
          <a:p>
            <a:pPr fontAlgn="ctr"/>
            <a:r>
              <a:rPr lang="en-GB" sz="1400" dirty="0" smtClean="0">
                <a:cs typeface="Times New Roman" panose="02020603050405020304" pitchFamily="18" charset="0"/>
              </a:rPr>
              <a:t>(Block v11)</a:t>
            </a:r>
            <a:endParaRPr lang="en-GB" sz="1400" b="1" dirty="0">
              <a:solidFill>
                <a:srgbClr val="104282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54244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137886"/>
            <a:ext cx="8226854" cy="566057"/>
          </a:xfrm>
        </p:spPr>
        <p:txBody>
          <a:bodyPr>
            <a:normAutofit/>
          </a:bodyPr>
          <a:lstStyle/>
          <a:p>
            <a:r>
              <a:rPr lang="en-GB" sz="3000" dirty="0" smtClean="0"/>
              <a:t>Conclusions</a:t>
            </a:r>
            <a:endParaRPr lang="en-GB" sz="3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Content Placeholder 7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86972"/>
                <a:ext cx="8226854" cy="5006056"/>
              </a:xfrm>
            </p:spPr>
            <p:txBody>
              <a:bodyPr>
                <a:normAutofit/>
              </a:bodyPr>
              <a:lstStyle/>
              <a:p>
                <a:r>
                  <a:rPr lang="en-GB" sz="2000" dirty="0" smtClean="0"/>
                  <a:t>We have seen a preliminary comparison </a:t>
                </a:r>
                <a:r>
                  <a:rPr lang="en-GB" sz="2000" dirty="0" smtClean="0"/>
                  <a:t>of </a:t>
                </a:r>
                <a:r>
                  <a:rPr lang="en-GB" sz="2000" dirty="0" smtClean="0"/>
                  <a:t>different magnet designs for </a:t>
                </a:r>
                <a:r>
                  <a:rPr lang="en-GB" sz="2000" dirty="0"/>
                  <a:t>FCC from the protection point of view</a:t>
                </a:r>
                <a:endParaRPr lang="en-GB" sz="2000" dirty="0" smtClean="0"/>
              </a:p>
              <a:p>
                <a:endParaRPr lang="en-GB" sz="2000" dirty="0" smtClean="0"/>
              </a:p>
              <a:p>
                <a:r>
                  <a:rPr lang="en-GB" sz="2000" dirty="0" smtClean="0"/>
                  <a:t>The present LHC configuration of the MB circuit (1 circuit per octant) can be applied to FCC only considering multiple EE per circuit and a longer FPA</a:t>
                </a:r>
              </a:p>
              <a:p>
                <a:pPr lvl="1"/>
                <a:r>
                  <a:rPr lang="en-GB" sz="1800" dirty="0" smtClean="0"/>
                  <a:t>And not for all magnet designs!</a:t>
                </a:r>
              </a:p>
              <a:p>
                <a:pPr lvl="1"/>
                <a:endParaRPr lang="en-GB" sz="1800" dirty="0" smtClean="0"/>
              </a:p>
              <a:p>
                <a:r>
                  <a:rPr lang="en-GB" sz="2000" dirty="0" smtClean="0"/>
                  <a:t>The optimization of the circuit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2000">
                            <a:latin typeface="Cambria Math" panose="02040503050406030204" pitchFamily="18" charset="0"/>
                          </a:rPr>
                          <m:t>gnd</m:t>
                        </m:r>
                        <m:r>
                          <a:rPr lang="en-GB" sz="200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GB" sz="2000">
                            <a:latin typeface="Cambria Math" panose="02040503050406030204" pitchFamily="18" charset="0"/>
                          </a:rPr>
                          <m:t>FPA</m:t>
                        </m:r>
                      </m:sub>
                    </m:sSub>
                  </m:oMath>
                </a14:m>
                <a:r>
                  <a:rPr lang="en-GB" sz="2000" dirty="0" smtClean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2000">
                            <a:latin typeface="Cambria Math" panose="02040503050406030204" pitchFamily="18" charset="0"/>
                          </a:rPr>
                          <m:t>EE</m:t>
                        </m:r>
                        <m:r>
                          <a:rPr lang="en-GB" sz="200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m:rPr>
                            <m:sty m:val="p"/>
                          </m:rPr>
                          <a:rPr lang="en-GB" sz="2000">
                            <a:latin typeface="Cambria Math" panose="02040503050406030204" pitchFamily="18" charset="0"/>
                          </a:rPr>
                          <m:t>cir</m:t>
                        </m:r>
                      </m:sub>
                    </m:sSub>
                  </m:oMath>
                </a14:m>
                <a:r>
                  <a:rPr lang="en-GB" sz="2000" dirty="0" smtClean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2000">
                            <a:latin typeface="Cambria Math" panose="02040503050406030204" pitchFamily="18" charset="0"/>
                          </a:rPr>
                          <m:t>FPA</m:t>
                        </m:r>
                      </m:sub>
                    </m:sSub>
                  </m:oMath>
                </a14:m>
                <a:r>
                  <a:rPr lang="en-GB" sz="2000" dirty="0" smtClean="0"/>
                  <a:t>) </a:t>
                </a:r>
              </a:p>
              <a:p>
                <a:pPr lvl="1"/>
                <a:r>
                  <a:rPr lang="en-GB" sz="1800" dirty="0" smtClean="0"/>
                  <a:t>Seems to involve mainly cost issues (from the technical point of view, all magnets can be protected)</a:t>
                </a:r>
              </a:p>
              <a:p>
                <a:pPr lvl="1"/>
                <a:r>
                  <a:rPr lang="en-GB" sz="1800" dirty="0" smtClean="0"/>
                  <a:t>Deeply affects (or is affected) by the PC design</a:t>
                </a:r>
              </a:p>
            </p:txBody>
          </p:sp>
        </mc:Choice>
        <mc:Fallback>
          <p:sp>
            <p:nvSpPr>
              <p:cNvPr id="8" name="Content Placeholder 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86972"/>
                <a:ext cx="8226854" cy="5006056"/>
              </a:xfrm>
              <a:blipFill rotWithShape="0">
                <a:blip r:embed="rId2"/>
                <a:stretch>
                  <a:fillRect t="-60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6828970" y="6356350"/>
            <a:ext cx="1249385" cy="365125"/>
          </a:xfrm>
        </p:spPr>
        <p:txBody>
          <a:bodyPr/>
          <a:lstStyle/>
          <a:p>
            <a:r>
              <a:rPr lang="en-US" dirty="0" smtClean="0"/>
              <a:t>M. Prioli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50975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137886"/>
            <a:ext cx="8226854" cy="566057"/>
          </a:xfrm>
        </p:spPr>
        <p:txBody>
          <a:bodyPr>
            <a:normAutofit/>
          </a:bodyPr>
          <a:lstStyle/>
          <a:p>
            <a:r>
              <a:rPr lang="en-GB" sz="3000" dirty="0" smtClean="0"/>
              <a:t>FCC magnet design</a:t>
            </a:r>
            <a:endParaRPr lang="en-GB" sz="3000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986972"/>
            <a:ext cx="8483600" cy="5006056"/>
          </a:xfrm>
        </p:spPr>
        <p:txBody>
          <a:bodyPr>
            <a:noAutofit/>
          </a:bodyPr>
          <a:lstStyle/>
          <a:p>
            <a:r>
              <a:rPr lang="en-GB" sz="2000" dirty="0" smtClean="0"/>
              <a:t>The main actor is </a:t>
            </a:r>
            <a:r>
              <a:rPr lang="en-GB" sz="2000" dirty="0" err="1" smtClean="0"/>
              <a:t>EuroCirCol</a:t>
            </a:r>
            <a:r>
              <a:rPr lang="en-GB" sz="2000" dirty="0" smtClean="0"/>
              <a:t> Work Package 5 (ECC WP5)</a:t>
            </a:r>
          </a:p>
          <a:p>
            <a:pPr lvl="1"/>
            <a:r>
              <a:rPr lang="en-GB" sz="1800" dirty="0" smtClean="0"/>
              <a:t>Our section is involved together with TUT (Antti </a:t>
            </a:r>
            <a:r>
              <a:rPr lang="en-GB" sz="1800" dirty="0" err="1" smtClean="0"/>
              <a:t>Stenvall</a:t>
            </a:r>
            <a:r>
              <a:rPr lang="en-GB" sz="1800" dirty="0" smtClean="0"/>
              <a:t> and </a:t>
            </a:r>
            <a:r>
              <a:rPr lang="en-GB" sz="1800" dirty="0" err="1" smtClean="0"/>
              <a:t>Tiina</a:t>
            </a:r>
            <a:r>
              <a:rPr lang="en-GB" sz="1800" dirty="0" smtClean="0"/>
              <a:t> </a:t>
            </a:r>
            <a:r>
              <a:rPr lang="en-GB" sz="1800" dirty="0" err="1" smtClean="0"/>
              <a:t>Salmi</a:t>
            </a:r>
            <a:r>
              <a:rPr lang="en-GB" sz="1800" dirty="0" smtClean="0"/>
              <a:t>)</a:t>
            </a:r>
          </a:p>
          <a:p>
            <a:endParaRPr lang="en-GB" sz="2000" dirty="0" smtClean="0"/>
          </a:p>
          <a:p>
            <a:r>
              <a:rPr lang="en-GB" sz="2000" dirty="0" smtClean="0"/>
              <a:t>During the </a:t>
            </a:r>
            <a:r>
              <a:rPr lang="en-GB" sz="2000" dirty="0" smtClean="0">
                <a:hlinkClick r:id="rId2"/>
              </a:rPr>
              <a:t>last coordination meeting (9 Oct. 2015)</a:t>
            </a:r>
            <a:r>
              <a:rPr lang="en-GB" sz="2000" dirty="0" smtClean="0"/>
              <a:t> different magnet designs were presented</a:t>
            </a:r>
          </a:p>
          <a:p>
            <a:pPr lvl="1"/>
            <a:r>
              <a:rPr lang="en-GB" sz="1800" dirty="0" smtClean="0"/>
              <a:t>Three different cos-theta designs @ (4.5K, </a:t>
            </a:r>
            <a:r>
              <a:rPr lang="en-GB" sz="1800" dirty="0"/>
              <a:t>4.5K</a:t>
            </a:r>
            <a:r>
              <a:rPr lang="en-GB" sz="1800" dirty="0" smtClean="0"/>
              <a:t>, 1.9K), INFN</a:t>
            </a:r>
          </a:p>
          <a:p>
            <a:pPr lvl="1"/>
            <a:r>
              <a:rPr lang="en-GB" sz="1800" dirty="0" smtClean="0"/>
              <a:t>Three different block designs @ 4.5K, CEA</a:t>
            </a:r>
          </a:p>
          <a:p>
            <a:endParaRPr lang="en-GB" sz="2000" dirty="0" smtClean="0"/>
          </a:p>
          <a:p>
            <a:r>
              <a:rPr lang="en-GB" sz="2000" dirty="0" smtClean="0"/>
              <a:t>You can find all detailed </a:t>
            </a:r>
            <a:r>
              <a:rPr lang="en-GB" sz="2000" dirty="0" err="1" smtClean="0"/>
              <a:t>infos</a:t>
            </a:r>
            <a:r>
              <a:rPr lang="en-GB" sz="2000" dirty="0" smtClean="0"/>
              <a:t> on our Twiki page / FCC circuit protection</a:t>
            </a:r>
            <a:endParaRPr lang="en-GB" sz="2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6828970" y="6356350"/>
            <a:ext cx="1249385" cy="365125"/>
          </a:xfrm>
        </p:spPr>
        <p:txBody>
          <a:bodyPr/>
          <a:lstStyle/>
          <a:p>
            <a:r>
              <a:rPr lang="en-US" dirty="0" smtClean="0"/>
              <a:t>M. Prioli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5644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137886"/>
            <a:ext cx="8226854" cy="566057"/>
          </a:xfrm>
        </p:spPr>
        <p:txBody>
          <a:bodyPr>
            <a:normAutofit/>
          </a:bodyPr>
          <a:lstStyle/>
          <a:p>
            <a:r>
              <a:rPr lang="en-GB" sz="3000" dirty="0" smtClean="0"/>
              <a:t>cos-theta designs, INFN</a:t>
            </a:r>
            <a:endParaRPr lang="en-GB" sz="3000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841829"/>
            <a:ext cx="8226854" cy="5151199"/>
          </a:xfrm>
        </p:spPr>
        <p:txBody>
          <a:bodyPr>
            <a:normAutofit/>
          </a:bodyPr>
          <a:lstStyle/>
          <a:p>
            <a:r>
              <a:rPr lang="en-GB" sz="2000" dirty="0" smtClean="0"/>
              <a:t>Available data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6828970" y="6356350"/>
            <a:ext cx="1249385" cy="365125"/>
          </a:xfrm>
        </p:spPr>
        <p:txBody>
          <a:bodyPr/>
          <a:lstStyle/>
          <a:p>
            <a:r>
              <a:rPr lang="en-US" dirty="0" smtClean="0"/>
              <a:t>M. Prioli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16302" y="3966068"/>
            <a:ext cx="2623063" cy="154982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79892" y="3296154"/>
            <a:ext cx="2701078" cy="235824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0391" y="3310361"/>
            <a:ext cx="2604169" cy="2344038"/>
          </a:xfrm>
          <a:prstGeom prst="rect">
            <a:avLst/>
          </a:prstGeom>
        </p:spPr>
      </p:pic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2547383"/>
              </p:ext>
            </p:extLst>
          </p:nvPr>
        </p:nvGraphicFramePr>
        <p:xfrm>
          <a:off x="1083596" y="1515148"/>
          <a:ext cx="6645261" cy="1285875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1790233"/>
                <a:gridCol w="1494971"/>
                <a:gridCol w="1571152"/>
                <a:gridCol w="1099477"/>
                <a:gridCol w="689428"/>
              </a:tblGrid>
              <a:tr h="285750">
                <a:tc>
                  <a:txBody>
                    <a:bodyPr/>
                    <a:lstStyle/>
                    <a:p>
                      <a:pPr algn="l" fontAlgn="ctr"/>
                      <a:endParaRPr lang="en-GB" sz="1200" b="1" i="0" u="none" strike="noStrike" dirty="0">
                        <a:solidFill>
                          <a:srgbClr val="104282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cos-theta 4.5K Dip 1</a:t>
                      </a:r>
                      <a:endParaRPr lang="en-GB" sz="1200" b="1" i="0" u="none" strike="noStrike" dirty="0">
                        <a:solidFill>
                          <a:srgbClr val="104282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cos-theta 4.5K Dip 2</a:t>
                      </a:r>
                      <a:endParaRPr lang="en-GB" sz="1200" b="1" i="0" u="none" strike="noStrike" dirty="0">
                        <a:solidFill>
                          <a:srgbClr val="104282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cos-theta 1.9K</a:t>
                      </a:r>
                      <a:endParaRPr lang="en-GB" sz="1200" b="0" i="0" u="none" strike="noStrike" dirty="0">
                        <a:solidFill>
                          <a:srgbClr val="104282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 dirty="0" smtClean="0">
                          <a:solidFill>
                            <a:srgbClr val="6633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LHC MB</a:t>
                      </a:r>
                      <a:endParaRPr lang="en-GB" sz="1200" b="0" i="0" u="none" strike="noStrike" dirty="0">
                        <a:solidFill>
                          <a:srgbClr val="6633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1" u="none" strike="noStrike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GB" sz="1200" b="0" u="none" strike="noStrike" baseline="-250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turns</a:t>
                      </a:r>
                      <a:r>
                        <a:rPr lang="en-GB" sz="1200" b="0" u="none" strike="noStrike" baseline="-25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/pole</a:t>
                      </a:r>
                      <a:endParaRPr lang="en-GB" sz="1200" b="0" i="0" u="none" strike="noStrike" baseline="-25000" dirty="0">
                        <a:solidFill>
                          <a:srgbClr val="104282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113</a:t>
                      </a:r>
                      <a:endParaRPr lang="en-GB" sz="1200" b="0" i="0" u="none" strike="noStrike" dirty="0">
                        <a:solidFill>
                          <a:srgbClr val="104282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157</a:t>
                      </a:r>
                      <a:endParaRPr lang="en-GB" sz="1200" b="0" i="0" u="none" strike="noStrike">
                        <a:solidFill>
                          <a:srgbClr val="104282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 dirty="0">
                          <a:solidFill>
                            <a:srgbClr val="00CC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en-GB" sz="1200" b="0" i="0" u="none" strike="noStrike" dirty="0">
                        <a:solidFill>
                          <a:srgbClr val="00CC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 dirty="0" smtClean="0">
                          <a:solidFill>
                            <a:srgbClr val="6633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  <a:endParaRPr lang="en-GB" sz="1200" b="0" i="0" u="none" strike="noStrike" dirty="0">
                        <a:solidFill>
                          <a:srgbClr val="6633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en-GB" sz="1200" b="0" u="none" strike="noStrike" baseline="-25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nom</a:t>
                      </a:r>
                      <a:r>
                        <a:rPr lang="en-GB" sz="1200" b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[T]</a:t>
                      </a:r>
                      <a:endParaRPr lang="en-GB" sz="1200" b="0" i="0" u="none" strike="noStrike" dirty="0">
                        <a:solidFill>
                          <a:srgbClr val="104282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en-GB" sz="1200" b="0" i="0" u="none" strike="noStrike" dirty="0">
                        <a:solidFill>
                          <a:srgbClr val="104282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en-GB" sz="1200" b="0" i="0" u="none" strike="noStrike">
                        <a:solidFill>
                          <a:srgbClr val="104282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en-GB" sz="1200" b="0" i="0" u="none" strike="noStrike" dirty="0">
                        <a:solidFill>
                          <a:srgbClr val="104282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 dirty="0" smtClean="0">
                          <a:solidFill>
                            <a:srgbClr val="6633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8.33</a:t>
                      </a:r>
                      <a:endParaRPr lang="en-GB" sz="1200" b="0" i="0" u="none" strike="noStrike" dirty="0">
                        <a:solidFill>
                          <a:srgbClr val="6633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GB" sz="12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[kA]</a:t>
                      </a:r>
                      <a:endParaRPr lang="en-GB" sz="1200" b="0" i="0" u="none" strike="noStrike" dirty="0">
                        <a:solidFill>
                          <a:srgbClr val="104282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14.6</a:t>
                      </a:r>
                      <a:endParaRPr lang="en-GB" sz="12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11.1</a:t>
                      </a:r>
                      <a:endParaRPr lang="en-GB" sz="1200" b="0" i="0" u="none" strike="noStrike">
                        <a:solidFill>
                          <a:srgbClr val="104282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12.0</a:t>
                      </a:r>
                      <a:endParaRPr lang="en-GB" sz="1200" b="0" i="0" u="none" strike="noStrike" dirty="0">
                        <a:solidFill>
                          <a:srgbClr val="104282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 dirty="0" smtClean="0">
                          <a:solidFill>
                            <a:srgbClr val="6633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11.85</a:t>
                      </a:r>
                      <a:endParaRPr lang="en-GB" sz="1200" b="0" i="0" u="none" strike="noStrike" dirty="0">
                        <a:solidFill>
                          <a:srgbClr val="6633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r>
                        <a:rPr lang="en-GB" sz="1200" b="0" u="none" strike="noStrike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sp</a:t>
                      </a:r>
                      <a:r>
                        <a:rPr lang="en-GB" sz="12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[</a:t>
                      </a:r>
                      <a:r>
                        <a:rPr lang="en-GB" sz="1200" b="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mH</a:t>
                      </a:r>
                      <a:r>
                        <a:rPr lang="en-GB" sz="12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/m] (both ap.)</a:t>
                      </a:r>
                      <a:endParaRPr lang="en-GB" sz="1200" b="0" i="0" u="none" strike="noStrike" dirty="0">
                        <a:solidFill>
                          <a:srgbClr val="104282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41.3</a:t>
                      </a:r>
                      <a:endParaRPr lang="en-GB" sz="1200" b="0" i="0" u="none" strike="noStrike">
                        <a:solidFill>
                          <a:srgbClr val="104282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79.7</a:t>
                      </a:r>
                      <a:endParaRPr lang="en-GB" sz="1200" b="0" i="0" u="none" strike="noStrike">
                        <a:solidFill>
                          <a:srgbClr val="104282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 dirty="0">
                          <a:solidFill>
                            <a:srgbClr val="00CC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35.6</a:t>
                      </a:r>
                      <a:endParaRPr lang="en-GB" sz="1200" b="0" i="0" u="none" strike="noStrike" dirty="0">
                        <a:solidFill>
                          <a:srgbClr val="00CC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 dirty="0" smtClean="0">
                          <a:solidFill>
                            <a:srgbClr val="6633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6.9</a:t>
                      </a:r>
                      <a:endParaRPr lang="en-GB" sz="1200" b="0" i="0" u="none" strike="noStrike" dirty="0">
                        <a:solidFill>
                          <a:srgbClr val="6633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GB" sz="1200" b="0" u="none" strike="noStrike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sp</a:t>
                      </a:r>
                      <a:r>
                        <a:rPr lang="en-GB" sz="12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[MJ/m] (both ap.)</a:t>
                      </a:r>
                      <a:endParaRPr lang="en-GB" sz="1200" b="0" i="0" u="none" strike="noStrike" dirty="0">
                        <a:solidFill>
                          <a:srgbClr val="104282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4.4</a:t>
                      </a:r>
                      <a:endParaRPr lang="en-GB" sz="1200" b="0" i="0" u="none" strike="noStrike" dirty="0">
                        <a:solidFill>
                          <a:srgbClr val="104282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4.9</a:t>
                      </a:r>
                      <a:endParaRPr lang="en-GB" sz="1200" b="0" i="0" u="none" strike="noStrike">
                        <a:solidFill>
                          <a:srgbClr val="104282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 dirty="0">
                          <a:solidFill>
                            <a:srgbClr val="00CC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2.6</a:t>
                      </a:r>
                      <a:endParaRPr lang="en-GB" sz="1200" b="0" i="0" u="none" strike="noStrike" dirty="0">
                        <a:solidFill>
                          <a:srgbClr val="00CC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 dirty="0" smtClean="0">
                          <a:solidFill>
                            <a:srgbClr val="6633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0.48</a:t>
                      </a:r>
                      <a:endParaRPr lang="en-GB" sz="1200" b="0" i="0" u="none" strike="noStrike" dirty="0">
                        <a:solidFill>
                          <a:srgbClr val="6633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12" name="Rectangle 11"/>
          <p:cNvSpPr/>
          <p:nvPr/>
        </p:nvSpPr>
        <p:spPr>
          <a:xfrm>
            <a:off x="284909" y="5666858"/>
            <a:ext cx="204414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ctr"/>
            <a:r>
              <a:rPr lang="en-GB" sz="1600" dirty="0"/>
              <a:t>cos-theta 4.5K Dip 1</a:t>
            </a:r>
            <a:endParaRPr lang="en-GB" sz="1600" b="1" dirty="0">
              <a:solidFill>
                <a:srgbClr val="10428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423103" y="5623008"/>
            <a:ext cx="204414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ctr"/>
            <a:r>
              <a:rPr lang="en-GB" sz="1600" dirty="0"/>
              <a:t>cos-theta 4.5K Dip </a:t>
            </a:r>
            <a:r>
              <a:rPr lang="en-GB" sz="1600" dirty="0" smtClean="0"/>
              <a:t>2</a:t>
            </a:r>
            <a:endParaRPr lang="en-GB" sz="1600" b="1" dirty="0">
              <a:solidFill>
                <a:srgbClr val="10428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873460" y="5623008"/>
            <a:ext cx="150874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ctr"/>
            <a:r>
              <a:rPr lang="en-GB" sz="1600" dirty="0"/>
              <a:t>cos-theta </a:t>
            </a:r>
            <a:r>
              <a:rPr lang="en-GB" sz="1600" dirty="0" smtClean="0"/>
              <a:t>1.9K</a:t>
            </a:r>
            <a:endParaRPr lang="en-GB" sz="1600" b="1" dirty="0">
              <a:solidFill>
                <a:srgbClr val="10428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3015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137886"/>
            <a:ext cx="8226854" cy="566057"/>
          </a:xfrm>
        </p:spPr>
        <p:txBody>
          <a:bodyPr>
            <a:normAutofit/>
          </a:bodyPr>
          <a:lstStyle/>
          <a:p>
            <a:r>
              <a:rPr lang="en-GB" sz="3000" dirty="0" smtClean="0"/>
              <a:t>Block designs, CEA</a:t>
            </a:r>
            <a:endParaRPr lang="en-GB" sz="3000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841829"/>
            <a:ext cx="8226854" cy="5151199"/>
          </a:xfrm>
        </p:spPr>
        <p:txBody>
          <a:bodyPr>
            <a:normAutofit/>
          </a:bodyPr>
          <a:lstStyle/>
          <a:p>
            <a:r>
              <a:rPr lang="en-GB" sz="2000" dirty="0" smtClean="0"/>
              <a:t>Available data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6828970" y="6356350"/>
            <a:ext cx="1249385" cy="365125"/>
          </a:xfrm>
        </p:spPr>
        <p:txBody>
          <a:bodyPr/>
          <a:lstStyle/>
          <a:p>
            <a:r>
              <a:rPr lang="en-US" dirty="0" smtClean="0"/>
              <a:t>M. Prioli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9399603"/>
              </p:ext>
            </p:extLst>
          </p:nvPr>
        </p:nvGraphicFramePr>
        <p:xfrm>
          <a:off x="1083596" y="1515148"/>
          <a:ext cx="6645261" cy="1285875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1790233"/>
                <a:gridCol w="1494971"/>
                <a:gridCol w="1571152"/>
                <a:gridCol w="1099477"/>
                <a:gridCol w="689428"/>
              </a:tblGrid>
              <a:tr h="285750">
                <a:tc>
                  <a:txBody>
                    <a:bodyPr/>
                    <a:lstStyle/>
                    <a:p>
                      <a:pPr algn="l" fontAlgn="ctr"/>
                      <a:endParaRPr lang="en-GB" sz="1200" b="1" i="0" u="none" strike="noStrike" dirty="0">
                        <a:solidFill>
                          <a:srgbClr val="104282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>
                          <a:solidFill>
                            <a:srgbClr val="10428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Block v10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>
                          <a:solidFill>
                            <a:srgbClr val="10428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Block v11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>
                          <a:solidFill>
                            <a:srgbClr val="10428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Block v12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 dirty="0" smtClean="0">
                          <a:solidFill>
                            <a:srgbClr val="6633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LHC MB</a:t>
                      </a:r>
                      <a:endParaRPr lang="en-GB" sz="1200" b="0" i="0" u="none" strike="noStrike" dirty="0">
                        <a:solidFill>
                          <a:srgbClr val="6633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1" u="none" strike="noStrike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GB" sz="1200" b="0" u="none" strike="noStrike" baseline="-250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turns</a:t>
                      </a:r>
                      <a:r>
                        <a:rPr lang="en-GB" sz="1200" b="0" u="none" strike="noStrike" baseline="-25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/pole</a:t>
                      </a:r>
                      <a:endParaRPr lang="en-GB" sz="1200" b="0" i="0" u="none" strike="noStrike" baseline="-25000" dirty="0">
                        <a:solidFill>
                          <a:srgbClr val="104282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>
                          <a:solidFill>
                            <a:srgbClr val="10428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174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292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>
                          <a:solidFill>
                            <a:srgbClr val="10428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174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 dirty="0" smtClean="0">
                          <a:solidFill>
                            <a:srgbClr val="6633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  <a:endParaRPr lang="en-GB" sz="1200" b="0" i="0" u="none" strike="noStrike" dirty="0">
                        <a:solidFill>
                          <a:srgbClr val="6633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en-GB" sz="1200" b="0" u="none" strike="noStrike" baseline="-25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nom</a:t>
                      </a:r>
                      <a:r>
                        <a:rPr lang="en-GB" sz="1200" b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[T</a:t>
                      </a:r>
                      <a:r>
                        <a:rPr lang="en-GB" sz="12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</a:t>
                      </a:r>
                      <a:endParaRPr lang="en-GB" sz="1200" b="0" i="0" u="none" strike="noStrike" dirty="0">
                        <a:solidFill>
                          <a:srgbClr val="104282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>
                          <a:solidFill>
                            <a:srgbClr val="10428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>
                          <a:solidFill>
                            <a:srgbClr val="10428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>
                          <a:solidFill>
                            <a:srgbClr val="10428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 dirty="0" smtClean="0">
                          <a:solidFill>
                            <a:srgbClr val="6633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8.33</a:t>
                      </a:r>
                      <a:endParaRPr lang="en-GB" sz="1200" b="0" i="0" u="none" strike="noStrike" dirty="0">
                        <a:solidFill>
                          <a:srgbClr val="6633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GB" sz="12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[kA]</a:t>
                      </a:r>
                      <a:endParaRPr lang="en-GB" sz="1200" b="0" i="0" u="none" strike="noStrike" dirty="0">
                        <a:solidFill>
                          <a:srgbClr val="104282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>
                          <a:solidFill>
                            <a:srgbClr val="10428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9.33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>
                          <a:solidFill>
                            <a:srgbClr val="00CC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>
                          <a:solidFill>
                            <a:srgbClr val="10428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 dirty="0" smtClean="0">
                          <a:solidFill>
                            <a:srgbClr val="6633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11.85</a:t>
                      </a:r>
                      <a:endParaRPr lang="en-GB" sz="1200" b="0" i="0" u="none" strike="noStrike" dirty="0">
                        <a:solidFill>
                          <a:srgbClr val="6633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r>
                        <a:rPr lang="en-GB" sz="1200" b="0" u="none" strike="noStrike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sp</a:t>
                      </a:r>
                      <a:r>
                        <a:rPr lang="en-GB" sz="12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[</a:t>
                      </a:r>
                      <a:r>
                        <a:rPr lang="en-GB" sz="1200" b="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mH</a:t>
                      </a:r>
                      <a:r>
                        <a:rPr lang="en-GB" sz="12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/m] (both ap.)</a:t>
                      </a:r>
                      <a:endParaRPr lang="en-GB" sz="1200" b="0" i="0" u="none" strike="noStrike" dirty="0">
                        <a:solidFill>
                          <a:srgbClr val="104282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>
                          <a:solidFill>
                            <a:srgbClr val="10428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106</a:t>
                      </a:r>
                    </a:p>
                  </a:txBody>
                  <a:tcPr marL="9525" marR="9525" marT="9525" marB="0" anchor="ctr"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298</a:t>
                      </a:r>
                    </a:p>
                  </a:txBody>
                  <a:tcPr marL="9525" marR="9525" marT="9525" marB="0" anchor="ctr"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>
                          <a:solidFill>
                            <a:srgbClr val="10428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 dirty="0" smtClean="0">
                          <a:solidFill>
                            <a:srgbClr val="6633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6.9</a:t>
                      </a:r>
                      <a:endParaRPr lang="en-GB" sz="1200" b="0" i="0" u="none" strike="noStrike" dirty="0">
                        <a:solidFill>
                          <a:srgbClr val="6633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GB" sz="1200" b="0" u="none" strike="noStrike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sp</a:t>
                      </a:r>
                      <a:r>
                        <a:rPr lang="en-GB" sz="12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[MJ/m] (both ap.)</a:t>
                      </a:r>
                      <a:endParaRPr lang="en-GB" sz="1200" b="0" i="0" u="none" strike="noStrike" dirty="0">
                        <a:solidFill>
                          <a:srgbClr val="104282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>
                          <a:solidFill>
                            <a:srgbClr val="10428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>
                          <a:solidFill>
                            <a:srgbClr val="10428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 dirty="0" smtClean="0">
                          <a:solidFill>
                            <a:srgbClr val="6633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0.48</a:t>
                      </a:r>
                      <a:endParaRPr lang="en-GB" sz="1200" b="0" i="0" u="none" strike="noStrike" dirty="0">
                        <a:solidFill>
                          <a:srgbClr val="6633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408" y="3710955"/>
            <a:ext cx="2502192" cy="180350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7093" y="3631936"/>
            <a:ext cx="2843401" cy="204943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04987" y="3668824"/>
            <a:ext cx="3009943" cy="2052227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1094956" y="5622037"/>
            <a:ext cx="107273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ctr"/>
            <a:r>
              <a:rPr lang="en-GB" sz="1600" dirty="0"/>
              <a:t>Block v10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035569" y="5620759"/>
            <a:ext cx="105746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ctr"/>
            <a:r>
              <a:rPr lang="en-GB" sz="1600" dirty="0"/>
              <a:t>Block </a:t>
            </a:r>
            <a:r>
              <a:rPr lang="en-GB" sz="1600" dirty="0" smtClean="0"/>
              <a:t>v11</a:t>
            </a:r>
            <a:endParaRPr lang="en-GB" sz="1600" dirty="0"/>
          </a:p>
        </p:txBody>
      </p:sp>
      <p:sp>
        <p:nvSpPr>
          <p:cNvPr id="14" name="Rectangle 13"/>
          <p:cNvSpPr/>
          <p:nvPr/>
        </p:nvSpPr>
        <p:spPr>
          <a:xfrm>
            <a:off x="7167657" y="5614473"/>
            <a:ext cx="107273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ctr"/>
            <a:r>
              <a:rPr lang="en-GB" sz="1600" dirty="0"/>
              <a:t>Block </a:t>
            </a:r>
            <a:r>
              <a:rPr lang="en-GB" sz="1600" dirty="0" smtClean="0"/>
              <a:t>v12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052968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137886"/>
            <a:ext cx="8226854" cy="566057"/>
          </a:xfrm>
        </p:spPr>
        <p:txBody>
          <a:bodyPr>
            <a:normAutofit/>
          </a:bodyPr>
          <a:lstStyle/>
          <a:p>
            <a:r>
              <a:rPr lang="en-GB" sz="3000" dirty="0" smtClean="0"/>
              <a:t>The role of our section</a:t>
            </a:r>
            <a:endParaRPr lang="en-GB" sz="3000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986972"/>
            <a:ext cx="8226854" cy="5006056"/>
          </a:xfrm>
        </p:spPr>
        <p:txBody>
          <a:bodyPr>
            <a:normAutofit/>
          </a:bodyPr>
          <a:lstStyle/>
          <a:p>
            <a:r>
              <a:rPr lang="en-GB" sz="2000" dirty="0" smtClean="0"/>
              <a:t>Design for </a:t>
            </a:r>
            <a:r>
              <a:rPr lang="en-GB" sz="2000" dirty="0" err="1" smtClean="0"/>
              <a:t>protectability</a:t>
            </a:r>
            <a:endParaRPr lang="en-GB" sz="2000" dirty="0" smtClean="0"/>
          </a:p>
          <a:p>
            <a:pPr lvl="1"/>
            <a:r>
              <a:rPr lang="en-GB" sz="1800" dirty="0" smtClean="0"/>
              <a:t>Discuss the capability to protect a specific superconducting magnet </a:t>
            </a:r>
            <a:r>
              <a:rPr lang="en-GB" sz="1800" u="sng" dirty="0" smtClean="0"/>
              <a:t>during the design phase</a:t>
            </a:r>
          </a:p>
          <a:p>
            <a:pPr lvl="1"/>
            <a:endParaRPr lang="en-GB" sz="1600" dirty="0" smtClean="0"/>
          </a:p>
          <a:p>
            <a:r>
              <a:rPr lang="en-GB" sz="2000" dirty="0" smtClean="0"/>
              <a:t>The final goal is to avoid the design of a magnet</a:t>
            </a:r>
          </a:p>
          <a:p>
            <a:pPr lvl="1"/>
            <a:r>
              <a:rPr lang="en-GB" sz="1800" dirty="0" smtClean="0"/>
              <a:t>Optimized from the electromagnetic, mechanical, thermal, …, point of views</a:t>
            </a:r>
          </a:p>
          <a:p>
            <a:pPr lvl="1"/>
            <a:r>
              <a:rPr lang="en-GB" sz="1800" dirty="0" smtClean="0"/>
              <a:t>But that cannot be protected !</a:t>
            </a:r>
            <a:endParaRPr lang="en-GB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6828970" y="6356350"/>
            <a:ext cx="1249385" cy="365125"/>
          </a:xfrm>
        </p:spPr>
        <p:txBody>
          <a:bodyPr/>
          <a:lstStyle/>
          <a:p>
            <a:r>
              <a:rPr lang="en-US" dirty="0" smtClean="0"/>
              <a:t>M. Prioli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8058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137886"/>
            <a:ext cx="8226854" cy="566057"/>
          </a:xfrm>
        </p:spPr>
        <p:txBody>
          <a:bodyPr>
            <a:normAutofit/>
          </a:bodyPr>
          <a:lstStyle/>
          <a:p>
            <a:r>
              <a:rPr lang="en-GB" sz="3000" dirty="0" smtClean="0"/>
              <a:t>First approach</a:t>
            </a:r>
            <a:endParaRPr lang="en-GB" sz="3000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986972"/>
            <a:ext cx="8226854" cy="5006056"/>
          </a:xfrm>
        </p:spPr>
        <p:txBody>
          <a:bodyPr>
            <a:normAutofit/>
          </a:bodyPr>
          <a:lstStyle/>
          <a:p>
            <a:r>
              <a:rPr lang="en-GB" sz="2000" dirty="0" smtClean="0"/>
              <a:t>Keep </a:t>
            </a:r>
            <a:r>
              <a:rPr lang="en-GB" sz="2000" dirty="0"/>
              <a:t>for the protection system the </a:t>
            </a:r>
            <a:r>
              <a:rPr lang="en-GB" sz="2000" dirty="0" smtClean="0"/>
              <a:t>same layout </a:t>
            </a:r>
            <a:r>
              <a:rPr lang="en-GB" sz="2000" dirty="0" smtClean="0"/>
              <a:t>as </a:t>
            </a:r>
            <a:r>
              <a:rPr lang="en-GB" sz="2000" dirty="0" smtClean="0"/>
              <a:t>in the LHC</a:t>
            </a:r>
          </a:p>
          <a:p>
            <a:endParaRPr lang="en-GB" sz="2000" dirty="0"/>
          </a:p>
          <a:p>
            <a:endParaRPr lang="en-GB" sz="2000" dirty="0" smtClean="0"/>
          </a:p>
          <a:p>
            <a:endParaRPr lang="en-GB" sz="2000" dirty="0"/>
          </a:p>
          <a:p>
            <a:endParaRPr lang="en-GB" sz="2000" dirty="0" smtClean="0"/>
          </a:p>
          <a:p>
            <a:r>
              <a:rPr lang="en-GB" sz="2000" dirty="0" smtClean="0"/>
              <a:t>And set some parameters</a:t>
            </a:r>
          </a:p>
          <a:p>
            <a:endParaRPr lang="en-GB" sz="1800" dirty="0" smtClean="0"/>
          </a:p>
          <a:p>
            <a:endParaRPr lang="en-GB" sz="1800" dirty="0"/>
          </a:p>
          <a:p>
            <a:endParaRPr lang="en-GB" sz="1800" dirty="0" smtClean="0"/>
          </a:p>
          <a:p>
            <a:endParaRPr lang="en-GB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6828970" y="6356350"/>
            <a:ext cx="1249385" cy="365125"/>
          </a:xfrm>
        </p:spPr>
        <p:txBody>
          <a:bodyPr/>
          <a:lstStyle/>
          <a:p>
            <a:r>
              <a:rPr lang="en-US" dirty="0" smtClean="0"/>
              <a:t>M. Prioli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/>
              <p:cNvSpPr txBox="1"/>
              <p:nvPr/>
            </p:nvSpPr>
            <p:spPr>
              <a:xfrm>
                <a:off x="1037772" y="1582056"/>
                <a:ext cx="2619828" cy="104599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𝑙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1600" b="0" i="0" smtClean="0">
                              <a:latin typeface="Cambria Math" panose="02040503050406030204" pitchFamily="18" charset="0"/>
                            </a:rPr>
                            <m:t>oct</m:t>
                          </m:r>
                        </m:sub>
                      </m:sSub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=8 </m:t>
                      </m:r>
                      <m:r>
                        <m:rPr>
                          <m:sty m:val="p"/>
                        </m:rPr>
                        <a:rPr lang="en-GB" sz="1600" b="0" i="0" smtClean="0">
                          <a:latin typeface="Cambria Math" panose="02040503050406030204" pitchFamily="18" charset="0"/>
                        </a:rPr>
                        <m:t>km</m:t>
                      </m:r>
                    </m:oMath>
                  </m:oMathPara>
                </a14:m>
                <a:endParaRPr lang="en-GB" sz="160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𝑙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1600" b="0" i="0" smtClean="0">
                              <a:latin typeface="Cambria Math" panose="02040503050406030204" pitchFamily="18" charset="0"/>
                            </a:rPr>
                            <m:t>cir</m:t>
                          </m:r>
                        </m:sub>
                      </m:sSub>
                      <m:r>
                        <a:rPr lang="en-GB" sz="16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𝑙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1600" i="0">
                              <a:latin typeface="Cambria Math" panose="02040503050406030204" pitchFamily="18" charset="0"/>
                            </a:rPr>
                            <m:t>oct</m:t>
                          </m:r>
                        </m:sub>
                      </m:sSub>
                      <m:r>
                        <a:rPr lang="en-GB" sz="1600" b="0" i="0" smtClean="0">
                          <a:latin typeface="Cambria Math" panose="02040503050406030204" pitchFamily="18" charset="0"/>
                        </a:rPr>
                        <m:t>   </m:t>
                      </m:r>
                      <m:d>
                        <m:dPr>
                          <m:ctrlPr>
                            <a:rPr lang="en-GB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1600" b="0" i="0" smtClean="0">
                                  <a:latin typeface="Cambria Math" panose="02040503050406030204" pitchFamily="18" charset="0"/>
                                </a:rPr>
                                <m:t>cir</m:t>
                              </m:r>
                              <m:r>
                                <a:rPr lang="en-GB" sz="1600" b="0" i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GB" sz="1600" b="0" i="0" smtClean="0">
                                  <a:latin typeface="Cambria Math" panose="02040503050406030204" pitchFamily="18" charset="0"/>
                                </a:rPr>
                                <m:t>per</m:t>
                              </m:r>
                              <m:r>
                                <a:rPr lang="en-GB" sz="1600" b="0" i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GB" sz="1600" b="0" i="0" smtClean="0">
                                  <a:latin typeface="Cambria Math" panose="02040503050406030204" pitchFamily="18" charset="0"/>
                                </a:rPr>
                                <m:t>oct</m:t>
                              </m:r>
                            </m:sub>
                          </m:sSub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=1</m:t>
                          </m:r>
                        </m:e>
                      </m:d>
                    </m:oMath>
                  </m:oMathPara>
                </a14:m>
                <a:endParaRPr lang="en-GB" sz="160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1600" b="0" i="0" smtClean="0">
                              <a:latin typeface="Cambria Math" panose="02040503050406030204" pitchFamily="18" charset="0"/>
                            </a:rPr>
                            <m:t>MB</m:t>
                          </m:r>
                          <m:r>
                            <a:rPr lang="en-GB" sz="1600" b="0" i="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GB" sz="1600" b="0" i="0" smtClean="0">
                              <a:latin typeface="Cambria Math" panose="02040503050406030204" pitchFamily="18" charset="0"/>
                            </a:rPr>
                            <m:t>cir</m:t>
                          </m:r>
                        </m:sub>
                      </m:sSub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=485</m:t>
                      </m:r>
                    </m:oMath>
                  </m:oMathPara>
                </a14:m>
                <a:endParaRPr lang="en-GB" sz="160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1600" b="0" i="0" smtClean="0">
                              <a:latin typeface="Cambria Math" panose="02040503050406030204" pitchFamily="18" charset="0"/>
                            </a:rPr>
                            <m:t>EE</m:t>
                          </m:r>
                          <m:r>
                            <a:rPr lang="en-GB" sz="1600" b="0" i="0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m:rPr>
                              <m:sty m:val="p"/>
                            </m:rPr>
                            <a:rPr lang="en-GB" sz="1600" b="0" i="0" smtClean="0">
                              <a:latin typeface="Cambria Math" panose="02040503050406030204" pitchFamily="18" charset="0"/>
                            </a:rPr>
                            <m:t>cir</m:t>
                          </m:r>
                        </m:sub>
                      </m:sSub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=2</m:t>
                      </m:r>
                    </m:oMath>
                  </m:oMathPara>
                </a14:m>
                <a:endParaRPr lang="en-GB" sz="1600" dirty="0"/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7772" y="1582056"/>
                <a:ext cx="2619828" cy="1045992"/>
              </a:xfrm>
              <a:prstGeom prst="rect">
                <a:avLst/>
              </a:prstGeom>
              <a:blipFill rotWithShape="0">
                <a:blip r:embed="rId2"/>
                <a:stretch>
                  <a:fillRect l="-2791" b="-292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1037771" y="3352799"/>
                <a:ext cx="1399742" cy="51437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1600" b="0" i="0" smtClean="0">
                              <a:latin typeface="Cambria Math" panose="02040503050406030204" pitchFamily="18" charset="0"/>
                            </a:rPr>
                            <m:t>ramp</m:t>
                          </m:r>
                        </m:sub>
                      </m:sSub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=1800 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𝑠</m:t>
                      </m:r>
                    </m:oMath>
                  </m:oMathPara>
                </a14:m>
                <a:endParaRPr lang="en-GB" sz="1600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1600" b="0" i="0" smtClean="0">
                              <a:latin typeface="Cambria Math" panose="02040503050406030204" pitchFamily="18" charset="0"/>
                            </a:rPr>
                            <m:t>FPA</m:t>
                          </m:r>
                        </m:sub>
                      </m:sSub>
                      <m:r>
                        <a:rPr lang="en-GB" sz="16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100</m:t>
                      </m:r>
                      <m:r>
                        <a:rPr lang="en-GB" sz="16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600" i="1">
                          <a:latin typeface="Cambria Math" panose="02040503050406030204" pitchFamily="18" charset="0"/>
                        </a:rPr>
                        <m:t>𝑠</m:t>
                      </m:r>
                    </m:oMath>
                  </m:oMathPara>
                </a14:m>
                <a:endParaRPr lang="en-GB" sz="1600" dirty="0" smtClean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7771" y="3352799"/>
                <a:ext cx="1399742" cy="514372"/>
              </a:xfrm>
              <a:prstGeom prst="rect">
                <a:avLst/>
              </a:prstGeom>
              <a:blipFill rotWithShape="0">
                <a:blip r:embed="rId3"/>
                <a:stretch>
                  <a:fillRect l="-4348" b="-8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2062928"/>
              </p:ext>
            </p:extLst>
          </p:nvPr>
        </p:nvGraphicFramePr>
        <p:xfrm>
          <a:off x="1844900" y="4104659"/>
          <a:ext cx="4984070" cy="621174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985384"/>
                <a:gridCol w="1422400"/>
                <a:gridCol w="1480457"/>
                <a:gridCol w="1095829"/>
              </a:tblGrid>
              <a:tr h="239450">
                <a:tc>
                  <a:txBody>
                    <a:bodyPr/>
                    <a:lstStyle/>
                    <a:p>
                      <a:pPr algn="l" fontAlgn="ctr"/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82" marR="7982" marT="7982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cos-theta 4.5K Dip 1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82" marR="7982" marT="7982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cos-theta 4.5K Dip 2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82" marR="7982" marT="7982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cos-theta 1.9K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82" marR="7982" marT="7982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6761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</a:t>
                      </a:r>
                      <a:r>
                        <a:rPr lang="en-GB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/dt</a:t>
                      </a:r>
                      <a:r>
                        <a:rPr lang="en-GB" sz="1200" u="none" strike="noStrike" baseline="-25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ramp</a:t>
                      </a:r>
                      <a:r>
                        <a:rPr lang="en-GB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[A/s]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82" marR="7982" marT="7982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8.1</a:t>
                      </a:r>
                      <a:endParaRPr lang="en-GB" sz="1200" b="0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82" marR="7982" marT="7982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6.2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82" marR="7982" marT="7982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6.7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82" marR="7982" marT="7982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761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</a:t>
                      </a:r>
                      <a:r>
                        <a:rPr lang="en-GB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/dt</a:t>
                      </a:r>
                      <a:r>
                        <a:rPr lang="en-GB" sz="1200" u="none" strike="noStrike" baseline="-25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FPA</a:t>
                      </a:r>
                      <a:r>
                        <a:rPr lang="en-GB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[A/s]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82" marR="7982" marT="79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146.0</a:t>
                      </a:r>
                      <a:endParaRPr lang="en-GB" sz="1200" b="0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82" marR="7982" marT="79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111.0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82" marR="7982" marT="79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120.0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82" marR="7982" marT="79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7089468"/>
              </p:ext>
            </p:extLst>
          </p:nvPr>
        </p:nvGraphicFramePr>
        <p:xfrm>
          <a:off x="1844900" y="5194664"/>
          <a:ext cx="4227737" cy="621174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985384"/>
                <a:gridCol w="1001487"/>
                <a:gridCol w="1081241"/>
                <a:gridCol w="1159625"/>
              </a:tblGrid>
              <a:tr h="239450">
                <a:tc>
                  <a:txBody>
                    <a:bodyPr/>
                    <a:lstStyle/>
                    <a:p>
                      <a:pPr algn="l" fontAlgn="ctr"/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82" marR="7982" marT="7982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Block v10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82" marR="7982" marT="7982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Block v11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82" marR="7982" marT="7982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Block </a:t>
                      </a:r>
                      <a:r>
                        <a:rPr lang="en-GB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v12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82" marR="7982" marT="7982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6761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</a:t>
                      </a:r>
                      <a:r>
                        <a:rPr lang="en-GB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/dt</a:t>
                      </a:r>
                      <a:r>
                        <a:rPr lang="en-GB" sz="1200" u="none" strike="noStrike" baseline="-25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ramp</a:t>
                      </a:r>
                      <a:r>
                        <a:rPr lang="en-GB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[A/s]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82" marR="7982" marT="7982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5.2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82" marR="7982" marT="7982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solidFill>
                            <a:srgbClr val="00CC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3.4</a:t>
                      </a:r>
                      <a:endParaRPr lang="en-GB" sz="1200" b="0" i="0" u="none" strike="noStrike" dirty="0">
                        <a:solidFill>
                          <a:srgbClr val="00CC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82" marR="7982" marT="7982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5.6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82" marR="7982" marT="7982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761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</a:t>
                      </a:r>
                      <a:r>
                        <a:rPr lang="en-GB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/dt</a:t>
                      </a:r>
                      <a:r>
                        <a:rPr lang="en-GB" sz="1200" u="none" strike="noStrike" baseline="-25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FPA</a:t>
                      </a:r>
                      <a:r>
                        <a:rPr lang="en-GB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[A/s]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82" marR="7982" marT="79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93.3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82" marR="7982" marT="79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solidFill>
                            <a:srgbClr val="00CC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61.4</a:t>
                      </a:r>
                      <a:endParaRPr lang="en-GB" sz="1200" b="0" i="0" u="none" strike="noStrike" dirty="0">
                        <a:solidFill>
                          <a:srgbClr val="00CC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82" marR="7982" marT="79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101.5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82" marR="7982" marT="79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139265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137886"/>
            <a:ext cx="8226854" cy="566057"/>
          </a:xfrm>
        </p:spPr>
        <p:txBody>
          <a:bodyPr>
            <a:normAutofit/>
          </a:bodyPr>
          <a:lstStyle/>
          <a:p>
            <a:r>
              <a:rPr lang="en-GB" sz="3000" dirty="0" smtClean="0"/>
              <a:t>First approach</a:t>
            </a:r>
            <a:endParaRPr lang="en-GB" sz="3000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4942114"/>
            <a:ext cx="8226854" cy="1050913"/>
          </a:xfrm>
        </p:spPr>
        <p:txBody>
          <a:bodyPr>
            <a:normAutofit/>
          </a:bodyPr>
          <a:lstStyle/>
          <a:p>
            <a:r>
              <a:rPr lang="en-GB" sz="2000" dirty="0" smtClean="0"/>
              <a:t>As expected, voltage to ground is huge and the design of the PC is unfeasible !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6828970" y="6356350"/>
            <a:ext cx="1249385" cy="365125"/>
          </a:xfrm>
        </p:spPr>
        <p:txBody>
          <a:bodyPr/>
          <a:lstStyle/>
          <a:p>
            <a:r>
              <a:rPr lang="en-US" dirty="0" smtClean="0"/>
              <a:t>M. Prioli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8417918"/>
              </p:ext>
            </p:extLst>
          </p:nvPr>
        </p:nvGraphicFramePr>
        <p:xfrm>
          <a:off x="3722914" y="703943"/>
          <a:ext cx="5072743" cy="1575484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1268673"/>
                <a:gridCol w="1372927"/>
                <a:gridCol w="1313543"/>
                <a:gridCol w="1117600"/>
              </a:tblGrid>
              <a:tr h="239450">
                <a:tc>
                  <a:txBody>
                    <a:bodyPr/>
                    <a:lstStyle/>
                    <a:p>
                      <a:pPr algn="l" fontAlgn="ctr"/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82" marR="7982" marT="7982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cos-theta 4.5K Dip 1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82" marR="7982" marT="7982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cos-theta 4.5K Dip 2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82" marR="7982" marT="7982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cos-theta 1.9K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82" marR="7982" marT="7982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67615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i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r>
                        <a:rPr lang="en-GB" sz="1200" u="none" strike="noStrike" baseline="-25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cir</a:t>
                      </a:r>
                      <a:r>
                        <a:rPr lang="en-GB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[H]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82" marR="7982" marT="798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286.3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82" marR="7982" marT="7982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552.7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82" marR="7982" marT="7982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solidFill>
                            <a:srgbClr val="00CC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246.6</a:t>
                      </a:r>
                      <a:endParaRPr lang="en-GB" sz="1200" b="0" i="0" u="none" strike="noStrike">
                        <a:solidFill>
                          <a:srgbClr val="00CC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82" marR="7982" marT="7982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167615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i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GB" sz="1200" u="none" strike="noStrike" baseline="-25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cir</a:t>
                      </a:r>
                      <a:r>
                        <a:rPr lang="en-GB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[GJ]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82" marR="7982" marT="798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30.5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82" marR="7982" marT="79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34.0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82" marR="7982" marT="79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solidFill>
                            <a:srgbClr val="00CC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17.8</a:t>
                      </a:r>
                      <a:endParaRPr lang="en-GB" sz="1200" b="0" i="0" u="none" strike="noStrike" dirty="0">
                        <a:solidFill>
                          <a:srgbClr val="00CC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82" marR="7982" marT="7982" marB="0" anchor="b"/>
                </a:tc>
              </a:tr>
              <a:tr h="167615">
                <a:tc>
                  <a:txBody>
                    <a:bodyPr/>
                    <a:lstStyle/>
                    <a:p>
                      <a:pPr algn="l" fontAlgn="ctr"/>
                      <a:endParaRPr lang="el-GR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82" marR="7982" marT="7982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82" marR="7982" marT="798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82" marR="7982" marT="798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82" marR="7982" marT="7982" marB="0" anchor="b"/>
                </a:tc>
              </a:tr>
              <a:tr h="167615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i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GB" sz="1200" u="none" strike="noStrike" baseline="-25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EE</a:t>
                      </a:r>
                      <a:r>
                        <a:rPr lang="en-GB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[m</a:t>
                      </a:r>
                      <a:r>
                        <a:rPr lang="el-GR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Ω]</a:t>
                      </a:r>
                      <a:endParaRPr lang="el-GR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82" marR="7982" marT="798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2863.2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82" marR="7982" marT="79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5527.1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82" marR="7982" marT="79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solidFill>
                            <a:srgbClr val="00CC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2466.0</a:t>
                      </a:r>
                      <a:endParaRPr lang="en-GB" sz="1200" b="0" i="0" u="none" strike="noStrike" dirty="0">
                        <a:solidFill>
                          <a:srgbClr val="00CC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82" marR="7982" marT="7982" marB="0" anchor="b"/>
                </a:tc>
              </a:tr>
              <a:tr h="167615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GB" sz="1200" u="none" strike="noStrike" baseline="-25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gnd,FPA</a:t>
                      </a:r>
                      <a:r>
                        <a:rPr lang="en-GB" sz="120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2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[V]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82" marR="7982" marT="798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10450.8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82" marR="7982" marT="79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15337.7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82" marR="7982" marT="79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solidFill>
                            <a:srgbClr val="00CC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7397.9</a:t>
                      </a:r>
                      <a:endParaRPr lang="en-GB" sz="1200" b="0" i="0" u="none" strike="noStrike" dirty="0">
                        <a:solidFill>
                          <a:srgbClr val="00CC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82" marR="7982" marT="7982" marB="0" anchor="b"/>
                </a:tc>
              </a:tr>
              <a:tr h="167615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GB" sz="1200" u="none" strike="noStrike" baseline="-25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max, PC</a:t>
                      </a:r>
                      <a:r>
                        <a:rPr lang="en-GB" sz="120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2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[V]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82" marR="7982" marT="7982" marB="0" anchor="ctr"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2322.4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82" marR="7982" marT="7982" marB="0" anchor="b"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3408.4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82" marR="7982" marT="7982" marB="0" anchor="b"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solidFill>
                            <a:srgbClr val="00CC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1644.0</a:t>
                      </a:r>
                      <a:endParaRPr lang="en-GB" sz="1200" b="0" i="0" u="none" strike="noStrike" dirty="0">
                        <a:solidFill>
                          <a:srgbClr val="00CC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82" marR="7982" marT="7982" marB="0" anchor="b">
                    <a:lnB>
                      <a:noFill/>
                    </a:lnB>
                  </a:tcPr>
                </a:tc>
              </a:tr>
              <a:tr h="167615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GB" sz="1200" u="none" strike="noStrike" baseline="-25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max, PC </a:t>
                      </a:r>
                      <a:r>
                        <a:rPr lang="en-GB" sz="12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[MW]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82" marR="7982" marT="79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33.9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82" marR="7982" marT="79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37.8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82" marR="7982" marT="79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solidFill>
                            <a:srgbClr val="00CC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19.7</a:t>
                      </a:r>
                      <a:endParaRPr lang="en-GB" sz="1200" b="0" i="0" u="none" strike="noStrike" dirty="0">
                        <a:solidFill>
                          <a:srgbClr val="00CC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82" marR="7982" marT="79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4531913"/>
              </p:ext>
            </p:extLst>
          </p:nvPr>
        </p:nvGraphicFramePr>
        <p:xfrm>
          <a:off x="3722914" y="2762943"/>
          <a:ext cx="4747548" cy="1575484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1268673"/>
                <a:gridCol w="1159625"/>
                <a:gridCol w="1159625"/>
                <a:gridCol w="1159625"/>
              </a:tblGrid>
              <a:tr h="239450">
                <a:tc>
                  <a:txBody>
                    <a:bodyPr/>
                    <a:lstStyle/>
                    <a:p>
                      <a:pPr algn="l" fontAlgn="ctr"/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82" marR="7982" marT="7982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Block v10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82" marR="7982" marT="7982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Block v11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82" marR="7982" marT="7982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Block v12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82" marR="7982" marT="7982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67615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i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r>
                        <a:rPr lang="en-GB" sz="1200" u="none" strike="noStrike" baseline="-25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cir</a:t>
                      </a:r>
                      <a:r>
                        <a:rPr lang="en-GB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[H]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82" marR="7982" marT="798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735.2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82" marR="7982" marT="7982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2066.8</a:t>
                      </a:r>
                      <a:endParaRPr lang="en-GB" sz="1200" b="0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82" marR="7982" marT="7982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693.6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82" marR="7982" marT="7982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167615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i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GB" sz="1200" u="none" strike="noStrike" baseline="-25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cir</a:t>
                      </a:r>
                      <a:r>
                        <a:rPr lang="en-GB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[GJ]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82" marR="7982" marT="798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32.0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82" marR="7982" marT="79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39.0</a:t>
                      </a:r>
                      <a:endParaRPr lang="en-GB" sz="1200" b="0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82" marR="7982" marT="79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35.7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82" marR="7982" marT="7982" marB="0" anchor="b"/>
                </a:tc>
              </a:tr>
              <a:tr h="167615">
                <a:tc>
                  <a:txBody>
                    <a:bodyPr/>
                    <a:lstStyle/>
                    <a:p>
                      <a:pPr algn="l" fontAlgn="ctr"/>
                      <a:endParaRPr lang="el-GR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82" marR="7982" marT="7982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82" marR="7982" marT="798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82" marR="7982" marT="798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82" marR="7982" marT="7982" marB="0" anchor="b"/>
                </a:tc>
              </a:tr>
              <a:tr h="167615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i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GB" sz="1200" u="none" strike="noStrike" baseline="-25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EE</a:t>
                      </a:r>
                      <a:r>
                        <a:rPr lang="en-GB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[m</a:t>
                      </a:r>
                      <a:r>
                        <a:rPr lang="el-GR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Ω]</a:t>
                      </a:r>
                      <a:endParaRPr lang="el-GR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82" marR="7982" marT="798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7351.6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82" marR="7982" marT="79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20667.8</a:t>
                      </a:r>
                      <a:endParaRPr lang="en-GB" sz="1200" b="0" i="0" u="none" strike="noStrike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82" marR="7982" marT="79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6935.5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82" marR="7982" marT="7982" marB="0" anchor="b"/>
                </a:tc>
              </a:tr>
              <a:tr h="167615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GB" sz="1200" u="none" strike="noStrike" baseline="-25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gnd,FPA</a:t>
                      </a:r>
                      <a:r>
                        <a:rPr lang="en-GB" sz="120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2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[V]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82" marR="7982" marT="798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17147.7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82" marR="7982" marT="79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31725.1</a:t>
                      </a:r>
                      <a:endParaRPr lang="en-GB" sz="1200" b="0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82" marR="7982" marT="79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17598.8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82" marR="7982" marT="7982" marB="0" anchor="b"/>
                </a:tc>
              </a:tr>
              <a:tr h="167615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GB" sz="1200" u="none" strike="noStrike" baseline="-25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max, PC</a:t>
                      </a:r>
                      <a:r>
                        <a:rPr lang="en-GB" sz="120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2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[V]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82" marR="7982" marT="7982" marB="0" anchor="ctr"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3810.6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82" marR="7982" marT="7982" marB="0" anchor="b"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7050.0</a:t>
                      </a:r>
                      <a:endParaRPr lang="en-GB" sz="1200" b="0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82" marR="7982" marT="7982" marB="0" anchor="b"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3910.9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82" marR="7982" marT="7982" marB="0" anchor="b">
                    <a:lnB>
                      <a:noFill/>
                    </a:lnB>
                  </a:tcPr>
                </a:tc>
              </a:tr>
              <a:tr h="167615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GB" sz="1200" u="none" strike="noStrike" baseline="-25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max, PC </a:t>
                      </a:r>
                      <a:r>
                        <a:rPr lang="en-GB" sz="12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[MW]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82" marR="7982" marT="79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35.6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82" marR="7982" marT="79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43.3</a:t>
                      </a:r>
                      <a:endParaRPr lang="en-GB" sz="1200" b="0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82" marR="7982" marT="79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39.7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82" marR="7982" marT="79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954147" y="1594971"/>
                <a:ext cx="1587935" cy="235526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1400" b="0" i="0" smtClean="0">
                              <a:latin typeface="Cambria Math" panose="02040503050406030204" pitchFamily="18" charset="0"/>
                            </a:rPr>
                            <m:t>EE</m:t>
                          </m:r>
                        </m:sub>
                      </m:sSub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type m:val="skw"/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1400" b="0" i="0" smtClean="0">
                                  <a:latin typeface="Cambria Math" panose="02040503050406030204" pitchFamily="18" charset="0"/>
                                </a:rPr>
                                <m:t>cir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𝜏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1400" b="0" i="0" smtClean="0">
                                  <a:latin typeface="Cambria Math" panose="02040503050406030204" pitchFamily="18" charset="0"/>
                                </a:rPr>
                                <m:t>FPA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1400" b="0" dirty="0" smtClean="0"/>
              </a:p>
              <a:p>
                <a:endParaRPr lang="en-GB" sz="1400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1400" b="0" i="0" smtClean="0">
                              <a:latin typeface="Cambria Math" panose="02040503050406030204" pitchFamily="18" charset="0"/>
                            </a:rPr>
                            <m:t>gnd</m:t>
                          </m:r>
                          <m:r>
                            <a:rPr lang="en-GB" sz="1400" b="0" i="0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m:rPr>
                              <m:sty m:val="p"/>
                            </m:rPr>
                            <a:rPr lang="en-GB" sz="1400" b="0" i="0" smtClean="0">
                              <a:latin typeface="Cambria Math" panose="02040503050406030204" pitchFamily="18" charset="0"/>
                            </a:rPr>
                            <m:t>FPA</m:t>
                          </m:r>
                        </m:sub>
                      </m:sSub>
                      <m:r>
                        <a:rPr lang="en-GB" sz="14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4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1400" b="0" i="0" smtClean="0">
                                  <a:latin typeface="Cambria Math" panose="02040503050406030204" pitchFamily="18" charset="0"/>
                                </a:rPr>
                                <m:t>EE</m:t>
                              </m:r>
                            </m:sub>
                          </m:sSub>
                        </m:num>
                        <m:den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GB" sz="14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1400" b="0" i="0" smtClean="0">
                                  <a:latin typeface="Cambria Math" panose="02040503050406030204" pitchFamily="18" charset="0"/>
                                </a:rPr>
                                <m:t>EE</m:t>
                              </m:r>
                              <m:r>
                                <a:rPr lang="en-GB" sz="1400" b="0" i="0" smtClean="0">
                                  <a:latin typeface="Cambria Math" panose="02040503050406030204" pitchFamily="18" charset="0"/>
                                </a:rPr>
                                <m:t>, </m:t>
                              </m:r>
                              <m:r>
                                <m:rPr>
                                  <m:sty m:val="p"/>
                                </m:rPr>
                                <a:rPr lang="en-GB" sz="1400" b="0" i="0" smtClean="0">
                                  <a:latin typeface="Cambria Math" panose="02040503050406030204" pitchFamily="18" charset="0"/>
                                </a:rPr>
                                <m:t>cir</m:t>
                              </m:r>
                            </m:sub>
                          </m:sSub>
                        </m:den>
                      </m:f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𝐼</m:t>
                      </m:r>
                    </m:oMath>
                  </m:oMathPara>
                </a14:m>
                <a:endParaRPr lang="en-GB" sz="1400" dirty="0" smtClean="0"/>
              </a:p>
              <a:p>
                <a:endParaRPr lang="en-GB" sz="140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1400" b="0" i="0" smtClean="0">
                              <a:latin typeface="Cambria Math" panose="02040503050406030204" pitchFamily="18" charset="0"/>
                            </a:rPr>
                            <m:t>max</m:t>
                          </m:r>
                          <m:r>
                            <a:rPr lang="en-GB" sz="1400" b="0" i="0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m:rPr>
                              <m:sty m:val="p"/>
                            </m:rPr>
                            <a:rPr lang="en-GB" sz="1400" b="0" i="0" smtClean="0">
                              <a:latin typeface="Cambria Math" panose="02040503050406030204" pitchFamily="18" charset="0"/>
                            </a:rPr>
                            <m:t>PC</m:t>
                          </m:r>
                        </m:sub>
                      </m:sSub>
                      <m:r>
                        <a:rPr lang="en-GB" sz="14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1400" b="0" i="0" smtClean="0">
                              <a:latin typeface="Cambria Math" panose="02040503050406030204" pitchFamily="18" charset="0"/>
                            </a:rPr>
                            <m:t>cir</m:t>
                          </m:r>
                        </m:sub>
                      </m:sSub>
                      <m:f>
                        <m:fPr>
                          <m:ctrlPr>
                            <a:rPr lang="en-GB" sz="1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num>
                        <m:den>
                          <m:sSub>
                            <m:sSubPr>
                              <m:ctrlPr>
                                <a:rPr lang="en-GB" sz="14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1400" b="0" i="0" smtClean="0">
                                  <a:latin typeface="Cambria Math" panose="02040503050406030204" pitchFamily="18" charset="0"/>
                                </a:rPr>
                                <m:t>ramp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1400" b="0" dirty="0" smtClean="0"/>
              </a:p>
              <a:p>
                <a:pPr/>
                <a:endParaRPr lang="en-GB" sz="140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1400">
                              <a:latin typeface="Cambria Math" panose="02040503050406030204" pitchFamily="18" charset="0"/>
                            </a:rPr>
                            <m:t>max</m:t>
                          </m:r>
                          <m:r>
                            <a:rPr lang="en-GB" sz="1400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m:rPr>
                              <m:sty m:val="p"/>
                            </m:rPr>
                            <a:rPr lang="en-GB" sz="1400">
                              <a:latin typeface="Cambria Math" panose="02040503050406030204" pitchFamily="18" charset="0"/>
                            </a:rPr>
                            <m:t>PC</m:t>
                          </m:r>
                        </m:sub>
                      </m:sSub>
                      <m:r>
                        <a:rPr lang="en-GB" sz="14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1400">
                              <a:latin typeface="Cambria Math" panose="02040503050406030204" pitchFamily="18" charset="0"/>
                            </a:rPr>
                            <m:t>max</m:t>
                          </m:r>
                          <m:r>
                            <a:rPr lang="en-GB" sz="1400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m:rPr>
                              <m:sty m:val="p"/>
                            </m:rPr>
                            <a:rPr lang="en-GB" sz="1400">
                              <a:latin typeface="Cambria Math" panose="02040503050406030204" pitchFamily="18" charset="0"/>
                            </a:rPr>
                            <m:t>PC</m:t>
                          </m:r>
                        </m:sub>
                      </m:sSub>
                      <m:r>
                        <a:rPr lang="en-GB" sz="140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400" i="1">
                          <a:latin typeface="Cambria Math" panose="02040503050406030204" pitchFamily="18" charset="0"/>
                        </a:rPr>
                        <m:t>𝐼</m:t>
                      </m:r>
                    </m:oMath>
                  </m:oMathPara>
                </a14:m>
                <a:endParaRPr lang="en-GB" sz="1400" dirty="0"/>
              </a:p>
              <a:p>
                <a:endParaRPr lang="en-GB" sz="16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4147" y="1594971"/>
                <a:ext cx="1587935" cy="2355260"/>
              </a:xfrm>
              <a:prstGeom prst="rect">
                <a:avLst/>
              </a:prstGeom>
              <a:blipFill rotWithShape="0">
                <a:blip r:embed="rId2"/>
                <a:stretch>
                  <a:fillRect l="-3846" t="-1813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995929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137886"/>
            <a:ext cx="8226854" cy="566057"/>
          </a:xfrm>
        </p:spPr>
        <p:txBody>
          <a:bodyPr>
            <a:normAutofit/>
          </a:bodyPr>
          <a:lstStyle/>
          <a:p>
            <a:r>
              <a:rPr lang="en-GB" sz="3000" dirty="0" smtClean="0"/>
              <a:t>Second approach</a:t>
            </a:r>
            <a:endParaRPr lang="en-GB" sz="3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7"/>
              <p:cNvSpPr>
                <a:spLocks noGrp="1"/>
              </p:cNvSpPr>
              <p:nvPr>
                <p:ph idx="1"/>
              </p:nvPr>
            </p:nvSpPr>
            <p:spPr>
              <a:xfrm>
                <a:off x="457199" y="864140"/>
                <a:ext cx="8368383" cy="1162553"/>
              </a:xfrm>
            </p:spPr>
            <p:txBody>
              <a:bodyPr>
                <a:normAutofit/>
              </a:bodyPr>
              <a:lstStyle/>
              <a:p>
                <a:r>
                  <a:rPr lang="en-GB" sz="2000" dirty="0" smtClean="0">
                    <a:cs typeface="Times New Roman" panose="02020603050405020304" pitchFamily="18" charset="0"/>
                  </a:rPr>
                  <a:t>More circuits per octant with multiple EE</a:t>
                </a:r>
              </a:p>
              <a:p>
                <a:pPr lvl="1"/>
                <a:r>
                  <a:rPr lang="en-GB" sz="18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</a:t>
                </a:r>
                <a:r>
                  <a:rPr lang="en-GB" sz="1800" baseline="-25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gnd,FPA</a:t>
                </a:r>
                <a:r>
                  <a:rPr lang="en-GB" sz="1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GB" sz="1800" dirty="0" smtClean="0">
                    <a:cs typeface="Times New Roman" panose="02020603050405020304" pitchFamily="18" charset="0"/>
                  </a:rPr>
                  <a:t>is set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800" i="1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1800">
                            <a:latin typeface="Cambria Math" panose="02040503050406030204" pitchFamily="18" charset="0"/>
                          </a:rPr>
                          <m:t>cir</m:t>
                        </m:r>
                        <m:r>
                          <a:rPr lang="en-GB" sz="180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GB" sz="1800">
                            <a:latin typeface="Cambria Math" panose="02040503050406030204" pitchFamily="18" charset="0"/>
                          </a:rPr>
                          <m:t>per</m:t>
                        </m:r>
                        <m:r>
                          <a:rPr lang="en-GB" sz="180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GB" sz="1800">
                            <a:latin typeface="Cambria Math" panose="02040503050406030204" pitchFamily="18" charset="0"/>
                          </a:rPr>
                          <m:t>oct</m:t>
                        </m:r>
                      </m:sub>
                    </m:sSub>
                  </m:oMath>
                </a14:m>
                <a:r>
                  <a:rPr lang="en-GB" sz="1800" dirty="0" smtClean="0"/>
                  <a:t> is evaluated for a given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800" i="1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1800">
                            <a:latin typeface="Cambria Math" panose="02040503050406030204" pitchFamily="18" charset="0"/>
                          </a:rPr>
                          <m:t>ee</m:t>
                        </m:r>
                        <m:r>
                          <a:rPr lang="en-GB" sz="180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m:rPr>
                            <m:sty m:val="p"/>
                          </m:rPr>
                          <a:rPr lang="en-GB" sz="1800">
                            <a:latin typeface="Cambria Math" panose="02040503050406030204" pitchFamily="18" charset="0"/>
                          </a:rPr>
                          <m:t>cir</m:t>
                        </m:r>
                      </m:sub>
                    </m:sSub>
                  </m:oMath>
                </a14:m>
                <a:r>
                  <a:rPr lang="en-GB" sz="1800" dirty="0" smtClean="0"/>
                  <a:t> </a:t>
                </a:r>
              </a:p>
            </p:txBody>
          </p:sp>
        </mc:Choice>
        <mc:Fallback xmlns="">
          <p:sp>
            <p:nvSpPr>
              <p:cNvPr id="8" name="Content Placeholder 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199" y="864140"/>
                <a:ext cx="8368383" cy="1162553"/>
              </a:xfrm>
              <a:blipFill rotWithShape="0">
                <a:blip r:embed="rId2"/>
                <a:stretch>
                  <a:fillRect t="-263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6828970" y="6356350"/>
            <a:ext cx="1249385" cy="365125"/>
          </a:xfrm>
        </p:spPr>
        <p:txBody>
          <a:bodyPr/>
          <a:lstStyle/>
          <a:p>
            <a:r>
              <a:rPr lang="en-US" dirty="0" smtClean="0"/>
              <a:t>M. Prioli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846" y="2771155"/>
            <a:ext cx="2878943" cy="201771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36143" y="2771157"/>
            <a:ext cx="2878943" cy="201771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44380" y="2771156"/>
            <a:ext cx="2878943" cy="201771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/>
              <p:cNvSpPr/>
              <p:nvPr/>
            </p:nvSpPr>
            <p:spPr>
              <a:xfrm>
                <a:off x="1222360" y="2241955"/>
                <a:ext cx="1277914" cy="38151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>
                              <a:latin typeface="Cambria Math" panose="02040503050406030204" pitchFamily="18" charset="0"/>
                            </a:rPr>
                            <m:t>ee</m:t>
                          </m:r>
                          <m:r>
                            <a:rPr lang="en-GB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m:rPr>
                              <m:sty m:val="p"/>
                            </m:rPr>
                            <a:rPr lang="en-GB">
                              <a:latin typeface="Cambria Math" panose="02040503050406030204" pitchFamily="18" charset="0"/>
                            </a:rPr>
                            <m:t>cir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=2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7" name="Rectangle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2360" y="2241955"/>
                <a:ext cx="1277914" cy="381515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/>
              <p:cNvSpPr/>
              <p:nvPr/>
            </p:nvSpPr>
            <p:spPr>
              <a:xfrm>
                <a:off x="4232006" y="2241954"/>
                <a:ext cx="1277914" cy="38151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>
                              <a:latin typeface="Cambria Math" panose="02040503050406030204" pitchFamily="18" charset="0"/>
                            </a:rPr>
                            <m:t>ee</m:t>
                          </m:r>
                          <m:r>
                            <a:rPr lang="en-GB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m:rPr>
                              <m:sty m:val="p"/>
                            </m:rPr>
                            <a:rPr lang="en-GB">
                              <a:latin typeface="Cambria Math" panose="02040503050406030204" pitchFamily="18" charset="0"/>
                            </a:rPr>
                            <m:t>cir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=4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8" name="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32006" y="2241954"/>
                <a:ext cx="1277914" cy="381515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18"/>
              <p:cNvSpPr/>
              <p:nvPr/>
            </p:nvSpPr>
            <p:spPr>
              <a:xfrm>
                <a:off x="7020698" y="2240521"/>
                <a:ext cx="1277914" cy="38151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>
                              <a:latin typeface="Cambria Math" panose="02040503050406030204" pitchFamily="18" charset="0"/>
                            </a:rPr>
                            <m:t>ee</m:t>
                          </m:r>
                          <m:r>
                            <a:rPr lang="en-GB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m:rPr>
                              <m:sty m:val="p"/>
                            </m:rPr>
                            <a:rPr lang="en-GB">
                              <a:latin typeface="Cambria Math" panose="02040503050406030204" pitchFamily="18" charset="0"/>
                            </a:rPr>
                            <m:t>cir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=8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9" name="Rectangle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20698" y="2240521"/>
                <a:ext cx="1277914" cy="381515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5130667" y="163728"/>
                <a:ext cx="1399742" cy="514372"/>
              </a:xfrm>
              <a:prstGeom prst="rect">
                <a:avLst/>
              </a:prstGeom>
              <a:noFill/>
              <a:ln>
                <a:solidFill>
                  <a:srgbClr val="92D050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1600" b="0" i="0" smtClean="0">
                              <a:latin typeface="Cambria Math" panose="02040503050406030204" pitchFamily="18" charset="0"/>
                            </a:rPr>
                            <m:t>ramp</m:t>
                          </m:r>
                        </m:sub>
                      </m:sSub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=1800 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𝑠</m:t>
                      </m:r>
                    </m:oMath>
                  </m:oMathPara>
                </a14:m>
                <a:endParaRPr lang="en-GB" sz="1600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1600" b="0" i="0" smtClean="0">
                              <a:latin typeface="Cambria Math" panose="02040503050406030204" pitchFamily="18" charset="0"/>
                            </a:rPr>
                            <m:t>FPA</m:t>
                          </m:r>
                        </m:sub>
                      </m:sSub>
                      <m:r>
                        <a:rPr lang="en-GB" sz="16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100</m:t>
                      </m:r>
                      <m:r>
                        <a:rPr lang="en-GB" sz="16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600" i="1">
                          <a:latin typeface="Cambria Math" panose="02040503050406030204" pitchFamily="18" charset="0"/>
                        </a:rPr>
                        <m:t>𝑠</m:t>
                      </m:r>
                    </m:oMath>
                  </m:oMathPara>
                </a14:m>
                <a:endParaRPr lang="en-GB" sz="1600" dirty="0" smtClean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0667" y="163728"/>
                <a:ext cx="1399742" cy="514372"/>
              </a:xfrm>
              <a:prstGeom prst="rect">
                <a:avLst/>
              </a:prstGeom>
              <a:blipFill rotWithShape="0">
                <a:blip r:embed="rId9"/>
                <a:stretch>
                  <a:fillRect l="-4329" b="-6977"/>
                </a:stretch>
              </a:blipFill>
              <a:ln>
                <a:solidFill>
                  <a:srgbClr val="92D05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895424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137886"/>
            <a:ext cx="8226854" cy="566057"/>
          </a:xfrm>
        </p:spPr>
        <p:txBody>
          <a:bodyPr>
            <a:normAutofit/>
          </a:bodyPr>
          <a:lstStyle/>
          <a:p>
            <a:r>
              <a:rPr lang="en-GB" sz="3000" dirty="0" smtClean="0"/>
              <a:t>Second approach</a:t>
            </a:r>
            <a:endParaRPr lang="en-GB" sz="3000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199" y="864140"/>
            <a:ext cx="8368383" cy="5006056"/>
          </a:xfrm>
        </p:spPr>
        <p:txBody>
          <a:bodyPr>
            <a:normAutofit/>
          </a:bodyPr>
          <a:lstStyle/>
          <a:p>
            <a:r>
              <a:rPr lang="en-GB" sz="2000" dirty="0" smtClean="0">
                <a:cs typeface="Times New Roman" panose="02020603050405020304" pitchFamily="18" charset="0"/>
              </a:rPr>
              <a:t>From the PC point of view</a:t>
            </a:r>
            <a:endParaRPr lang="en-GB" sz="18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6828970" y="6356350"/>
            <a:ext cx="1249385" cy="365125"/>
          </a:xfrm>
        </p:spPr>
        <p:txBody>
          <a:bodyPr/>
          <a:lstStyle/>
          <a:p>
            <a:r>
              <a:rPr lang="en-US" dirty="0" smtClean="0"/>
              <a:t>M. Prioli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864616" y="1706594"/>
                <a:ext cx="3066993" cy="84093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1600">
                              <a:latin typeface="Cambria Math" panose="02040503050406030204" pitchFamily="18" charset="0"/>
                            </a:rPr>
                            <m:t>max</m:t>
                          </m:r>
                          <m:r>
                            <a:rPr lang="en-GB" sz="1600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m:rPr>
                              <m:sty m:val="p"/>
                            </m:rPr>
                            <a:rPr lang="en-GB" sz="1600">
                              <a:latin typeface="Cambria Math" panose="02040503050406030204" pitchFamily="18" charset="0"/>
                            </a:rPr>
                            <m:t>PC</m:t>
                          </m:r>
                        </m:sub>
                      </m:sSub>
                      <m:r>
                        <a:rPr lang="en-GB" sz="16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1600" b="0" i="0" smtClean="0">
                              <a:latin typeface="Cambria Math" panose="02040503050406030204" pitchFamily="18" charset="0"/>
                            </a:rPr>
                            <m:t>EE</m:t>
                          </m:r>
                          <m:r>
                            <a:rPr lang="en-GB" sz="1600" b="0" i="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GB" sz="1600" i="0">
                              <a:latin typeface="Cambria Math" panose="02040503050406030204" pitchFamily="18" charset="0"/>
                            </a:rPr>
                            <m:t>cir</m:t>
                          </m:r>
                        </m:sub>
                      </m:sSub>
                      <m:sSub>
                        <m:sSubPr>
                          <m:ctrlPr>
                            <a:rPr lang="en-GB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1600" b="0" i="0" smtClean="0">
                              <a:latin typeface="Cambria Math" panose="02040503050406030204" pitchFamily="18" charset="0"/>
                            </a:rPr>
                            <m:t>gnd</m:t>
                          </m:r>
                          <m:r>
                            <a:rPr lang="en-GB" sz="1600" b="0" i="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GB" sz="1600" b="0" i="0" smtClean="0">
                              <a:latin typeface="Cambria Math" panose="02040503050406030204" pitchFamily="18" charset="0"/>
                            </a:rPr>
                            <m:t>FPA</m:t>
                          </m:r>
                        </m:sub>
                      </m:sSub>
                      <m:f>
                        <m:f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𝜏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1600">
                                  <a:latin typeface="Cambria Math" panose="02040503050406030204" pitchFamily="18" charset="0"/>
                                </a:rPr>
                                <m:t>FPA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1600">
                                  <a:latin typeface="Cambria Math" panose="02040503050406030204" pitchFamily="18" charset="0"/>
                                </a:rPr>
                                <m:t>ramp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160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1600">
                              <a:latin typeface="Cambria Math" panose="02040503050406030204" pitchFamily="18" charset="0"/>
                            </a:rPr>
                            <m:t>max</m:t>
                          </m:r>
                          <m:r>
                            <a:rPr lang="en-GB" sz="1600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m:rPr>
                              <m:sty m:val="p"/>
                            </m:rPr>
                            <a:rPr lang="en-GB" sz="1600">
                              <a:latin typeface="Cambria Math" panose="02040503050406030204" pitchFamily="18" charset="0"/>
                            </a:rPr>
                            <m:t>PC</m:t>
                          </m:r>
                        </m:sub>
                      </m:sSub>
                      <m:r>
                        <a:rPr lang="en-GB" sz="16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1600">
                              <a:latin typeface="Cambria Math" panose="02040503050406030204" pitchFamily="18" charset="0"/>
                            </a:rPr>
                            <m:t>max</m:t>
                          </m:r>
                          <m:r>
                            <a:rPr lang="en-GB" sz="1600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m:rPr>
                              <m:sty m:val="p"/>
                            </m:rPr>
                            <a:rPr lang="en-GB" sz="1600">
                              <a:latin typeface="Cambria Math" panose="02040503050406030204" pitchFamily="18" charset="0"/>
                            </a:rPr>
                            <m:t>PC</m:t>
                          </m:r>
                        </m:sub>
                      </m:sSub>
                      <m:r>
                        <a:rPr lang="en-GB" sz="16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𝐼</m:t>
                      </m:r>
                    </m:oMath>
                  </m:oMathPara>
                </a14:m>
                <a:endParaRPr lang="en-GB" sz="1600" i="1" dirty="0"/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4616" y="1706594"/>
                <a:ext cx="3066993" cy="840936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272" y="3266965"/>
            <a:ext cx="3358767" cy="235399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5130667" y="163728"/>
                <a:ext cx="1399742" cy="514372"/>
              </a:xfrm>
              <a:prstGeom prst="rect">
                <a:avLst/>
              </a:prstGeom>
              <a:noFill/>
              <a:ln>
                <a:solidFill>
                  <a:srgbClr val="92D050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1600" b="0" i="0" smtClean="0">
                              <a:latin typeface="Cambria Math" panose="02040503050406030204" pitchFamily="18" charset="0"/>
                            </a:rPr>
                            <m:t>ramp</m:t>
                          </m:r>
                        </m:sub>
                      </m:sSub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=1800 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𝑠</m:t>
                      </m:r>
                    </m:oMath>
                  </m:oMathPara>
                </a14:m>
                <a:endParaRPr lang="en-GB" sz="1600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1600" b="0" i="0" smtClean="0">
                              <a:latin typeface="Cambria Math" panose="02040503050406030204" pitchFamily="18" charset="0"/>
                            </a:rPr>
                            <m:t>FPA</m:t>
                          </m:r>
                        </m:sub>
                      </m:sSub>
                      <m:r>
                        <a:rPr lang="en-GB" sz="16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100</m:t>
                      </m:r>
                      <m:r>
                        <a:rPr lang="en-GB" sz="16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600" i="1">
                          <a:latin typeface="Cambria Math" panose="02040503050406030204" pitchFamily="18" charset="0"/>
                        </a:rPr>
                        <m:t>𝑠</m:t>
                      </m:r>
                    </m:oMath>
                  </m:oMathPara>
                </a14:m>
                <a:endParaRPr lang="en-GB" sz="1600" dirty="0" smtClean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0667" y="163728"/>
                <a:ext cx="1399742" cy="514372"/>
              </a:xfrm>
              <a:prstGeom prst="rect">
                <a:avLst/>
              </a:prstGeom>
              <a:blipFill rotWithShape="0">
                <a:blip r:embed="rId6"/>
                <a:stretch>
                  <a:fillRect l="-4329" b="-6977"/>
                </a:stretch>
              </a:blipFill>
              <a:ln>
                <a:solidFill>
                  <a:srgbClr val="92D05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07369" y="922615"/>
            <a:ext cx="3358767" cy="235399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707369" y="3658966"/>
            <a:ext cx="3358767" cy="2353996"/>
          </a:xfrm>
          <a:prstGeom prst="rect">
            <a:avLst/>
          </a:prstGeom>
        </p:spPr>
      </p:pic>
      <p:cxnSp>
        <p:nvCxnSpPr>
          <p:cNvPr id="16" name="Straight Arrow Connector 15"/>
          <p:cNvCxnSpPr>
            <a:endCxn id="3" idx="1"/>
          </p:cNvCxnSpPr>
          <p:nvPr/>
        </p:nvCxnSpPr>
        <p:spPr>
          <a:xfrm flipV="1">
            <a:off x="3693886" y="2099613"/>
            <a:ext cx="2013483" cy="1652330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endCxn id="6" idx="1"/>
          </p:cNvCxnSpPr>
          <p:nvPr/>
        </p:nvCxnSpPr>
        <p:spPr>
          <a:xfrm>
            <a:off x="3693886" y="3751943"/>
            <a:ext cx="2013483" cy="1084021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3931609" y="2636470"/>
            <a:ext cx="192552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ctr"/>
            <a:r>
              <a:rPr lang="en-GB" sz="1400" dirty="0" smtClean="0">
                <a:cs typeface="Times New Roman" panose="02020603050405020304" pitchFamily="18" charset="0"/>
              </a:rPr>
              <a:t>For highest current</a:t>
            </a:r>
          </a:p>
          <a:p>
            <a:pPr fontAlgn="ctr"/>
            <a:r>
              <a:rPr lang="en-GB" sz="1400" dirty="0" smtClean="0">
                <a:cs typeface="Times New Roman" panose="02020603050405020304" pitchFamily="18" charset="0"/>
              </a:rPr>
              <a:t>(cos-theta </a:t>
            </a:r>
            <a:r>
              <a:rPr lang="en-GB" sz="1400" dirty="0">
                <a:cs typeface="Times New Roman" panose="02020603050405020304" pitchFamily="18" charset="0"/>
              </a:rPr>
              <a:t>4.5K Dip </a:t>
            </a:r>
            <a:r>
              <a:rPr lang="en-GB" sz="1400" dirty="0" smtClean="0">
                <a:cs typeface="Times New Roman" panose="02020603050405020304" pitchFamily="18" charset="0"/>
              </a:rPr>
              <a:t>1)</a:t>
            </a:r>
            <a:endParaRPr lang="en-GB" sz="1400" b="1" dirty="0">
              <a:solidFill>
                <a:srgbClr val="104282"/>
              </a:solidFill>
              <a:cs typeface="Times New Roman" panose="02020603050405020304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931609" y="4002072"/>
            <a:ext cx="16161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ctr"/>
            <a:r>
              <a:rPr lang="en-GB" sz="1400" dirty="0" smtClean="0">
                <a:cs typeface="Times New Roman" panose="02020603050405020304" pitchFamily="18" charset="0"/>
              </a:rPr>
              <a:t>For lowest current</a:t>
            </a:r>
          </a:p>
          <a:p>
            <a:pPr fontAlgn="ctr"/>
            <a:r>
              <a:rPr lang="en-GB" sz="1400" dirty="0" smtClean="0">
                <a:cs typeface="Times New Roman" panose="02020603050405020304" pitchFamily="18" charset="0"/>
              </a:rPr>
              <a:t>(Block v11)</a:t>
            </a:r>
            <a:endParaRPr lang="en-GB" sz="1400" b="1" dirty="0">
              <a:solidFill>
                <a:srgbClr val="104282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9715987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701</TotalTime>
  <Words>655</Words>
  <Application>Microsoft Office PowerPoint</Application>
  <PresentationFormat>On-screen Show (4:3)</PresentationFormat>
  <Paragraphs>252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Cambria Math</vt:lpstr>
      <vt:lpstr>Times New Roman</vt:lpstr>
      <vt:lpstr>CERNCorporate4-3</vt:lpstr>
      <vt:lpstr>A preliminary comparison of the FCC magnet designs from the protection point of view</vt:lpstr>
      <vt:lpstr>FCC magnet design</vt:lpstr>
      <vt:lpstr>cos-theta designs, INFN</vt:lpstr>
      <vt:lpstr>Block designs, CEA</vt:lpstr>
      <vt:lpstr>The role of our section</vt:lpstr>
      <vt:lpstr>First approach</vt:lpstr>
      <vt:lpstr>First approach</vt:lpstr>
      <vt:lpstr>Second approach</vt:lpstr>
      <vt:lpstr>Second approach</vt:lpstr>
      <vt:lpstr>Second approach</vt:lpstr>
      <vt:lpstr>Second approach</vt:lpstr>
      <vt:lpstr>Conclusions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Marco Prioli</dc:creator>
  <cp:lastModifiedBy>Marco Prioli</cp:lastModifiedBy>
  <cp:revision>72</cp:revision>
  <dcterms:created xsi:type="dcterms:W3CDTF">2015-10-21T14:18:16Z</dcterms:created>
  <dcterms:modified xsi:type="dcterms:W3CDTF">2015-11-05T08:31:13Z</dcterms:modified>
</cp:coreProperties>
</file>