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sldIdLst>
    <p:sldId id="293" r:id="rId2"/>
    <p:sldId id="331" r:id="rId3"/>
    <p:sldId id="332" r:id="rId4"/>
    <p:sldId id="328" r:id="rId5"/>
    <p:sldId id="312" r:id="rId6"/>
    <p:sldId id="330" r:id="rId7"/>
    <p:sldId id="337" r:id="rId8"/>
    <p:sldId id="341" r:id="rId9"/>
    <p:sldId id="338" r:id="rId10"/>
    <p:sldId id="339" r:id="rId11"/>
    <p:sldId id="336" r:id="rId12"/>
    <p:sldId id="340" r:id="rId13"/>
    <p:sldId id="335" r:id="rId14"/>
    <p:sldId id="333" r:id="rId15"/>
    <p:sldId id="334" r:id="rId16"/>
  </p:sldIdLst>
  <p:sldSz cx="9144000" cy="6858000" type="screen4x3"/>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873E07"/>
    <a:srgbClr val="996633"/>
    <a:srgbClr val="CC6600"/>
    <a:srgbClr val="990000"/>
    <a:srgbClr val="397757"/>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2" autoAdjust="0"/>
    <p:restoredTop sz="94641" autoAdjust="0"/>
  </p:normalViewPr>
  <p:slideViewPr>
    <p:cSldViewPr snapToGrid="0" snapToObjects="1">
      <p:cViewPr varScale="1">
        <p:scale>
          <a:sx n="127" d="100"/>
          <a:sy n="127" d="100"/>
        </p:scale>
        <p:origin x="1170" y="11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Diapositive de titre">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24.gif"/><Relationship Id="rId1" Type="http://schemas.openxmlformats.org/officeDocument/2006/relationships/slideLayout" Target="../slideLayouts/slideLayout10.xml"/><Relationship Id="rId4" Type="http://schemas.openxmlformats.org/officeDocument/2006/relationships/image" Target="../media/image26.gif"/></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10.xml"/><Relationship Id="rId4" Type="http://schemas.openxmlformats.org/officeDocument/2006/relationships/image" Target="../media/image10.gi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tmp"/><Relationship Id="rId1" Type="http://schemas.openxmlformats.org/officeDocument/2006/relationships/slideLayout" Target="../slideLayouts/slideLayout10.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0.tmp"/><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a:t>
            </a:fld>
            <a:endParaRPr lang="en-US" dirty="0"/>
          </a:p>
        </p:txBody>
      </p:sp>
      <p:sp>
        <p:nvSpPr>
          <p:cNvPr id="5" name="TextBox 4"/>
          <p:cNvSpPr txBox="1"/>
          <p:nvPr/>
        </p:nvSpPr>
        <p:spPr>
          <a:xfrm>
            <a:off x="561415" y="2061894"/>
            <a:ext cx="8064425" cy="2462213"/>
          </a:xfrm>
          <a:prstGeom prst="rect">
            <a:avLst/>
          </a:prstGeom>
          <a:noFill/>
        </p:spPr>
        <p:txBody>
          <a:bodyPr wrap="square" rtlCol="0">
            <a:spAutoFit/>
          </a:bodyPr>
          <a:lstStyle/>
          <a:p>
            <a:r>
              <a:rPr lang="en-US" sz="2000" b="1" dirty="0" smtClean="0">
                <a:solidFill>
                  <a:schemeClr val="accent2">
                    <a:lumMod val="50000"/>
                  </a:schemeClr>
                </a:solidFill>
              </a:rPr>
              <a:t>Quench Simulation in </a:t>
            </a:r>
            <a:r>
              <a:rPr lang="en-CA" sz="2000" b="1" dirty="0" smtClean="0">
                <a:solidFill>
                  <a:schemeClr val="accent2">
                    <a:lumMod val="50000"/>
                  </a:schemeClr>
                </a:solidFill>
              </a:rPr>
              <a:t>COMSOL</a:t>
            </a:r>
          </a:p>
          <a:p>
            <a:endParaRPr lang="en-US" dirty="0" smtClean="0">
              <a:solidFill>
                <a:schemeClr val="accent2">
                  <a:lumMod val="50000"/>
                </a:schemeClr>
              </a:solidFill>
            </a:endParaRPr>
          </a:p>
          <a:p>
            <a:pPr algn="r"/>
            <a:r>
              <a:rPr lang="en-US" sz="1600" dirty="0">
                <a:solidFill>
                  <a:schemeClr val="accent2">
                    <a:lumMod val="50000"/>
                  </a:schemeClr>
                </a:solidFill>
              </a:rPr>
              <a:t>Deepak </a:t>
            </a:r>
            <a:r>
              <a:rPr lang="en-US" sz="1600" dirty="0" smtClean="0">
                <a:solidFill>
                  <a:schemeClr val="accent2">
                    <a:lumMod val="50000"/>
                  </a:schemeClr>
                </a:solidFill>
              </a:rPr>
              <a:t>Paudel</a:t>
            </a:r>
            <a:endParaRPr lang="en-US" sz="1600" dirty="0">
              <a:solidFill>
                <a:schemeClr val="accent2">
                  <a:lumMod val="50000"/>
                </a:schemeClr>
              </a:solidFill>
            </a:endParaRPr>
          </a:p>
          <a:p>
            <a:pPr algn="r"/>
            <a:r>
              <a:rPr lang="en-US" sz="1600" dirty="0" smtClean="0">
                <a:solidFill>
                  <a:schemeClr val="accent2">
                    <a:lumMod val="50000"/>
                  </a:schemeClr>
                </a:solidFill>
              </a:rPr>
              <a:t>August 2015, Geneva</a:t>
            </a:r>
          </a:p>
          <a:p>
            <a:pPr algn="ctr"/>
            <a:endParaRPr lang="en-US" sz="1600" dirty="0">
              <a:solidFill>
                <a:schemeClr val="accent2">
                  <a:lumMod val="50000"/>
                </a:schemeClr>
              </a:solidFill>
            </a:endParaRPr>
          </a:p>
          <a:p>
            <a:pPr algn="r"/>
            <a:r>
              <a:rPr lang="en-US" sz="1600" dirty="0" smtClean="0">
                <a:solidFill>
                  <a:schemeClr val="accent2">
                    <a:lumMod val="50000"/>
                  </a:schemeClr>
                </a:solidFill>
              </a:rPr>
              <a:t>Supervisor:</a:t>
            </a:r>
          </a:p>
          <a:p>
            <a:pPr algn="r"/>
            <a:r>
              <a:rPr lang="en-US" sz="1600" dirty="0" smtClean="0">
                <a:solidFill>
                  <a:schemeClr val="accent2">
                    <a:lumMod val="50000"/>
                  </a:schemeClr>
                </a:solidFill>
              </a:rPr>
              <a:t>Bernhard Auchmann</a:t>
            </a:r>
          </a:p>
          <a:p>
            <a:pPr algn="r"/>
            <a:endParaRPr lang="en-US" sz="1200" dirty="0">
              <a:solidFill>
                <a:schemeClr val="accent2">
                  <a:lumMod val="50000"/>
                </a:schemeClr>
              </a:solidFill>
            </a:endParaRPr>
          </a:p>
          <a:p>
            <a:pPr marL="171450" indent="-171450">
              <a:buFont typeface="Arial" panose="020B0604020202020204" pitchFamily="34" charset="0"/>
              <a:buChar char="•"/>
            </a:pPr>
            <a:endParaRPr lang="en-US" sz="1200" u="sng" dirty="0" smtClean="0">
              <a:solidFill>
                <a:schemeClr val="accent2">
                  <a:lumMod val="50000"/>
                </a:schemeClr>
              </a:solidFill>
            </a:endParaRPr>
          </a:p>
          <a:p>
            <a:endParaRPr lang="en-GB" sz="1200" dirty="0">
              <a:solidFill>
                <a:schemeClr val="accent2">
                  <a:lumMod val="50000"/>
                </a:schemeClr>
              </a:solidFill>
            </a:endParaRPr>
          </a:p>
        </p:txBody>
      </p:sp>
    </p:spTree>
    <p:extLst>
      <p:ext uri="{BB962C8B-B14F-4D97-AF65-F5344CB8AC3E}">
        <p14:creationId xmlns:p14="http://schemas.microsoft.com/office/powerpoint/2010/main" val="3798357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16803" y="633267"/>
            <a:ext cx="8075534" cy="427562"/>
          </a:xfrm>
        </p:spPr>
        <p:txBody>
          <a:bodyPr>
            <a:normAutofit/>
          </a:bodyPr>
          <a:lstStyle/>
          <a:p>
            <a:r>
              <a:rPr lang="en-GB" sz="1800" b="1" dirty="0"/>
              <a:t>3D FEM Coil Model Development Workflow - Questions</a:t>
            </a:r>
          </a:p>
        </p:txBody>
      </p:sp>
      <p:sp>
        <p:nvSpPr>
          <p:cNvPr id="19" name="Rectangle 18"/>
          <p:cNvSpPr/>
          <p:nvPr/>
        </p:nvSpPr>
        <p:spPr>
          <a:xfrm>
            <a:off x="4211286" y="2317240"/>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Coil Geometry</a:t>
            </a:r>
          </a:p>
        </p:txBody>
      </p:sp>
      <p:pic>
        <p:nvPicPr>
          <p:cNvPr id="20" name="Picture 19"/>
          <p:cNvPicPr/>
          <p:nvPr/>
        </p:nvPicPr>
        <p:blipFill rotWithShape="1">
          <a:blip r:embed="rId2" cstate="email">
            <a:extLst>
              <a:ext uri="{28A0092B-C50C-407E-A947-70E740481C1C}">
                <a14:useLocalDpi xmlns:a14="http://schemas.microsoft.com/office/drawing/2010/main" val="0"/>
              </a:ext>
            </a:extLst>
          </a:blip>
          <a:srcRect/>
          <a:stretch/>
        </p:blipFill>
        <p:spPr bwMode="auto">
          <a:xfrm rot="5400000">
            <a:off x="5069524" y="3414567"/>
            <a:ext cx="1828801" cy="242841"/>
          </a:xfrm>
          <a:prstGeom prst="rect">
            <a:avLst/>
          </a:prstGeom>
          <a:ln>
            <a:noFill/>
          </a:ln>
          <a:extLst>
            <a:ext uri="{53640926-AAD7-44d8-BBD7-CCE9431645EC}">
              <a14:shadowObscured xmlns="" xmlns:a14="http://schemas.microsoft.com/office/drawing/2010/main"/>
            </a:ext>
          </a:extLst>
        </p:spPr>
      </p:pic>
      <p:sp>
        <p:nvSpPr>
          <p:cNvPr id="27" name="TextBox 26"/>
          <p:cNvSpPr txBox="1"/>
          <p:nvPr/>
        </p:nvSpPr>
        <p:spPr>
          <a:xfrm>
            <a:off x="4353072" y="1719389"/>
            <a:ext cx="550151" cy="300082"/>
          </a:xfrm>
          <a:prstGeom prst="rect">
            <a:avLst/>
          </a:prstGeom>
          <a:noFill/>
        </p:spPr>
        <p:txBody>
          <a:bodyPr wrap="none" rtlCol="0">
            <a:spAutoFit/>
          </a:bodyPr>
          <a:lstStyle/>
          <a:p>
            <a:r>
              <a:rPr lang="en-GB" sz="1350" dirty="0"/>
              <a:t>CAD</a:t>
            </a:r>
          </a:p>
        </p:txBody>
      </p:sp>
      <p:sp>
        <p:nvSpPr>
          <p:cNvPr id="30" name="TextBox 29"/>
          <p:cNvSpPr txBox="1"/>
          <p:nvPr/>
        </p:nvSpPr>
        <p:spPr>
          <a:xfrm>
            <a:off x="4963448" y="1719389"/>
            <a:ext cx="723275" cy="300082"/>
          </a:xfrm>
          <a:prstGeom prst="rect">
            <a:avLst/>
          </a:prstGeom>
          <a:noFill/>
        </p:spPr>
        <p:txBody>
          <a:bodyPr wrap="none" rtlCol="0">
            <a:spAutoFit/>
          </a:bodyPr>
          <a:lstStyle/>
          <a:p>
            <a:r>
              <a:rPr lang="en-GB" sz="1350" dirty="0"/>
              <a:t>ROXIE</a:t>
            </a:r>
          </a:p>
        </p:txBody>
      </p:sp>
      <p:cxnSp>
        <p:nvCxnSpPr>
          <p:cNvPr id="31" name="Straight Arrow Connector 30"/>
          <p:cNvCxnSpPr>
            <a:stCxn id="27" idx="2"/>
          </p:cNvCxnSpPr>
          <p:nvPr/>
        </p:nvCxnSpPr>
        <p:spPr>
          <a:xfrm flipH="1">
            <a:off x="4572002" y="2019471"/>
            <a:ext cx="56146" cy="295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30" idx="2"/>
          </p:cNvCxnSpPr>
          <p:nvPr/>
        </p:nvCxnSpPr>
        <p:spPr>
          <a:xfrm flipH="1">
            <a:off x="5241938" y="2019471"/>
            <a:ext cx="83148" cy="2840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647924" y="2845721"/>
            <a:ext cx="3104507"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dirty="0"/>
              <a:t>Automatic detection of thermal contacts</a:t>
            </a:r>
          </a:p>
        </p:txBody>
      </p:sp>
      <p:sp>
        <p:nvSpPr>
          <p:cNvPr id="40" name="Rectangle 39"/>
          <p:cNvSpPr/>
          <p:nvPr/>
        </p:nvSpPr>
        <p:spPr>
          <a:xfrm>
            <a:off x="2647924" y="3351678"/>
            <a:ext cx="3104507" cy="648721"/>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
            </a:r>
            <a:br>
              <a:rPr lang="en-GB" sz="1350" dirty="0"/>
            </a:br>
            <a:r>
              <a:rPr lang="en-GB" sz="1350" dirty="0"/>
              <a:t>3D FEM Model</a:t>
            </a:r>
          </a:p>
          <a:p>
            <a:pPr algn="ctr"/>
            <a:r>
              <a:rPr lang="en-GB" sz="1350" dirty="0"/>
              <a:t> Unstructured | Structured	</a:t>
            </a:r>
            <a:br>
              <a:rPr lang="en-GB" sz="1350" dirty="0"/>
            </a:br>
            <a:endParaRPr lang="en-GB" sz="1350" dirty="0"/>
          </a:p>
        </p:txBody>
      </p:sp>
      <p:sp>
        <p:nvSpPr>
          <p:cNvPr id="41" name="Rectangle 40"/>
          <p:cNvSpPr/>
          <p:nvPr/>
        </p:nvSpPr>
        <p:spPr>
          <a:xfrm>
            <a:off x="2647923" y="4177504"/>
            <a:ext cx="3104507" cy="448979"/>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Physics</a:t>
            </a:r>
          </a:p>
          <a:p>
            <a:pPr algn="ctr"/>
            <a:r>
              <a:rPr lang="en-GB" sz="1350" dirty="0"/>
              <a:t>   Heat Exchange| Magnet, Helium</a:t>
            </a:r>
          </a:p>
        </p:txBody>
      </p:sp>
      <p:sp>
        <p:nvSpPr>
          <p:cNvPr id="42" name="Rectangle 41"/>
          <p:cNvSpPr/>
          <p:nvPr/>
        </p:nvSpPr>
        <p:spPr>
          <a:xfrm>
            <a:off x="2659031" y="4784295"/>
            <a:ext cx="3093399"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Solver</a:t>
            </a:r>
          </a:p>
        </p:txBody>
      </p:sp>
      <p:sp>
        <p:nvSpPr>
          <p:cNvPr id="43" name="Rectangle 42"/>
          <p:cNvSpPr/>
          <p:nvPr/>
        </p:nvSpPr>
        <p:spPr>
          <a:xfrm>
            <a:off x="2647924" y="2316408"/>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Additional elements</a:t>
            </a:r>
          </a:p>
        </p:txBody>
      </p:sp>
      <p:sp>
        <p:nvSpPr>
          <p:cNvPr id="2" name="Right Brace 1"/>
          <p:cNvSpPr/>
          <p:nvPr/>
        </p:nvSpPr>
        <p:spPr>
          <a:xfrm>
            <a:off x="2349520" y="1699708"/>
            <a:ext cx="238301" cy="160201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3" name="TextBox 2"/>
          <p:cNvSpPr txBox="1"/>
          <p:nvPr/>
        </p:nvSpPr>
        <p:spPr>
          <a:xfrm>
            <a:off x="516803" y="1747415"/>
            <a:ext cx="1871025" cy="1546577"/>
          </a:xfrm>
          <a:prstGeom prst="rect">
            <a:avLst/>
          </a:prstGeom>
          <a:noFill/>
        </p:spPr>
        <p:txBody>
          <a:bodyPr wrap="none" rtlCol="0">
            <a:spAutoFit/>
          </a:bodyPr>
          <a:lstStyle/>
          <a:p>
            <a:r>
              <a:rPr lang="en-GB" sz="1350" dirty="0"/>
              <a:t>Heaters</a:t>
            </a:r>
          </a:p>
          <a:p>
            <a:r>
              <a:rPr lang="en-GB" sz="1350" dirty="0"/>
              <a:t>Central Post</a:t>
            </a:r>
          </a:p>
          <a:p>
            <a:r>
              <a:rPr lang="en-GB" sz="1350" dirty="0"/>
              <a:t>Wedges</a:t>
            </a:r>
          </a:p>
          <a:p>
            <a:r>
              <a:rPr lang="en-GB" sz="1350" dirty="0" smtClean="0"/>
              <a:t>Mid-plane </a:t>
            </a:r>
            <a:r>
              <a:rPr lang="en-GB" sz="1350" dirty="0"/>
              <a:t>insulation</a:t>
            </a:r>
          </a:p>
          <a:p>
            <a:r>
              <a:rPr lang="en-GB" sz="1350" dirty="0"/>
              <a:t>Interlayer insulation</a:t>
            </a:r>
          </a:p>
          <a:p>
            <a:r>
              <a:rPr lang="en-GB" sz="1350" dirty="0"/>
              <a:t>Entire </a:t>
            </a:r>
            <a:r>
              <a:rPr lang="en-GB" sz="1350" dirty="0" smtClean="0"/>
              <a:t>cold-mass</a:t>
            </a:r>
            <a:endParaRPr lang="en-GB" sz="1350" dirty="0"/>
          </a:p>
          <a:p>
            <a:r>
              <a:rPr lang="en-GB" sz="1350" dirty="0"/>
              <a:t>Water Heat Exchange</a:t>
            </a:r>
          </a:p>
        </p:txBody>
      </p:sp>
      <p:cxnSp>
        <p:nvCxnSpPr>
          <p:cNvPr id="45" name="Straight Arrow Connector 44"/>
          <p:cNvCxnSpPr>
            <a:stCxn id="27" idx="2"/>
            <a:endCxn id="43" idx="0"/>
          </p:cNvCxnSpPr>
          <p:nvPr/>
        </p:nvCxnSpPr>
        <p:spPr>
          <a:xfrm flipH="1">
            <a:off x="3418497" y="2019471"/>
            <a:ext cx="1209651" cy="296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995444" y="1510285"/>
            <a:ext cx="1511952" cy="507831"/>
          </a:xfrm>
          <a:prstGeom prst="rect">
            <a:avLst/>
          </a:prstGeom>
          <a:noFill/>
        </p:spPr>
        <p:txBody>
          <a:bodyPr wrap="none" rtlCol="0">
            <a:spAutoFit/>
          </a:bodyPr>
          <a:lstStyle/>
          <a:p>
            <a:r>
              <a:rPr lang="en-GB" sz="1350" dirty="0"/>
              <a:t>Coil geometry</a:t>
            </a:r>
          </a:p>
          <a:p>
            <a:r>
              <a:rPr lang="en-GB" sz="1350" dirty="0"/>
              <a:t>Winding direction</a:t>
            </a:r>
          </a:p>
        </p:txBody>
      </p:sp>
      <p:cxnSp>
        <p:nvCxnSpPr>
          <p:cNvPr id="7" name="Straight Arrow Connector 6"/>
          <p:cNvCxnSpPr>
            <a:endCxn id="40" idx="1"/>
          </p:cNvCxnSpPr>
          <p:nvPr/>
        </p:nvCxnSpPr>
        <p:spPr>
          <a:xfrm flipV="1">
            <a:off x="2253824" y="3676039"/>
            <a:ext cx="394100" cy="18343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33415" y="3676039"/>
            <a:ext cx="1644152" cy="923330"/>
          </a:xfrm>
          <a:prstGeom prst="rect">
            <a:avLst/>
          </a:prstGeom>
          <a:noFill/>
        </p:spPr>
        <p:txBody>
          <a:bodyPr wrap="square" rtlCol="0">
            <a:spAutoFit/>
          </a:bodyPr>
          <a:lstStyle/>
          <a:p>
            <a:r>
              <a:rPr lang="en-GB" sz="1350" dirty="0">
                <a:solidFill>
                  <a:srgbClr val="00B050"/>
                </a:solidFill>
              </a:rPr>
              <a:t>#1 How to adaptively mesh 3D to get 1D performance?</a:t>
            </a:r>
          </a:p>
        </p:txBody>
      </p:sp>
      <p:sp>
        <p:nvSpPr>
          <p:cNvPr id="10" name="Right Brace 9"/>
          <p:cNvSpPr/>
          <p:nvPr/>
        </p:nvSpPr>
        <p:spPr>
          <a:xfrm>
            <a:off x="6146530" y="1778233"/>
            <a:ext cx="167666" cy="3374681"/>
          </a:xfrm>
          <a:prstGeom prst="rightBrace">
            <a:avLst/>
          </a:prstGeom>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36" name="TextBox 35"/>
          <p:cNvSpPr txBox="1"/>
          <p:nvPr/>
        </p:nvSpPr>
        <p:spPr>
          <a:xfrm>
            <a:off x="6378534" y="3138758"/>
            <a:ext cx="1644152" cy="715581"/>
          </a:xfrm>
          <a:prstGeom prst="rect">
            <a:avLst/>
          </a:prstGeom>
          <a:noFill/>
        </p:spPr>
        <p:txBody>
          <a:bodyPr wrap="square" rtlCol="0">
            <a:spAutoFit/>
          </a:bodyPr>
          <a:lstStyle/>
          <a:p>
            <a:r>
              <a:rPr lang="en-GB" sz="1350" dirty="0">
                <a:solidFill>
                  <a:srgbClr val="00B050"/>
                </a:solidFill>
              </a:rPr>
              <a:t>#2 How to script entire process? (COMSOL API)</a:t>
            </a:r>
          </a:p>
        </p:txBody>
      </p:sp>
      <p:sp>
        <p:nvSpPr>
          <p:cNvPr id="37" name="TextBox 36"/>
          <p:cNvSpPr txBox="1"/>
          <p:nvPr/>
        </p:nvSpPr>
        <p:spPr>
          <a:xfrm>
            <a:off x="3204479" y="5152912"/>
            <a:ext cx="2374331" cy="300082"/>
          </a:xfrm>
          <a:prstGeom prst="rect">
            <a:avLst/>
          </a:prstGeom>
          <a:noFill/>
        </p:spPr>
        <p:txBody>
          <a:bodyPr wrap="square" rtlCol="0">
            <a:spAutoFit/>
          </a:bodyPr>
          <a:lstStyle/>
          <a:p>
            <a:r>
              <a:rPr lang="en-GB" sz="1350" dirty="0">
                <a:solidFill>
                  <a:srgbClr val="00B050"/>
                </a:solidFill>
              </a:rPr>
              <a:t>#3 Performance optimisation</a:t>
            </a:r>
          </a:p>
        </p:txBody>
      </p:sp>
      <p:sp>
        <p:nvSpPr>
          <p:cNvPr id="38" name="TextBox 37"/>
          <p:cNvSpPr txBox="1"/>
          <p:nvPr/>
        </p:nvSpPr>
        <p:spPr>
          <a:xfrm>
            <a:off x="4727044" y="1263560"/>
            <a:ext cx="3285687" cy="507831"/>
          </a:xfrm>
          <a:prstGeom prst="rect">
            <a:avLst/>
          </a:prstGeom>
          <a:noFill/>
        </p:spPr>
        <p:txBody>
          <a:bodyPr wrap="square" rtlCol="0">
            <a:spAutoFit/>
          </a:bodyPr>
          <a:lstStyle/>
          <a:p>
            <a:r>
              <a:rPr lang="en-GB" sz="1350" dirty="0">
                <a:solidFill>
                  <a:srgbClr val="00B050"/>
                </a:solidFill>
              </a:rPr>
              <a:t>#4 Tips on how to read geometry from CAD</a:t>
            </a:r>
          </a:p>
        </p:txBody>
      </p:sp>
    </p:spTree>
    <p:extLst>
      <p:ext uri="{BB962C8B-B14F-4D97-AF65-F5344CB8AC3E}">
        <p14:creationId xmlns:p14="http://schemas.microsoft.com/office/powerpoint/2010/main" val="1635805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36" grpId="0"/>
      <p:bldP spid="37" grpId="0"/>
      <p:bldP spid="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83180" y="3005036"/>
            <a:ext cx="1405890"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smtClean="0"/>
              <a:t>Electro thermal</a:t>
            </a:r>
            <a:endParaRPr lang="en-GB" sz="1350" dirty="0"/>
          </a:p>
        </p:txBody>
      </p:sp>
      <p:sp>
        <p:nvSpPr>
          <p:cNvPr id="7" name="Rectangle 6"/>
          <p:cNvSpPr/>
          <p:nvPr/>
        </p:nvSpPr>
        <p:spPr>
          <a:xfrm>
            <a:off x="4010841" y="3009118"/>
            <a:ext cx="1491615" cy="368618"/>
          </a:xfrm>
          <a:prstGeom prst="rect">
            <a:avLst/>
          </a:prstGeom>
          <a:ln w="28575">
            <a:gradFill>
              <a:gsLst>
                <a:gs pos="100000">
                  <a:srgbClr val="7030A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Electromagnetic</a:t>
            </a:r>
          </a:p>
        </p:txBody>
      </p:sp>
      <p:sp>
        <p:nvSpPr>
          <p:cNvPr id="8" name="Rectangle 7"/>
          <p:cNvSpPr/>
          <p:nvPr/>
        </p:nvSpPr>
        <p:spPr>
          <a:xfrm>
            <a:off x="5532800" y="3007349"/>
            <a:ext cx="942975" cy="368618"/>
          </a:xfrm>
          <a:prstGeom prst="rect">
            <a:avLst/>
          </a:prstGeom>
          <a:ln w="285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Electrical</a:t>
            </a:r>
          </a:p>
        </p:txBody>
      </p:sp>
      <p:sp>
        <p:nvSpPr>
          <p:cNvPr id="9" name="Rectangle 8"/>
          <p:cNvSpPr/>
          <p:nvPr/>
        </p:nvSpPr>
        <p:spPr>
          <a:xfrm>
            <a:off x="5526540" y="3521223"/>
            <a:ext cx="942975" cy="737235"/>
          </a:xfrm>
          <a:prstGeom prst="rect">
            <a:avLst/>
          </a:prstGeom>
          <a:ln w="285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solidFill>
                  <a:srgbClr val="00B0F0"/>
                </a:solidFill>
              </a:rPr>
              <a:t>SPICE</a:t>
            </a:r>
          </a:p>
        </p:txBody>
      </p:sp>
      <p:sp>
        <p:nvSpPr>
          <p:cNvPr id="10" name="Rectangle 9"/>
          <p:cNvSpPr/>
          <p:nvPr/>
        </p:nvSpPr>
        <p:spPr>
          <a:xfrm>
            <a:off x="4013154" y="3521223"/>
            <a:ext cx="1491615" cy="737235"/>
          </a:xfrm>
          <a:prstGeom prst="rect">
            <a:avLst/>
          </a:prstGeom>
          <a:ln w="28575">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sp>
        <p:nvSpPr>
          <p:cNvPr id="11" name="Rectangle 10"/>
          <p:cNvSpPr/>
          <p:nvPr/>
        </p:nvSpPr>
        <p:spPr>
          <a:xfrm>
            <a:off x="2585493" y="3521223"/>
            <a:ext cx="1405890" cy="737235"/>
          </a:xfrm>
          <a:prstGeom prst="rect">
            <a:avLst/>
          </a:prstGeom>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sp>
        <p:nvSpPr>
          <p:cNvPr id="12" name="Up-Down Arrow 11"/>
          <p:cNvSpPr/>
          <p:nvPr/>
        </p:nvSpPr>
        <p:spPr>
          <a:xfrm>
            <a:off x="3168695" y="4258459"/>
            <a:ext cx="283028" cy="435428"/>
          </a:xfrm>
          <a:prstGeom prst="upDown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3" name="Up-Down Arrow 12"/>
          <p:cNvSpPr/>
          <p:nvPr/>
        </p:nvSpPr>
        <p:spPr>
          <a:xfrm>
            <a:off x="4615135" y="4258459"/>
            <a:ext cx="283028" cy="435428"/>
          </a:xfrm>
          <a:prstGeom prst="upDownArrow">
            <a:avLst/>
          </a:prstGeom>
          <a:ln>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4" name="Up-Down Arrow 13"/>
          <p:cNvSpPr/>
          <p:nvPr/>
        </p:nvSpPr>
        <p:spPr>
          <a:xfrm>
            <a:off x="5834743" y="4258458"/>
            <a:ext cx="283028" cy="435428"/>
          </a:xfrm>
          <a:prstGeom prst="upDownArrow">
            <a:avLst/>
          </a:prstGeom>
          <a:ln>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5" name="Rectangle 14"/>
          <p:cNvSpPr/>
          <p:nvPr/>
        </p:nvSpPr>
        <p:spPr>
          <a:xfrm>
            <a:off x="2585493" y="4693886"/>
            <a:ext cx="3884022" cy="43039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350" dirty="0"/>
              <a:t>Simulations Coupling</a:t>
            </a:r>
          </a:p>
        </p:txBody>
      </p:sp>
      <p:pic>
        <p:nvPicPr>
          <p:cNvPr id="16" name="Picture 15"/>
          <p:cNvPicPr/>
          <p:nvPr/>
        </p:nvPicPr>
        <p:blipFill>
          <a:blip r:embed="rId2" cstate="email">
            <a:extLst>
              <a:ext uri="{28A0092B-C50C-407E-A947-70E740481C1C}">
                <a14:useLocalDpi xmlns:a14="http://schemas.microsoft.com/office/drawing/2010/main" val="0"/>
              </a:ext>
            </a:extLst>
          </a:blip>
          <a:stretch>
            <a:fillRect/>
          </a:stretch>
        </p:blipFill>
        <p:spPr>
          <a:xfrm>
            <a:off x="4123885" y="3683063"/>
            <a:ext cx="1265527" cy="413556"/>
          </a:xfrm>
          <a:prstGeom prst="rect">
            <a:avLst/>
          </a:prstGeom>
        </p:spPr>
      </p:pic>
      <p:pic>
        <p:nvPicPr>
          <p:cNvPr id="17" name="Picture 16"/>
          <p:cNvPicPr/>
          <p:nvPr/>
        </p:nvPicPr>
        <p:blipFill rotWithShape="1">
          <a:blip r:embed="rId3" cstate="email">
            <a:extLst>
              <a:ext uri="{28A0092B-C50C-407E-A947-70E740481C1C}">
                <a14:useLocalDpi xmlns:a14="http://schemas.microsoft.com/office/drawing/2010/main" val="0"/>
              </a:ext>
            </a:extLst>
          </a:blip>
          <a:srcRect/>
          <a:stretch/>
        </p:blipFill>
        <p:spPr bwMode="auto">
          <a:xfrm>
            <a:off x="2647588" y="3804744"/>
            <a:ext cx="1281701" cy="170193"/>
          </a:xfrm>
          <a:prstGeom prst="rect">
            <a:avLst/>
          </a:prstGeom>
          <a:ln>
            <a:noFill/>
          </a:ln>
          <a:extLst>
            <a:ext uri="{53640926-AAD7-44d8-BBD7-CCE9431645EC}">
              <a14:shadowObscured xmlns="" xmlns:a14="http://schemas.microsoft.com/office/drawing/2010/main"/>
            </a:ext>
          </a:extLst>
        </p:spPr>
      </p:pic>
      <p:sp>
        <p:nvSpPr>
          <p:cNvPr id="21" name="TextBox 20"/>
          <p:cNvSpPr txBox="1"/>
          <p:nvPr/>
        </p:nvSpPr>
        <p:spPr>
          <a:xfrm>
            <a:off x="2574608" y="2125266"/>
            <a:ext cx="550151" cy="300082"/>
          </a:xfrm>
          <a:prstGeom prst="rect">
            <a:avLst/>
          </a:prstGeom>
          <a:noFill/>
        </p:spPr>
        <p:txBody>
          <a:bodyPr wrap="none" rtlCol="0">
            <a:spAutoFit/>
          </a:bodyPr>
          <a:lstStyle/>
          <a:p>
            <a:r>
              <a:rPr lang="en-GB" sz="1350" dirty="0"/>
              <a:t>CAD</a:t>
            </a:r>
          </a:p>
        </p:txBody>
      </p:sp>
      <p:sp>
        <p:nvSpPr>
          <p:cNvPr id="22" name="TextBox 21"/>
          <p:cNvSpPr txBox="1"/>
          <p:nvPr/>
        </p:nvSpPr>
        <p:spPr>
          <a:xfrm>
            <a:off x="3091279" y="2125266"/>
            <a:ext cx="723275" cy="300082"/>
          </a:xfrm>
          <a:prstGeom prst="rect">
            <a:avLst/>
          </a:prstGeom>
          <a:noFill/>
        </p:spPr>
        <p:txBody>
          <a:bodyPr wrap="none" rtlCol="0">
            <a:spAutoFit/>
          </a:bodyPr>
          <a:lstStyle/>
          <a:p>
            <a:r>
              <a:rPr lang="en-GB" sz="1350" dirty="0"/>
              <a:t>ROXIE</a:t>
            </a:r>
          </a:p>
        </p:txBody>
      </p:sp>
      <p:cxnSp>
        <p:nvCxnSpPr>
          <p:cNvPr id="24" name="Straight Arrow Connector 23"/>
          <p:cNvCxnSpPr>
            <a:stCxn id="21" idx="2"/>
          </p:cNvCxnSpPr>
          <p:nvPr/>
        </p:nvCxnSpPr>
        <p:spPr>
          <a:xfrm flipH="1">
            <a:off x="2793538" y="2425348"/>
            <a:ext cx="56146" cy="579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3369768" y="2425348"/>
            <a:ext cx="83149" cy="579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2" idx="2"/>
            <a:endCxn id="7" idx="0"/>
          </p:cNvCxnSpPr>
          <p:nvPr/>
        </p:nvCxnSpPr>
        <p:spPr>
          <a:xfrm>
            <a:off x="3452917" y="2425348"/>
            <a:ext cx="1303732" cy="5837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189293" y="1917517"/>
            <a:ext cx="1511952" cy="507831"/>
          </a:xfrm>
          <a:prstGeom prst="rect">
            <a:avLst/>
          </a:prstGeom>
          <a:noFill/>
        </p:spPr>
        <p:txBody>
          <a:bodyPr wrap="none" rtlCol="0">
            <a:spAutoFit/>
          </a:bodyPr>
          <a:lstStyle/>
          <a:p>
            <a:r>
              <a:rPr lang="en-GB" sz="1350" dirty="0"/>
              <a:t>Coil geometry</a:t>
            </a:r>
          </a:p>
          <a:p>
            <a:r>
              <a:rPr lang="en-GB" sz="1350" dirty="0"/>
              <a:t>Winding direction</a:t>
            </a:r>
          </a:p>
        </p:txBody>
      </p:sp>
      <p:sp>
        <p:nvSpPr>
          <p:cNvPr id="34" name="Title 3"/>
          <p:cNvSpPr txBox="1">
            <a:spLocks/>
          </p:cNvSpPr>
          <p:nvPr/>
        </p:nvSpPr>
        <p:spPr>
          <a:xfrm>
            <a:off x="644393" y="977850"/>
            <a:ext cx="3860429" cy="427562"/>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smtClean="0"/>
              <a:t>Outlook </a:t>
            </a:r>
            <a:r>
              <a:rPr lang="en-GB" sz="1800" b="1" dirty="0" smtClean="0"/>
              <a:t>1/2 </a:t>
            </a:r>
            <a:r>
              <a:rPr lang="en-GB" sz="1800" b="1" dirty="0" smtClean="0"/>
              <a:t>Co-simulation </a:t>
            </a:r>
            <a:endParaRPr lang="en-GB" sz="1800" b="1" dirty="0"/>
          </a:p>
        </p:txBody>
      </p:sp>
    </p:spTree>
    <p:extLst>
      <p:ext uri="{BB962C8B-B14F-4D97-AF65-F5344CB8AC3E}">
        <p14:creationId xmlns:p14="http://schemas.microsoft.com/office/powerpoint/2010/main" val="203362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5"/>
                                        </p:tgtEl>
                                      </p:cBhvr>
                                    </p:animEffect>
                                    <p:set>
                                      <p:cBhvr>
                                        <p:cTn id="7" dur="1" fill="hold">
                                          <p:stCondLst>
                                            <p:cond delay="499"/>
                                          </p:stCondLst>
                                        </p:cTn>
                                        <p:tgtEl>
                                          <p:spTgt spid="15"/>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2"/>
                                        </p:tgtEl>
                                      </p:cBhvr>
                                    </p:animEffect>
                                    <p:set>
                                      <p:cBhvr>
                                        <p:cTn id="10" dur="1" fill="hold">
                                          <p:stCondLst>
                                            <p:cond delay="499"/>
                                          </p:stCondLst>
                                        </p:cTn>
                                        <p:tgtEl>
                                          <p:spTgt spid="1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3"/>
                                        </p:tgtEl>
                                      </p:cBhvr>
                                    </p:animEffect>
                                    <p:set>
                                      <p:cBhvr>
                                        <p:cTn id="13" dur="1" fill="hold">
                                          <p:stCondLst>
                                            <p:cond delay="499"/>
                                          </p:stCondLst>
                                        </p:cTn>
                                        <p:tgtEl>
                                          <p:spTgt spid="13"/>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16"/>
                                        </p:tgtEl>
                                      </p:cBhvr>
                                    </p:animEffect>
                                    <p:set>
                                      <p:cBhvr>
                                        <p:cTn id="16" dur="1" fill="hold">
                                          <p:stCondLst>
                                            <p:cond delay="499"/>
                                          </p:stCondLst>
                                        </p:cTn>
                                        <p:tgtEl>
                                          <p:spTgt spid="16"/>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14"/>
                                        </p:tgtEl>
                                      </p:cBhvr>
                                    </p:animEffect>
                                    <p:set>
                                      <p:cBhvr>
                                        <p:cTn id="22" dur="1" fill="hold">
                                          <p:stCondLst>
                                            <p:cond delay="499"/>
                                          </p:stCondLst>
                                        </p:cTn>
                                        <p:tgtEl>
                                          <p:spTgt spid="14"/>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9"/>
                                        </p:tgtEl>
                                      </p:cBhvr>
                                    </p:animEffect>
                                    <p:set>
                                      <p:cBhvr>
                                        <p:cTn id="25" dur="1" fill="hold">
                                          <p:stCondLst>
                                            <p:cond delay="499"/>
                                          </p:stCondLst>
                                        </p:cTn>
                                        <p:tgtEl>
                                          <p:spTgt spid="9"/>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8"/>
                                        </p:tgtEl>
                                      </p:cBhvr>
                                    </p:animEffect>
                                    <p:set>
                                      <p:cBhvr>
                                        <p:cTn id="28" dur="1" fill="hold">
                                          <p:stCondLst>
                                            <p:cond delay="499"/>
                                          </p:stCondLst>
                                        </p:cTn>
                                        <p:tgtEl>
                                          <p:spTgt spid="8"/>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7"/>
                                        </p:tgtEl>
                                      </p:cBhvr>
                                    </p:animEffect>
                                    <p:set>
                                      <p:cBhvr>
                                        <p:cTn id="31" dur="1" fill="hold">
                                          <p:stCondLst>
                                            <p:cond delay="499"/>
                                          </p:stCondLst>
                                        </p:cTn>
                                        <p:tgtEl>
                                          <p:spTgt spid="7"/>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27"/>
                                        </p:tgtEl>
                                      </p:cBhvr>
                                    </p:animEffect>
                                    <p:set>
                                      <p:cBhvr>
                                        <p:cTn id="34"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3844" y="496888"/>
            <a:ext cx="8226854" cy="940443"/>
          </a:xfrm>
        </p:spPr>
        <p:txBody>
          <a:bodyPr>
            <a:normAutofit/>
          </a:bodyPr>
          <a:lstStyle/>
          <a:p>
            <a:r>
              <a:rPr lang="en-GB" sz="1800" b="1" dirty="0" smtClean="0"/>
              <a:t>Outlook 2/2 – extendibility</a:t>
            </a:r>
            <a:endParaRPr lang="en-GB" sz="1800" b="1" dirty="0"/>
          </a:p>
        </p:txBody>
      </p:sp>
      <p:sp>
        <p:nvSpPr>
          <p:cNvPr id="6" name="Rectangle 5"/>
          <p:cNvSpPr/>
          <p:nvPr/>
        </p:nvSpPr>
        <p:spPr>
          <a:xfrm>
            <a:off x="2583180" y="3007349"/>
            <a:ext cx="1405890"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smtClean="0"/>
              <a:t>Electro thermal</a:t>
            </a:r>
            <a:endParaRPr lang="en-GB" sz="1350" dirty="0"/>
          </a:p>
        </p:txBody>
      </p:sp>
      <p:sp>
        <p:nvSpPr>
          <p:cNvPr id="7" name="Rectangle 6"/>
          <p:cNvSpPr/>
          <p:nvPr/>
        </p:nvSpPr>
        <p:spPr>
          <a:xfrm>
            <a:off x="4010841" y="3009118"/>
            <a:ext cx="1491615" cy="368618"/>
          </a:xfrm>
          <a:prstGeom prst="rect">
            <a:avLst/>
          </a:prstGeom>
          <a:ln w="28575">
            <a:gradFill>
              <a:gsLst>
                <a:gs pos="100000">
                  <a:srgbClr val="7030A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Electromagnetic</a:t>
            </a:r>
          </a:p>
        </p:txBody>
      </p:sp>
      <p:sp>
        <p:nvSpPr>
          <p:cNvPr id="8" name="Rectangle 7"/>
          <p:cNvSpPr/>
          <p:nvPr/>
        </p:nvSpPr>
        <p:spPr>
          <a:xfrm>
            <a:off x="5532800" y="3007349"/>
            <a:ext cx="942975" cy="368618"/>
          </a:xfrm>
          <a:prstGeom prst="rect">
            <a:avLst/>
          </a:prstGeom>
          <a:ln w="285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Electrical</a:t>
            </a:r>
          </a:p>
        </p:txBody>
      </p:sp>
      <p:sp>
        <p:nvSpPr>
          <p:cNvPr id="9" name="Rectangle 8"/>
          <p:cNvSpPr/>
          <p:nvPr/>
        </p:nvSpPr>
        <p:spPr>
          <a:xfrm>
            <a:off x="5526540" y="3521223"/>
            <a:ext cx="942975" cy="737235"/>
          </a:xfrm>
          <a:prstGeom prst="rect">
            <a:avLst/>
          </a:prstGeom>
          <a:ln w="28575">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solidFill>
                  <a:srgbClr val="00B0F0"/>
                </a:solidFill>
              </a:rPr>
              <a:t>SPICE</a:t>
            </a:r>
          </a:p>
        </p:txBody>
      </p:sp>
      <p:sp>
        <p:nvSpPr>
          <p:cNvPr id="10" name="Rectangle 9"/>
          <p:cNvSpPr/>
          <p:nvPr/>
        </p:nvSpPr>
        <p:spPr>
          <a:xfrm>
            <a:off x="4013154" y="3521223"/>
            <a:ext cx="1491615" cy="737235"/>
          </a:xfrm>
          <a:prstGeom prst="rect">
            <a:avLst/>
          </a:prstGeom>
          <a:ln w="28575">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sp>
        <p:nvSpPr>
          <p:cNvPr id="11" name="Rectangle 10"/>
          <p:cNvSpPr/>
          <p:nvPr/>
        </p:nvSpPr>
        <p:spPr>
          <a:xfrm>
            <a:off x="2585493" y="3521223"/>
            <a:ext cx="1405890" cy="737235"/>
          </a:xfrm>
          <a:prstGeom prst="rect">
            <a:avLst/>
          </a:prstGeom>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sp>
        <p:nvSpPr>
          <p:cNvPr id="12" name="Up-Down Arrow 11"/>
          <p:cNvSpPr/>
          <p:nvPr/>
        </p:nvSpPr>
        <p:spPr>
          <a:xfrm>
            <a:off x="3168695" y="4258459"/>
            <a:ext cx="283028" cy="435428"/>
          </a:xfrm>
          <a:prstGeom prst="upDown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3" name="Up-Down Arrow 12"/>
          <p:cNvSpPr/>
          <p:nvPr/>
        </p:nvSpPr>
        <p:spPr>
          <a:xfrm>
            <a:off x="4615135" y="4258459"/>
            <a:ext cx="283028" cy="435428"/>
          </a:xfrm>
          <a:prstGeom prst="upDownArrow">
            <a:avLst/>
          </a:prstGeom>
          <a:ln>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4" name="Up-Down Arrow 13"/>
          <p:cNvSpPr/>
          <p:nvPr/>
        </p:nvSpPr>
        <p:spPr>
          <a:xfrm>
            <a:off x="5834743" y="4258458"/>
            <a:ext cx="283028" cy="435428"/>
          </a:xfrm>
          <a:prstGeom prst="upDownArrow">
            <a:avLst/>
          </a:prstGeom>
          <a:ln>
            <a:solidFill>
              <a:srgbClr val="00B0F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15" name="Rectangle 14"/>
          <p:cNvSpPr/>
          <p:nvPr/>
        </p:nvSpPr>
        <p:spPr>
          <a:xfrm>
            <a:off x="2585493" y="4693886"/>
            <a:ext cx="5074239" cy="43039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350" dirty="0"/>
              <a:t>Simulations Coupling</a:t>
            </a:r>
          </a:p>
        </p:txBody>
      </p:sp>
      <p:pic>
        <p:nvPicPr>
          <p:cNvPr id="16" name="Picture 15"/>
          <p:cNvPicPr/>
          <p:nvPr/>
        </p:nvPicPr>
        <p:blipFill>
          <a:blip r:embed="rId2" cstate="email">
            <a:extLst>
              <a:ext uri="{28A0092B-C50C-407E-A947-70E740481C1C}">
                <a14:useLocalDpi xmlns:a14="http://schemas.microsoft.com/office/drawing/2010/main" val="0"/>
              </a:ext>
            </a:extLst>
          </a:blip>
          <a:stretch>
            <a:fillRect/>
          </a:stretch>
        </p:blipFill>
        <p:spPr>
          <a:xfrm>
            <a:off x="4123885" y="3683063"/>
            <a:ext cx="1265527" cy="413556"/>
          </a:xfrm>
          <a:prstGeom prst="rect">
            <a:avLst/>
          </a:prstGeom>
        </p:spPr>
      </p:pic>
      <p:pic>
        <p:nvPicPr>
          <p:cNvPr id="17" name="Picture 16"/>
          <p:cNvPicPr/>
          <p:nvPr/>
        </p:nvPicPr>
        <p:blipFill rotWithShape="1">
          <a:blip r:embed="rId3" cstate="email">
            <a:extLst>
              <a:ext uri="{28A0092B-C50C-407E-A947-70E740481C1C}">
                <a14:useLocalDpi xmlns:a14="http://schemas.microsoft.com/office/drawing/2010/main" val="0"/>
              </a:ext>
            </a:extLst>
          </a:blip>
          <a:srcRect/>
          <a:stretch/>
        </p:blipFill>
        <p:spPr bwMode="auto">
          <a:xfrm>
            <a:off x="2647588" y="3804744"/>
            <a:ext cx="1281701" cy="170193"/>
          </a:xfrm>
          <a:prstGeom prst="rect">
            <a:avLst/>
          </a:prstGeom>
          <a:ln>
            <a:noFill/>
          </a:ln>
          <a:extLst>
            <a:ext uri="{53640926-AAD7-44d8-BBD7-CCE9431645EC}">
              <a14:shadowObscured xmlns="" xmlns:a14="http://schemas.microsoft.com/office/drawing/2010/main"/>
            </a:ext>
          </a:extLst>
        </p:spPr>
      </p:pic>
      <p:sp>
        <p:nvSpPr>
          <p:cNvPr id="18" name="Rectangle 17"/>
          <p:cNvSpPr/>
          <p:nvPr/>
        </p:nvSpPr>
        <p:spPr>
          <a:xfrm>
            <a:off x="875621" y="3005036"/>
            <a:ext cx="1405890"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smtClean="0"/>
              <a:t>Electro thermal</a:t>
            </a:r>
            <a:endParaRPr lang="en-GB" sz="1350" dirty="0"/>
          </a:p>
        </p:txBody>
      </p:sp>
      <p:sp>
        <p:nvSpPr>
          <p:cNvPr id="19" name="Rectangle 18"/>
          <p:cNvSpPr/>
          <p:nvPr/>
        </p:nvSpPr>
        <p:spPr>
          <a:xfrm>
            <a:off x="886506" y="3521223"/>
            <a:ext cx="1405890" cy="737235"/>
          </a:xfrm>
          <a:prstGeom prst="rect">
            <a:avLst/>
          </a:prstGeom>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dirty="0"/>
          </a:p>
        </p:txBody>
      </p:sp>
      <p:pic>
        <p:nvPicPr>
          <p:cNvPr id="20" name="Picture 19"/>
          <p:cNvPicPr/>
          <p:nvPr/>
        </p:nvPicPr>
        <p:blipFill rotWithShape="1">
          <a:blip r:embed="rId3" cstate="email">
            <a:extLst>
              <a:ext uri="{28A0092B-C50C-407E-A947-70E740481C1C}">
                <a14:useLocalDpi xmlns:a14="http://schemas.microsoft.com/office/drawing/2010/main" val="0"/>
              </a:ext>
            </a:extLst>
          </a:blip>
          <a:srcRect/>
          <a:stretch/>
        </p:blipFill>
        <p:spPr bwMode="auto">
          <a:xfrm>
            <a:off x="948601" y="3804744"/>
            <a:ext cx="1281701" cy="170193"/>
          </a:xfrm>
          <a:prstGeom prst="rect">
            <a:avLst/>
          </a:prstGeom>
          <a:ln>
            <a:noFill/>
          </a:ln>
          <a:extLst>
            <a:ext uri="{53640926-AAD7-44d8-BBD7-CCE9431645EC}">
              <a14:shadowObscured xmlns="" xmlns:a14="http://schemas.microsoft.com/office/drawing/2010/main"/>
            </a:ext>
          </a:extLst>
        </p:spPr>
      </p:pic>
      <p:sp>
        <p:nvSpPr>
          <p:cNvPr id="21" name="TextBox 20"/>
          <p:cNvSpPr txBox="1"/>
          <p:nvPr/>
        </p:nvSpPr>
        <p:spPr>
          <a:xfrm>
            <a:off x="2574608" y="2125266"/>
            <a:ext cx="550151" cy="300082"/>
          </a:xfrm>
          <a:prstGeom prst="rect">
            <a:avLst/>
          </a:prstGeom>
          <a:noFill/>
        </p:spPr>
        <p:txBody>
          <a:bodyPr wrap="none" rtlCol="0">
            <a:spAutoFit/>
          </a:bodyPr>
          <a:lstStyle/>
          <a:p>
            <a:r>
              <a:rPr lang="en-GB" sz="1350" dirty="0"/>
              <a:t>CAD</a:t>
            </a:r>
          </a:p>
        </p:txBody>
      </p:sp>
      <p:sp>
        <p:nvSpPr>
          <p:cNvPr id="22" name="TextBox 21"/>
          <p:cNvSpPr txBox="1"/>
          <p:nvPr/>
        </p:nvSpPr>
        <p:spPr>
          <a:xfrm>
            <a:off x="3091279" y="2125266"/>
            <a:ext cx="723275" cy="300082"/>
          </a:xfrm>
          <a:prstGeom prst="rect">
            <a:avLst/>
          </a:prstGeom>
          <a:noFill/>
        </p:spPr>
        <p:txBody>
          <a:bodyPr wrap="none" rtlCol="0">
            <a:spAutoFit/>
          </a:bodyPr>
          <a:lstStyle/>
          <a:p>
            <a:r>
              <a:rPr lang="en-GB" sz="1350" dirty="0"/>
              <a:t>ROXIE</a:t>
            </a:r>
          </a:p>
        </p:txBody>
      </p:sp>
      <p:cxnSp>
        <p:nvCxnSpPr>
          <p:cNvPr id="24" name="Straight Arrow Connector 23"/>
          <p:cNvCxnSpPr>
            <a:stCxn id="21" idx="2"/>
          </p:cNvCxnSpPr>
          <p:nvPr/>
        </p:nvCxnSpPr>
        <p:spPr>
          <a:xfrm flipH="1">
            <a:off x="2793538" y="2425348"/>
            <a:ext cx="56146" cy="579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3369768" y="2425348"/>
            <a:ext cx="83149" cy="5796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2" idx="2"/>
            <a:endCxn id="7" idx="0"/>
          </p:cNvCxnSpPr>
          <p:nvPr/>
        </p:nvCxnSpPr>
        <p:spPr>
          <a:xfrm>
            <a:off x="3452917" y="2425348"/>
            <a:ext cx="1303732" cy="5837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705872" y="3005036"/>
            <a:ext cx="942975" cy="368618"/>
          </a:xfrm>
          <a:prstGeom prst="rect">
            <a:avLst/>
          </a:prstGeom>
          <a:ln w="28575">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CFD</a:t>
            </a:r>
          </a:p>
        </p:txBody>
      </p:sp>
      <p:sp>
        <p:nvSpPr>
          <p:cNvPr id="31" name="Rectangle 30"/>
          <p:cNvSpPr/>
          <p:nvPr/>
        </p:nvSpPr>
        <p:spPr>
          <a:xfrm>
            <a:off x="6716757" y="3521223"/>
            <a:ext cx="942975" cy="737235"/>
          </a:xfrm>
          <a:prstGeom prst="rect">
            <a:avLst/>
          </a:prstGeom>
          <a:ln w="28575">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solidFill>
                  <a:schemeClr val="tx1"/>
                </a:solidFill>
              </a:rPr>
              <a:t>Open Foam</a:t>
            </a:r>
          </a:p>
        </p:txBody>
      </p:sp>
      <p:sp>
        <p:nvSpPr>
          <p:cNvPr id="25" name="Up-Down Arrow 24"/>
          <p:cNvSpPr/>
          <p:nvPr/>
        </p:nvSpPr>
        <p:spPr>
          <a:xfrm rot="5400000">
            <a:off x="2361438" y="3736624"/>
            <a:ext cx="167952" cy="258387"/>
          </a:xfrm>
          <a:prstGeom prst="upDownArrow">
            <a:avLst/>
          </a:prstGeom>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p>
        </p:txBody>
      </p:sp>
      <p:sp>
        <p:nvSpPr>
          <p:cNvPr id="28" name="Up-Down Arrow 27"/>
          <p:cNvSpPr/>
          <p:nvPr/>
        </p:nvSpPr>
        <p:spPr>
          <a:xfrm>
            <a:off x="7051969" y="4267030"/>
            <a:ext cx="250781" cy="424543"/>
          </a:xfrm>
          <a:prstGeom prst="upDownArrow">
            <a:avLst/>
          </a:prstGeom>
          <a:ln w="19050">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350">
              <a:solidFill>
                <a:schemeClr val="tx1"/>
              </a:solidFill>
            </a:endParaRPr>
          </a:p>
        </p:txBody>
      </p:sp>
      <p:sp>
        <p:nvSpPr>
          <p:cNvPr id="29" name="TextBox 28"/>
          <p:cNvSpPr txBox="1"/>
          <p:nvPr/>
        </p:nvSpPr>
        <p:spPr>
          <a:xfrm>
            <a:off x="1042481" y="1917517"/>
            <a:ext cx="1511952" cy="507831"/>
          </a:xfrm>
          <a:prstGeom prst="rect">
            <a:avLst/>
          </a:prstGeom>
          <a:noFill/>
        </p:spPr>
        <p:txBody>
          <a:bodyPr wrap="none" rtlCol="0">
            <a:spAutoFit/>
          </a:bodyPr>
          <a:lstStyle/>
          <a:p>
            <a:r>
              <a:rPr lang="en-GB" sz="1350" dirty="0"/>
              <a:t>Coil geometry</a:t>
            </a:r>
          </a:p>
          <a:p>
            <a:r>
              <a:rPr lang="en-GB" sz="1350" dirty="0"/>
              <a:t>Winding direction</a:t>
            </a:r>
          </a:p>
        </p:txBody>
      </p:sp>
    </p:spTree>
    <p:extLst>
      <p:ext uri="{BB962C8B-B14F-4D97-AF65-F5344CB8AC3E}">
        <p14:creationId xmlns:p14="http://schemas.microsoft.com/office/powerpoint/2010/main" val="4200591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sp>
        <p:nvSpPr>
          <p:cNvPr id="5" name="Rectangle 4"/>
          <p:cNvSpPr/>
          <p:nvPr/>
        </p:nvSpPr>
        <p:spPr>
          <a:xfrm>
            <a:off x="180499" y="167081"/>
            <a:ext cx="1900227" cy="800219"/>
          </a:xfrm>
          <a:prstGeom prst="rect">
            <a:avLst/>
          </a:prstGeom>
        </p:spPr>
        <p:txBody>
          <a:bodyPr wrap="square">
            <a:spAutoFit/>
          </a:bodyPr>
          <a:lstStyle/>
          <a:p>
            <a:r>
              <a:rPr lang="en-CA" b="1" dirty="0">
                <a:solidFill>
                  <a:schemeClr val="accent6"/>
                </a:solidFill>
                <a:latin typeface="Times New Roman" panose="02020603050405020304" pitchFamily="18" charset="0"/>
                <a:cs typeface="Times New Roman" panose="02020603050405020304" pitchFamily="18" charset="0"/>
              </a:rPr>
              <a:t>3</a:t>
            </a:r>
            <a:r>
              <a:rPr lang="en-CA" b="1" dirty="0" smtClean="0">
                <a:solidFill>
                  <a:schemeClr val="accent6"/>
                </a:solidFill>
                <a:latin typeface="Times New Roman" panose="02020603050405020304" pitchFamily="18" charset="0"/>
                <a:cs typeface="Times New Roman" panose="02020603050405020304" pitchFamily="18" charset="0"/>
              </a:rPr>
              <a:t>D Magnet Coil</a:t>
            </a:r>
          </a:p>
          <a:p>
            <a:endParaRPr lang="en-CA" sz="1400" b="1" dirty="0">
              <a:solidFill>
                <a:schemeClr val="accent6"/>
              </a:solidFill>
              <a:latin typeface="Times New Roman" panose="02020603050405020304" pitchFamily="18" charset="0"/>
              <a:cs typeface="Times New Roman" panose="02020603050405020304" pitchFamily="18" charset="0"/>
            </a:endParaRPr>
          </a:p>
          <a:p>
            <a:r>
              <a:rPr lang="en-CA" sz="1400" b="1" dirty="0" smtClean="0">
                <a:solidFill>
                  <a:schemeClr val="accent6"/>
                </a:solidFill>
                <a:latin typeface="Times New Roman" panose="02020603050405020304" pitchFamily="18" charset="0"/>
                <a:cs typeface="Times New Roman" panose="02020603050405020304" pitchFamily="18" charset="0"/>
              </a:rPr>
              <a:t>ANSYS SMC 11 T</a:t>
            </a: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0499" y="967300"/>
            <a:ext cx="8817618" cy="4179034"/>
          </a:xfrm>
          <a:prstGeom prst="rect">
            <a:avLst/>
          </a:prstGeom>
        </p:spPr>
      </p:pic>
      <p:sp>
        <p:nvSpPr>
          <p:cNvPr id="7" name="TextBox 6"/>
          <p:cNvSpPr txBox="1"/>
          <p:nvPr/>
        </p:nvSpPr>
        <p:spPr>
          <a:xfrm>
            <a:off x="7407617" y="4858174"/>
            <a:ext cx="1590500" cy="276999"/>
          </a:xfrm>
          <a:prstGeom prst="rect">
            <a:avLst/>
          </a:prstGeom>
          <a:noFill/>
        </p:spPr>
        <p:txBody>
          <a:bodyPr wrap="none" rtlCol="0">
            <a:spAutoFit/>
          </a:bodyPr>
          <a:lstStyle/>
          <a:p>
            <a:r>
              <a:rPr lang="en-CA" sz="1200" dirty="0" smtClean="0">
                <a:solidFill>
                  <a:schemeClr val="accent6">
                    <a:lumMod val="50000"/>
                  </a:schemeClr>
                </a:solidFill>
              </a:rPr>
              <a:t>Quench Propagation</a:t>
            </a:r>
            <a:endParaRPr lang="en-GB" sz="1200" dirty="0">
              <a:solidFill>
                <a:schemeClr val="accent6">
                  <a:lumMod val="50000"/>
                </a:schemeClr>
              </a:solidFill>
            </a:endParaRPr>
          </a:p>
        </p:txBody>
      </p:sp>
      <p:sp>
        <p:nvSpPr>
          <p:cNvPr id="8" name="TextBox 7"/>
          <p:cNvSpPr txBox="1"/>
          <p:nvPr/>
        </p:nvSpPr>
        <p:spPr>
          <a:xfrm>
            <a:off x="75570" y="5135173"/>
            <a:ext cx="5961888" cy="369332"/>
          </a:xfrm>
          <a:prstGeom prst="rect">
            <a:avLst/>
          </a:prstGeom>
          <a:noFill/>
        </p:spPr>
        <p:txBody>
          <a:bodyPr wrap="none" rtlCol="0">
            <a:spAutoFit/>
          </a:bodyPr>
          <a:lstStyle/>
          <a:p>
            <a:r>
              <a:rPr lang="en-CA" dirty="0" smtClean="0">
                <a:solidFill>
                  <a:schemeClr val="bg2">
                    <a:lumMod val="10000"/>
                  </a:schemeClr>
                </a:solidFill>
                <a:latin typeface="Times New Roman" panose="02020603050405020304" pitchFamily="18" charset="0"/>
                <a:cs typeface="Times New Roman" panose="02020603050405020304" pitchFamily="18" charset="0"/>
              </a:rPr>
              <a:t>Hexahedral mesh, no mesh adaption for time dependent solver.</a:t>
            </a:r>
            <a:endParaRPr lang="en-GB" dirty="0">
              <a:solidFill>
                <a:schemeClr val="bg2">
                  <a:lumMod val="1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2708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 y="4137960"/>
            <a:ext cx="8343900" cy="400050"/>
          </a:xfrm>
          <a:prstGeom prst="rect">
            <a:avLst/>
          </a:prstGeom>
        </p:spPr>
      </p:pic>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14</a:t>
            </a:fld>
            <a:endParaRPr lang="en-US" dirty="0"/>
          </a:p>
        </p:txBody>
      </p:sp>
      <p:sp>
        <p:nvSpPr>
          <p:cNvPr id="5" name="Rectangle 4"/>
          <p:cNvSpPr/>
          <p:nvPr/>
        </p:nvSpPr>
        <p:spPr>
          <a:xfrm>
            <a:off x="59587" y="52761"/>
            <a:ext cx="2970780" cy="1446550"/>
          </a:xfrm>
          <a:prstGeom prst="rect">
            <a:avLst/>
          </a:prstGeom>
        </p:spPr>
        <p:txBody>
          <a:bodyPr wrap="square">
            <a:spAutoFit/>
          </a:bodyPr>
          <a:lstStyle/>
          <a:p>
            <a:r>
              <a:rPr lang="en-CA" b="1" dirty="0">
                <a:solidFill>
                  <a:schemeClr val="accent6"/>
                </a:solidFill>
                <a:latin typeface="Times New Roman" panose="02020603050405020304" pitchFamily="18" charset="0"/>
                <a:cs typeface="Times New Roman" panose="02020603050405020304" pitchFamily="18" charset="0"/>
              </a:rPr>
              <a:t>3</a:t>
            </a:r>
            <a:r>
              <a:rPr lang="en-CA" b="1" dirty="0" smtClean="0">
                <a:solidFill>
                  <a:schemeClr val="accent6"/>
                </a:solidFill>
                <a:latin typeface="Times New Roman" panose="02020603050405020304" pitchFamily="18" charset="0"/>
                <a:cs typeface="Times New Roman" panose="02020603050405020304" pitchFamily="18" charset="0"/>
              </a:rPr>
              <a:t>D COMSOL models </a:t>
            </a:r>
          </a:p>
          <a:p>
            <a:endParaRPr lang="en-CA" sz="1400" b="1" dirty="0" smtClean="0">
              <a:solidFill>
                <a:schemeClr val="accent6"/>
              </a:solidFill>
              <a:latin typeface="Times New Roman" panose="02020603050405020304" pitchFamily="18" charset="0"/>
              <a:cs typeface="Times New Roman" panose="02020603050405020304" pitchFamily="18" charset="0"/>
            </a:endParaRPr>
          </a:p>
          <a:p>
            <a:endParaRPr lang="en-CA" sz="1400" b="1" dirty="0">
              <a:solidFill>
                <a:schemeClr val="accent6"/>
              </a:solidFill>
              <a:latin typeface="Times New Roman" panose="02020603050405020304" pitchFamily="18" charset="0"/>
              <a:cs typeface="Times New Roman" panose="02020603050405020304" pitchFamily="18" charset="0"/>
            </a:endParaRPr>
          </a:p>
          <a:p>
            <a:endParaRPr lang="en-CA" sz="1400" b="1" dirty="0" smtClean="0">
              <a:solidFill>
                <a:schemeClr val="accent6"/>
              </a:solidFill>
              <a:latin typeface="Times New Roman" panose="02020603050405020304" pitchFamily="18" charset="0"/>
              <a:cs typeface="Times New Roman" panose="02020603050405020304" pitchFamily="18" charset="0"/>
            </a:endParaRPr>
          </a:p>
          <a:p>
            <a:endParaRPr lang="en-CA" sz="1400" b="1" dirty="0">
              <a:solidFill>
                <a:schemeClr val="accent6"/>
              </a:solidFill>
              <a:latin typeface="Times New Roman" panose="02020603050405020304" pitchFamily="18" charset="0"/>
              <a:cs typeface="Times New Roman" panose="02020603050405020304" pitchFamily="18" charset="0"/>
            </a:endParaRPr>
          </a:p>
          <a:p>
            <a:r>
              <a:rPr lang="en-CA" sz="1400" b="1" dirty="0" smtClean="0">
                <a:solidFill>
                  <a:schemeClr val="accent6"/>
                </a:solidFill>
                <a:latin typeface="Times New Roman" panose="02020603050405020304" pitchFamily="18" charset="0"/>
                <a:cs typeface="Times New Roman" panose="02020603050405020304" pitchFamily="18" charset="0"/>
              </a:rPr>
              <a:t>SMC 11T</a:t>
            </a:r>
          </a:p>
        </p:txBody>
      </p:sp>
      <p:sp>
        <p:nvSpPr>
          <p:cNvPr id="15" name="TextBox 14"/>
          <p:cNvSpPr txBox="1"/>
          <p:nvPr/>
        </p:nvSpPr>
        <p:spPr>
          <a:xfrm>
            <a:off x="6744689" y="4532954"/>
            <a:ext cx="2095445" cy="276999"/>
          </a:xfrm>
          <a:prstGeom prst="rect">
            <a:avLst/>
          </a:prstGeom>
          <a:noFill/>
        </p:spPr>
        <p:txBody>
          <a:bodyPr wrap="none" rtlCol="0">
            <a:spAutoFit/>
          </a:bodyPr>
          <a:lstStyle/>
          <a:p>
            <a:r>
              <a:rPr lang="en-CA" sz="1200" dirty="0" smtClean="0">
                <a:solidFill>
                  <a:schemeClr val="accent6">
                    <a:lumMod val="50000"/>
                  </a:schemeClr>
                </a:solidFill>
              </a:rPr>
              <a:t>3D Strand Mesh adaptation </a:t>
            </a:r>
            <a:endParaRPr lang="en-GB" sz="1200" dirty="0">
              <a:solidFill>
                <a:schemeClr val="accent6">
                  <a:lumMod val="50000"/>
                </a:schemeClr>
              </a:solidFill>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6646" y="1502889"/>
            <a:ext cx="4391502" cy="2470220"/>
          </a:xfrm>
          <a:prstGeom prst="rect">
            <a:avLst/>
          </a:prstGeom>
        </p:spPr>
      </p:pic>
      <p:sp>
        <p:nvSpPr>
          <p:cNvPr id="11" name="TextBox 10"/>
          <p:cNvSpPr txBox="1"/>
          <p:nvPr/>
        </p:nvSpPr>
        <p:spPr>
          <a:xfrm>
            <a:off x="2217389" y="3660864"/>
            <a:ext cx="2171364" cy="276999"/>
          </a:xfrm>
          <a:prstGeom prst="rect">
            <a:avLst/>
          </a:prstGeom>
          <a:noFill/>
        </p:spPr>
        <p:txBody>
          <a:bodyPr wrap="none" rtlCol="0">
            <a:spAutoFit/>
          </a:bodyPr>
          <a:lstStyle/>
          <a:p>
            <a:r>
              <a:rPr lang="en-CA" sz="1200" dirty="0" smtClean="0">
                <a:solidFill>
                  <a:schemeClr val="accent6">
                    <a:lumMod val="50000"/>
                  </a:schemeClr>
                </a:solidFill>
              </a:rPr>
              <a:t>Tetrahedral Mesh adaptation </a:t>
            </a:r>
            <a:endParaRPr lang="en-GB" sz="1200" dirty="0">
              <a:solidFill>
                <a:schemeClr val="accent6">
                  <a:lumMod val="50000"/>
                </a:schemeClr>
              </a:solidFill>
            </a:endParaRPr>
          </a:p>
        </p:txBody>
      </p:sp>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67147" y="1504660"/>
            <a:ext cx="4358841" cy="2476006"/>
          </a:xfrm>
          <a:prstGeom prst="rect">
            <a:avLst/>
          </a:prstGeom>
        </p:spPr>
      </p:pic>
      <p:sp>
        <p:nvSpPr>
          <p:cNvPr id="17" name="TextBox 16"/>
          <p:cNvSpPr txBox="1"/>
          <p:nvPr/>
        </p:nvSpPr>
        <p:spPr>
          <a:xfrm>
            <a:off x="7096300" y="3636258"/>
            <a:ext cx="1590500" cy="276999"/>
          </a:xfrm>
          <a:prstGeom prst="rect">
            <a:avLst/>
          </a:prstGeom>
          <a:noFill/>
        </p:spPr>
        <p:txBody>
          <a:bodyPr wrap="none" rtlCol="0">
            <a:spAutoFit/>
          </a:bodyPr>
          <a:lstStyle/>
          <a:p>
            <a:r>
              <a:rPr lang="en-CA" sz="1200" dirty="0" smtClean="0">
                <a:solidFill>
                  <a:schemeClr val="accent6">
                    <a:lumMod val="50000"/>
                  </a:schemeClr>
                </a:solidFill>
              </a:rPr>
              <a:t>Quench Propagation</a:t>
            </a:r>
            <a:endParaRPr lang="en-GB" sz="1200" dirty="0">
              <a:solidFill>
                <a:schemeClr val="accent6">
                  <a:lumMod val="50000"/>
                </a:schemeClr>
              </a:solidFill>
            </a:endParaRPr>
          </a:p>
        </p:txBody>
      </p:sp>
    </p:spTree>
    <p:extLst>
      <p:ext uri="{BB962C8B-B14F-4D97-AF65-F5344CB8AC3E}">
        <p14:creationId xmlns:p14="http://schemas.microsoft.com/office/powerpoint/2010/main" val="1086304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15</a:t>
            </a:fld>
            <a:endParaRPr lang="en-US" dirty="0"/>
          </a:p>
        </p:txBody>
      </p:sp>
      <p:sp>
        <p:nvSpPr>
          <p:cNvPr id="5" name="Rectangle 4"/>
          <p:cNvSpPr/>
          <p:nvPr/>
        </p:nvSpPr>
        <p:spPr>
          <a:xfrm>
            <a:off x="233398" y="530138"/>
            <a:ext cx="5887792" cy="5047536"/>
          </a:xfrm>
          <a:prstGeom prst="rect">
            <a:avLst/>
          </a:prstGeom>
        </p:spPr>
        <p:txBody>
          <a:bodyPr wrap="square">
            <a:spAutoFit/>
          </a:bodyPr>
          <a:lstStyle/>
          <a:p>
            <a:r>
              <a:rPr lang="en-CA" sz="1400" dirty="0" smtClean="0">
                <a:solidFill>
                  <a:schemeClr val="tx2">
                    <a:lumMod val="60000"/>
                    <a:lumOff val="40000"/>
                  </a:schemeClr>
                </a:solidFill>
                <a:latin typeface="Times New Roman" panose="02020603050405020304" pitchFamily="18" charset="0"/>
                <a:cs typeface="Times New Roman" panose="02020603050405020304" pitchFamily="18" charset="0"/>
              </a:rPr>
              <a:t>What has been accomplished </a:t>
            </a:r>
          </a:p>
          <a:p>
            <a:pPr algn="just"/>
            <a:r>
              <a:rPr lang="en-CA" sz="1400" dirty="0" smtClean="0">
                <a:solidFill>
                  <a:schemeClr val="accent6"/>
                </a:solidFill>
                <a:latin typeface="Times New Roman" panose="02020603050405020304" pitchFamily="18" charset="0"/>
                <a:cs typeface="Times New Roman" panose="02020603050405020304" pitchFamily="18" charset="0"/>
              </a:rPr>
              <a:t>A 3D quench propagation model which takes into consideration non-linear material property and non-linear helium cooling behaviour. </a:t>
            </a:r>
          </a:p>
          <a:p>
            <a:pPr algn="just"/>
            <a:endParaRPr lang="en-CA" sz="1400" dirty="0">
              <a:solidFill>
                <a:schemeClr val="accent6"/>
              </a:solidFill>
              <a:latin typeface="Times New Roman" panose="02020603050405020304" pitchFamily="18" charset="0"/>
              <a:cs typeface="Times New Roman" panose="02020603050405020304" pitchFamily="18" charset="0"/>
            </a:endParaRPr>
          </a:p>
          <a:p>
            <a:r>
              <a:rPr lang="en-CA" sz="1400" dirty="0">
                <a:solidFill>
                  <a:schemeClr val="tx1">
                    <a:lumMod val="60000"/>
                    <a:lumOff val="40000"/>
                  </a:schemeClr>
                </a:solidFill>
                <a:latin typeface="Times New Roman" panose="02020603050405020304" pitchFamily="18" charset="0"/>
                <a:cs typeface="Times New Roman" panose="02020603050405020304" pitchFamily="18" charset="0"/>
              </a:rPr>
              <a:t>What we would like to achieve</a:t>
            </a:r>
          </a:p>
          <a:p>
            <a:pPr algn="just"/>
            <a:r>
              <a:rPr lang="en-CA" sz="1400" dirty="0">
                <a:solidFill>
                  <a:schemeClr val="accent6"/>
                </a:solidFill>
                <a:latin typeface="Times New Roman" panose="02020603050405020304" pitchFamily="18" charset="0"/>
                <a:cs typeface="Times New Roman" panose="02020603050405020304" pitchFamily="18" charset="0"/>
              </a:rPr>
              <a:t>A quench propagation model representing actual 3D model of the magnet coil, with non-linear helium cooling behaviour taken into consideration</a:t>
            </a:r>
            <a:r>
              <a:rPr lang="en-CA" sz="1400" dirty="0" smtClean="0">
                <a:solidFill>
                  <a:schemeClr val="accent6"/>
                </a:solidFill>
                <a:latin typeface="Times New Roman" panose="02020603050405020304" pitchFamily="18" charset="0"/>
                <a:cs typeface="Times New Roman" panose="02020603050405020304" pitchFamily="18" charset="0"/>
              </a:rPr>
              <a:t>.</a:t>
            </a:r>
          </a:p>
          <a:p>
            <a:pPr algn="just"/>
            <a:endParaRPr lang="en-CA" sz="1400" dirty="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tx2">
                    <a:lumMod val="60000"/>
                    <a:lumOff val="40000"/>
                  </a:schemeClr>
                </a:solidFill>
                <a:latin typeface="Times New Roman" panose="02020603050405020304" pitchFamily="18" charset="0"/>
                <a:cs typeface="Times New Roman" panose="02020603050405020304" pitchFamily="18" charset="0"/>
              </a:rPr>
              <a:t>Issue </a:t>
            </a:r>
          </a:p>
          <a:p>
            <a:pPr algn="just"/>
            <a:r>
              <a:rPr lang="en-CA" sz="1400" dirty="0" smtClean="0">
                <a:solidFill>
                  <a:schemeClr val="accent6">
                    <a:lumMod val="50000"/>
                  </a:schemeClr>
                </a:solidFill>
                <a:latin typeface="Times New Roman" panose="02020603050405020304" pitchFamily="18" charset="0"/>
                <a:cs typeface="Times New Roman" panose="02020603050405020304" pitchFamily="18" charset="0"/>
              </a:rPr>
              <a:t>Magnet are usually large (15 m) and proper calculation needs fine discretization which can be computationally expensive.  </a:t>
            </a:r>
          </a:p>
          <a:p>
            <a:pPr algn="just"/>
            <a:endParaRPr lang="en-CA" sz="1400" dirty="0" smtClean="0">
              <a:solidFill>
                <a:schemeClr val="accent6">
                  <a:lumMod val="5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sz="1400" b="1" dirty="0" smtClean="0">
                <a:solidFill>
                  <a:schemeClr val="bg2">
                    <a:lumMod val="10000"/>
                  </a:schemeClr>
                </a:solidFill>
                <a:latin typeface="Times New Roman" panose="02020603050405020304" pitchFamily="18" charset="0"/>
                <a:cs typeface="Times New Roman" panose="02020603050405020304" pitchFamily="18" charset="0"/>
              </a:rPr>
              <a:t>Mesh adaption feature</a:t>
            </a:r>
          </a:p>
          <a:p>
            <a:pPr algn="just"/>
            <a:r>
              <a:rPr lang="en-CA" sz="1400" dirty="0" smtClean="0">
                <a:solidFill>
                  <a:schemeClr val="bg2">
                    <a:lumMod val="10000"/>
                  </a:schemeClr>
                </a:solidFill>
                <a:latin typeface="Times New Roman" panose="02020603050405020304" pitchFamily="18" charset="0"/>
                <a:cs typeface="Times New Roman" panose="02020603050405020304" pitchFamily="18" charset="0"/>
              </a:rPr>
              <a:t>COMSOL GUI provides this feature which is not efficient enough for our problem. We need to have knowledge of using COMSOL scripts which would allows us to define our own mesh adaptive algorithms. </a:t>
            </a:r>
          </a:p>
          <a:p>
            <a:endParaRPr lang="en-CA" sz="1400" dirty="0" smtClean="0">
              <a:solidFill>
                <a:schemeClr val="bg2">
                  <a:lumMod val="1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sz="1400" b="1" dirty="0">
                <a:solidFill>
                  <a:schemeClr val="bg2">
                    <a:lumMod val="10000"/>
                  </a:schemeClr>
                </a:solidFill>
                <a:latin typeface="Times New Roman" panose="02020603050405020304" pitchFamily="18" charset="0"/>
                <a:cs typeface="Times New Roman" panose="02020603050405020304" pitchFamily="18" charset="0"/>
              </a:rPr>
              <a:t>D</a:t>
            </a:r>
            <a:r>
              <a:rPr lang="en-CA" sz="1400" b="1" dirty="0" smtClean="0">
                <a:solidFill>
                  <a:schemeClr val="bg2">
                    <a:lumMod val="10000"/>
                  </a:schemeClr>
                </a:solidFill>
                <a:latin typeface="Times New Roman" panose="02020603050405020304" pitchFamily="18" charset="0"/>
                <a:cs typeface="Times New Roman" panose="02020603050405020304" pitchFamily="18" charset="0"/>
              </a:rPr>
              <a:t>omain decomposition solver (and Cluster computing)</a:t>
            </a:r>
          </a:p>
          <a:p>
            <a:r>
              <a:rPr lang="en-CA" sz="1400" dirty="0" smtClean="0">
                <a:solidFill>
                  <a:schemeClr val="bg2">
                    <a:lumMod val="10000"/>
                  </a:schemeClr>
                </a:solidFill>
                <a:latin typeface="Times New Roman" panose="02020603050405020304" pitchFamily="18" charset="0"/>
                <a:cs typeface="Times New Roman" panose="02020603050405020304" pitchFamily="18" charset="0"/>
              </a:rPr>
              <a:t>In order to solve large problems more efficiently on multiple processors. Dividing the modelling domain into subdomains where each PDE in the subdomain is easier to solve. </a:t>
            </a:r>
          </a:p>
          <a:p>
            <a:endParaRPr lang="en-CA" sz="1400" dirty="0">
              <a:solidFill>
                <a:schemeClr val="bg2">
                  <a:lumMod val="10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sz="1400" b="1" dirty="0" smtClean="0">
                <a:solidFill>
                  <a:schemeClr val="bg2">
                    <a:lumMod val="10000"/>
                  </a:schemeClr>
                </a:solidFill>
                <a:latin typeface="Times New Roman" panose="02020603050405020304" pitchFamily="18" charset="0"/>
                <a:cs typeface="Times New Roman" panose="02020603050405020304" pitchFamily="18" charset="0"/>
              </a:rPr>
              <a:t>Model performance optimization</a:t>
            </a: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330029" y="371440"/>
            <a:ext cx="2676432" cy="1480031"/>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360522" y="2017727"/>
            <a:ext cx="2630825" cy="1020198"/>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68079" y="3272853"/>
            <a:ext cx="2676064" cy="2137587"/>
          </a:xfrm>
          <a:prstGeom prst="rect">
            <a:avLst/>
          </a:prstGeom>
        </p:spPr>
      </p:pic>
      <p:sp>
        <p:nvSpPr>
          <p:cNvPr id="9" name="Rectangle 8"/>
          <p:cNvSpPr/>
          <p:nvPr/>
        </p:nvSpPr>
        <p:spPr>
          <a:xfrm>
            <a:off x="233398" y="148062"/>
            <a:ext cx="992579" cy="369332"/>
          </a:xfrm>
          <a:prstGeom prst="rect">
            <a:avLst/>
          </a:prstGeom>
        </p:spPr>
        <p:txBody>
          <a:bodyPr wrap="non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Outlook</a:t>
            </a:r>
            <a:endParaRPr lang="en-CA" b="1" dirty="0">
              <a:solidFill>
                <a:schemeClr val="accent6"/>
              </a:solidFill>
              <a:latin typeface="Times New Roman" panose="02020603050405020304" pitchFamily="18" charset="0"/>
              <a:cs typeface="Times New Roman" panose="02020603050405020304" pitchFamily="18" charset="0"/>
            </a:endParaRPr>
          </a:p>
        </p:txBody>
      </p:sp>
      <p:sp>
        <p:nvSpPr>
          <p:cNvPr id="10" name="Rectangle 9"/>
          <p:cNvSpPr/>
          <p:nvPr/>
        </p:nvSpPr>
        <p:spPr>
          <a:xfrm>
            <a:off x="6368079" y="4345289"/>
            <a:ext cx="2638382" cy="106515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Lightning Bolt 10"/>
          <p:cNvSpPr/>
          <p:nvPr/>
        </p:nvSpPr>
        <p:spPr>
          <a:xfrm>
            <a:off x="6808879" y="4685355"/>
            <a:ext cx="128470" cy="234268"/>
          </a:xfrm>
          <a:prstGeom prst="lightningBol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9018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animEffect transition="in" filter="fade">
                                      <p:cBhvr>
                                        <p:cTn id="23" dur="500"/>
                                        <p:tgtEl>
                                          <p:spTgt spid="5">
                                            <p:txEl>
                                              <p:pRg st="6" end="6"/>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animEffect transition="in" filter="fade">
                                      <p:cBhvr>
                                        <p:cTn id="26" dur="500"/>
                                        <p:tgtEl>
                                          <p:spTgt spid="5">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animEffect transition="in" filter="fade">
                                      <p:cBhvr>
                                        <p:cTn id="31" dur="500"/>
                                        <p:tgtEl>
                                          <p:spTgt spid="5">
                                            <p:txEl>
                                              <p:pRg st="9" end="9"/>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5">
                                            <p:txEl>
                                              <p:pRg st="10" end="10"/>
                                            </p:txEl>
                                          </p:spTgt>
                                        </p:tgtEl>
                                        <p:attrNameLst>
                                          <p:attrName>style.visibility</p:attrName>
                                        </p:attrNameLst>
                                      </p:cBhvr>
                                      <p:to>
                                        <p:strVal val="visible"/>
                                      </p:to>
                                    </p:set>
                                    <p:animEffect transition="in" filter="fade">
                                      <p:cBhvr>
                                        <p:cTn id="34" dur="500"/>
                                        <p:tgtEl>
                                          <p:spTgt spid="5">
                                            <p:txEl>
                                              <p:pRg st="10" end="1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
                                            <p:txEl>
                                              <p:pRg st="12" end="12"/>
                                            </p:txEl>
                                          </p:spTgt>
                                        </p:tgtEl>
                                        <p:attrNameLst>
                                          <p:attrName>style.visibility</p:attrName>
                                        </p:attrNameLst>
                                      </p:cBhvr>
                                      <p:to>
                                        <p:strVal val="visible"/>
                                      </p:to>
                                    </p:set>
                                    <p:animEffect transition="in" filter="fade">
                                      <p:cBhvr>
                                        <p:cTn id="39" dur="500"/>
                                        <p:tgtEl>
                                          <p:spTgt spid="5">
                                            <p:txEl>
                                              <p:pRg st="12" end="12"/>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5">
                                            <p:txEl>
                                              <p:pRg st="13" end="13"/>
                                            </p:txEl>
                                          </p:spTgt>
                                        </p:tgtEl>
                                        <p:attrNameLst>
                                          <p:attrName>style.visibility</p:attrName>
                                        </p:attrNameLst>
                                      </p:cBhvr>
                                      <p:to>
                                        <p:strVal val="visible"/>
                                      </p:to>
                                    </p:set>
                                    <p:animEffect transition="in" filter="fade">
                                      <p:cBhvr>
                                        <p:cTn id="42" dur="500"/>
                                        <p:tgtEl>
                                          <p:spTgt spid="5">
                                            <p:txEl>
                                              <p:pRg st="13" end="1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15" end="15"/>
                                            </p:txEl>
                                          </p:spTgt>
                                        </p:tgtEl>
                                        <p:attrNameLst>
                                          <p:attrName>style.visibility</p:attrName>
                                        </p:attrNameLst>
                                      </p:cBhvr>
                                      <p:to>
                                        <p:strVal val="visible"/>
                                      </p:to>
                                    </p:set>
                                    <p:animEffect transition="in" filter="fade">
                                      <p:cBhvr>
                                        <p:cTn id="47" dur="500"/>
                                        <p:tgtEl>
                                          <p:spTgt spid="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TextBox 4"/>
          <p:cNvSpPr txBox="1"/>
          <p:nvPr/>
        </p:nvSpPr>
        <p:spPr>
          <a:xfrm>
            <a:off x="561415" y="2061894"/>
            <a:ext cx="8064425" cy="2277547"/>
          </a:xfrm>
          <a:prstGeom prst="rect">
            <a:avLst/>
          </a:prstGeom>
          <a:noFill/>
        </p:spPr>
        <p:txBody>
          <a:bodyPr wrap="square" rtlCol="0">
            <a:spAutoFit/>
          </a:bodyPr>
          <a:lstStyle/>
          <a:p>
            <a:r>
              <a:rPr lang="en-CA" sz="2000" b="1" dirty="0" smtClean="0">
                <a:solidFill>
                  <a:schemeClr val="accent2">
                    <a:lumMod val="50000"/>
                  </a:schemeClr>
                </a:solidFill>
              </a:rPr>
              <a:t>Outline</a:t>
            </a:r>
          </a:p>
          <a:p>
            <a:pPr algn="ctr"/>
            <a:endParaRPr lang="en-US" dirty="0" smtClean="0">
              <a:solidFill>
                <a:schemeClr val="accent2">
                  <a:lumMod val="50000"/>
                </a:schemeClr>
              </a:solidFill>
            </a:endParaRPr>
          </a:p>
          <a:p>
            <a:pPr marL="285750" indent="-285750">
              <a:buFont typeface="Arial" panose="020B0604020202020204" pitchFamily="34" charset="0"/>
              <a:buChar char="•"/>
            </a:pPr>
            <a:r>
              <a:rPr lang="en-US" sz="1600" dirty="0" smtClean="0">
                <a:solidFill>
                  <a:schemeClr val="accent2">
                    <a:lumMod val="50000"/>
                  </a:schemeClr>
                </a:solidFill>
              </a:rPr>
              <a:t>1D FEM model of magnet coil</a:t>
            </a:r>
          </a:p>
          <a:p>
            <a:pPr marL="285750" indent="-285750">
              <a:buFont typeface="Arial" panose="020B0604020202020204" pitchFamily="34" charset="0"/>
              <a:buChar char="•"/>
            </a:pPr>
            <a:r>
              <a:rPr lang="en-US" sz="1600" dirty="0" smtClean="0">
                <a:solidFill>
                  <a:schemeClr val="accent2">
                    <a:lumMod val="50000"/>
                  </a:schemeClr>
                </a:solidFill>
              </a:rPr>
              <a:t>Mesh Adaptation</a:t>
            </a:r>
          </a:p>
          <a:p>
            <a:pPr marL="285750" indent="-285750">
              <a:buFont typeface="Arial" panose="020B0604020202020204" pitchFamily="34" charset="0"/>
              <a:buChar char="•"/>
            </a:pPr>
            <a:r>
              <a:rPr lang="en-US" sz="1600" dirty="0" smtClean="0">
                <a:solidFill>
                  <a:schemeClr val="accent2">
                    <a:lumMod val="50000"/>
                  </a:schemeClr>
                </a:solidFill>
              </a:rPr>
              <a:t>Implementation of helium non-linear cooling behavior</a:t>
            </a:r>
          </a:p>
          <a:p>
            <a:pPr marL="285750" indent="-285750">
              <a:buFont typeface="Arial" panose="020B0604020202020204" pitchFamily="34" charset="0"/>
              <a:buChar char="•"/>
            </a:pPr>
            <a:r>
              <a:rPr lang="en-US" sz="1600" dirty="0" smtClean="0">
                <a:solidFill>
                  <a:schemeClr val="accent2">
                    <a:lumMod val="50000"/>
                  </a:schemeClr>
                </a:solidFill>
              </a:rPr>
              <a:t>Performance Analysis</a:t>
            </a:r>
          </a:p>
          <a:p>
            <a:pPr marL="285750" indent="-285750">
              <a:buFont typeface="Arial" panose="020B0604020202020204" pitchFamily="34" charset="0"/>
              <a:buChar char="•"/>
            </a:pPr>
            <a:r>
              <a:rPr lang="en-US" sz="1600" dirty="0" smtClean="0">
                <a:solidFill>
                  <a:schemeClr val="accent2">
                    <a:lumMod val="50000"/>
                  </a:schemeClr>
                </a:solidFill>
              </a:rPr>
              <a:t>Outlook.</a:t>
            </a:r>
            <a:endParaRPr lang="en-US" sz="1200" dirty="0">
              <a:solidFill>
                <a:schemeClr val="accent2">
                  <a:lumMod val="50000"/>
                </a:schemeClr>
              </a:solidFill>
            </a:endParaRPr>
          </a:p>
          <a:p>
            <a:pPr marL="171450" indent="-171450">
              <a:buFont typeface="Arial" panose="020B0604020202020204" pitchFamily="34" charset="0"/>
              <a:buChar char="•"/>
            </a:pPr>
            <a:endParaRPr lang="en-US" sz="1200" u="sng" dirty="0" smtClean="0">
              <a:solidFill>
                <a:schemeClr val="accent2">
                  <a:lumMod val="50000"/>
                </a:schemeClr>
              </a:solidFill>
            </a:endParaRPr>
          </a:p>
          <a:p>
            <a:endParaRPr lang="en-GB" sz="1200" dirty="0">
              <a:solidFill>
                <a:schemeClr val="accent2">
                  <a:lumMod val="50000"/>
                </a:schemeClr>
              </a:solidFill>
            </a:endParaRPr>
          </a:p>
        </p:txBody>
      </p:sp>
    </p:spTree>
    <p:extLst>
      <p:ext uri="{BB962C8B-B14F-4D97-AF65-F5344CB8AC3E}">
        <p14:creationId xmlns:p14="http://schemas.microsoft.com/office/powerpoint/2010/main" val="125729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r="19504" b="17041"/>
          <a:stretch/>
        </p:blipFill>
        <p:spPr>
          <a:xfrm>
            <a:off x="4558298" y="168454"/>
            <a:ext cx="4525246" cy="2914811"/>
          </a:xfrm>
          <a:prstGeom prst="rect">
            <a:avLst/>
          </a:prstGeom>
        </p:spPr>
      </p:pic>
      <p:sp>
        <p:nvSpPr>
          <p:cNvPr id="7" name="Rectangle 6"/>
          <p:cNvSpPr/>
          <p:nvPr/>
        </p:nvSpPr>
        <p:spPr>
          <a:xfrm>
            <a:off x="180499" y="46488"/>
            <a:ext cx="3495268" cy="800219"/>
          </a:xfrm>
          <a:prstGeom prst="rect">
            <a:avLst/>
          </a:prstGeom>
        </p:spPr>
        <p:txBody>
          <a:bodyPr wrap="squar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1D FEM model of magnet </a:t>
            </a:r>
            <a:r>
              <a:rPr lang="en-CA" b="1" dirty="0">
                <a:solidFill>
                  <a:schemeClr val="accent6"/>
                </a:solidFill>
                <a:latin typeface="Times New Roman" panose="02020603050405020304" pitchFamily="18" charset="0"/>
                <a:cs typeface="Times New Roman" panose="02020603050405020304" pitchFamily="18" charset="0"/>
              </a:rPr>
              <a:t>c</a:t>
            </a:r>
            <a:r>
              <a:rPr lang="en-CA" b="1" dirty="0" smtClean="0">
                <a:solidFill>
                  <a:schemeClr val="accent6"/>
                </a:solidFill>
                <a:latin typeface="Times New Roman" panose="02020603050405020304" pitchFamily="18" charset="0"/>
                <a:cs typeface="Times New Roman" panose="02020603050405020304" pitchFamily="18" charset="0"/>
              </a:rPr>
              <a:t>oil</a:t>
            </a:r>
          </a:p>
          <a:p>
            <a:endParaRPr lang="en-CA" sz="1400" b="1" dirty="0">
              <a:solidFill>
                <a:schemeClr val="accent6"/>
              </a:solidFill>
              <a:latin typeface="Times New Roman" panose="02020603050405020304" pitchFamily="18" charset="0"/>
              <a:cs typeface="Times New Roman" panose="02020603050405020304" pitchFamily="18" charset="0"/>
            </a:endParaRPr>
          </a:p>
          <a:p>
            <a:endParaRPr lang="en-CA" sz="1400" b="1" dirty="0" smtClean="0">
              <a:solidFill>
                <a:schemeClr val="accent6"/>
              </a:solidFill>
              <a:latin typeface="Times New Roman" panose="02020603050405020304" pitchFamily="18" charset="0"/>
              <a:cs typeface="Times New Roman" panose="02020603050405020304" pitchFamily="18" charset="0"/>
            </a:endParaRPr>
          </a:p>
        </p:txBody>
      </p:sp>
      <p:sp>
        <p:nvSpPr>
          <p:cNvPr id="18" name="TextBox 17"/>
          <p:cNvSpPr txBox="1"/>
          <p:nvPr/>
        </p:nvSpPr>
        <p:spPr>
          <a:xfrm>
            <a:off x="140485" y="446598"/>
            <a:ext cx="4423958" cy="3600986"/>
          </a:xfrm>
          <a:prstGeom prst="rect">
            <a:avLst/>
          </a:prstGeom>
          <a:noFill/>
        </p:spPr>
        <p:txBody>
          <a:bodyPr wrap="square" rtlCol="0">
            <a:spAutoFit/>
          </a:bodyPr>
          <a:lstStyle/>
          <a:p>
            <a:pPr algn="just"/>
            <a:r>
              <a:rPr lang="en-CA" sz="1200" dirty="0" smtClean="0">
                <a:solidFill>
                  <a:schemeClr val="accent6">
                    <a:lumMod val="50000"/>
                  </a:schemeClr>
                </a:solidFill>
              </a:rPr>
              <a:t>Single 1D 2.25 km long line model representing LHC dipole magnet. I = 4200 A , B = 2.88 T </a:t>
            </a:r>
          </a:p>
          <a:p>
            <a:pPr marL="171450" indent="-171450" algn="just">
              <a:buFont typeface="Arial" panose="020B0604020202020204" pitchFamily="34" charset="0"/>
              <a:buChar char="•"/>
            </a:pPr>
            <a:endParaRPr lang="en-CA" sz="1200" dirty="0" smtClean="0">
              <a:solidFill>
                <a:schemeClr val="accent6">
                  <a:lumMod val="50000"/>
                </a:schemeClr>
              </a:solidFill>
            </a:endParaRPr>
          </a:p>
          <a:p>
            <a:pPr algn="just"/>
            <a:r>
              <a:rPr lang="en-CA" sz="1200" dirty="0" smtClean="0">
                <a:solidFill>
                  <a:schemeClr val="accent6">
                    <a:lumMod val="50000"/>
                  </a:schemeClr>
                </a:solidFill>
              </a:rPr>
              <a:t>Heat conduction along cable was calculated using COMSOL default heat diffusion equation.</a:t>
            </a:r>
          </a:p>
          <a:p>
            <a:pPr marL="171450" indent="-171450" algn="just">
              <a:buFont typeface="Arial" panose="020B0604020202020204" pitchFamily="34" charset="0"/>
              <a:buChar char="•"/>
            </a:pPr>
            <a:endParaRPr lang="en-CA" sz="1200" dirty="0">
              <a:solidFill>
                <a:schemeClr val="accent6">
                  <a:lumMod val="50000"/>
                </a:schemeClr>
              </a:solidFill>
            </a:endParaRPr>
          </a:p>
          <a:p>
            <a:pPr algn="just"/>
            <a:r>
              <a:rPr lang="en-CA" sz="1200" dirty="0" smtClean="0">
                <a:solidFill>
                  <a:schemeClr val="accent6">
                    <a:lumMod val="50000"/>
                  </a:schemeClr>
                </a:solidFill>
              </a:rPr>
              <a:t>The joule heat generation and turn to turn heat conduction was calculated by defining function in COMSOL GUI which was than applied as body loads to the model. </a:t>
            </a:r>
          </a:p>
          <a:p>
            <a:pPr marL="171450" indent="-171450" algn="just">
              <a:buFont typeface="Arial" panose="020B0604020202020204" pitchFamily="34" charset="0"/>
              <a:buChar char="•"/>
            </a:pPr>
            <a:endParaRPr lang="en-CA" sz="1200" dirty="0">
              <a:solidFill>
                <a:schemeClr val="accent6">
                  <a:lumMod val="50000"/>
                </a:schemeClr>
              </a:solidFill>
            </a:endParaRPr>
          </a:p>
          <a:p>
            <a:r>
              <a:rPr lang="en-CA" sz="1200" dirty="0" smtClean="0">
                <a:solidFill>
                  <a:schemeClr val="tx1">
                    <a:lumMod val="60000"/>
                    <a:lumOff val="40000"/>
                  </a:schemeClr>
                </a:solidFill>
              </a:rPr>
              <a:t>Model Characteristics</a:t>
            </a:r>
            <a:endParaRPr lang="en-CA" sz="1200" dirty="0">
              <a:solidFill>
                <a:schemeClr val="tx1">
                  <a:lumMod val="60000"/>
                  <a:lumOff val="40000"/>
                </a:schemeClr>
              </a:solidFill>
            </a:endParaRPr>
          </a:p>
          <a:p>
            <a:r>
              <a:rPr lang="en-CA" sz="1200" dirty="0" smtClean="0">
                <a:solidFill>
                  <a:schemeClr val="accent6">
                    <a:lumMod val="50000"/>
                  </a:schemeClr>
                </a:solidFill>
              </a:rPr>
              <a:t>Adaptive time stepping (</a:t>
            </a:r>
            <a:r>
              <a:rPr lang="el-GR" sz="1200" dirty="0" smtClean="0">
                <a:solidFill>
                  <a:schemeClr val="accent6">
                    <a:lumMod val="50000"/>
                  </a:schemeClr>
                </a:solidFill>
              </a:rPr>
              <a:t>Δ</a:t>
            </a:r>
            <a:r>
              <a:rPr lang="en-CA" sz="1200" dirty="0" smtClean="0">
                <a:solidFill>
                  <a:schemeClr val="accent6">
                    <a:lumMod val="50000"/>
                  </a:schemeClr>
                </a:solidFill>
              </a:rPr>
              <a:t>t = 10 - 100 </a:t>
            </a:r>
            <a:r>
              <a:rPr lang="el-GR" sz="1200" dirty="0">
                <a:solidFill>
                  <a:schemeClr val="accent6">
                    <a:lumMod val="50000"/>
                  </a:schemeClr>
                </a:solidFill>
              </a:rPr>
              <a:t>μ</a:t>
            </a:r>
            <a:r>
              <a:rPr lang="en-CA" sz="1200" dirty="0">
                <a:solidFill>
                  <a:schemeClr val="accent6">
                    <a:lumMod val="50000"/>
                  </a:schemeClr>
                </a:solidFill>
              </a:rPr>
              <a:t>s</a:t>
            </a:r>
            <a:r>
              <a:rPr lang="en-CA" sz="1200" dirty="0" smtClean="0">
                <a:solidFill>
                  <a:schemeClr val="accent6">
                    <a:lumMod val="50000"/>
                  </a:schemeClr>
                </a:solidFill>
              </a:rPr>
              <a:t>)</a:t>
            </a:r>
          </a:p>
          <a:p>
            <a:r>
              <a:rPr lang="en-CA" sz="1200" dirty="0" smtClean="0">
                <a:solidFill>
                  <a:schemeClr val="accent6">
                    <a:lumMod val="50000"/>
                  </a:schemeClr>
                </a:solidFill>
              </a:rPr>
              <a:t>Adaptive mesh (h = 1 mm - 15 cm )</a:t>
            </a:r>
          </a:p>
          <a:p>
            <a:r>
              <a:rPr lang="en-CA" sz="1200" dirty="0" smtClean="0">
                <a:solidFill>
                  <a:schemeClr val="accent6">
                    <a:lumMod val="50000"/>
                  </a:schemeClr>
                </a:solidFill>
              </a:rPr>
              <a:t>Total simulation time = 1 s</a:t>
            </a:r>
          </a:p>
          <a:p>
            <a:r>
              <a:rPr lang="en-CA" sz="1200" dirty="0" smtClean="0">
                <a:solidFill>
                  <a:schemeClr val="accent6">
                    <a:lumMod val="50000"/>
                  </a:schemeClr>
                </a:solidFill>
              </a:rPr>
              <a:t>Total computation time = 5 hours </a:t>
            </a:r>
          </a:p>
          <a:p>
            <a:r>
              <a:rPr lang="en-CA" sz="1200" dirty="0" smtClean="0">
                <a:solidFill>
                  <a:schemeClr val="accent6">
                    <a:lumMod val="50000"/>
                  </a:schemeClr>
                </a:solidFill>
              </a:rPr>
              <a:t>No of elements (15000 - 20000) </a:t>
            </a:r>
            <a:endParaRPr lang="en-CA" sz="1200" dirty="0" smtClean="0">
              <a:solidFill>
                <a:schemeClr val="accent6">
                  <a:lumMod val="50000"/>
                </a:schemeClr>
              </a:solidFill>
            </a:endParaRPr>
          </a:p>
          <a:p>
            <a:r>
              <a:rPr lang="en-CA" sz="1200" dirty="0" smtClean="0">
                <a:solidFill>
                  <a:schemeClr val="tx1">
                    <a:lumMod val="60000"/>
                    <a:lumOff val="40000"/>
                  </a:schemeClr>
                </a:solidFill>
              </a:rPr>
              <a:t>Without adaptive mesh </a:t>
            </a:r>
            <a:r>
              <a:rPr lang="en-CA" sz="1200" dirty="0" smtClean="0">
                <a:solidFill>
                  <a:schemeClr val="accent6">
                    <a:lumMod val="50000"/>
                  </a:schemeClr>
                </a:solidFill>
              </a:rPr>
              <a:t>(</a:t>
            </a:r>
            <a:r>
              <a:rPr lang="en-CA" sz="1200" dirty="0" smtClean="0">
                <a:solidFill>
                  <a:schemeClr val="tx2">
                    <a:lumMod val="60000"/>
                    <a:lumOff val="40000"/>
                  </a:schemeClr>
                </a:solidFill>
              </a:rPr>
              <a:t>2e6</a:t>
            </a:r>
            <a:r>
              <a:rPr lang="en-CA" sz="1200" dirty="0" smtClean="0">
                <a:solidFill>
                  <a:schemeClr val="tx2">
                    <a:lumMod val="60000"/>
                    <a:lumOff val="40000"/>
                  </a:schemeClr>
                </a:solidFill>
              </a:rPr>
              <a:t>, ~ 100 times faster</a:t>
            </a:r>
            <a:r>
              <a:rPr lang="en-CA" sz="1200" dirty="0" smtClean="0">
                <a:solidFill>
                  <a:schemeClr val="accent6">
                    <a:lumMod val="50000"/>
                  </a:schemeClr>
                </a:solidFill>
              </a:rPr>
              <a:t>)</a:t>
            </a:r>
          </a:p>
          <a:p>
            <a:endParaRPr lang="en-CA" sz="1200" dirty="0">
              <a:solidFill>
                <a:schemeClr val="accent6">
                  <a:lumMod val="50000"/>
                </a:schemeClr>
              </a:solidFill>
            </a:endParaRPr>
          </a:p>
          <a:p>
            <a:endParaRPr lang="en-CA" sz="1200" dirty="0" smtClean="0">
              <a:solidFill>
                <a:schemeClr val="accent6">
                  <a:lumMod val="50000"/>
                </a:schemeClr>
              </a:solidFill>
            </a:endParaRPr>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44" y="3649629"/>
            <a:ext cx="9029700" cy="2495550"/>
          </a:xfrm>
          <a:prstGeom prst="rect">
            <a:avLst/>
          </a:prstGeom>
        </p:spPr>
      </p:pic>
      <p:sp>
        <p:nvSpPr>
          <p:cNvPr id="5" name="Rectangle 4"/>
          <p:cNvSpPr/>
          <p:nvPr/>
        </p:nvSpPr>
        <p:spPr>
          <a:xfrm>
            <a:off x="5924707" y="906843"/>
            <a:ext cx="279610" cy="121232"/>
          </a:xfrm>
          <a:prstGeom prst="rect">
            <a:avLst/>
          </a:prstGeom>
          <a:gradFill>
            <a:gsLst>
              <a:gs pos="100000">
                <a:srgbClr val="C00000"/>
              </a:gs>
              <a:gs pos="0">
                <a:srgbClr val="FF5050"/>
              </a:gs>
            </a:gsLst>
            <a:lin ang="10800000" scaled="0"/>
          </a:gra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0" name="Rectangle 9"/>
          <p:cNvSpPr/>
          <p:nvPr/>
        </p:nvSpPr>
        <p:spPr>
          <a:xfrm>
            <a:off x="5927412" y="891728"/>
            <a:ext cx="1927042" cy="113676"/>
          </a:xfrm>
          <a:prstGeom prst="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1" name="Rectangle 10"/>
          <p:cNvSpPr/>
          <p:nvPr/>
        </p:nvSpPr>
        <p:spPr>
          <a:xfrm>
            <a:off x="5866956" y="498868"/>
            <a:ext cx="203361" cy="529207"/>
          </a:xfrm>
          <a:prstGeom prst="rect">
            <a:avLst/>
          </a:prstGeom>
          <a:solidFill>
            <a:srgbClr val="FF000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92347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pic>
        <p:nvPicPr>
          <p:cNvPr id="13" name="Picture 1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108724" y="2767978"/>
            <a:ext cx="6819900" cy="657584"/>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8723" y="3178175"/>
            <a:ext cx="6819900" cy="296227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8723" y="0"/>
            <a:ext cx="6819900" cy="2962275"/>
          </a:xfrm>
          <a:prstGeom prst="rect">
            <a:avLst/>
          </a:prstGeom>
        </p:spPr>
      </p:pic>
      <p:sp>
        <p:nvSpPr>
          <p:cNvPr id="14" name="Rectangle 13"/>
          <p:cNvSpPr/>
          <p:nvPr/>
        </p:nvSpPr>
        <p:spPr>
          <a:xfrm>
            <a:off x="-33328" y="112122"/>
            <a:ext cx="2142049" cy="4093428"/>
          </a:xfrm>
          <a:prstGeom prst="rect">
            <a:avLst/>
          </a:prstGeom>
        </p:spPr>
        <p:txBody>
          <a:bodyPr wrap="squar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Mesh Adaptation</a:t>
            </a:r>
          </a:p>
          <a:p>
            <a:endParaRPr lang="en-CA" b="1" dirty="0" smtClean="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QP3 like model with mesh adaptation feature.</a:t>
            </a:r>
          </a:p>
          <a:p>
            <a:endParaRPr lang="en-CA" sz="1400" dirty="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Results in much fast performing model while accuracy remaining same as fixed mesh model.</a:t>
            </a:r>
          </a:p>
          <a:p>
            <a:endParaRPr lang="en-CA" sz="1400" dirty="0" smtClean="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For 1 m long model we don’t benefit from mesh adaptation feature. </a:t>
            </a:r>
          </a:p>
          <a:p>
            <a:endParaRPr lang="en-CA" sz="1400" dirty="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However, for large model size, the computation time reduces significantly.</a:t>
            </a:r>
          </a:p>
          <a:p>
            <a:r>
              <a:rPr lang="en-CA" sz="1400" dirty="0" smtClean="0">
                <a:solidFill>
                  <a:schemeClr val="accent6"/>
                </a:solidFill>
                <a:latin typeface="Times New Roman" panose="02020603050405020304" pitchFamily="18" charset="0"/>
                <a:cs typeface="Times New Roman" panose="02020603050405020304" pitchFamily="18" charset="0"/>
              </a:rPr>
              <a:t>(</a:t>
            </a:r>
            <a:r>
              <a:rPr lang="en-CA" sz="1400" dirty="0">
                <a:solidFill>
                  <a:schemeClr val="tx1">
                    <a:lumMod val="60000"/>
                    <a:lumOff val="40000"/>
                  </a:schemeClr>
                </a:solidFill>
                <a:latin typeface="Times New Roman" panose="02020603050405020304" pitchFamily="18" charset="0"/>
                <a:cs typeface="Times New Roman" panose="02020603050405020304" pitchFamily="18" charset="0"/>
              </a:rPr>
              <a:t>I</a:t>
            </a:r>
            <a:r>
              <a:rPr lang="en-CA" sz="1400" dirty="0" smtClean="0">
                <a:solidFill>
                  <a:schemeClr val="tx1">
                    <a:lumMod val="60000"/>
                    <a:lumOff val="40000"/>
                  </a:schemeClr>
                </a:solidFill>
                <a:latin typeface="Times New Roman" panose="02020603050405020304" pitchFamily="18" charset="0"/>
                <a:cs typeface="Times New Roman" panose="02020603050405020304" pitchFamily="18" charset="0"/>
              </a:rPr>
              <a:t>n reference to slide 3</a:t>
            </a:r>
            <a:r>
              <a:rPr lang="en-CA" sz="1400" dirty="0" smtClean="0">
                <a:solidFill>
                  <a:schemeClr val="accent6"/>
                </a:solidFill>
                <a:latin typeface="Times New Roman" panose="02020603050405020304" pitchFamily="18" charset="0"/>
                <a:cs typeface="Times New Roman" panose="02020603050405020304" pitchFamily="18" charset="0"/>
              </a:rPr>
              <a:t>) </a:t>
            </a:r>
            <a:endParaRPr lang="en-CA" sz="1400" b="1" dirty="0" smtClean="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4051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gradFill>
        <a:effectLst/>
      </p:bgPr>
    </p:bg>
    <p:spTree>
      <p:nvGrpSpPr>
        <p:cNvPr id="1" name=""/>
        <p:cNvGrpSpPr/>
        <p:nvPr/>
      </p:nvGrpSpPr>
      <p:grpSpPr>
        <a:xfrm>
          <a:off x="0" y="0"/>
          <a:ext cx="0" cy="0"/>
          <a:chOff x="0" y="0"/>
          <a:chExt cx="0" cy="0"/>
        </a:xfrm>
      </p:grpSpPr>
      <p:sp>
        <p:nvSpPr>
          <p:cNvPr id="2" name="Rectangle 1"/>
          <p:cNvSpPr/>
          <p:nvPr/>
        </p:nvSpPr>
        <p:spPr>
          <a:xfrm>
            <a:off x="316888" y="66087"/>
            <a:ext cx="4506462" cy="369332"/>
          </a:xfrm>
          <a:prstGeom prst="rect">
            <a:avLst/>
          </a:prstGeom>
        </p:spPr>
        <p:txBody>
          <a:bodyPr wrap="non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Implementation of helium cooling dynamics</a:t>
            </a:r>
            <a:endParaRPr lang="en-GB" b="1" dirty="0">
              <a:latin typeface="Times New Roman" panose="02020603050405020304" pitchFamily="18" charset="0"/>
              <a:cs typeface="Times New Roman" panose="02020603050405020304" pitchFamily="18" charset="0"/>
            </a:endParaRPr>
          </a:p>
        </p:txBody>
      </p:sp>
      <p:pic>
        <p:nvPicPr>
          <p:cNvPr id="4" name="Picture 3"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948" y="420804"/>
            <a:ext cx="4651090" cy="481978"/>
          </a:xfrm>
          <a:prstGeom prst="rect">
            <a:avLst/>
          </a:prstGeom>
        </p:spPr>
      </p:pic>
      <p:sp>
        <p:nvSpPr>
          <p:cNvPr id="11" name="TextBox 10"/>
          <p:cNvSpPr txBox="1"/>
          <p:nvPr/>
        </p:nvSpPr>
        <p:spPr>
          <a:xfrm>
            <a:off x="316888" y="743825"/>
            <a:ext cx="3755195" cy="307777"/>
          </a:xfrm>
          <a:prstGeom prst="rect">
            <a:avLst/>
          </a:prstGeom>
          <a:noFill/>
        </p:spPr>
        <p:txBody>
          <a:bodyPr wrap="none" rtlCol="0">
            <a:spAutoFit/>
          </a:bodyPr>
          <a:lstStyle/>
          <a:p>
            <a:r>
              <a:rPr lang="en-CA" sz="1400" dirty="0" smtClean="0">
                <a:solidFill>
                  <a:schemeClr val="accent1">
                    <a:lumMod val="10000"/>
                  </a:schemeClr>
                </a:solidFill>
              </a:rPr>
              <a:t>Same geometry - Two field variables (T</a:t>
            </a:r>
            <a:r>
              <a:rPr lang="en-CA" sz="1400" baseline="-25000" dirty="0" smtClean="0">
                <a:solidFill>
                  <a:schemeClr val="accent1">
                    <a:lumMod val="10000"/>
                  </a:schemeClr>
                </a:solidFill>
              </a:rPr>
              <a:t>s</a:t>
            </a:r>
            <a:r>
              <a:rPr lang="en-CA" sz="1400" dirty="0">
                <a:solidFill>
                  <a:schemeClr val="accent1">
                    <a:lumMod val="10000"/>
                  </a:schemeClr>
                </a:solidFill>
              </a:rPr>
              <a:t>,</a:t>
            </a:r>
            <a:r>
              <a:rPr lang="en-CA" sz="1400" dirty="0" smtClean="0">
                <a:solidFill>
                  <a:schemeClr val="accent1">
                    <a:lumMod val="10000"/>
                  </a:schemeClr>
                </a:solidFill>
              </a:rPr>
              <a:t>T</a:t>
            </a:r>
            <a:r>
              <a:rPr lang="en-CA" sz="1400" baseline="-25000" dirty="0" smtClean="0">
                <a:solidFill>
                  <a:schemeClr val="accent1">
                    <a:lumMod val="10000"/>
                  </a:schemeClr>
                </a:solidFill>
              </a:rPr>
              <a:t>He</a:t>
            </a:r>
            <a:r>
              <a:rPr lang="en-CA" sz="1400" dirty="0" smtClean="0">
                <a:solidFill>
                  <a:schemeClr val="accent1">
                    <a:lumMod val="10000"/>
                  </a:schemeClr>
                </a:solidFill>
              </a:rPr>
              <a:t>) </a:t>
            </a:r>
            <a:endParaRPr lang="en-GB" sz="1400" dirty="0">
              <a:solidFill>
                <a:schemeClr val="accent1">
                  <a:lumMod val="10000"/>
                </a:schemeClr>
              </a:solidFill>
            </a:endParaRPr>
          </a:p>
        </p:txBody>
      </p:sp>
      <p:sp>
        <p:nvSpPr>
          <p:cNvPr id="13" name="TextBox 12"/>
          <p:cNvSpPr txBox="1"/>
          <p:nvPr/>
        </p:nvSpPr>
        <p:spPr>
          <a:xfrm>
            <a:off x="288531" y="1067032"/>
            <a:ext cx="1348446" cy="307777"/>
          </a:xfrm>
          <a:prstGeom prst="rect">
            <a:avLst/>
          </a:prstGeom>
          <a:noFill/>
        </p:spPr>
        <p:txBody>
          <a:bodyPr wrap="none" rtlCol="0">
            <a:spAutoFit/>
          </a:bodyPr>
          <a:lstStyle/>
          <a:p>
            <a:r>
              <a:rPr lang="en-CA" sz="1400" dirty="0" smtClean="0">
                <a:solidFill>
                  <a:schemeClr val="accent1">
                    <a:lumMod val="10000"/>
                  </a:schemeClr>
                </a:solidFill>
              </a:rPr>
              <a:t>Strand domain</a:t>
            </a:r>
            <a:endParaRPr lang="en-GB" sz="1400" dirty="0">
              <a:solidFill>
                <a:schemeClr val="accent1">
                  <a:lumMod val="10000"/>
                </a:schemeClr>
              </a:solidFill>
            </a:endParaRPr>
          </a:p>
        </p:txBody>
      </p:sp>
      <p:sp>
        <p:nvSpPr>
          <p:cNvPr id="15" name="Rectangle 14"/>
          <p:cNvSpPr/>
          <p:nvPr/>
        </p:nvSpPr>
        <p:spPr>
          <a:xfrm>
            <a:off x="316888" y="2831770"/>
            <a:ext cx="4169731" cy="307777"/>
          </a:xfrm>
          <a:prstGeom prst="rect">
            <a:avLst/>
          </a:prstGeom>
        </p:spPr>
        <p:txBody>
          <a:bodyPr wrap="none">
            <a:spAutoFit/>
          </a:bodyPr>
          <a:lstStyle/>
          <a:p>
            <a:r>
              <a:rPr lang="en-GB" sz="1400" i="1" dirty="0" smtClean="0">
                <a:solidFill>
                  <a:schemeClr val="accent1">
                    <a:lumMod val="10000"/>
                  </a:schemeClr>
                </a:solidFill>
              </a:rPr>
              <a:t>S = </a:t>
            </a:r>
            <a:r>
              <a:rPr lang="en-GB" sz="1400" dirty="0" smtClean="0">
                <a:solidFill>
                  <a:schemeClr val="accent1">
                    <a:lumMod val="10000"/>
                  </a:schemeClr>
                </a:solidFill>
              </a:rPr>
              <a:t>Joule(</a:t>
            </a:r>
            <a:r>
              <a:rPr lang="en-GB" sz="1400" i="1" dirty="0" smtClean="0">
                <a:solidFill>
                  <a:schemeClr val="accent1">
                    <a:lumMod val="10000"/>
                  </a:schemeClr>
                </a:solidFill>
              </a:rPr>
              <a:t>T</a:t>
            </a:r>
            <a:r>
              <a:rPr lang="en-GB" sz="1400" baseline="-25000" dirty="0" smtClean="0">
                <a:solidFill>
                  <a:schemeClr val="accent1">
                    <a:lumMod val="10000"/>
                  </a:schemeClr>
                </a:solidFill>
              </a:rPr>
              <a:t>s</a:t>
            </a:r>
            <a:r>
              <a:rPr lang="en-GB" sz="1400" dirty="0" smtClean="0">
                <a:solidFill>
                  <a:schemeClr val="accent1">
                    <a:lumMod val="10000"/>
                  </a:schemeClr>
                </a:solidFill>
              </a:rPr>
              <a:t>) - a</a:t>
            </a:r>
            <a:r>
              <a:rPr lang="en-GB" sz="1400" baseline="-25000" dirty="0" smtClean="0">
                <a:solidFill>
                  <a:schemeClr val="accent1">
                    <a:lumMod val="10000"/>
                  </a:schemeClr>
                </a:solidFill>
              </a:rPr>
              <a:t>He</a:t>
            </a:r>
            <a:r>
              <a:rPr lang="en-GB" sz="1400" dirty="0">
                <a:solidFill>
                  <a:schemeClr val="accent1">
                    <a:lumMod val="10000"/>
                  </a:schemeClr>
                </a:solidFill>
              </a:rPr>
              <a:t>/(a</a:t>
            </a:r>
            <a:r>
              <a:rPr lang="en-GB" sz="1400" baseline="-25000" dirty="0">
                <a:solidFill>
                  <a:schemeClr val="accent1">
                    <a:lumMod val="10000"/>
                  </a:schemeClr>
                </a:solidFill>
              </a:rPr>
              <a:t>Cu</a:t>
            </a:r>
            <a:r>
              <a:rPr lang="en-GB" sz="1400" dirty="0">
                <a:solidFill>
                  <a:schemeClr val="accent1">
                    <a:lumMod val="10000"/>
                  </a:schemeClr>
                </a:solidFill>
              </a:rPr>
              <a:t>*L)*</a:t>
            </a:r>
            <a:r>
              <a:rPr lang="en-GB" sz="1400" i="1" dirty="0" smtClean="0">
                <a:solidFill>
                  <a:schemeClr val="accent1">
                    <a:lumMod val="10000"/>
                  </a:schemeClr>
                </a:solidFill>
              </a:rPr>
              <a:t>h</a:t>
            </a:r>
            <a:r>
              <a:rPr lang="en-GB" sz="1400" baseline="-25000" dirty="0" smtClean="0">
                <a:solidFill>
                  <a:schemeClr val="accent1">
                    <a:lumMod val="10000"/>
                  </a:schemeClr>
                </a:solidFill>
              </a:rPr>
              <a:t>He</a:t>
            </a:r>
            <a:r>
              <a:rPr lang="en-GB" sz="1400" dirty="0" smtClean="0">
                <a:solidFill>
                  <a:schemeClr val="accent1">
                    <a:lumMod val="10000"/>
                  </a:schemeClr>
                </a:solidFill>
              </a:rPr>
              <a:t>(</a:t>
            </a:r>
            <a:r>
              <a:rPr lang="en-GB" sz="1400" i="1" dirty="0" smtClean="0">
                <a:solidFill>
                  <a:schemeClr val="accent1">
                    <a:lumMod val="10000"/>
                  </a:schemeClr>
                </a:solidFill>
              </a:rPr>
              <a:t>T</a:t>
            </a:r>
            <a:r>
              <a:rPr lang="en-GB" sz="1400" baseline="-25000" dirty="0" smtClean="0">
                <a:solidFill>
                  <a:schemeClr val="accent1">
                    <a:lumMod val="10000"/>
                  </a:schemeClr>
                </a:solidFill>
              </a:rPr>
              <a:t>s</a:t>
            </a:r>
            <a:r>
              <a:rPr lang="en-GB" sz="1400" dirty="0" smtClean="0">
                <a:solidFill>
                  <a:schemeClr val="accent1">
                    <a:lumMod val="10000"/>
                  </a:schemeClr>
                </a:solidFill>
              </a:rPr>
              <a:t>, </a:t>
            </a:r>
            <a:r>
              <a:rPr lang="en-GB" sz="1400" i="1" dirty="0" smtClean="0">
                <a:solidFill>
                  <a:schemeClr val="accent1">
                    <a:lumMod val="10000"/>
                  </a:schemeClr>
                </a:solidFill>
              </a:rPr>
              <a:t>T</a:t>
            </a:r>
            <a:r>
              <a:rPr lang="en-GB" sz="1400" baseline="-25000" dirty="0">
                <a:solidFill>
                  <a:schemeClr val="accent1">
                    <a:lumMod val="10000"/>
                  </a:schemeClr>
                </a:solidFill>
              </a:rPr>
              <a:t>H</a:t>
            </a:r>
            <a:r>
              <a:rPr lang="en-GB" sz="1400" baseline="-25000" dirty="0" smtClean="0">
                <a:solidFill>
                  <a:schemeClr val="accent1">
                    <a:lumMod val="10000"/>
                  </a:schemeClr>
                </a:solidFill>
              </a:rPr>
              <a:t>e</a:t>
            </a:r>
            <a:r>
              <a:rPr lang="en-GB" sz="1400" dirty="0" smtClean="0">
                <a:solidFill>
                  <a:schemeClr val="accent1">
                    <a:lumMod val="10000"/>
                  </a:schemeClr>
                </a:solidFill>
              </a:rPr>
              <a:t>, </a:t>
            </a:r>
            <a:r>
              <a:rPr lang="en-GB" sz="1400" i="1" dirty="0" smtClean="0">
                <a:solidFill>
                  <a:schemeClr val="accent1">
                    <a:lumMod val="10000"/>
                  </a:schemeClr>
                </a:solidFill>
              </a:rPr>
              <a:t>h</a:t>
            </a:r>
            <a:r>
              <a:rPr lang="en-GB" sz="1400" baseline="-25000" dirty="0" smtClean="0">
                <a:solidFill>
                  <a:schemeClr val="accent1">
                    <a:lumMod val="10000"/>
                  </a:schemeClr>
                </a:solidFill>
              </a:rPr>
              <a:t>He</a:t>
            </a:r>
            <a:r>
              <a:rPr lang="en-GB" sz="1400" dirty="0" smtClean="0">
                <a:solidFill>
                  <a:schemeClr val="accent1">
                    <a:lumMod val="10000"/>
                  </a:schemeClr>
                </a:solidFill>
              </a:rPr>
              <a:t>) [W/m</a:t>
            </a:r>
            <a:r>
              <a:rPr lang="en-GB" sz="1400" baseline="30000" dirty="0" smtClean="0">
                <a:solidFill>
                  <a:schemeClr val="accent1">
                    <a:lumMod val="10000"/>
                  </a:schemeClr>
                </a:solidFill>
              </a:rPr>
              <a:t>3</a:t>
            </a:r>
            <a:r>
              <a:rPr lang="en-GB" sz="1400" dirty="0" smtClean="0">
                <a:solidFill>
                  <a:schemeClr val="accent1">
                    <a:lumMod val="10000"/>
                  </a:schemeClr>
                </a:solidFill>
              </a:rPr>
              <a:t>]</a:t>
            </a:r>
            <a:endParaRPr lang="en-GB" sz="1400" dirty="0">
              <a:solidFill>
                <a:schemeClr val="accent1">
                  <a:lumMod val="10000"/>
                </a:schemeClr>
              </a:solidFill>
            </a:endParaRPr>
          </a:p>
        </p:txBody>
      </p:sp>
      <p:sp>
        <p:nvSpPr>
          <p:cNvPr id="16" name="Rectangle 15"/>
          <p:cNvSpPr/>
          <p:nvPr/>
        </p:nvSpPr>
        <p:spPr>
          <a:xfrm>
            <a:off x="358654" y="1396310"/>
            <a:ext cx="4163400" cy="236960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y</a:t>
            </a:r>
            <a:endParaRPr lang="en-GB" dirty="0"/>
          </a:p>
        </p:txBody>
      </p:sp>
      <p:sp>
        <p:nvSpPr>
          <p:cNvPr id="17" name="TextBox 16"/>
          <p:cNvSpPr txBox="1"/>
          <p:nvPr/>
        </p:nvSpPr>
        <p:spPr>
          <a:xfrm>
            <a:off x="345245" y="1571354"/>
            <a:ext cx="2012026" cy="307777"/>
          </a:xfrm>
          <a:prstGeom prst="rect">
            <a:avLst/>
          </a:prstGeom>
          <a:noFill/>
        </p:spPr>
        <p:txBody>
          <a:bodyPr wrap="none" rtlCol="0">
            <a:spAutoFit/>
          </a:bodyPr>
          <a:lstStyle/>
          <a:p>
            <a:r>
              <a:rPr lang="en-CA" sz="1400" dirty="0" smtClean="0">
                <a:solidFill>
                  <a:schemeClr val="tx2">
                    <a:lumMod val="60000"/>
                    <a:lumOff val="40000"/>
                  </a:schemeClr>
                </a:solidFill>
              </a:rPr>
              <a:t>Heat diffusion equation</a:t>
            </a:r>
            <a:endParaRPr lang="en-GB" sz="1400" dirty="0">
              <a:solidFill>
                <a:schemeClr val="tx2">
                  <a:lumMod val="60000"/>
                  <a:lumOff val="40000"/>
                </a:schemeClr>
              </a:solidFill>
            </a:endParaRPr>
          </a:p>
        </p:txBody>
      </p:sp>
      <p:sp>
        <p:nvSpPr>
          <p:cNvPr id="19" name="TextBox 18"/>
          <p:cNvSpPr txBox="1"/>
          <p:nvPr/>
        </p:nvSpPr>
        <p:spPr>
          <a:xfrm>
            <a:off x="288531" y="3141372"/>
            <a:ext cx="1369286" cy="307777"/>
          </a:xfrm>
          <a:prstGeom prst="rect">
            <a:avLst/>
          </a:prstGeom>
          <a:noFill/>
        </p:spPr>
        <p:txBody>
          <a:bodyPr wrap="none" rtlCol="0">
            <a:spAutoFit/>
          </a:bodyPr>
          <a:lstStyle/>
          <a:p>
            <a:r>
              <a:rPr lang="en-CA" sz="1400" dirty="0" smtClean="0">
                <a:solidFill>
                  <a:schemeClr val="tx2">
                    <a:lumMod val="60000"/>
                    <a:lumOff val="40000"/>
                  </a:schemeClr>
                </a:solidFill>
              </a:rPr>
              <a:t>Initial condition</a:t>
            </a:r>
            <a:endParaRPr lang="en-GB" sz="1400" dirty="0">
              <a:solidFill>
                <a:schemeClr val="tx2">
                  <a:lumMod val="60000"/>
                  <a:lumOff val="40000"/>
                </a:schemeClr>
              </a:solidFill>
            </a:endParaRPr>
          </a:p>
        </p:txBody>
      </p:sp>
      <p:sp>
        <p:nvSpPr>
          <p:cNvPr id="20" name="TextBox 19"/>
          <p:cNvSpPr txBox="1"/>
          <p:nvPr/>
        </p:nvSpPr>
        <p:spPr>
          <a:xfrm>
            <a:off x="288531" y="3418726"/>
            <a:ext cx="4267515" cy="276999"/>
          </a:xfrm>
          <a:prstGeom prst="rect">
            <a:avLst/>
          </a:prstGeom>
          <a:noFill/>
        </p:spPr>
        <p:txBody>
          <a:bodyPr wrap="none" rtlCol="0">
            <a:spAutoFit/>
          </a:bodyPr>
          <a:lstStyle/>
          <a:p>
            <a:r>
              <a:rPr lang="en-CA" sz="1200" dirty="0" smtClean="0">
                <a:solidFill>
                  <a:schemeClr val="bg1">
                    <a:lumMod val="50000"/>
                  </a:schemeClr>
                </a:solidFill>
              </a:rPr>
              <a:t>Gaussian shape temperature profile representing heat pulse</a:t>
            </a:r>
            <a:endParaRPr lang="en-GB" sz="1200" dirty="0">
              <a:solidFill>
                <a:schemeClr val="bg1">
                  <a:lumMod val="50000"/>
                </a:schemeClr>
              </a:solidFill>
            </a:endParaRPr>
          </a:p>
        </p:txBody>
      </p:sp>
      <p:sp>
        <p:nvSpPr>
          <p:cNvPr id="23" name="Rectangle 22"/>
          <p:cNvSpPr/>
          <p:nvPr/>
        </p:nvSpPr>
        <p:spPr>
          <a:xfrm>
            <a:off x="4606206" y="1408055"/>
            <a:ext cx="3962168" cy="236960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TextBox 23"/>
          <p:cNvSpPr txBox="1"/>
          <p:nvPr/>
        </p:nvSpPr>
        <p:spPr>
          <a:xfrm>
            <a:off x="4522054" y="1064822"/>
            <a:ext cx="1378904" cy="307777"/>
          </a:xfrm>
          <a:prstGeom prst="rect">
            <a:avLst/>
          </a:prstGeom>
          <a:noFill/>
        </p:spPr>
        <p:txBody>
          <a:bodyPr wrap="none" rtlCol="0">
            <a:spAutoFit/>
          </a:bodyPr>
          <a:lstStyle/>
          <a:p>
            <a:r>
              <a:rPr lang="en-CA" sz="1400" dirty="0" smtClean="0">
                <a:solidFill>
                  <a:schemeClr val="accent1">
                    <a:lumMod val="10000"/>
                  </a:schemeClr>
                </a:solidFill>
              </a:rPr>
              <a:t>Helium domain</a:t>
            </a:r>
            <a:endParaRPr lang="en-GB" sz="1400" dirty="0">
              <a:solidFill>
                <a:schemeClr val="accent1">
                  <a:lumMod val="10000"/>
                </a:schemeClr>
              </a:solidFill>
            </a:endParaRPr>
          </a:p>
        </p:txBody>
      </p:sp>
      <mc:AlternateContent xmlns:mc="http://schemas.openxmlformats.org/markup-compatibility/2006">
        <mc:Choice xmlns:a14="http://schemas.microsoft.com/office/drawing/2010/main" Requires="a14">
          <p:sp>
            <p:nvSpPr>
              <p:cNvPr id="27" name="Rectangle 26"/>
              <p:cNvSpPr/>
              <p:nvPr/>
            </p:nvSpPr>
            <p:spPr>
              <a:xfrm>
                <a:off x="345245" y="1833310"/>
                <a:ext cx="3376309" cy="6190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lumMod val="50000"/>
                                </a:schemeClr>
                              </a:solidFill>
                              <a:latin typeface="Cambria Math" panose="02040503050406030204" pitchFamily="18" charset="0"/>
                            </a:rPr>
                          </m:ctrlPr>
                        </m:sSubPr>
                        <m:e>
                          <m:r>
                            <a:rPr lang="en-GB" i="1">
                              <a:solidFill>
                                <a:schemeClr val="tx1">
                                  <a:lumMod val="50000"/>
                                </a:schemeClr>
                              </a:solidFill>
                              <a:latin typeface="Cambria Math" panose="02040503050406030204" pitchFamily="18" charset="0"/>
                            </a:rPr>
                            <m:t>𝜌</m:t>
                          </m:r>
                        </m:e>
                        <m:sub>
                          <m:r>
                            <m:rPr>
                              <m:sty m:val="p"/>
                            </m:rPr>
                            <a:rPr lang="en-CA" b="0" i="0" smtClean="0">
                              <a:solidFill>
                                <a:schemeClr val="tx1">
                                  <a:lumMod val="50000"/>
                                </a:schemeClr>
                              </a:solidFill>
                              <a:latin typeface="Cambria Math" panose="02040503050406030204" pitchFamily="18" charset="0"/>
                            </a:rPr>
                            <m:t>Cu</m:t>
                          </m:r>
                        </m:sub>
                      </m:sSub>
                      <m:sSub>
                        <m:sSubPr>
                          <m:ctrlPr>
                            <a:rPr lang="en-GB" i="1">
                              <a:solidFill>
                                <a:schemeClr val="tx1">
                                  <a:lumMod val="50000"/>
                                </a:schemeClr>
                              </a:solidFill>
                              <a:latin typeface="Cambria Math" panose="02040503050406030204" pitchFamily="18" charset="0"/>
                            </a:rPr>
                          </m:ctrlPr>
                        </m:sSubPr>
                        <m:e>
                          <m:r>
                            <a:rPr lang="en-GB" i="1">
                              <a:solidFill>
                                <a:schemeClr val="tx1">
                                  <a:lumMod val="50000"/>
                                </a:schemeClr>
                              </a:solidFill>
                              <a:latin typeface="Cambria Math" panose="02040503050406030204" pitchFamily="18" charset="0"/>
                            </a:rPr>
                            <m:t>𝑐</m:t>
                          </m:r>
                        </m:e>
                        <m:sub>
                          <m:r>
                            <m:rPr>
                              <m:sty m:val="p"/>
                            </m:rPr>
                            <a:rPr lang="en-GB" i="0">
                              <a:solidFill>
                                <a:schemeClr val="tx1">
                                  <a:lumMod val="50000"/>
                                </a:schemeClr>
                              </a:solidFill>
                              <a:latin typeface="Cambria Math" panose="02040503050406030204" pitchFamily="18" charset="0"/>
                            </a:rPr>
                            <m:t>p</m:t>
                          </m:r>
                          <m:r>
                            <a:rPr lang="en-CA" b="0" i="0" smtClean="0">
                              <a:solidFill>
                                <a:schemeClr val="tx1">
                                  <a:lumMod val="50000"/>
                                </a:schemeClr>
                              </a:solidFill>
                              <a:latin typeface="Cambria Math" panose="02040503050406030204" pitchFamily="18" charset="0"/>
                            </a:rPr>
                            <m:t>,</m:t>
                          </m:r>
                          <m:r>
                            <m:rPr>
                              <m:sty m:val="p"/>
                            </m:rPr>
                            <a:rPr lang="en-CA" b="0" i="0" smtClean="0">
                              <a:solidFill>
                                <a:schemeClr val="tx1">
                                  <a:lumMod val="50000"/>
                                </a:schemeClr>
                              </a:solidFill>
                              <a:latin typeface="Cambria Math" panose="02040503050406030204" pitchFamily="18" charset="0"/>
                            </a:rPr>
                            <m:t>Cu</m:t>
                          </m:r>
                        </m:sub>
                      </m:sSub>
                      <m:f>
                        <m:fPr>
                          <m:ctrlPr>
                            <a:rPr lang="en-GB" i="1">
                              <a:solidFill>
                                <a:schemeClr val="tx1">
                                  <a:lumMod val="50000"/>
                                </a:schemeClr>
                              </a:solidFill>
                              <a:latin typeface="Cambria Math" panose="02040503050406030204" pitchFamily="18" charset="0"/>
                            </a:rPr>
                          </m:ctrlPr>
                        </m:fPr>
                        <m:num>
                          <m:r>
                            <a:rPr lang="en-GB" i="0">
                              <a:solidFill>
                                <a:schemeClr val="tx1">
                                  <a:lumMod val="50000"/>
                                </a:schemeClr>
                              </a:solidFill>
                              <a:latin typeface="Cambria Math" panose="02040503050406030204" pitchFamily="18" charset="0"/>
                            </a:rPr>
                            <m:t>𝜕</m:t>
                          </m:r>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𝑇</m:t>
                              </m:r>
                            </m:e>
                            <m:sub>
                              <m:r>
                                <m:rPr>
                                  <m:sty m:val="p"/>
                                </m:rPr>
                                <a:rPr lang="en-CA" b="0" i="0" smtClean="0">
                                  <a:solidFill>
                                    <a:schemeClr val="tx1">
                                      <a:lumMod val="50000"/>
                                    </a:schemeClr>
                                  </a:solidFill>
                                  <a:latin typeface="Cambria Math" panose="02040503050406030204" pitchFamily="18" charset="0"/>
                                </a:rPr>
                                <m:t>s</m:t>
                              </m:r>
                            </m:sub>
                          </m:sSub>
                        </m:num>
                        <m:den>
                          <m:r>
                            <a:rPr lang="en-GB" i="0">
                              <a:solidFill>
                                <a:schemeClr val="tx1">
                                  <a:lumMod val="50000"/>
                                </a:schemeClr>
                              </a:solidFill>
                              <a:latin typeface="Cambria Math" panose="02040503050406030204" pitchFamily="18" charset="0"/>
                            </a:rPr>
                            <m:t>𝜕</m:t>
                          </m:r>
                          <m:r>
                            <a:rPr lang="en-GB" i="1">
                              <a:solidFill>
                                <a:schemeClr val="tx1">
                                  <a:lumMod val="50000"/>
                                </a:schemeClr>
                              </a:solidFill>
                              <a:latin typeface="Cambria Math" panose="02040503050406030204" pitchFamily="18" charset="0"/>
                            </a:rPr>
                            <m:t>𝑡</m:t>
                          </m:r>
                        </m:den>
                      </m:f>
                      <m:r>
                        <a:rPr lang="en-GB" i="0">
                          <a:solidFill>
                            <a:schemeClr val="tx1">
                              <a:lumMod val="50000"/>
                            </a:schemeClr>
                          </a:solidFill>
                          <a:latin typeface="Cambria Math" panose="02040503050406030204" pitchFamily="18" charset="0"/>
                        </a:rPr>
                        <m:t>=</m:t>
                      </m:r>
                      <m:r>
                        <a:rPr lang="en-GB" i="0">
                          <a:solidFill>
                            <a:schemeClr val="tx1">
                              <a:lumMod val="50000"/>
                            </a:schemeClr>
                          </a:solidFill>
                          <a:latin typeface="Cambria Math" panose="02040503050406030204" pitchFamily="18" charset="0"/>
                        </a:rPr>
                        <m:t>𝛻</m:t>
                      </m:r>
                      <m:r>
                        <a:rPr lang="en-GB" i="0">
                          <a:solidFill>
                            <a:schemeClr val="tx1">
                              <a:lumMod val="50000"/>
                            </a:schemeClr>
                          </a:solidFill>
                          <a:latin typeface="Cambria Math" panose="02040503050406030204" pitchFamily="18" charset="0"/>
                        </a:rPr>
                        <m:t>∙</m:t>
                      </m:r>
                      <m:d>
                        <m:dPr>
                          <m:ctrlPr>
                            <a:rPr lang="en-GB" i="1">
                              <a:solidFill>
                                <a:schemeClr val="tx1">
                                  <a:lumMod val="50000"/>
                                </a:schemeClr>
                              </a:solidFill>
                              <a:latin typeface="Cambria Math" panose="02040503050406030204" pitchFamily="18" charset="0"/>
                            </a:rPr>
                          </m:ctrlPr>
                        </m:dPr>
                        <m:e>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𝑘</m:t>
                              </m:r>
                            </m:e>
                            <m:sub>
                              <m:r>
                                <m:rPr>
                                  <m:sty m:val="p"/>
                                </m:rPr>
                                <a:rPr lang="en-CA" b="0" i="0" smtClean="0">
                                  <a:solidFill>
                                    <a:schemeClr val="tx1">
                                      <a:lumMod val="50000"/>
                                    </a:schemeClr>
                                  </a:solidFill>
                                  <a:latin typeface="Cambria Math" panose="02040503050406030204" pitchFamily="18" charset="0"/>
                                </a:rPr>
                                <m:t>Cu</m:t>
                              </m:r>
                            </m:sub>
                          </m:sSub>
                          <m:r>
                            <a:rPr lang="en-GB" i="0">
                              <a:solidFill>
                                <a:schemeClr val="tx1">
                                  <a:lumMod val="50000"/>
                                </a:schemeClr>
                              </a:solidFill>
                              <a:latin typeface="Cambria Math" panose="02040503050406030204" pitchFamily="18" charset="0"/>
                            </a:rPr>
                            <m:t>𝛻</m:t>
                          </m:r>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𝑇</m:t>
                              </m:r>
                            </m:e>
                            <m:sub>
                              <m:r>
                                <m:rPr>
                                  <m:sty m:val="p"/>
                                </m:rPr>
                                <a:rPr lang="en-CA" b="0" i="0" smtClean="0">
                                  <a:solidFill>
                                    <a:schemeClr val="tx1">
                                      <a:lumMod val="50000"/>
                                    </a:schemeClr>
                                  </a:solidFill>
                                  <a:latin typeface="Cambria Math" panose="02040503050406030204" pitchFamily="18" charset="0"/>
                                </a:rPr>
                                <m:t>s</m:t>
                              </m:r>
                            </m:sub>
                          </m:sSub>
                        </m:e>
                      </m:d>
                      <m:r>
                        <a:rPr lang="en-GB" i="0">
                          <a:solidFill>
                            <a:schemeClr val="tx1">
                              <a:lumMod val="50000"/>
                            </a:schemeClr>
                          </a:solidFill>
                          <a:latin typeface="Cambria Math" panose="02040503050406030204" pitchFamily="18" charset="0"/>
                        </a:rPr>
                        <m:t>+ </m:t>
                      </m:r>
                      <m:r>
                        <a:rPr lang="en-GB" i="1">
                          <a:solidFill>
                            <a:schemeClr val="tx1">
                              <a:lumMod val="50000"/>
                            </a:schemeClr>
                          </a:solidFill>
                          <a:latin typeface="Cambria Math" panose="02040503050406030204" pitchFamily="18" charset="0"/>
                        </a:rPr>
                        <m:t>𝑆</m:t>
                      </m:r>
                    </m:oMath>
                  </m:oMathPara>
                </a14:m>
                <a:endParaRPr lang="en-GB" dirty="0">
                  <a:solidFill>
                    <a:schemeClr val="tx1">
                      <a:lumMod val="50000"/>
                    </a:schemeClr>
                  </a:solidFill>
                </a:endParaRPr>
              </a:p>
            </p:txBody>
          </p:sp>
        </mc:Choice>
        <mc:Fallback>
          <p:sp>
            <p:nvSpPr>
              <p:cNvPr id="27" name="Rectangle 26"/>
              <p:cNvSpPr>
                <a:spLocks noRot="1" noChangeAspect="1" noMove="1" noResize="1" noEditPoints="1" noAdjustHandles="1" noChangeArrowheads="1" noChangeShapeType="1" noTextEdit="1"/>
              </p:cNvSpPr>
              <p:nvPr/>
            </p:nvSpPr>
            <p:spPr>
              <a:xfrm>
                <a:off x="345245" y="1833310"/>
                <a:ext cx="3376309" cy="619016"/>
              </a:xfrm>
              <a:prstGeom prst="rect">
                <a:avLst/>
              </a:prstGeom>
              <a:blipFill rotWithShape="0">
                <a:blip r:embed="rId3"/>
                <a:stretch>
                  <a:fillRect/>
                </a:stretch>
              </a:blipFill>
            </p:spPr>
            <p:txBody>
              <a:bodyPr/>
              <a:lstStyle/>
              <a:p>
                <a:r>
                  <a:rPr lang="en-GB">
                    <a:noFill/>
                  </a:rPr>
                  <a:t> </a:t>
                </a:r>
              </a:p>
            </p:txBody>
          </p:sp>
        </mc:Fallback>
      </mc:AlternateContent>
      <p:sp>
        <p:nvSpPr>
          <p:cNvPr id="28" name="TextBox 27"/>
          <p:cNvSpPr txBox="1"/>
          <p:nvPr/>
        </p:nvSpPr>
        <p:spPr>
          <a:xfrm>
            <a:off x="4556046" y="1547533"/>
            <a:ext cx="2012026" cy="307777"/>
          </a:xfrm>
          <a:prstGeom prst="rect">
            <a:avLst/>
          </a:prstGeom>
          <a:noFill/>
        </p:spPr>
        <p:txBody>
          <a:bodyPr wrap="none" rtlCol="0">
            <a:spAutoFit/>
          </a:bodyPr>
          <a:lstStyle/>
          <a:p>
            <a:r>
              <a:rPr lang="en-CA" sz="1400" dirty="0" smtClean="0">
                <a:solidFill>
                  <a:schemeClr val="tx2">
                    <a:lumMod val="60000"/>
                    <a:lumOff val="40000"/>
                  </a:schemeClr>
                </a:solidFill>
              </a:rPr>
              <a:t>Heat diffusion equation</a:t>
            </a:r>
            <a:endParaRPr lang="en-GB" sz="1400" dirty="0">
              <a:solidFill>
                <a:schemeClr val="tx2">
                  <a:lumMod val="60000"/>
                  <a:lumOff val="40000"/>
                </a:schemeClr>
              </a:solidFill>
            </a:endParaRPr>
          </a:p>
        </p:txBody>
      </p:sp>
      <mc:AlternateContent xmlns:mc="http://schemas.openxmlformats.org/markup-compatibility/2006">
        <mc:Choice xmlns:a14="http://schemas.microsoft.com/office/drawing/2010/main" Requires="a14">
          <p:sp>
            <p:nvSpPr>
              <p:cNvPr id="30" name="Rectangle 29"/>
              <p:cNvSpPr/>
              <p:nvPr/>
            </p:nvSpPr>
            <p:spPr>
              <a:xfrm>
                <a:off x="4589146" y="1763255"/>
                <a:ext cx="3681713" cy="61901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lumMod val="50000"/>
                                </a:schemeClr>
                              </a:solidFill>
                              <a:latin typeface="Cambria Math" panose="02040503050406030204" pitchFamily="18" charset="0"/>
                            </a:rPr>
                          </m:ctrlPr>
                        </m:sSubPr>
                        <m:e>
                          <m:r>
                            <a:rPr lang="en-GB" i="1">
                              <a:solidFill>
                                <a:schemeClr val="tx1">
                                  <a:lumMod val="50000"/>
                                </a:schemeClr>
                              </a:solidFill>
                              <a:latin typeface="Cambria Math" panose="02040503050406030204" pitchFamily="18" charset="0"/>
                            </a:rPr>
                            <m:t>𝜌</m:t>
                          </m:r>
                        </m:e>
                        <m:sub>
                          <m:r>
                            <m:rPr>
                              <m:sty m:val="p"/>
                            </m:rPr>
                            <a:rPr lang="en-CA" b="0" i="0" smtClean="0">
                              <a:solidFill>
                                <a:schemeClr val="tx1">
                                  <a:lumMod val="50000"/>
                                </a:schemeClr>
                              </a:solidFill>
                              <a:latin typeface="Cambria Math" panose="02040503050406030204" pitchFamily="18" charset="0"/>
                            </a:rPr>
                            <m:t>H</m:t>
                          </m:r>
                          <m:r>
                            <a:rPr lang="en-CA" b="0" i="1" smtClean="0">
                              <a:solidFill>
                                <a:schemeClr val="tx1">
                                  <a:lumMod val="50000"/>
                                </a:schemeClr>
                              </a:solidFill>
                              <a:latin typeface="Cambria Math" panose="02040503050406030204" pitchFamily="18" charset="0"/>
                            </a:rPr>
                            <m:t>𝑒</m:t>
                          </m:r>
                        </m:sub>
                      </m:sSub>
                      <m:sSub>
                        <m:sSubPr>
                          <m:ctrlPr>
                            <a:rPr lang="en-GB" i="1">
                              <a:solidFill>
                                <a:schemeClr val="tx1">
                                  <a:lumMod val="50000"/>
                                </a:schemeClr>
                              </a:solidFill>
                              <a:latin typeface="Cambria Math" panose="02040503050406030204" pitchFamily="18" charset="0"/>
                            </a:rPr>
                          </m:ctrlPr>
                        </m:sSubPr>
                        <m:e>
                          <m:r>
                            <a:rPr lang="en-GB" i="1">
                              <a:solidFill>
                                <a:schemeClr val="tx1">
                                  <a:lumMod val="50000"/>
                                </a:schemeClr>
                              </a:solidFill>
                              <a:latin typeface="Cambria Math" panose="02040503050406030204" pitchFamily="18" charset="0"/>
                            </a:rPr>
                            <m:t>𝑐</m:t>
                          </m:r>
                        </m:e>
                        <m:sub>
                          <m:r>
                            <m:rPr>
                              <m:sty m:val="p"/>
                            </m:rPr>
                            <a:rPr lang="en-GB" i="0">
                              <a:solidFill>
                                <a:schemeClr val="tx1">
                                  <a:lumMod val="50000"/>
                                </a:schemeClr>
                              </a:solidFill>
                              <a:latin typeface="Cambria Math" panose="02040503050406030204" pitchFamily="18" charset="0"/>
                            </a:rPr>
                            <m:t>p</m:t>
                          </m:r>
                          <m:r>
                            <a:rPr lang="en-CA" b="0" i="0" smtClean="0">
                              <a:solidFill>
                                <a:schemeClr val="tx1">
                                  <a:lumMod val="50000"/>
                                </a:schemeClr>
                              </a:solidFill>
                              <a:latin typeface="Cambria Math" panose="02040503050406030204" pitchFamily="18" charset="0"/>
                            </a:rPr>
                            <m:t>,</m:t>
                          </m:r>
                          <m:r>
                            <m:rPr>
                              <m:sty m:val="p"/>
                            </m:rPr>
                            <a:rPr lang="en-CA" b="0" i="0" smtClean="0">
                              <a:solidFill>
                                <a:schemeClr val="tx1">
                                  <a:lumMod val="50000"/>
                                </a:schemeClr>
                              </a:solidFill>
                              <a:latin typeface="Cambria Math" panose="02040503050406030204" pitchFamily="18" charset="0"/>
                            </a:rPr>
                            <m:t>H</m:t>
                          </m:r>
                          <m:r>
                            <a:rPr lang="en-CA" b="0" i="1" smtClean="0">
                              <a:solidFill>
                                <a:schemeClr val="tx1">
                                  <a:lumMod val="50000"/>
                                </a:schemeClr>
                              </a:solidFill>
                              <a:latin typeface="Cambria Math" panose="02040503050406030204" pitchFamily="18" charset="0"/>
                            </a:rPr>
                            <m:t>𝑒</m:t>
                          </m:r>
                        </m:sub>
                      </m:sSub>
                      <m:f>
                        <m:fPr>
                          <m:ctrlPr>
                            <a:rPr lang="en-GB" i="1">
                              <a:solidFill>
                                <a:schemeClr val="tx1">
                                  <a:lumMod val="50000"/>
                                </a:schemeClr>
                              </a:solidFill>
                              <a:latin typeface="Cambria Math" panose="02040503050406030204" pitchFamily="18" charset="0"/>
                            </a:rPr>
                          </m:ctrlPr>
                        </m:fPr>
                        <m:num>
                          <m:r>
                            <a:rPr lang="en-GB" i="0">
                              <a:solidFill>
                                <a:schemeClr val="tx1">
                                  <a:lumMod val="50000"/>
                                </a:schemeClr>
                              </a:solidFill>
                              <a:latin typeface="Cambria Math" panose="02040503050406030204" pitchFamily="18" charset="0"/>
                            </a:rPr>
                            <m:t>𝜕</m:t>
                          </m:r>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𝑇</m:t>
                              </m:r>
                            </m:e>
                            <m:sub>
                              <m:r>
                                <m:rPr>
                                  <m:sty m:val="p"/>
                                </m:rPr>
                                <a:rPr lang="en-CA" b="0" i="0" smtClean="0">
                                  <a:solidFill>
                                    <a:schemeClr val="tx1">
                                      <a:lumMod val="50000"/>
                                    </a:schemeClr>
                                  </a:solidFill>
                                  <a:latin typeface="Cambria Math" panose="02040503050406030204" pitchFamily="18" charset="0"/>
                                </a:rPr>
                                <m:t>He</m:t>
                              </m:r>
                            </m:sub>
                          </m:sSub>
                        </m:num>
                        <m:den>
                          <m:r>
                            <a:rPr lang="en-GB" i="0">
                              <a:solidFill>
                                <a:schemeClr val="tx1">
                                  <a:lumMod val="50000"/>
                                </a:schemeClr>
                              </a:solidFill>
                              <a:latin typeface="Cambria Math" panose="02040503050406030204" pitchFamily="18" charset="0"/>
                            </a:rPr>
                            <m:t>𝜕</m:t>
                          </m:r>
                          <m:r>
                            <a:rPr lang="en-GB" i="1">
                              <a:solidFill>
                                <a:schemeClr val="tx1">
                                  <a:lumMod val="50000"/>
                                </a:schemeClr>
                              </a:solidFill>
                              <a:latin typeface="Cambria Math" panose="02040503050406030204" pitchFamily="18" charset="0"/>
                            </a:rPr>
                            <m:t>𝑡</m:t>
                          </m:r>
                        </m:den>
                      </m:f>
                      <m:r>
                        <a:rPr lang="en-GB" i="0">
                          <a:solidFill>
                            <a:schemeClr val="tx1">
                              <a:lumMod val="50000"/>
                            </a:schemeClr>
                          </a:solidFill>
                          <a:latin typeface="Cambria Math" panose="02040503050406030204" pitchFamily="18" charset="0"/>
                        </a:rPr>
                        <m:t>=</m:t>
                      </m:r>
                      <m:r>
                        <a:rPr lang="en-GB" i="0">
                          <a:solidFill>
                            <a:schemeClr val="tx1">
                              <a:lumMod val="50000"/>
                            </a:schemeClr>
                          </a:solidFill>
                          <a:latin typeface="Cambria Math" panose="02040503050406030204" pitchFamily="18" charset="0"/>
                        </a:rPr>
                        <m:t>𝛻</m:t>
                      </m:r>
                      <m:r>
                        <a:rPr lang="en-GB" i="0">
                          <a:solidFill>
                            <a:schemeClr val="tx1">
                              <a:lumMod val="50000"/>
                            </a:schemeClr>
                          </a:solidFill>
                          <a:latin typeface="Cambria Math" panose="02040503050406030204" pitchFamily="18" charset="0"/>
                        </a:rPr>
                        <m:t>∙</m:t>
                      </m:r>
                      <m:d>
                        <m:dPr>
                          <m:ctrlPr>
                            <a:rPr lang="en-GB" i="1">
                              <a:solidFill>
                                <a:schemeClr val="tx1">
                                  <a:lumMod val="50000"/>
                                </a:schemeClr>
                              </a:solidFill>
                              <a:latin typeface="Cambria Math" panose="02040503050406030204" pitchFamily="18" charset="0"/>
                            </a:rPr>
                          </m:ctrlPr>
                        </m:dPr>
                        <m:e>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𝑘</m:t>
                              </m:r>
                            </m:e>
                            <m:sub>
                              <m:r>
                                <m:rPr>
                                  <m:sty m:val="p"/>
                                </m:rPr>
                                <a:rPr lang="en-CA" b="0" i="0" smtClean="0">
                                  <a:solidFill>
                                    <a:schemeClr val="tx1">
                                      <a:lumMod val="50000"/>
                                    </a:schemeClr>
                                  </a:solidFill>
                                  <a:latin typeface="Cambria Math" panose="02040503050406030204" pitchFamily="18" charset="0"/>
                                </a:rPr>
                                <m:t>He</m:t>
                              </m:r>
                            </m:sub>
                          </m:sSub>
                          <m:r>
                            <a:rPr lang="en-GB" i="0">
                              <a:solidFill>
                                <a:schemeClr val="tx1">
                                  <a:lumMod val="50000"/>
                                </a:schemeClr>
                              </a:solidFill>
                              <a:latin typeface="Cambria Math" panose="02040503050406030204" pitchFamily="18" charset="0"/>
                            </a:rPr>
                            <m:t>𝛻</m:t>
                          </m:r>
                          <m:sSub>
                            <m:sSubPr>
                              <m:ctrlPr>
                                <a:rPr lang="en-GB" i="1" smtClean="0">
                                  <a:solidFill>
                                    <a:schemeClr val="tx1">
                                      <a:lumMod val="50000"/>
                                    </a:schemeClr>
                                  </a:solidFill>
                                  <a:latin typeface="Cambria Math" panose="02040503050406030204" pitchFamily="18" charset="0"/>
                                </a:rPr>
                              </m:ctrlPr>
                            </m:sSubPr>
                            <m:e>
                              <m:r>
                                <a:rPr lang="en-CA" b="0" i="1" smtClean="0">
                                  <a:solidFill>
                                    <a:schemeClr val="tx1">
                                      <a:lumMod val="50000"/>
                                    </a:schemeClr>
                                  </a:solidFill>
                                  <a:latin typeface="Cambria Math" panose="02040503050406030204" pitchFamily="18" charset="0"/>
                                </a:rPr>
                                <m:t>𝑇</m:t>
                              </m:r>
                            </m:e>
                            <m:sub>
                              <m:r>
                                <m:rPr>
                                  <m:sty m:val="p"/>
                                </m:rPr>
                                <a:rPr lang="en-CA" b="0" i="0" smtClean="0">
                                  <a:solidFill>
                                    <a:schemeClr val="tx1">
                                      <a:lumMod val="50000"/>
                                    </a:schemeClr>
                                  </a:solidFill>
                                  <a:latin typeface="Cambria Math" panose="02040503050406030204" pitchFamily="18" charset="0"/>
                                </a:rPr>
                                <m:t>He</m:t>
                              </m:r>
                            </m:sub>
                          </m:sSub>
                        </m:e>
                      </m:d>
                      <m:r>
                        <a:rPr lang="en-GB" i="0">
                          <a:solidFill>
                            <a:schemeClr val="tx1">
                              <a:lumMod val="50000"/>
                            </a:schemeClr>
                          </a:solidFill>
                          <a:latin typeface="Cambria Math" panose="02040503050406030204" pitchFamily="18" charset="0"/>
                        </a:rPr>
                        <m:t>+ </m:t>
                      </m:r>
                      <m:r>
                        <a:rPr lang="en-GB" i="1">
                          <a:solidFill>
                            <a:schemeClr val="tx1">
                              <a:lumMod val="50000"/>
                            </a:schemeClr>
                          </a:solidFill>
                          <a:latin typeface="Cambria Math" panose="02040503050406030204" pitchFamily="18" charset="0"/>
                        </a:rPr>
                        <m:t>𝑆</m:t>
                      </m:r>
                    </m:oMath>
                  </m:oMathPara>
                </a14:m>
                <a:endParaRPr lang="en-GB" dirty="0">
                  <a:solidFill>
                    <a:schemeClr val="tx1">
                      <a:lumMod val="50000"/>
                    </a:schemeClr>
                  </a:solidFill>
                </a:endParaRPr>
              </a:p>
            </p:txBody>
          </p:sp>
        </mc:Choice>
        <mc:Fallback>
          <p:sp>
            <p:nvSpPr>
              <p:cNvPr id="30" name="Rectangle 29"/>
              <p:cNvSpPr>
                <a:spLocks noRot="1" noChangeAspect="1" noMove="1" noResize="1" noEditPoints="1" noAdjustHandles="1" noChangeArrowheads="1" noChangeShapeType="1" noTextEdit="1"/>
              </p:cNvSpPr>
              <p:nvPr/>
            </p:nvSpPr>
            <p:spPr>
              <a:xfrm>
                <a:off x="4589146" y="1763255"/>
                <a:ext cx="3681713" cy="619016"/>
              </a:xfrm>
              <a:prstGeom prst="rect">
                <a:avLst/>
              </a:prstGeom>
              <a:blipFill rotWithShape="0">
                <a:blip r:embed="rId4"/>
                <a:stretch>
                  <a:fillRect/>
                </a:stretch>
              </a:blipFill>
            </p:spPr>
            <p:txBody>
              <a:bodyPr/>
              <a:lstStyle/>
              <a:p>
                <a:r>
                  <a:rPr lang="en-GB">
                    <a:noFill/>
                  </a:rPr>
                  <a:t> </a:t>
                </a:r>
              </a:p>
            </p:txBody>
          </p:sp>
        </mc:Fallback>
      </mc:AlternateContent>
      <p:sp>
        <p:nvSpPr>
          <p:cNvPr id="33" name="Rectangle 32"/>
          <p:cNvSpPr/>
          <p:nvPr/>
        </p:nvSpPr>
        <p:spPr>
          <a:xfrm>
            <a:off x="4710059" y="2842401"/>
            <a:ext cx="3098925" cy="307777"/>
          </a:xfrm>
          <a:prstGeom prst="rect">
            <a:avLst/>
          </a:prstGeom>
        </p:spPr>
        <p:txBody>
          <a:bodyPr wrap="none">
            <a:spAutoFit/>
          </a:bodyPr>
          <a:lstStyle/>
          <a:p>
            <a:r>
              <a:rPr lang="en-GB" sz="1400" i="1" dirty="0" smtClean="0">
                <a:solidFill>
                  <a:schemeClr val="accent1">
                    <a:lumMod val="10000"/>
                  </a:schemeClr>
                </a:solidFill>
              </a:rPr>
              <a:t>S  =  h</a:t>
            </a:r>
            <a:r>
              <a:rPr lang="en-GB" sz="1400" baseline="-25000" dirty="0" smtClean="0">
                <a:solidFill>
                  <a:schemeClr val="accent1">
                    <a:lumMod val="10000"/>
                  </a:schemeClr>
                </a:solidFill>
              </a:rPr>
              <a:t>He</a:t>
            </a:r>
            <a:r>
              <a:rPr lang="en-GB" sz="1400" dirty="0" smtClean="0">
                <a:solidFill>
                  <a:schemeClr val="accent1">
                    <a:lumMod val="10000"/>
                  </a:schemeClr>
                </a:solidFill>
              </a:rPr>
              <a:t>(</a:t>
            </a:r>
            <a:r>
              <a:rPr lang="en-GB" sz="1400" i="1" dirty="0" smtClean="0">
                <a:solidFill>
                  <a:schemeClr val="accent1">
                    <a:lumMod val="10000"/>
                  </a:schemeClr>
                </a:solidFill>
              </a:rPr>
              <a:t>T</a:t>
            </a:r>
            <a:r>
              <a:rPr lang="en-GB" sz="1400" baseline="-25000" dirty="0" smtClean="0">
                <a:solidFill>
                  <a:schemeClr val="accent1">
                    <a:lumMod val="10000"/>
                  </a:schemeClr>
                </a:solidFill>
              </a:rPr>
              <a:t>s</a:t>
            </a:r>
            <a:r>
              <a:rPr lang="en-GB" sz="1400" dirty="0" smtClean="0">
                <a:solidFill>
                  <a:schemeClr val="accent1">
                    <a:lumMod val="10000"/>
                  </a:schemeClr>
                </a:solidFill>
              </a:rPr>
              <a:t>, </a:t>
            </a:r>
            <a:r>
              <a:rPr lang="en-GB" sz="1400" i="1" dirty="0" smtClean="0">
                <a:solidFill>
                  <a:schemeClr val="accent1">
                    <a:lumMod val="10000"/>
                  </a:schemeClr>
                </a:solidFill>
              </a:rPr>
              <a:t>T</a:t>
            </a:r>
            <a:r>
              <a:rPr lang="en-GB" sz="1400" baseline="-25000" dirty="0">
                <a:solidFill>
                  <a:schemeClr val="accent1">
                    <a:lumMod val="10000"/>
                  </a:schemeClr>
                </a:solidFill>
              </a:rPr>
              <a:t>H</a:t>
            </a:r>
            <a:r>
              <a:rPr lang="en-GB" sz="1400" baseline="-25000" dirty="0" smtClean="0">
                <a:solidFill>
                  <a:schemeClr val="accent1">
                    <a:lumMod val="10000"/>
                  </a:schemeClr>
                </a:solidFill>
              </a:rPr>
              <a:t>e</a:t>
            </a:r>
            <a:r>
              <a:rPr lang="en-GB" sz="1400" dirty="0" smtClean="0">
                <a:solidFill>
                  <a:schemeClr val="accent1">
                    <a:lumMod val="10000"/>
                  </a:schemeClr>
                </a:solidFill>
              </a:rPr>
              <a:t>, </a:t>
            </a:r>
            <a:r>
              <a:rPr lang="en-GB" sz="1400" i="1" dirty="0" smtClean="0">
                <a:solidFill>
                  <a:schemeClr val="accent1">
                    <a:lumMod val="10000"/>
                  </a:schemeClr>
                </a:solidFill>
              </a:rPr>
              <a:t>h</a:t>
            </a:r>
            <a:r>
              <a:rPr lang="en-GB" sz="1400" baseline="-25000" dirty="0" smtClean="0">
                <a:solidFill>
                  <a:schemeClr val="accent1">
                    <a:lumMod val="10000"/>
                  </a:schemeClr>
                </a:solidFill>
              </a:rPr>
              <a:t>He</a:t>
            </a:r>
            <a:r>
              <a:rPr lang="en-GB" sz="1400" dirty="0">
                <a:solidFill>
                  <a:schemeClr val="accent1">
                    <a:lumMod val="10000"/>
                  </a:schemeClr>
                </a:solidFill>
              </a:rPr>
              <a:t>)*</a:t>
            </a:r>
            <a:r>
              <a:rPr lang="en-GB" sz="1400" dirty="0" smtClean="0">
                <a:solidFill>
                  <a:schemeClr val="accent1">
                    <a:lumMod val="10000"/>
                  </a:schemeClr>
                </a:solidFill>
              </a:rPr>
              <a:t>a</a:t>
            </a:r>
            <a:r>
              <a:rPr lang="en-GB" sz="1400" baseline="-25000" dirty="0" smtClean="0">
                <a:solidFill>
                  <a:schemeClr val="accent1">
                    <a:lumMod val="10000"/>
                  </a:schemeClr>
                </a:solidFill>
              </a:rPr>
              <a:t>He</a:t>
            </a:r>
            <a:r>
              <a:rPr lang="en-GB" sz="1400" dirty="0" smtClean="0">
                <a:solidFill>
                  <a:schemeClr val="accent1">
                    <a:lumMod val="10000"/>
                  </a:schemeClr>
                </a:solidFill>
              </a:rPr>
              <a:t>/</a:t>
            </a:r>
            <a:r>
              <a:rPr lang="en-GB" sz="1400" dirty="0" err="1" smtClean="0">
                <a:solidFill>
                  <a:schemeClr val="accent1">
                    <a:lumMod val="10000"/>
                  </a:schemeClr>
                </a:solidFill>
              </a:rPr>
              <a:t>v</a:t>
            </a:r>
            <a:r>
              <a:rPr lang="en-GB" sz="1400" baseline="-25000" dirty="0" err="1" smtClean="0">
                <a:solidFill>
                  <a:schemeClr val="accent1">
                    <a:lumMod val="10000"/>
                  </a:schemeClr>
                </a:solidFill>
              </a:rPr>
              <a:t>He</a:t>
            </a:r>
            <a:r>
              <a:rPr lang="en-GB" sz="1400" baseline="-25000" dirty="0">
                <a:solidFill>
                  <a:schemeClr val="accent1">
                    <a:lumMod val="10000"/>
                  </a:schemeClr>
                </a:solidFill>
              </a:rPr>
              <a:t> </a:t>
            </a:r>
            <a:r>
              <a:rPr lang="en-GB" sz="1400" dirty="0" smtClean="0">
                <a:solidFill>
                  <a:schemeClr val="accent1">
                    <a:lumMod val="10000"/>
                  </a:schemeClr>
                </a:solidFill>
              </a:rPr>
              <a:t> [W/m</a:t>
            </a:r>
            <a:r>
              <a:rPr lang="en-GB" sz="1400" baseline="30000" dirty="0" smtClean="0">
                <a:solidFill>
                  <a:schemeClr val="accent1">
                    <a:lumMod val="10000"/>
                  </a:schemeClr>
                </a:solidFill>
              </a:rPr>
              <a:t>3</a:t>
            </a:r>
            <a:r>
              <a:rPr lang="en-GB" sz="1400" dirty="0" smtClean="0">
                <a:solidFill>
                  <a:schemeClr val="accent1">
                    <a:lumMod val="10000"/>
                  </a:schemeClr>
                </a:solidFill>
              </a:rPr>
              <a:t>]</a:t>
            </a:r>
            <a:endParaRPr lang="en-GB" sz="1400" baseline="-25000" dirty="0">
              <a:solidFill>
                <a:schemeClr val="accent1">
                  <a:lumMod val="10000"/>
                </a:schemeClr>
              </a:solidFill>
            </a:endParaRPr>
          </a:p>
        </p:txBody>
      </p:sp>
      <p:sp>
        <p:nvSpPr>
          <p:cNvPr id="34" name="TextBox 33"/>
          <p:cNvSpPr txBox="1"/>
          <p:nvPr/>
        </p:nvSpPr>
        <p:spPr>
          <a:xfrm>
            <a:off x="4614492" y="3205451"/>
            <a:ext cx="1369286" cy="307777"/>
          </a:xfrm>
          <a:prstGeom prst="rect">
            <a:avLst/>
          </a:prstGeom>
          <a:noFill/>
        </p:spPr>
        <p:txBody>
          <a:bodyPr wrap="none" rtlCol="0">
            <a:spAutoFit/>
          </a:bodyPr>
          <a:lstStyle/>
          <a:p>
            <a:r>
              <a:rPr lang="en-CA" sz="1400" dirty="0" smtClean="0">
                <a:solidFill>
                  <a:schemeClr val="tx2">
                    <a:lumMod val="60000"/>
                    <a:lumOff val="40000"/>
                  </a:schemeClr>
                </a:solidFill>
              </a:rPr>
              <a:t>Initial condition</a:t>
            </a:r>
            <a:endParaRPr lang="en-GB" sz="1400" dirty="0">
              <a:solidFill>
                <a:schemeClr val="tx2">
                  <a:lumMod val="60000"/>
                  <a:lumOff val="40000"/>
                </a:schemeClr>
              </a:solidFill>
            </a:endParaRPr>
          </a:p>
        </p:txBody>
      </p:sp>
      <p:sp>
        <p:nvSpPr>
          <p:cNvPr id="35" name="TextBox 34"/>
          <p:cNvSpPr txBox="1"/>
          <p:nvPr/>
        </p:nvSpPr>
        <p:spPr>
          <a:xfrm>
            <a:off x="4618557" y="3414613"/>
            <a:ext cx="603050" cy="307777"/>
          </a:xfrm>
          <a:prstGeom prst="rect">
            <a:avLst/>
          </a:prstGeom>
          <a:noFill/>
        </p:spPr>
        <p:txBody>
          <a:bodyPr wrap="none" rtlCol="0">
            <a:spAutoFit/>
          </a:bodyPr>
          <a:lstStyle/>
          <a:p>
            <a:r>
              <a:rPr lang="en-CA" sz="1400" dirty="0" smtClean="0">
                <a:solidFill>
                  <a:schemeClr val="bg1">
                    <a:lumMod val="50000"/>
                  </a:schemeClr>
                </a:solidFill>
              </a:rPr>
              <a:t>1.9 K</a:t>
            </a:r>
            <a:endParaRPr lang="en-GB" sz="1400" dirty="0">
              <a:solidFill>
                <a:schemeClr val="bg1">
                  <a:lumMod val="50000"/>
                </a:schemeClr>
              </a:solidFill>
            </a:endParaRPr>
          </a:p>
        </p:txBody>
      </p:sp>
      <mc:AlternateContent xmlns:mc="http://schemas.openxmlformats.org/markup-compatibility/2006">
        <mc:Choice xmlns:a14="http://schemas.microsoft.com/office/drawing/2010/main" Requires="a14">
          <p:sp>
            <p:nvSpPr>
              <p:cNvPr id="37" name="Rectangle 36"/>
              <p:cNvSpPr/>
              <p:nvPr/>
            </p:nvSpPr>
            <p:spPr>
              <a:xfrm>
                <a:off x="7057633" y="2223527"/>
                <a:ext cx="1930272" cy="369332"/>
              </a:xfrm>
              <a:prstGeom prst="rect">
                <a:avLst/>
              </a:prstGeom>
            </p:spPr>
            <p:txBody>
              <a:bodyPr wrap="none">
                <a:spAutoFit/>
              </a:bodyPr>
              <a:lstStyle/>
              <a:p>
                <a14:m>
                  <m:oMath xmlns:m="http://schemas.openxmlformats.org/officeDocument/2006/math">
                    <m:sSub>
                      <m:sSubPr>
                        <m:ctrlPr>
                          <a:rPr lang="en-GB" i="1" smtClean="0">
                            <a:solidFill>
                              <a:schemeClr val="tx1">
                                <a:lumMod val="50000"/>
                              </a:schemeClr>
                            </a:solidFill>
                            <a:latin typeface="Cambria Math" panose="02040503050406030204" pitchFamily="18" charset="0"/>
                          </a:rPr>
                        </m:ctrlPr>
                      </m:sSubPr>
                      <m:e>
                        <m:r>
                          <a:rPr lang="en-CA" i="1">
                            <a:solidFill>
                              <a:schemeClr val="tx1">
                                <a:lumMod val="50000"/>
                              </a:schemeClr>
                            </a:solidFill>
                            <a:latin typeface="Cambria Math" panose="02040503050406030204" pitchFamily="18" charset="0"/>
                          </a:rPr>
                          <m:t>𝑘</m:t>
                        </m:r>
                      </m:e>
                      <m:sub>
                        <m:r>
                          <m:rPr>
                            <m:sty m:val="p"/>
                          </m:rPr>
                          <a:rPr lang="en-CA">
                            <a:solidFill>
                              <a:schemeClr val="tx1">
                                <a:lumMod val="50000"/>
                              </a:schemeClr>
                            </a:solidFill>
                            <a:latin typeface="Cambria Math" panose="02040503050406030204" pitchFamily="18" charset="0"/>
                          </a:rPr>
                          <m:t>He</m:t>
                        </m:r>
                      </m:sub>
                    </m:sSub>
                    <m:r>
                      <a:rPr lang="en-CA" b="0" i="1" smtClean="0">
                        <a:solidFill>
                          <a:schemeClr val="tx1">
                            <a:lumMod val="50000"/>
                          </a:schemeClr>
                        </a:solidFill>
                        <a:latin typeface="Cambria Math" panose="02040503050406030204" pitchFamily="18" charset="0"/>
                      </a:rPr>
                      <m:t>=0</m:t>
                    </m:r>
                  </m:oMath>
                </a14:m>
                <a:r>
                  <a:rPr lang="en-GB" dirty="0" smtClean="0">
                    <a:solidFill>
                      <a:schemeClr val="tx1">
                        <a:lumMod val="50000"/>
                      </a:schemeClr>
                    </a:solidFill>
                  </a:rPr>
                  <a:t> </a:t>
                </a:r>
                <a:r>
                  <a:rPr lang="en-GB" sz="1400" dirty="0" smtClean="0">
                    <a:solidFill>
                      <a:schemeClr val="accent6">
                        <a:lumMod val="50000"/>
                      </a:schemeClr>
                    </a:solidFill>
                  </a:rPr>
                  <a:t>(assumed)</a:t>
                </a:r>
                <a:r>
                  <a:rPr lang="en-GB" sz="1400" dirty="0" smtClean="0"/>
                  <a:t> </a:t>
                </a:r>
                <a:endParaRPr lang="en-GB" sz="1400" dirty="0"/>
              </a:p>
            </p:txBody>
          </p:sp>
        </mc:Choice>
        <mc:Fallback>
          <p:sp>
            <p:nvSpPr>
              <p:cNvPr id="37" name="Rectangle 36"/>
              <p:cNvSpPr>
                <a:spLocks noRot="1" noChangeAspect="1" noMove="1" noResize="1" noEditPoints="1" noAdjustHandles="1" noChangeArrowheads="1" noChangeShapeType="1" noTextEdit="1"/>
              </p:cNvSpPr>
              <p:nvPr/>
            </p:nvSpPr>
            <p:spPr>
              <a:xfrm>
                <a:off x="7057633" y="2223527"/>
                <a:ext cx="1930272" cy="369332"/>
              </a:xfrm>
              <a:prstGeom prst="rect">
                <a:avLst/>
              </a:prstGeom>
              <a:blipFill rotWithShape="0">
                <a:blip r:embed="rId5"/>
                <a:stretch>
                  <a:fillRect b="-13333"/>
                </a:stretch>
              </a:blipFill>
            </p:spPr>
            <p:txBody>
              <a:bodyPr/>
              <a:lstStyle/>
              <a:p>
                <a:r>
                  <a:rPr lang="en-GB">
                    <a:noFill/>
                  </a:rPr>
                  <a:t> </a:t>
                </a:r>
              </a:p>
            </p:txBody>
          </p:sp>
        </mc:Fallback>
      </mc:AlternateContent>
      <p:pic>
        <p:nvPicPr>
          <p:cNvPr id="8" name="Picture 7"/>
          <p:cNvPicPr>
            <a:picLocks noChangeAspect="1"/>
          </p:cNvPicPr>
          <p:nvPr/>
        </p:nvPicPr>
        <p:blipFill>
          <a:blip r:embed="rId6"/>
          <a:stretch>
            <a:fillRect/>
          </a:stretch>
        </p:blipFill>
        <p:spPr>
          <a:xfrm>
            <a:off x="345244" y="3814900"/>
            <a:ext cx="4176809" cy="2317896"/>
          </a:xfrm>
          <a:prstGeom prst="rect">
            <a:avLst/>
          </a:prstGeom>
        </p:spPr>
      </p:pic>
      <p:pic>
        <p:nvPicPr>
          <p:cNvPr id="9" name="Picture 8"/>
          <p:cNvPicPr>
            <a:picLocks noChangeAspect="1"/>
          </p:cNvPicPr>
          <p:nvPr/>
        </p:nvPicPr>
        <p:blipFill>
          <a:blip r:embed="rId7"/>
          <a:stretch>
            <a:fillRect/>
          </a:stretch>
        </p:blipFill>
        <p:spPr>
          <a:xfrm>
            <a:off x="4618557" y="3823834"/>
            <a:ext cx="4031200" cy="2294353"/>
          </a:xfrm>
          <a:prstGeom prst="rect">
            <a:avLst/>
          </a:prstGeom>
        </p:spPr>
      </p:pic>
      <p:sp>
        <p:nvSpPr>
          <p:cNvPr id="3" name="Left Brace 2"/>
          <p:cNvSpPr/>
          <p:nvPr/>
        </p:nvSpPr>
        <p:spPr>
          <a:xfrm rot="5400000">
            <a:off x="2530476" y="1697645"/>
            <a:ext cx="281745" cy="2153870"/>
          </a:xfrm>
          <a:prstGeom prst="leftBrace">
            <a:avLst/>
          </a:pr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25" name="TextBox 24"/>
          <p:cNvSpPr txBox="1"/>
          <p:nvPr/>
        </p:nvSpPr>
        <p:spPr>
          <a:xfrm>
            <a:off x="2440354" y="2371663"/>
            <a:ext cx="503664" cy="307777"/>
          </a:xfrm>
          <a:prstGeom prst="rect">
            <a:avLst/>
          </a:prstGeom>
          <a:noFill/>
        </p:spPr>
        <p:txBody>
          <a:bodyPr wrap="none" rtlCol="0">
            <a:spAutoFit/>
          </a:bodyPr>
          <a:lstStyle/>
          <a:p>
            <a:r>
              <a:rPr lang="en-CA" sz="1400" dirty="0" smtClean="0">
                <a:solidFill>
                  <a:schemeClr val="tx2">
                    <a:lumMod val="60000"/>
                    <a:lumOff val="40000"/>
                  </a:schemeClr>
                </a:solidFill>
              </a:rPr>
              <a:t>sink</a:t>
            </a:r>
            <a:endParaRPr lang="en-GB" sz="1400" dirty="0">
              <a:solidFill>
                <a:schemeClr val="tx2">
                  <a:lumMod val="60000"/>
                  <a:lumOff val="40000"/>
                </a:schemeClr>
              </a:solidFill>
            </a:endParaRPr>
          </a:p>
        </p:txBody>
      </p:sp>
      <p:sp>
        <p:nvSpPr>
          <p:cNvPr id="26" name="Left Brace 25"/>
          <p:cNvSpPr/>
          <p:nvPr/>
        </p:nvSpPr>
        <p:spPr>
          <a:xfrm rot="5400000">
            <a:off x="6013985" y="1866276"/>
            <a:ext cx="281745" cy="1863892"/>
          </a:xfrm>
          <a:prstGeom prst="leftBrace">
            <a:avLst/>
          </a:pr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29" name="TextBox 28"/>
          <p:cNvSpPr txBox="1"/>
          <p:nvPr/>
        </p:nvSpPr>
        <p:spPr>
          <a:xfrm>
            <a:off x="5750365" y="2466442"/>
            <a:ext cx="721672" cy="307777"/>
          </a:xfrm>
          <a:prstGeom prst="rect">
            <a:avLst/>
          </a:prstGeom>
          <a:noFill/>
        </p:spPr>
        <p:txBody>
          <a:bodyPr wrap="none" rtlCol="0">
            <a:spAutoFit/>
          </a:bodyPr>
          <a:lstStyle/>
          <a:p>
            <a:r>
              <a:rPr lang="en-CA" sz="1400" dirty="0" smtClean="0">
                <a:solidFill>
                  <a:schemeClr val="tx2">
                    <a:lumMod val="60000"/>
                    <a:lumOff val="40000"/>
                  </a:schemeClr>
                </a:solidFill>
              </a:rPr>
              <a:t>source</a:t>
            </a:r>
            <a:endParaRPr lang="en-GB" sz="1400" dirty="0">
              <a:solidFill>
                <a:schemeClr val="tx2">
                  <a:lumMod val="60000"/>
                  <a:lumOff val="40000"/>
                </a:schemeClr>
              </a:solidFill>
            </a:endParaRPr>
          </a:p>
        </p:txBody>
      </p:sp>
    </p:spTree>
    <p:extLst>
      <p:ext uri="{BB962C8B-B14F-4D97-AF65-F5344CB8AC3E}">
        <p14:creationId xmlns:p14="http://schemas.microsoft.com/office/powerpoint/2010/main" val="278024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8/20/2015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11" name="Rectangle 10"/>
          <p:cNvSpPr/>
          <p:nvPr/>
        </p:nvSpPr>
        <p:spPr>
          <a:xfrm>
            <a:off x="72472" y="90685"/>
            <a:ext cx="2307042" cy="1015663"/>
          </a:xfrm>
          <a:prstGeom prst="rect">
            <a:avLst/>
          </a:prstGeom>
        </p:spPr>
        <p:txBody>
          <a:bodyPr wrap="non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Performance analysis</a:t>
            </a:r>
          </a:p>
          <a:p>
            <a:r>
              <a:rPr lang="en-CA" sz="1400" dirty="0" smtClean="0">
                <a:solidFill>
                  <a:schemeClr val="accent6"/>
                </a:solidFill>
                <a:latin typeface="Times New Roman" panose="02020603050405020304" pitchFamily="18" charset="0"/>
                <a:cs typeface="Times New Roman" panose="02020603050405020304" pitchFamily="18" charset="0"/>
              </a:rPr>
              <a:t>QP3 like 1D strand model</a:t>
            </a:r>
          </a:p>
          <a:p>
            <a:r>
              <a:rPr lang="en-CA" sz="1400" dirty="0" smtClean="0">
                <a:solidFill>
                  <a:schemeClr val="accent6"/>
                </a:solidFill>
                <a:latin typeface="Times New Roman" panose="02020603050405020304" pitchFamily="18" charset="0"/>
                <a:cs typeface="Times New Roman" panose="02020603050405020304" pitchFamily="18" charset="0"/>
              </a:rPr>
              <a:t>I = 150 A  B = 2.88 T</a:t>
            </a:r>
          </a:p>
          <a:p>
            <a:endParaRPr lang="en-GB" sz="1400" dirty="0"/>
          </a:p>
        </p:txBody>
      </p:sp>
      <p:pic>
        <p:nvPicPr>
          <p:cNvPr id="13" name="Picture 12"/>
          <p:cNvPicPr>
            <a:picLocks noChangeAspect="1"/>
          </p:cNvPicPr>
          <p:nvPr/>
        </p:nvPicPr>
        <p:blipFill rotWithShape="1">
          <a:blip r:embed="rId2"/>
          <a:srcRect l="5681" t="1874" r="8399" b="2284"/>
          <a:stretch/>
        </p:blipFill>
        <p:spPr>
          <a:xfrm>
            <a:off x="2584502" y="559220"/>
            <a:ext cx="6559498" cy="5489457"/>
          </a:xfrm>
          <a:prstGeom prst="rect">
            <a:avLst/>
          </a:prstGeom>
        </p:spPr>
      </p:pic>
      <p:sp>
        <p:nvSpPr>
          <p:cNvPr id="16" name="Rectangle 15"/>
          <p:cNvSpPr/>
          <p:nvPr/>
        </p:nvSpPr>
        <p:spPr>
          <a:xfrm>
            <a:off x="5759842" y="2545047"/>
            <a:ext cx="3028531" cy="257023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15" name="Picture 14"/>
          <p:cNvPicPr>
            <a:picLocks noChangeAspect="1"/>
          </p:cNvPicPr>
          <p:nvPr/>
        </p:nvPicPr>
        <p:blipFill rotWithShape="1">
          <a:blip r:embed="rId3"/>
          <a:srcRect l="8719" t="26650" r="24544" b="5972"/>
          <a:stretch/>
        </p:blipFill>
        <p:spPr>
          <a:xfrm>
            <a:off x="5817097" y="2722039"/>
            <a:ext cx="2971276" cy="2250483"/>
          </a:xfrm>
          <a:prstGeom prst="rect">
            <a:avLst/>
          </a:prstGeom>
          <a:ln w="3175">
            <a:noFill/>
          </a:ln>
        </p:spPr>
      </p:pic>
      <p:sp>
        <p:nvSpPr>
          <p:cNvPr id="17" name="Rectangle 16"/>
          <p:cNvSpPr/>
          <p:nvPr/>
        </p:nvSpPr>
        <p:spPr>
          <a:xfrm>
            <a:off x="166254" y="1096235"/>
            <a:ext cx="2289778" cy="1815882"/>
          </a:xfrm>
          <a:prstGeom prst="rect">
            <a:avLst/>
          </a:prstGeom>
          <a:ln w="3175">
            <a:solidFill>
              <a:schemeClr val="tx1"/>
            </a:solidFill>
          </a:ln>
        </p:spPr>
        <p:txBody>
          <a:bodyPr wrap="square">
            <a:spAutoFit/>
          </a:bodyPr>
          <a:lstStyle/>
          <a:p>
            <a:r>
              <a:rPr lang="en-CA" sz="1400" dirty="0" smtClean="0">
                <a:solidFill>
                  <a:schemeClr val="accent6"/>
                </a:solidFill>
                <a:latin typeface="Times New Roman" panose="02020603050405020304" pitchFamily="18" charset="0"/>
                <a:cs typeface="Times New Roman" panose="02020603050405020304" pitchFamily="18" charset="0"/>
              </a:rPr>
              <a:t>Approximation fun. order </a:t>
            </a:r>
          </a:p>
          <a:p>
            <a:r>
              <a:rPr lang="en-CA" sz="1400" dirty="0" smtClean="0">
                <a:solidFill>
                  <a:schemeClr val="accent6"/>
                </a:solidFill>
                <a:latin typeface="Times New Roman" panose="02020603050405020304" pitchFamily="18" charset="0"/>
                <a:cs typeface="Times New Roman" panose="02020603050405020304" pitchFamily="18" charset="0"/>
              </a:rPr>
              <a:t>QP3 - </a:t>
            </a:r>
            <a:r>
              <a:rPr lang="en-CA" sz="1400" dirty="0" smtClean="0">
                <a:solidFill>
                  <a:schemeClr val="accent6"/>
                </a:solidFill>
                <a:latin typeface="Times New Roman" panose="02020603050405020304" pitchFamily="18" charset="0"/>
                <a:cs typeface="Times New Roman" panose="02020603050405020304" pitchFamily="18" charset="0"/>
              </a:rPr>
              <a:t>Linear</a:t>
            </a:r>
            <a:endParaRPr lang="en-CA" sz="1400" dirty="0" smtClean="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ANSYS - Linear (was used)</a:t>
            </a:r>
          </a:p>
          <a:p>
            <a:endParaRPr lang="en-CA" sz="1400" dirty="0" smtClean="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Requires discretization in the scale less than </a:t>
            </a:r>
            <a:r>
              <a:rPr lang="en-CA" sz="1400" dirty="0" smtClean="0">
                <a:solidFill>
                  <a:srgbClr val="00B0F0"/>
                </a:solidFill>
                <a:latin typeface="Times New Roman" panose="02020603050405020304" pitchFamily="18" charset="0"/>
                <a:cs typeface="Times New Roman" panose="02020603050405020304" pitchFamily="18" charset="0"/>
              </a:rPr>
              <a:t>1 mm</a:t>
            </a:r>
            <a:r>
              <a:rPr lang="en-CA" sz="1400" dirty="0" smtClean="0">
                <a:solidFill>
                  <a:schemeClr val="accent6"/>
                </a:solidFill>
                <a:latin typeface="Times New Roman" panose="02020603050405020304" pitchFamily="18" charset="0"/>
                <a:cs typeface="Times New Roman" panose="02020603050405020304" pitchFamily="18" charset="0"/>
              </a:rPr>
              <a:t> </a:t>
            </a:r>
          </a:p>
          <a:p>
            <a:endParaRPr lang="en-CA" sz="1400" b="1" dirty="0">
              <a:solidFill>
                <a:schemeClr val="accent6"/>
              </a:solidFill>
              <a:latin typeface="Times New Roman" panose="02020603050405020304" pitchFamily="18" charset="0"/>
              <a:cs typeface="Times New Roman" panose="02020603050405020304" pitchFamily="18" charset="0"/>
            </a:endParaRPr>
          </a:p>
          <a:p>
            <a:endParaRPr lang="en-CA" sz="1400" b="1" dirty="0" smtClean="0">
              <a:solidFill>
                <a:schemeClr val="accent6"/>
              </a:solidFill>
              <a:latin typeface="Times New Roman" panose="02020603050405020304" pitchFamily="18" charset="0"/>
              <a:cs typeface="Times New Roman" panose="02020603050405020304" pitchFamily="18" charset="0"/>
            </a:endParaRPr>
          </a:p>
        </p:txBody>
      </p:sp>
      <p:sp>
        <p:nvSpPr>
          <p:cNvPr id="18" name="Rectangle 17"/>
          <p:cNvSpPr/>
          <p:nvPr/>
        </p:nvSpPr>
        <p:spPr>
          <a:xfrm>
            <a:off x="166254" y="3064056"/>
            <a:ext cx="2289778" cy="1384995"/>
          </a:xfrm>
          <a:prstGeom prst="rect">
            <a:avLst/>
          </a:prstGeom>
          <a:ln w="3175">
            <a:solidFill>
              <a:schemeClr val="tx1"/>
            </a:solidFill>
          </a:ln>
        </p:spPr>
        <p:txBody>
          <a:bodyPr wrap="square">
            <a:spAutoFit/>
          </a:bodyPr>
          <a:lstStyle/>
          <a:p>
            <a:endParaRPr lang="en-CA" sz="1400" dirty="0" smtClean="0">
              <a:solidFill>
                <a:schemeClr val="accent6"/>
              </a:solidFill>
              <a:latin typeface="Times New Roman" panose="02020603050405020304" pitchFamily="18" charset="0"/>
              <a:cs typeface="Times New Roman" panose="02020603050405020304" pitchFamily="18" charset="0"/>
            </a:endParaRPr>
          </a:p>
          <a:p>
            <a:r>
              <a:rPr lang="en-CA" sz="1400" dirty="0" smtClean="0">
                <a:solidFill>
                  <a:schemeClr val="accent6"/>
                </a:solidFill>
                <a:latin typeface="Times New Roman" panose="02020603050405020304" pitchFamily="18" charset="0"/>
                <a:cs typeface="Times New Roman" panose="02020603050405020304" pitchFamily="18" charset="0"/>
              </a:rPr>
              <a:t>In COMSOL Convergence achieved with discretization scale of </a:t>
            </a:r>
            <a:r>
              <a:rPr lang="en-CA" sz="1400" dirty="0" smtClean="0">
                <a:solidFill>
                  <a:srgbClr val="00B0F0"/>
                </a:solidFill>
                <a:latin typeface="Times New Roman" panose="02020603050405020304" pitchFamily="18" charset="0"/>
                <a:cs typeface="Times New Roman" panose="02020603050405020304" pitchFamily="18" charset="0"/>
              </a:rPr>
              <a:t>1 cm </a:t>
            </a:r>
            <a:r>
              <a:rPr lang="en-CA" sz="1400" dirty="0" smtClean="0">
                <a:solidFill>
                  <a:schemeClr val="accent6">
                    <a:lumMod val="50000"/>
                  </a:schemeClr>
                </a:solidFill>
                <a:latin typeface="Times New Roman" panose="02020603050405020304" pitchFamily="18" charset="0"/>
                <a:cs typeface="Times New Roman" panose="02020603050405020304" pitchFamily="18" charset="0"/>
              </a:rPr>
              <a:t>(Cubic order approximation )</a:t>
            </a:r>
            <a:endParaRPr lang="en-CA" sz="1400" dirty="0">
              <a:solidFill>
                <a:schemeClr val="accent6">
                  <a:lumMod val="50000"/>
                </a:schemeClr>
              </a:solidFill>
              <a:latin typeface="Times New Roman" panose="02020603050405020304" pitchFamily="18" charset="0"/>
              <a:cs typeface="Times New Roman" panose="02020603050405020304" pitchFamily="18" charset="0"/>
            </a:endParaRPr>
          </a:p>
          <a:p>
            <a:endParaRPr lang="en-CA" sz="1400" b="1" dirty="0" smtClean="0">
              <a:solidFill>
                <a:schemeClr val="accent6"/>
              </a:solidFill>
              <a:latin typeface="Times New Roman" panose="02020603050405020304" pitchFamily="18" charset="0"/>
              <a:cs typeface="Times New Roman" panose="02020603050405020304" pitchFamily="18" charset="0"/>
            </a:endParaRPr>
          </a:p>
        </p:txBody>
      </p:sp>
      <p:sp>
        <p:nvSpPr>
          <p:cNvPr id="19" name="Rectangle 18"/>
          <p:cNvSpPr/>
          <p:nvPr/>
        </p:nvSpPr>
        <p:spPr>
          <a:xfrm>
            <a:off x="5244575" y="2317924"/>
            <a:ext cx="3725613" cy="276999"/>
          </a:xfrm>
          <a:prstGeom prst="rect">
            <a:avLst/>
          </a:prstGeom>
          <a:solidFill>
            <a:schemeClr val="bg1"/>
          </a:solidFill>
          <a:ln w="3175">
            <a:solidFill>
              <a:schemeClr val="tx1"/>
            </a:solidFill>
          </a:ln>
        </p:spPr>
        <p:txBody>
          <a:bodyPr wrap="square">
            <a:spAutoFit/>
          </a:bodyPr>
          <a:lstStyle/>
          <a:p>
            <a:r>
              <a:rPr lang="en-CA" sz="1200" dirty="0" smtClean="0">
                <a:solidFill>
                  <a:schemeClr val="bg2">
                    <a:lumMod val="10000"/>
                  </a:schemeClr>
                </a:solidFill>
                <a:latin typeface="Times New Roman" panose="02020603050405020304" pitchFamily="18" charset="0"/>
                <a:cs typeface="Times New Roman" panose="02020603050405020304" pitchFamily="18" charset="0"/>
              </a:rPr>
              <a:t>                 n </a:t>
            </a:r>
            <a:r>
              <a:rPr lang="en-CA" sz="1200" dirty="0">
                <a:solidFill>
                  <a:schemeClr val="bg2">
                    <a:lumMod val="10000"/>
                  </a:schemeClr>
                </a:solidFill>
                <a:latin typeface="Times New Roman" panose="02020603050405020304" pitchFamily="18" charset="0"/>
                <a:cs typeface="Times New Roman" panose="02020603050405020304" pitchFamily="18" charset="0"/>
              </a:rPr>
              <a:t>= </a:t>
            </a:r>
            <a:r>
              <a:rPr lang="en-CA" sz="1200" dirty="0" smtClean="0">
                <a:solidFill>
                  <a:schemeClr val="bg2">
                    <a:lumMod val="10000"/>
                  </a:schemeClr>
                </a:solidFill>
                <a:latin typeface="Times New Roman" panose="02020603050405020304" pitchFamily="18" charset="0"/>
                <a:cs typeface="Times New Roman" panose="02020603050405020304" pitchFamily="18" charset="0"/>
              </a:rPr>
              <a:t>1000  Linear, </a:t>
            </a:r>
            <a:r>
              <a:rPr lang="en-CA" sz="1200" dirty="0" err="1" smtClean="0">
                <a:solidFill>
                  <a:schemeClr val="bg2">
                    <a:lumMod val="10000"/>
                  </a:schemeClr>
                </a:solidFill>
                <a:latin typeface="Times New Roman" panose="02020603050405020304" pitchFamily="18" charset="0"/>
                <a:cs typeface="Times New Roman" panose="02020603050405020304" pitchFamily="18" charset="0"/>
              </a:rPr>
              <a:t>Compu</a:t>
            </a:r>
            <a:r>
              <a:rPr lang="en-CA" sz="1200" dirty="0" smtClean="0">
                <a:solidFill>
                  <a:schemeClr val="bg2">
                    <a:lumMod val="10000"/>
                  </a:schemeClr>
                </a:solidFill>
                <a:latin typeface="Times New Roman" panose="02020603050405020304" pitchFamily="18" charset="0"/>
                <a:cs typeface="Times New Roman" panose="02020603050405020304" pitchFamily="18" charset="0"/>
              </a:rPr>
              <a:t> time = 110 </a:t>
            </a:r>
            <a:r>
              <a:rPr lang="en-CA" sz="1200" dirty="0">
                <a:solidFill>
                  <a:schemeClr val="bg2">
                    <a:lumMod val="10000"/>
                  </a:schemeClr>
                </a:solidFill>
                <a:latin typeface="Times New Roman" panose="02020603050405020304" pitchFamily="18" charset="0"/>
                <a:cs typeface="Times New Roman" panose="02020603050405020304" pitchFamily="18" charset="0"/>
              </a:rPr>
              <a:t>s  (QP3 )</a:t>
            </a:r>
            <a:endParaRPr lang="en-CA" sz="1200" dirty="0" smtClean="0">
              <a:solidFill>
                <a:schemeClr val="bg2">
                  <a:lumMod val="10000"/>
                </a:schemeClr>
              </a:solidFill>
              <a:latin typeface="Times New Roman" panose="02020603050405020304" pitchFamily="18" charset="0"/>
              <a:cs typeface="Times New Roman" panose="02020603050405020304" pitchFamily="18" charset="0"/>
            </a:endParaRPr>
          </a:p>
        </p:txBody>
      </p:sp>
      <p:sp>
        <p:nvSpPr>
          <p:cNvPr id="5" name="Rectangle 4"/>
          <p:cNvSpPr/>
          <p:nvPr/>
        </p:nvSpPr>
        <p:spPr>
          <a:xfrm>
            <a:off x="4322618" y="4972522"/>
            <a:ext cx="294724" cy="368784"/>
          </a:xfrm>
          <a:prstGeom prst="rect">
            <a:avLst/>
          </a:prstGeom>
          <a:noFill/>
          <a:ln w="12700">
            <a:solidFill>
              <a:schemeClr val="tx1">
                <a:lumMod val="5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66241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69055" y="2503703"/>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Coil Geometry</a:t>
            </a:r>
          </a:p>
        </p:txBody>
      </p:sp>
      <p:pic>
        <p:nvPicPr>
          <p:cNvPr id="17" name="Picture 16"/>
          <p:cNvPicPr/>
          <p:nvPr/>
        </p:nvPicPr>
        <p:blipFill rotWithShape="1">
          <a:blip r:embed="rId2" cstate="email">
            <a:extLst>
              <a:ext uri="{28A0092B-C50C-407E-A947-70E740481C1C}">
                <a14:useLocalDpi xmlns:a14="http://schemas.microsoft.com/office/drawing/2010/main" val="0"/>
              </a:ext>
            </a:extLst>
          </a:blip>
          <a:srcRect/>
          <a:stretch/>
        </p:blipFill>
        <p:spPr bwMode="auto">
          <a:xfrm rot="5400000">
            <a:off x="4727293" y="3601030"/>
            <a:ext cx="1828801" cy="242841"/>
          </a:xfrm>
          <a:prstGeom prst="rect">
            <a:avLst/>
          </a:prstGeom>
          <a:ln>
            <a:noFill/>
          </a:ln>
          <a:extLst>
            <a:ext uri="{53640926-AAD7-44d8-BBD7-CCE9431645EC}">
              <a14:shadowObscured xmlns="" xmlns:a14="http://schemas.microsoft.com/office/drawing/2010/main"/>
            </a:ext>
          </a:extLst>
        </p:spPr>
      </p:pic>
      <p:sp>
        <p:nvSpPr>
          <p:cNvPr id="21" name="TextBox 20"/>
          <p:cNvSpPr txBox="1"/>
          <p:nvPr/>
        </p:nvSpPr>
        <p:spPr>
          <a:xfrm>
            <a:off x="4010842" y="1905852"/>
            <a:ext cx="550151" cy="300082"/>
          </a:xfrm>
          <a:prstGeom prst="rect">
            <a:avLst/>
          </a:prstGeom>
          <a:noFill/>
        </p:spPr>
        <p:txBody>
          <a:bodyPr wrap="none" rtlCol="0">
            <a:spAutoFit/>
          </a:bodyPr>
          <a:lstStyle/>
          <a:p>
            <a:r>
              <a:rPr lang="en-GB" sz="1350" dirty="0"/>
              <a:t>CAD</a:t>
            </a:r>
          </a:p>
        </p:txBody>
      </p:sp>
      <p:sp>
        <p:nvSpPr>
          <p:cNvPr id="22" name="TextBox 21"/>
          <p:cNvSpPr txBox="1"/>
          <p:nvPr/>
        </p:nvSpPr>
        <p:spPr>
          <a:xfrm>
            <a:off x="4621217" y="1905852"/>
            <a:ext cx="723275" cy="300082"/>
          </a:xfrm>
          <a:prstGeom prst="rect">
            <a:avLst/>
          </a:prstGeom>
          <a:noFill/>
        </p:spPr>
        <p:txBody>
          <a:bodyPr wrap="none" rtlCol="0">
            <a:spAutoFit/>
          </a:bodyPr>
          <a:lstStyle/>
          <a:p>
            <a:r>
              <a:rPr lang="en-GB" sz="1350" dirty="0"/>
              <a:t>ROXIE</a:t>
            </a:r>
          </a:p>
        </p:txBody>
      </p:sp>
      <p:cxnSp>
        <p:nvCxnSpPr>
          <p:cNvPr id="24" name="Straight Arrow Connector 23"/>
          <p:cNvCxnSpPr>
            <a:stCxn id="21" idx="2"/>
          </p:cNvCxnSpPr>
          <p:nvPr/>
        </p:nvCxnSpPr>
        <p:spPr>
          <a:xfrm flipH="1">
            <a:off x="4229772" y="2205934"/>
            <a:ext cx="56146" cy="295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4899707" y="2205934"/>
            <a:ext cx="83148" cy="2840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869055" y="3032184"/>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Turn2turn Mapping</a:t>
            </a:r>
          </a:p>
        </p:txBody>
      </p:sp>
      <p:sp>
        <p:nvSpPr>
          <p:cNvPr id="29" name="Rectangle 28"/>
          <p:cNvSpPr/>
          <p:nvPr/>
        </p:nvSpPr>
        <p:spPr>
          <a:xfrm>
            <a:off x="3869055" y="3538141"/>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1D FEM Model</a:t>
            </a:r>
          </a:p>
        </p:txBody>
      </p:sp>
      <p:sp>
        <p:nvSpPr>
          <p:cNvPr id="32" name="Rectangle 31"/>
          <p:cNvSpPr/>
          <p:nvPr/>
        </p:nvSpPr>
        <p:spPr>
          <a:xfrm>
            <a:off x="3869055" y="4044099"/>
            <a:ext cx="1541145" cy="448979"/>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Physics</a:t>
            </a:r>
          </a:p>
          <a:p>
            <a:pPr algn="ctr"/>
            <a:r>
              <a:rPr lang="en-GB" sz="1200" dirty="0"/>
              <a:t>Coil | Helium</a:t>
            </a:r>
          </a:p>
        </p:txBody>
      </p:sp>
      <p:sp>
        <p:nvSpPr>
          <p:cNvPr id="34" name="Rectangle 33"/>
          <p:cNvSpPr/>
          <p:nvPr/>
        </p:nvSpPr>
        <p:spPr>
          <a:xfrm>
            <a:off x="3869055" y="4630417"/>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Solver</a:t>
            </a:r>
          </a:p>
        </p:txBody>
      </p:sp>
      <p:sp>
        <p:nvSpPr>
          <p:cNvPr id="23" name="TextBox 22"/>
          <p:cNvSpPr txBox="1"/>
          <p:nvPr/>
        </p:nvSpPr>
        <p:spPr>
          <a:xfrm>
            <a:off x="3266266" y="2490020"/>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25" name="Rectangle 24"/>
          <p:cNvSpPr/>
          <p:nvPr/>
        </p:nvSpPr>
        <p:spPr>
          <a:xfrm>
            <a:off x="2166266" y="1801977"/>
            <a:ext cx="407484" cy="507831"/>
          </a:xfrm>
          <a:prstGeom prst="rect">
            <a:avLst/>
          </a:prstGeom>
        </p:spPr>
        <p:txBody>
          <a:bodyPr wrap="none">
            <a:spAutoFit/>
          </a:bodyPr>
          <a:lstStyle/>
          <a:p>
            <a:r>
              <a:rPr lang="en-GB" sz="2700" dirty="0">
                <a:solidFill>
                  <a:srgbClr val="FF0000"/>
                </a:solidFill>
                <a:sym typeface="Wingdings 2" panose="05020102010507070707" pitchFamily="18" charset="2"/>
              </a:rPr>
              <a:t></a:t>
            </a:r>
            <a:endParaRPr lang="en-GB" sz="2700" dirty="0">
              <a:solidFill>
                <a:srgbClr val="FF0000"/>
              </a:solidFill>
            </a:endParaRPr>
          </a:p>
        </p:txBody>
      </p:sp>
      <p:sp>
        <p:nvSpPr>
          <p:cNvPr id="35" name="TextBox 34"/>
          <p:cNvSpPr txBox="1"/>
          <p:nvPr/>
        </p:nvSpPr>
        <p:spPr>
          <a:xfrm>
            <a:off x="3266266" y="2986159"/>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36" name="TextBox 35"/>
          <p:cNvSpPr txBox="1"/>
          <p:nvPr/>
        </p:nvSpPr>
        <p:spPr>
          <a:xfrm>
            <a:off x="3266266" y="3480076"/>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37" name="TextBox 36"/>
          <p:cNvSpPr txBox="1"/>
          <p:nvPr/>
        </p:nvSpPr>
        <p:spPr>
          <a:xfrm>
            <a:off x="3266266" y="4044099"/>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38" name="TextBox 37"/>
          <p:cNvSpPr txBox="1"/>
          <p:nvPr/>
        </p:nvSpPr>
        <p:spPr>
          <a:xfrm>
            <a:off x="3264145" y="4572352"/>
            <a:ext cx="449162" cy="507831"/>
          </a:xfrm>
          <a:prstGeom prst="rect">
            <a:avLst/>
          </a:prstGeom>
          <a:noFill/>
        </p:spPr>
        <p:txBody>
          <a:bodyPr wrap="none" rtlCol="0">
            <a:spAutoFit/>
          </a:bodyPr>
          <a:lstStyle/>
          <a:p>
            <a:r>
              <a:rPr lang="en-GB" sz="2700" dirty="0">
                <a:solidFill>
                  <a:srgbClr val="92D050"/>
                </a:solidFill>
                <a:sym typeface="Wingdings 2" panose="05020102010507070707" pitchFamily="18" charset="2"/>
              </a:rPr>
              <a:t></a:t>
            </a:r>
            <a:endParaRPr lang="en-GB" sz="2700" dirty="0">
              <a:solidFill>
                <a:srgbClr val="92D050"/>
              </a:solidFill>
            </a:endParaRPr>
          </a:p>
        </p:txBody>
      </p:sp>
      <p:sp>
        <p:nvSpPr>
          <p:cNvPr id="40" name="TextBox 39"/>
          <p:cNvSpPr txBox="1"/>
          <p:nvPr/>
        </p:nvSpPr>
        <p:spPr>
          <a:xfrm>
            <a:off x="2528384" y="1801978"/>
            <a:ext cx="1511952" cy="507831"/>
          </a:xfrm>
          <a:prstGeom prst="rect">
            <a:avLst/>
          </a:prstGeom>
          <a:noFill/>
        </p:spPr>
        <p:txBody>
          <a:bodyPr wrap="none" rtlCol="0">
            <a:spAutoFit/>
          </a:bodyPr>
          <a:lstStyle/>
          <a:p>
            <a:r>
              <a:rPr lang="en-GB" sz="1350" dirty="0"/>
              <a:t>Coil geometry</a:t>
            </a:r>
          </a:p>
          <a:p>
            <a:r>
              <a:rPr lang="en-GB" sz="1350" dirty="0"/>
              <a:t>Winding direction</a:t>
            </a:r>
          </a:p>
        </p:txBody>
      </p:sp>
      <p:sp>
        <p:nvSpPr>
          <p:cNvPr id="42" name="Title 3"/>
          <p:cNvSpPr txBox="1">
            <a:spLocks/>
          </p:cNvSpPr>
          <p:nvPr/>
        </p:nvSpPr>
        <p:spPr>
          <a:xfrm>
            <a:off x="233254" y="800946"/>
            <a:ext cx="4975211" cy="427562"/>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a:t>1D FEM Coil Model Development Workflow</a:t>
            </a:r>
          </a:p>
        </p:txBody>
      </p:sp>
    </p:spTree>
    <p:extLst>
      <p:ext uri="{BB962C8B-B14F-4D97-AF65-F5344CB8AC3E}">
        <p14:creationId xmlns:p14="http://schemas.microsoft.com/office/powerpoint/2010/main" val="361125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par>
                                <p:cTn id="8" presetID="22" presetClass="entr" presetSubtype="1"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up)">
                                      <p:cBhvr>
                                        <p:cTn id="10" dur="500"/>
                                        <p:tgtEl>
                                          <p:spTgt spid="2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up)">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up)">
                                      <p:cBhvr>
                                        <p:cTn id="28" dur="5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up)">
                                      <p:cBhvr>
                                        <p:cTn id="33" dur="500"/>
                                        <p:tgtEl>
                                          <p:spTgt spid="3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8" grpId="0" animBg="1"/>
      <p:bldP spid="29" grpId="0" animBg="1"/>
      <p:bldP spid="32" grpId="0" animBg="1"/>
      <p:bldP spid="34" grpId="0" animBg="1"/>
      <p:bldP spid="23" grpId="0"/>
      <p:bldP spid="25" grpId="0"/>
      <p:bldP spid="35" grpId="0"/>
      <p:bldP spid="36"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4653" y="303733"/>
            <a:ext cx="3245742" cy="447416"/>
          </a:xfrm>
        </p:spPr>
        <p:txBody>
          <a:bodyPr>
            <a:normAutofit/>
          </a:bodyPr>
          <a:lstStyle/>
          <a:p>
            <a:r>
              <a:rPr lang="en-US" sz="1800" b="1" dirty="0" smtClean="0"/>
              <a:t>SMC with mech. structure</a:t>
            </a:r>
            <a:endParaRPr lang="en-US" sz="1800" b="1" dirty="0"/>
          </a:p>
        </p:txBody>
      </p:sp>
      <p:sp>
        <p:nvSpPr>
          <p:cNvPr id="4" name="Date Placeholder 3"/>
          <p:cNvSpPr>
            <a:spLocks noGrp="1"/>
          </p:cNvSpPr>
          <p:nvPr>
            <p:ph type="dt" sz="half" idx="2"/>
          </p:nvPr>
        </p:nvSpPr>
        <p:spPr/>
        <p:txBody>
          <a:bodyPr/>
          <a:lstStyle/>
          <a:p>
            <a:fld id="{B4BFD808-6B56-4447-9401-2398D08EE3C0}" type="datetime1">
              <a:rPr lang="en-US" smtClean="0"/>
              <a:pPr/>
              <a:t>8/20/2015</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9" name="TextBox 8"/>
          <p:cNvSpPr txBox="1"/>
          <p:nvPr/>
        </p:nvSpPr>
        <p:spPr>
          <a:xfrm>
            <a:off x="909960" y="1090365"/>
            <a:ext cx="1723549" cy="1338828"/>
          </a:xfrm>
          <a:prstGeom prst="rect">
            <a:avLst/>
          </a:prstGeom>
          <a:noFill/>
        </p:spPr>
        <p:txBody>
          <a:bodyPr wrap="none" rtlCol="0">
            <a:spAutoFit/>
          </a:bodyPr>
          <a:lstStyle/>
          <a:p>
            <a:r>
              <a:rPr lang="en-GB" sz="1350" dirty="0"/>
              <a:t>Heaters</a:t>
            </a:r>
          </a:p>
          <a:p>
            <a:r>
              <a:rPr lang="en-GB" sz="1350" dirty="0"/>
              <a:t>Central Post</a:t>
            </a:r>
          </a:p>
          <a:p>
            <a:r>
              <a:rPr lang="en-GB" sz="1350" dirty="0"/>
              <a:t>Wedges</a:t>
            </a:r>
          </a:p>
          <a:p>
            <a:r>
              <a:rPr lang="en-GB" sz="1350" dirty="0" smtClean="0"/>
              <a:t>Mid-plane </a:t>
            </a:r>
            <a:r>
              <a:rPr lang="en-GB" sz="1350" dirty="0"/>
              <a:t>insulation</a:t>
            </a:r>
          </a:p>
          <a:p>
            <a:r>
              <a:rPr lang="en-GB" sz="1350" dirty="0"/>
              <a:t>Interlayer insulation</a:t>
            </a:r>
          </a:p>
          <a:p>
            <a:r>
              <a:rPr lang="en-GB" sz="1350" dirty="0"/>
              <a:t>Entire </a:t>
            </a:r>
            <a:r>
              <a:rPr lang="en-GB" sz="1350" dirty="0" smtClean="0"/>
              <a:t>cold-mass</a:t>
            </a:r>
            <a:endParaRPr lang="en-GB" sz="1350" dirty="0"/>
          </a:p>
        </p:txBody>
      </p:sp>
      <p:pic>
        <p:nvPicPr>
          <p:cNvPr id="12" name="Picture 11" descr="Screen Clippi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667071" y="1090365"/>
            <a:ext cx="6019729" cy="4224496"/>
          </a:xfrm>
          <a:prstGeom prst="rect">
            <a:avLst/>
          </a:prstGeom>
        </p:spPr>
      </p:pic>
    </p:spTree>
    <p:extLst>
      <p:ext uri="{BB962C8B-B14F-4D97-AF65-F5344CB8AC3E}">
        <p14:creationId xmlns:p14="http://schemas.microsoft.com/office/powerpoint/2010/main" val="29153926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512804" y="2470533"/>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Coil Geometry</a:t>
            </a:r>
          </a:p>
        </p:txBody>
      </p:sp>
      <p:pic>
        <p:nvPicPr>
          <p:cNvPr id="17" name="Picture 16"/>
          <p:cNvPicPr/>
          <p:nvPr/>
        </p:nvPicPr>
        <p:blipFill rotWithShape="1">
          <a:blip r:embed="rId2" cstate="email">
            <a:extLst>
              <a:ext uri="{28A0092B-C50C-407E-A947-70E740481C1C}">
                <a14:useLocalDpi xmlns:a14="http://schemas.microsoft.com/office/drawing/2010/main" val="0"/>
              </a:ext>
            </a:extLst>
          </a:blip>
          <a:srcRect/>
          <a:stretch/>
        </p:blipFill>
        <p:spPr bwMode="auto">
          <a:xfrm rot="5400000">
            <a:off x="7371042" y="3567860"/>
            <a:ext cx="1828801" cy="242841"/>
          </a:xfrm>
          <a:prstGeom prst="rect">
            <a:avLst/>
          </a:prstGeom>
          <a:ln>
            <a:noFill/>
          </a:ln>
          <a:extLst>
            <a:ext uri="{53640926-AAD7-44d8-BBD7-CCE9431645EC}">
              <a14:shadowObscured xmlns="" xmlns:a14="http://schemas.microsoft.com/office/drawing/2010/main"/>
            </a:ext>
          </a:extLst>
        </p:spPr>
      </p:pic>
      <p:sp>
        <p:nvSpPr>
          <p:cNvPr id="21" name="TextBox 20"/>
          <p:cNvSpPr txBox="1"/>
          <p:nvPr/>
        </p:nvSpPr>
        <p:spPr>
          <a:xfrm>
            <a:off x="6654591" y="1872682"/>
            <a:ext cx="550151" cy="300082"/>
          </a:xfrm>
          <a:prstGeom prst="rect">
            <a:avLst/>
          </a:prstGeom>
          <a:noFill/>
        </p:spPr>
        <p:txBody>
          <a:bodyPr wrap="none" rtlCol="0">
            <a:spAutoFit/>
          </a:bodyPr>
          <a:lstStyle/>
          <a:p>
            <a:r>
              <a:rPr lang="en-GB" sz="1350" dirty="0"/>
              <a:t>CAD</a:t>
            </a:r>
          </a:p>
        </p:txBody>
      </p:sp>
      <p:sp>
        <p:nvSpPr>
          <p:cNvPr id="22" name="TextBox 21"/>
          <p:cNvSpPr txBox="1"/>
          <p:nvPr/>
        </p:nvSpPr>
        <p:spPr>
          <a:xfrm>
            <a:off x="7264966" y="1872682"/>
            <a:ext cx="723275" cy="300082"/>
          </a:xfrm>
          <a:prstGeom prst="rect">
            <a:avLst/>
          </a:prstGeom>
          <a:noFill/>
        </p:spPr>
        <p:txBody>
          <a:bodyPr wrap="none" rtlCol="0">
            <a:spAutoFit/>
          </a:bodyPr>
          <a:lstStyle/>
          <a:p>
            <a:r>
              <a:rPr lang="en-GB" sz="1350" dirty="0"/>
              <a:t>ROXIE</a:t>
            </a:r>
          </a:p>
        </p:txBody>
      </p:sp>
      <p:cxnSp>
        <p:nvCxnSpPr>
          <p:cNvPr id="24" name="Straight Arrow Connector 23"/>
          <p:cNvCxnSpPr>
            <a:stCxn id="21" idx="2"/>
          </p:cNvCxnSpPr>
          <p:nvPr/>
        </p:nvCxnSpPr>
        <p:spPr>
          <a:xfrm flipH="1">
            <a:off x="6873521" y="2172764"/>
            <a:ext cx="56146" cy="295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2" idx="2"/>
          </p:cNvCxnSpPr>
          <p:nvPr/>
        </p:nvCxnSpPr>
        <p:spPr>
          <a:xfrm flipH="1">
            <a:off x="7543456" y="2172764"/>
            <a:ext cx="83148" cy="284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6512804" y="2999014"/>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Turn2turn Mapping</a:t>
            </a:r>
          </a:p>
        </p:txBody>
      </p:sp>
      <p:sp>
        <p:nvSpPr>
          <p:cNvPr id="29" name="Rectangle 28"/>
          <p:cNvSpPr/>
          <p:nvPr/>
        </p:nvSpPr>
        <p:spPr>
          <a:xfrm>
            <a:off x="6512804" y="3527494"/>
            <a:ext cx="1541145" cy="649553"/>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1D FEM Model</a:t>
            </a:r>
          </a:p>
        </p:txBody>
      </p:sp>
      <p:sp>
        <p:nvSpPr>
          <p:cNvPr id="32" name="Rectangle 31"/>
          <p:cNvSpPr/>
          <p:nvPr/>
        </p:nvSpPr>
        <p:spPr>
          <a:xfrm>
            <a:off x="6512804" y="4331629"/>
            <a:ext cx="1541145" cy="448979"/>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Physics</a:t>
            </a:r>
          </a:p>
          <a:p>
            <a:pPr algn="ctr"/>
            <a:r>
              <a:rPr lang="en-GB" sz="1350" dirty="0"/>
              <a:t>Magnet, Helium</a:t>
            </a:r>
          </a:p>
        </p:txBody>
      </p:sp>
      <p:sp>
        <p:nvSpPr>
          <p:cNvPr id="34" name="Rectangle 33"/>
          <p:cNvSpPr/>
          <p:nvPr/>
        </p:nvSpPr>
        <p:spPr>
          <a:xfrm>
            <a:off x="6494393" y="4938420"/>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Solver</a:t>
            </a:r>
          </a:p>
        </p:txBody>
      </p:sp>
      <p:sp>
        <p:nvSpPr>
          <p:cNvPr id="19" name="Rectangle 18"/>
          <p:cNvSpPr/>
          <p:nvPr/>
        </p:nvSpPr>
        <p:spPr>
          <a:xfrm>
            <a:off x="3991611" y="2471365"/>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Coil Geometry</a:t>
            </a:r>
          </a:p>
        </p:txBody>
      </p:sp>
      <p:pic>
        <p:nvPicPr>
          <p:cNvPr id="20" name="Picture 19"/>
          <p:cNvPicPr/>
          <p:nvPr/>
        </p:nvPicPr>
        <p:blipFill rotWithShape="1">
          <a:blip r:embed="rId2" cstate="email">
            <a:extLst>
              <a:ext uri="{28A0092B-C50C-407E-A947-70E740481C1C}">
                <a14:useLocalDpi xmlns:a14="http://schemas.microsoft.com/office/drawing/2010/main" val="0"/>
              </a:ext>
            </a:extLst>
          </a:blip>
          <a:srcRect/>
          <a:stretch/>
        </p:blipFill>
        <p:spPr bwMode="auto">
          <a:xfrm rot="5400000">
            <a:off x="4849849" y="3568692"/>
            <a:ext cx="1828801" cy="242841"/>
          </a:xfrm>
          <a:prstGeom prst="rect">
            <a:avLst/>
          </a:prstGeom>
          <a:ln>
            <a:noFill/>
          </a:ln>
          <a:extLst>
            <a:ext uri="{53640926-AAD7-44d8-BBD7-CCE9431645EC}">
              <a14:shadowObscured xmlns="" xmlns:a14="http://schemas.microsoft.com/office/drawing/2010/main"/>
            </a:ext>
          </a:extLst>
        </p:spPr>
      </p:pic>
      <p:sp>
        <p:nvSpPr>
          <p:cNvPr id="27" name="TextBox 26"/>
          <p:cNvSpPr txBox="1"/>
          <p:nvPr/>
        </p:nvSpPr>
        <p:spPr>
          <a:xfrm>
            <a:off x="4133397" y="1873514"/>
            <a:ext cx="550151" cy="300082"/>
          </a:xfrm>
          <a:prstGeom prst="rect">
            <a:avLst/>
          </a:prstGeom>
          <a:noFill/>
        </p:spPr>
        <p:txBody>
          <a:bodyPr wrap="none" rtlCol="0">
            <a:spAutoFit/>
          </a:bodyPr>
          <a:lstStyle/>
          <a:p>
            <a:r>
              <a:rPr lang="en-GB" sz="1350" dirty="0"/>
              <a:t>CAD</a:t>
            </a:r>
          </a:p>
        </p:txBody>
      </p:sp>
      <p:sp>
        <p:nvSpPr>
          <p:cNvPr id="30" name="TextBox 29"/>
          <p:cNvSpPr txBox="1"/>
          <p:nvPr/>
        </p:nvSpPr>
        <p:spPr>
          <a:xfrm>
            <a:off x="4743773" y="1873514"/>
            <a:ext cx="723275" cy="300082"/>
          </a:xfrm>
          <a:prstGeom prst="rect">
            <a:avLst/>
          </a:prstGeom>
          <a:noFill/>
        </p:spPr>
        <p:txBody>
          <a:bodyPr wrap="none" rtlCol="0">
            <a:spAutoFit/>
          </a:bodyPr>
          <a:lstStyle/>
          <a:p>
            <a:r>
              <a:rPr lang="en-GB" sz="1350" dirty="0"/>
              <a:t>ROXIE</a:t>
            </a:r>
          </a:p>
        </p:txBody>
      </p:sp>
      <p:cxnSp>
        <p:nvCxnSpPr>
          <p:cNvPr id="31" name="Straight Arrow Connector 30"/>
          <p:cNvCxnSpPr>
            <a:stCxn id="27" idx="2"/>
          </p:cNvCxnSpPr>
          <p:nvPr/>
        </p:nvCxnSpPr>
        <p:spPr>
          <a:xfrm flipH="1">
            <a:off x="4352327" y="2173596"/>
            <a:ext cx="56146" cy="295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30" idx="2"/>
          </p:cNvCxnSpPr>
          <p:nvPr/>
        </p:nvCxnSpPr>
        <p:spPr>
          <a:xfrm flipH="1">
            <a:off x="5022263" y="2173596"/>
            <a:ext cx="83148" cy="2840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428249" y="2999846"/>
            <a:ext cx="3104507"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Automatic detection of thermal contacts</a:t>
            </a:r>
          </a:p>
        </p:txBody>
      </p:sp>
      <p:sp>
        <p:nvSpPr>
          <p:cNvPr id="40" name="Rectangle 39"/>
          <p:cNvSpPr/>
          <p:nvPr/>
        </p:nvSpPr>
        <p:spPr>
          <a:xfrm>
            <a:off x="2428249" y="3505803"/>
            <a:ext cx="3104507" cy="648721"/>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
            </a:r>
            <a:br>
              <a:rPr lang="en-GB" sz="1350" dirty="0"/>
            </a:br>
            <a:r>
              <a:rPr lang="en-GB" sz="1350" dirty="0"/>
              <a:t>3D FEM Model</a:t>
            </a:r>
          </a:p>
          <a:p>
            <a:pPr algn="ctr"/>
            <a:r>
              <a:rPr lang="en-GB" sz="1350" dirty="0"/>
              <a:t> Unstructured | Structured	</a:t>
            </a:r>
            <a:br>
              <a:rPr lang="en-GB" sz="1350" dirty="0"/>
            </a:br>
            <a:endParaRPr lang="en-GB" sz="1350" dirty="0"/>
          </a:p>
        </p:txBody>
      </p:sp>
      <p:sp>
        <p:nvSpPr>
          <p:cNvPr id="41" name="Rectangle 40"/>
          <p:cNvSpPr/>
          <p:nvPr/>
        </p:nvSpPr>
        <p:spPr>
          <a:xfrm>
            <a:off x="2428248" y="4331629"/>
            <a:ext cx="3104507" cy="448979"/>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Physics</a:t>
            </a:r>
          </a:p>
          <a:p>
            <a:pPr algn="ctr"/>
            <a:r>
              <a:rPr lang="en-GB" sz="1350" dirty="0"/>
              <a:t>   Heat Exchange| Magnet, Helium</a:t>
            </a:r>
          </a:p>
        </p:txBody>
      </p:sp>
      <p:sp>
        <p:nvSpPr>
          <p:cNvPr id="42" name="Rectangle 41"/>
          <p:cNvSpPr/>
          <p:nvPr/>
        </p:nvSpPr>
        <p:spPr>
          <a:xfrm>
            <a:off x="2439356" y="4938420"/>
            <a:ext cx="3093399"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350" dirty="0"/>
              <a:t>Solver</a:t>
            </a:r>
          </a:p>
        </p:txBody>
      </p:sp>
      <p:sp>
        <p:nvSpPr>
          <p:cNvPr id="43" name="Rectangle 42"/>
          <p:cNvSpPr/>
          <p:nvPr/>
        </p:nvSpPr>
        <p:spPr>
          <a:xfrm>
            <a:off x="2428249" y="2470533"/>
            <a:ext cx="1541145" cy="368618"/>
          </a:xfrm>
          <a:prstGeom prst="rect">
            <a:avLst/>
          </a:prstGeom>
          <a:ln w="28575">
            <a:gradFill>
              <a:gsLst>
                <a:gs pos="100000">
                  <a:srgbClr val="FF0000"/>
                </a:gs>
                <a:gs pos="0">
                  <a:srgbClr val="00B0F0"/>
                </a:gs>
              </a:gsLst>
              <a:lin ang="5400000" scaled="1"/>
            </a:gra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dirty="0"/>
              <a:t>Additional elements</a:t>
            </a:r>
          </a:p>
        </p:txBody>
      </p:sp>
      <p:sp>
        <p:nvSpPr>
          <p:cNvPr id="2" name="Right Brace 1"/>
          <p:cNvSpPr/>
          <p:nvPr/>
        </p:nvSpPr>
        <p:spPr>
          <a:xfrm>
            <a:off x="2050703" y="1853833"/>
            <a:ext cx="238301" cy="160201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3" name="TextBox 2"/>
          <p:cNvSpPr txBox="1"/>
          <p:nvPr/>
        </p:nvSpPr>
        <p:spPr>
          <a:xfrm>
            <a:off x="238150" y="1912261"/>
            <a:ext cx="1871025" cy="1546577"/>
          </a:xfrm>
          <a:prstGeom prst="rect">
            <a:avLst/>
          </a:prstGeom>
          <a:noFill/>
        </p:spPr>
        <p:txBody>
          <a:bodyPr wrap="none" rtlCol="0">
            <a:spAutoFit/>
          </a:bodyPr>
          <a:lstStyle/>
          <a:p>
            <a:r>
              <a:rPr lang="en-GB" sz="1350" dirty="0"/>
              <a:t>Heaters</a:t>
            </a:r>
          </a:p>
          <a:p>
            <a:r>
              <a:rPr lang="en-GB" sz="1350" dirty="0"/>
              <a:t>Central Post</a:t>
            </a:r>
          </a:p>
          <a:p>
            <a:r>
              <a:rPr lang="en-GB" sz="1350" dirty="0"/>
              <a:t>Wedges</a:t>
            </a:r>
          </a:p>
          <a:p>
            <a:r>
              <a:rPr lang="en-GB" sz="1350" dirty="0" smtClean="0"/>
              <a:t>Mid-plane </a:t>
            </a:r>
            <a:r>
              <a:rPr lang="en-GB" sz="1350" dirty="0"/>
              <a:t>insulation</a:t>
            </a:r>
          </a:p>
          <a:p>
            <a:r>
              <a:rPr lang="en-GB" sz="1350" dirty="0"/>
              <a:t>Interlayer insulation</a:t>
            </a:r>
          </a:p>
          <a:p>
            <a:r>
              <a:rPr lang="en-GB" sz="1350" dirty="0"/>
              <a:t>Entire </a:t>
            </a:r>
            <a:r>
              <a:rPr lang="en-GB" sz="1350" dirty="0" smtClean="0"/>
              <a:t>cold-mass</a:t>
            </a:r>
            <a:endParaRPr lang="en-GB" sz="1350" dirty="0"/>
          </a:p>
          <a:p>
            <a:r>
              <a:rPr lang="en-GB" sz="1350" dirty="0"/>
              <a:t>Water Heat Exchange</a:t>
            </a:r>
          </a:p>
        </p:txBody>
      </p:sp>
      <p:cxnSp>
        <p:nvCxnSpPr>
          <p:cNvPr id="45" name="Straight Arrow Connector 44"/>
          <p:cNvCxnSpPr>
            <a:stCxn id="27" idx="2"/>
            <a:endCxn id="43" idx="0"/>
          </p:cNvCxnSpPr>
          <p:nvPr/>
        </p:nvCxnSpPr>
        <p:spPr>
          <a:xfrm flipH="1">
            <a:off x="3198822" y="2173596"/>
            <a:ext cx="1209651" cy="296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779558" y="1654859"/>
            <a:ext cx="1511952" cy="507831"/>
          </a:xfrm>
          <a:prstGeom prst="rect">
            <a:avLst/>
          </a:prstGeom>
          <a:noFill/>
        </p:spPr>
        <p:txBody>
          <a:bodyPr wrap="none" rtlCol="0">
            <a:spAutoFit/>
          </a:bodyPr>
          <a:lstStyle/>
          <a:p>
            <a:r>
              <a:rPr lang="en-GB" sz="1350" dirty="0"/>
              <a:t>Coil geometry</a:t>
            </a:r>
          </a:p>
          <a:p>
            <a:r>
              <a:rPr lang="en-GB" sz="1350" dirty="0"/>
              <a:t>Winding direction</a:t>
            </a:r>
          </a:p>
        </p:txBody>
      </p:sp>
      <p:sp>
        <p:nvSpPr>
          <p:cNvPr id="47" name="Title 3"/>
          <p:cNvSpPr txBox="1">
            <a:spLocks/>
          </p:cNvSpPr>
          <p:nvPr/>
        </p:nvSpPr>
        <p:spPr>
          <a:xfrm>
            <a:off x="241826" y="360277"/>
            <a:ext cx="9144000" cy="427562"/>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1800" b="1" dirty="0"/>
              <a:t>3D FEM Coil Model Development Workflow</a:t>
            </a:r>
          </a:p>
        </p:txBody>
      </p:sp>
    </p:spTree>
    <p:extLst>
      <p:ext uri="{BB962C8B-B14F-4D97-AF65-F5344CB8AC3E}">
        <p14:creationId xmlns:p14="http://schemas.microsoft.com/office/powerpoint/2010/main" val="3410662379"/>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174359</TotalTime>
  <Words>794</Words>
  <Application>Microsoft Office PowerPoint</Application>
  <PresentationFormat>On-screen Show (4:3)</PresentationFormat>
  <Paragraphs>223</Paragraphs>
  <Slides>15</Slides>
  <Notes>0</Notes>
  <HiddenSlides>3</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Cambria Math</vt:lpstr>
      <vt:lpstr>Times New Roman</vt:lpstr>
      <vt:lpstr>Wingdings 2</vt:lpstr>
      <vt:lpstr>CERNCorporate4-3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SMC with mech. structure</vt:lpstr>
      <vt:lpstr>PowerPoint Presentation</vt:lpstr>
      <vt:lpstr>3D FEM Coil Model Development Workflow - Questions</vt:lpstr>
      <vt:lpstr>PowerPoint Presentation</vt:lpstr>
      <vt:lpstr>Outlook 2/2 – extendibility</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deepak paudel</dc:creator>
  <cp:lastModifiedBy>Deepak Paudel</cp:lastModifiedBy>
  <cp:revision>548</cp:revision>
  <cp:lastPrinted>2015-08-19T15:45:03Z</cp:lastPrinted>
  <dcterms:created xsi:type="dcterms:W3CDTF">2014-09-25T07:39:06Z</dcterms:created>
  <dcterms:modified xsi:type="dcterms:W3CDTF">2015-08-20T07:48:51Z</dcterms:modified>
</cp:coreProperties>
</file>