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5"/>
  </p:notesMasterIdLst>
  <p:sldIdLst>
    <p:sldId id="258" r:id="rId2"/>
    <p:sldId id="259" r:id="rId3"/>
    <p:sldId id="286" r:id="rId4"/>
    <p:sldId id="263" r:id="rId5"/>
    <p:sldId id="265" r:id="rId6"/>
    <p:sldId id="285" r:id="rId7"/>
    <p:sldId id="266" r:id="rId8"/>
    <p:sldId id="267" r:id="rId9"/>
    <p:sldId id="268" r:id="rId10"/>
    <p:sldId id="287" r:id="rId11"/>
    <p:sldId id="269" r:id="rId12"/>
    <p:sldId id="270" r:id="rId13"/>
    <p:sldId id="271" r:id="rId14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96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0C377B"/>
    <a:srgbClr val="104282"/>
    <a:srgbClr val="0B387C"/>
    <a:srgbClr val="0055A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980" autoAdjust="0"/>
    <p:restoredTop sz="73030" autoAdjust="0"/>
  </p:normalViewPr>
  <p:slideViewPr>
    <p:cSldViewPr snapToGrid="0" snapToObjects="1">
      <p:cViewPr varScale="1">
        <p:scale>
          <a:sx n="81" d="100"/>
          <a:sy n="81" d="100"/>
        </p:scale>
        <p:origin x="1104" y="48"/>
      </p:cViewPr>
      <p:guideLst>
        <p:guide orient="horz" pos="1620"/>
        <p:guide pos="2896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>
      <p:cViewPr varScale="1">
        <p:scale>
          <a:sx n="77" d="100"/>
          <a:sy n="77" d="100"/>
        </p:scale>
        <p:origin x="2904" y="8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DA26907-754F-4D3A-9597-760F9D6FCF99}" type="datetimeFigureOut">
              <a:rPr lang="en-GB" smtClean="0"/>
              <a:t>19/11/2015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11D0667-C0CA-4606-9E61-53B49AB2718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79567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1D0667-C0CA-4606-9E61-53B49AB27187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3864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9355" y="1327799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11/19/2015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889146"/>
            <a:ext cx="3200400" cy="547688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160818"/>
            <a:ext cx="2743200" cy="6858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485900"/>
            <a:ext cx="7086600" cy="2762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11/19/2015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279282"/>
            <a:ext cx="3053868" cy="940356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601648"/>
            <a:ext cx="4759514" cy="3569636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249074"/>
            <a:ext cx="3053866" cy="199761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11/19/2015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183333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183333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13154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9440" y="180511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11/19/2015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November 2015 – TE</a:t>
            </a:r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Odei Rey </a:t>
            </a:r>
            <a:r>
              <a:rPr lang="en-US" dirty="0" err="1" smtClean="0"/>
              <a:t>Orozko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7467600" cy="85725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3657600" cy="3262788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200150"/>
            <a:ext cx="3657600" cy="3262789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November 2015 - CERN TE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Odei Rey </a:t>
            </a:r>
            <a:r>
              <a:rPr lang="en-US" dirty="0" err="1" smtClean="0"/>
              <a:t>Orozko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8229600" cy="670483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55613" y="3826475"/>
            <a:ext cx="8231187" cy="447075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952333"/>
            <a:ext cx="4040188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6" y="952333"/>
            <a:ext cx="4041775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11/19/2015</a:t>
            </a:fld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bande-01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442648"/>
            <a:ext cx="9144000" cy="707202"/>
          </a:xfrm>
          <a:prstGeom prst="rect">
            <a:avLst/>
          </a:prstGeom>
        </p:spPr>
      </p:pic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994205"/>
            <a:ext cx="8229600" cy="3203145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November 2015 - TE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Odei Rey </a:t>
            </a:r>
            <a:r>
              <a:rPr lang="en-US" dirty="0" err="1" smtClean="0"/>
              <a:t>Orozko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Image 7" descr="bande-01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brainyquote.com/quotes/quotes/w/winstonchu108948.html" TargetMode="Externa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://www.brainyquote.com/quotes/quotes/w/winstonchu108948.html" TargetMode="Externa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://www.brainyquote.com/quotes/quotes/w/winstonchu108948.html" TargetMode="Externa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 smtClean="0"/>
              <a:t>November 2015 - TE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Odei Rey </a:t>
            </a:r>
            <a:r>
              <a:rPr lang="en-US" dirty="0" err="1" smtClean="0"/>
              <a:t>Orozko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1499413" y="653907"/>
            <a:ext cx="6118983" cy="224676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sz="4000" dirty="0"/>
              <a:t>TE-MPE-PE </a:t>
            </a:r>
            <a:endParaRPr lang="en-GB" sz="4000" dirty="0" smtClean="0"/>
          </a:p>
          <a:p>
            <a:pPr algn="ctr"/>
            <a:r>
              <a:rPr lang="en-GB" sz="4000" dirty="0" smtClean="0"/>
              <a:t>new </a:t>
            </a:r>
            <a:r>
              <a:rPr lang="en-GB" sz="4000" dirty="0"/>
              <a:t>member </a:t>
            </a:r>
            <a:r>
              <a:rPr lang="en-GB" sz="4000" dirty="0" smtClean="0"/>
              <a:t>presentation</a:t>
            </a:r>
          </a:p>
          <a:p>
            <a:pPr algn="ctr"/>
            <a:endParaRPr lang="en-GB" sz="4000" dirty="0"/>
          </a:p>
          <a:p>
            <a:pPr algn="ctr"/>
            <a:r>
              <a:rPr lang="en-GB" sz="2000" dirty="0" smtClean="0"/>
              <a:t>Odei Rey </a:t>
            </a:r>
            <a:r>
              <a:rPr lang="en-GB" sz="2000" dirty="0" err="1" smtClean="0"/>
              <a:t>Orozko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1736126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 smtClean="0"/>
              <a:t>November 2015 - TE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Odei Rey </a:t>
            </a:r>
            <a:r>
              <a:rPr lang="en-US" dirty="0" err="1" smtClean="0"/>
              <a:t>Orozko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46" y="46775"/>
            <a:ext cx="8310354" cy="208861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328" y="2326912"/>
            <a:ext cx="8424672" cy="2163577"/>
          </a:xfrm>
          <a:prstGeom prst="rect">
            <a:avLst/>
          </a:prstGeom>
        </p:spPr>
      </p:pic>
      <p:sp>
        <p:nvSpPr>
          <p:cNvPr id="11" name="Isosceles Triangle 10"/>
          <p:cNvSpPr/>
          <p:nvPr/>
        </p:nvSpPr>
        <p:spPr>
          <a:xfrm rot="5400000">
            <a:off x="8321330" y="127349"/>
            <a:ext cx="231648" cy="170078"/>
          </a:xfrm>
          <a:prstGeom prst="triangl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Isosceles Triangle 11"/>
          <p:cNvSpPr/>
          <p:nvPr/>
        </p:nvSpPr>
        <p:spPr>
          <a:xfrm rot="5400000">
            <a:off x="8321330" y="358997"/>
            <a:ext cx="231648" cy="170078"/>
          </a:xfrm>
          <a:prstGeom prst="triangl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Isosceles Triangle 12"/>
          <p:cNvSpPr/>
          <p:nvPr/>
        </p:nvSpPr>
        <p:spPr>
          <a:xfrm rot="5400000">
            <a:off x="8321330" y="600657"/>
            <a:ext cx="231648" cy="170078"/>
          </a:xfrm>
          <a:prstGeom prst="triangl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Isosceles Triangle 13"/>
          <p:cNvSpPr/>
          <p:nvPr/>
        </p:nvSpPr>
        <p:spPr>
          <a:xfrm rot="5400000">
            <a:off x="8326315" y="854555"/>
            <a:ext cx="231648" cy="170078"/>
          </a:xfrm>
          <a:prstGeom prst="triangl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Isosceles Triangle 14"/>
          <p:cNvSpPr/>
          <p:nvPr/>
        </p:nvSpPr>
        <p:spPr>
          <a:xfrm rot="5400000">
            <a:off x="8326315" y="1101649"/>
            <a:ext cx="231648" cy="170078"/>
          </a:xfrm>
          <a:prstGeom prst="triangl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Isosceles Triangle 15"/>
          <p:cNvSpPr/>
          <p:nvPr/>
        </p:nvSpPr>
        <p:spPr>
          <a:xfrm rot="5400000">
            <a:off x="8326315" y="1344192"/>
            <a:ext cx="231648" cy="170078"/>
          </a:xfrm>
          <a:prstGeom prst="triangl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Isosceles Triangle 16"/>
          <p:cNvSpPr/>
          <p:nvPr/>
        </p:nvSpPr>
        <p:spPr>
          <a:xfrm rot="5400000">
            <a:off x="8326315" y="1596734"/>
            <a:ext cx="231648" cy="170078"/>
          </a:xfrm>
          <a:prstGeom prst="triangl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Isosceles Triangle 17"/>
          <p:cNvSpPr/>
          <p:nvPr/>
        </p:nvSpPr>
        <p:spPr>
          <a:xfrm rot="5400000">
            <a:off x="8326315" y="1849276"/>
            <a:ext cx="231648" cy="170078"/>
          </a:xfrm>
          <a:prstGeom prst="triangl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Isosceles Triangle 18"/>
          <p:cNvSpPr/>
          <p:nvPr/>
        </p:nvSpPr>
        <p:spPr>
          <a:xfrm rot="16200000">
            <a:off x="513480" y="2485614"/>
            <a:ext cx="231648" cy="170078"/>
          </a:xfrm>
          <a:prstGeom prst="triangl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Isosceles Triangle 19"/>
          <p:cNvSpPr/>
          <p:nvPr/>
        </p:nvSpPr>
        <p:spPr>
          <a:xfrm rot="16200000">
            <a:off x="513480" y="2738156"/>
            <a:ext cx="231648" cy="170078"/>
          </a:xfrm>
          <a:prstGeom prst="triangl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Isosceles Triangle 20"/>
          <p:cNvSpPr/>
          <p:nvPr/>
        </p:nvSpPr>
        <p:spPr>
          <a:xfrm rot="16200000">
            <a:off x="513480" y="2969804"/>
            <a:ext cx="231648" cy="170078"/>
          </a:xfrm>
          <a:prstGeom prst="triangl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Isosceles Triangle 21"/>
          <p:cNvSpPr/>
          <p:nvPr/>
        </p:nvSpPr>
        <p:spPr>
          <a:xfrm rot="16200000">
            <a:off x="518465" y="3212820"/>
            <a:ext cx="231648" cy="170078"/>
          </a:xfrm>
          <a:prstGeom prst="triangl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Isosceles Triangle 22"/>
          <p:cNvSpPr/>
          <p:nvPr/>
        </p:nvSpPr>
        <p:spPr>
          <a:xfrm rot="16200000">
            <a:off x="518465" y="3459914"/>
            <a:ext cx="231648" cy="170078"/>
          </a:xfrm>
          <a:prstGeom prst="triangl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Isosceles Triangle 23"/>
          <p:cNvSpPr/>
          <p:nvPr/>
        </p:nvSpPr>
        <p:spPr>
          <a:xfrm rot="16200000">
            <a:off x="518465" y="3702457"/>
            <a:ext cx="231648" cy="170078"/>
          </a:xfrm>
          <a:prstGeom prst="triangl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Isosceles Triangle 24"/>
          <p:cNvSpPr/>
          <p:nvPr/>
        </p:nvSpPr>
        <p:spPr>
          <a:xfrm rot="16200000">
            <a:off x="518465" y="3954999"/>
            <a:ext cx="231648" cy="170078"/>
          </a:xfrm>
          <a:prstGeom prst="triangl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Isosceles Triangle 25"/>
          <p:cNvSpPr/>
          <p:nvPr/>
        </p:nvSpPr>
        <p:spPr>
          <a:xfrm rot="16200000">
            <a:off x="518465" y="4207541"/>
            <a:ext cx="231648" cy="170078"/>
          </a:xfrm>
          <a:prstGeom prst="triangl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08293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 smtClean="0"/>
              <a:t>November 2015 - TE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Odei Rey </a:t>
            </a:r>
            <a:r>
              <a:rPr lang="en-US" dirty="0" err="1" smtClean="0"/>
              <a:t>Orozko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8" name="Text Placeholder 15"/>
          <p:cNvSpPr txBox="1">
            <a:spLocks/>
          </p:cNvSpPr>
          <p:nvPr/>
        </p:nvSpPr>
        <p:spPr>
          <a:xfrm>
            <a:off x="205689" y="516478"/>
            <a:ext cx="8729876" cy="3618229"/>
          </a:xfrm>
          <a:prstGeom prst="rect">
            <a:avLst/>
          </a:prstGeom>
        </p:spPr>
        <p:txBody>
          <a:bodyPr vert="horz" numCol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1600" dirty="0" smtClean="0">
                <a:solidFill>
                  <a:srgbClr val="0070C0"/>
                </a:solidFill>
              </a:rPr>
              <a:t>STATISTICAL MODEL – “BOTTON TO TOP APPROACH”</a:t>
            </a:r>
          </a:p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1400" u="sng" dirty="0" smtClean="0">
                <a:solidFill>
                  <a:srgbClr val="0070C0"/>
                </a:solidFill>
              </a:rPr>
              <a:t>OUTPUT</a:t>
            </a:r>
            <a:r>
              <a:rPr lang="en-US" sz="1400" u="sng" dirty="0" smtClean="0">
                <a:solidFill>
                  <a:srgbClr val="0070C0"/>
                </a:solidFill>
              </a:rPr>
              <a:t>: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dirty="0" smtClean="0">
                <a:solidFill>
                  <a:srgbClr val="4D4D4D">
                    <a:lumMod val="50000"/>
                  </a:srgbClr>
                </a:solidFill>
              </a:rPr>
              <a:t>For </a:t>
            </a:r>
            <a:r>
              <a:rPr lang="en-US" dirty="0">
                <a:solidFill>
                  <a:srgbClr val="4D4D4D">
                    <a:lumMod val="50000"/>
                  </a:srgbClr>
                </a:solidFill>
              </a:rPr>
              <a:t>each subsystem / assembly / equipment</a:t>
            </a:r>
            <a:endParaRPr lang="en-US" u="sng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171450" lvl="0" indent="-1714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4D4D4D"/>
                </a:solidFill>
              </a:rPr>
              <a:t> </a:t>
            </a:r>
            <a:r>
              <a:rPr lang="en-US" dirty="0" smtClean="0">
                <a:solidFill>
                  <a:srgbClr val="4D4D4D">
                    <a:lumMod val="50000"/>
                  </a:srgbClr>
                </a:solidFill>
              </a:rPr>
              <a:t>Failure rate</a:t>
            </a:r>
          </a:p>
          <a:p>
            <a:pPr marL="171450" lvl="0" indent="-1714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4D4D4D">
                    <a:lumMod val="50000"/>
                  </a:srgbClr>
                </a:solidFill>
              </a:rPr>
              <a:t>Effective MTBF for Unanticipated Failures</a:t>
            </a:r>
          </a:p>
          <a:p>
            <a:pPr marL="171450" lvl="0" indent="-1714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4D4D4D">
                    <a:lumMod val="50000"/>
                  </a:srgbClr>
                </a:solidFill>
              </a:rPr>
              <a:t>Effective Failure rate</a:t>
            </a:r>
          </a:p>
          <a:p>
            <a:pPr marL="171450" lvl="0" indent="-1714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4D4D4D">
                    <a:lumMod val="50000"/>
                  </a:srgbClr>
                </a:solidFill>
              </a:rPr>
              <a:t>Effective Total Failure rate</a:t>
            </a:r>
          </a:p>
          <a:p>
            <a:pPr marL="171450" lvl="0" indent="-1714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4D4D4D">
                    <a:lumMod val="50000"/>
                  </a:srgbClr>
                </a:solidFill>
              </a:rPr>
              <a:t>Mean Down Time (MDT)</a:t>
            </a:r>
          </a:p>
          <a:p>
            <a:pPr marL="171450" lvl="0" indent="-1714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4D4D4D">
                    <a:lumMod val="50000"/>
                  </a:srgbClr>
                </a:solidFill>
              </a:rPr>
              <a:t>Steady State Availability</a:t>
            </a:r>
          </a:p>
          <a:p>
            <a:pPr marL="171450" lvl="0" indent="-1714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4D4D4D">
                    <a:lumMod val="50000"/>
                  </a:srgbClr>
                </a:solidFill>
              </a:rPr>
              <a:t>Reliability for Mission time</a:t>
            </a:r>
            <a:endParaRPr lang="en-US" sz="1200" dirty="0" smtClean="0">
              <a:solidFill>
                <a:srgbClr val="4D4D4D">
                  <a:lumMod val="50000"/>
                </a:srgbClr>
              </a:solidFill>
            </a:endParaRPr>
          </a:p>
          <a:p>
            <a:pPr marL="171450" lvl="0" indent="-17145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1200" dirty="0">
              <a:solidFill>
                <a:srgbClr val="4D4D4D">
                  <a:lumMod val="50000"/>
                </a:srgbClr>
              </a:solidFill>
            </a:endParaRPr>
          </a:p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endParaRPr lang="en-US" sz="1400" u="sng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171450" indent="-171450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1100" dirty="0"/>
          </a:p>
          <a:p>
            <a:pPr marL="171450" indent="-171450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1100" dirty="0" smtClean="0"/>
          </a:p>
          <a:p>
            <a:pPr marL="171450" indent="-171450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1100" dirty="0"/>
          </a:p>
          <a:p>
            <a:pPr marL="171450" indent="-171450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1100" dirty="0" smtClean="0"/>
          </a:p>
          <a:p>
            <a:pPr marL="171450" indent="-171450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1100" dirty="0"/>
          </a:p>
          <a:p>
            <a:pPr marL="171450" indent="-171450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1100" dirty="0" smtClean="0"/>
          </a:p>
          <a:p>
            <a:pPr>
              <a:spcBef>
                <a:spcPts val="0"/>
              </a:spcBef>
              <a:spcAft>
                <a:spcPts val="600"/>
              </a:spcAft>
            </a:pPr>
            <a:endParaRPr lang="en-US" sz="1100" dirty="0" smtClean="0"/>
          </a:p>
          <a:p>
            <a:pPr marL="0" indent="-133200">
              <a:spcBef>
                <a:spcPts val="0"/>
              </a:spcBef>
              <a:spcAft>
                <a:spcPts val="600"/>
              </a:spcAft>
            </a:pPr>
            <a:endParaRPr lang="en-US" sz="1200" dirty="0" smtClean="0">
              <a:solidFill>
                <a:srgbClr val="004A65"/>
              </a:solidFill>
            </a:endParaRPr>
          </a:p>
          <a:p>
            <a:pPr marL="0" indent="-133200">
              <a:spcBef>
                <a:spcPts val="0"/>
              </a:spcBef>
              <a:spcAft>
                <a:spcPts val="600"/>
              </a:spcAft>
            </a:pPr>
            <a:endParaRPr lang="en-US" sz="1200" dirty="0" smtClean="0">
              <a:solidFill>
                <a:srgbClr val="004A65"/>
              </a:solidFill>
              <a:hlinkClick r:id="rId2" tooltip="view quote"/>
            </a:endParaRPr>
          </a:p>
          <a:p>
            <a:pPr marL="0" indent="-133200">
              <a:spcBef>
                <a:spcPts val="0"/>
              </a:spcBef>
              <a:spcAft>
                <a:spcPts val="600"/>
              </a:spcAft>
            </a:pPr>
            <a:endParaRPr lang="en-US" sz="1200" dirty="0">
              <a:solidFill>
                <a:srgbClr val="004A65"/>
              </a:solidFill>
            </a:endParaRPr>
          </a:p>
        </p:txBody>
      </p:sp>
      <p:sp>
        <p:nvSpPr>
          <p:cNvPr id="9" name="Title 6"/>
          <p:cNvSpPr>
            <a:spLocks noGrp="1"/>
          </p:cNvSpPr>
          <p:nvPr>
            <p:ph type="title"/>
          </p:nvPr>
        </p:nvSpPr>
        <p:spPr>
          <a:xfrm>
            <a:off x="209234" y="107347"/>
            <a:ext cx="822685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b="1" dirty="0" smtClean="0">
                <a:solidFill>
                  <a:srgbClr val="0070C0"/>
                </a:solidFill>
              </a:rPr>
              <a:t>RELIABILITY ANALYSIS FOR THE ACCELERATOR II</a:t>
            </a:r>
            <a:endParaRPr lang="en-GB" sz="20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1736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 smtClean="0"/>
              <a:t>November 2015 - TE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Odei Rey </a:t>
            </a:r>
            <a:r>
              <a:rPr lang="en-US" dirty="0" err="1" smtClean="0"/>
              <a:t>Orozko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5807"/>
            <a:ext cx="8558306" cy="2129691"/>
          </a:xfrm>
          <a:prstGeom prst="rect">
            <a:avLst/>
          </a:prstGeom>
          <a:ln>
            <a:solidFill>
              <a:srgbClr val="FFFFFF"/>
            </a:solidFill>
          </a:ln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3301" y="2329972"/>
            <a:ext cx="8630023" cy="2190197"/>
          </a:xfrm>
          <a:prstGeom prst="rect">
            <a:avLst/>
          </a:prstGeom>
        </p:spPr>
      </p:pic>
      <p:sp>
        <p:nvSpPr>
          <p:cNvPr id="9" name="Isosceles Triangle 8"/>
          <p:cNvSpPr/>
          <p:nvPr/>
        </p:nvSpPr>
        <p:spPr>
          <a:xfrm rot="16200000">
            <a:off x="402438" y="2446895"/>
            <a:ext cx="231648" cy="170078"/>
          </a:xfrm>
          <a:prstGeom prst="triangl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Isosceles Triangle 9"/>
          <p:cNvSpPr/>
          <p:nvPr/>
        </p:nvSpPr>
        <p:spPr>
          <a:xfrm rot="16200000">
            <a:off x="402438" y="2699437"/>
            <a:ext cx="231648" cy="170078"/>
          </a:xfrm>
          <a:prstGeom prst="triangl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Isosceles Triangle 10"/>
          <p:cNvSpPr/>
          <p:nvPr/>
        </p:nvSpPr>
        <p:spPr>
          <a:xfrm rot="16200000">
            <a:off x="402438" y="2931085"/>
            <a:ext cx="231648" cy="170078"/>
          </a:xfrm>
          <a:prstGeom prst="triangl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Isosceles Triangle 11"/>
          <p:cNvSpPr/>
          <p:nvPr/>
        </p:nvSpPr>
        <p:spPr>
          <a:xfrm rot="16200000">
            <a:off x="407423" y="3174101"/>
            <a:ext cx="231648" cy="170078"/>
          </a:xfrm>
          <a:prstGeom prst="triangl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Isosceles Triangle 12"/>
          <p:cNvSpPr/>
          <p:nvPr/>
        </p:nvSpPr>
        <p:spPr>
          <a:xfrm rot="16200000">
            <a:off x="407423" y="3421195"/>
            <a:ext cx="231648" cy="170078"/>
          </a:xfrm>
          <a:prstGeom prst="triangl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Isosceles Triangle 13"/>
          <p:cNvSpPr/>
          <p:nvPr/>
        </p:nvSpPr>
        <p:spPr>
          <a:xfrm rot="16200000">
            <a:off x="407423" y="3663738"/>
            <a:ext cx="231648" cy="170078"/>
          </a:xfrm>
          <a:prstGeom prst="triangl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Isosceles Triangle 14"/>
          <p:cNvSpPr/>
          <p:nvPr/>
        </p:nvSpPr>
        <p:spPr>
          <a:xfrm rot="16200000">
            <a:off x="407423" y="3916280"/>
            <a:ext cx="231648" cy="170078"/>
          </a:xfrm>
          <a:prstGeom prst="triangl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Isosceles Triangle 16"/>
          <p:cNvSpPr/>
          <p:nvPr/>
        </p:nvSpPr>
        <p:spPr>
          <a:xfrm rot="16200000">
            <a:off x="407423" y="4168822"/>
            <a:ext cx="231648" cy="170078"/>
          </a:xfrm>
          <a:prstGeom prst="triangl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Isosceles Triangle 18"/>
          <p:cNvSpPr/>
          <p:nvPr/>
        </p:nvSpPr>
        <p:spPr>
          <a:xfrm rot="5400000">
            <a:off x="8618557" y="162584"/>
            <a:ext cx="231648" cy="170078"/>
          </a:xfrm>
          <a:prstGeom prst="triangl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Isosceles Triangle 19"/>
          <p:cNvSpPr/>
          <p:nvPr/>
        </p:nvSpPr>
        <p:spPr>
          <a:xfrm rot="5400000">
            <a:off x="8618557" y="394232"/>
            <a:ext cx="231648" cy="170078"/>
          </a:xfrm>
          <a:prstGeom prst="triangl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Isosceles Triangle 20"/>
          <p:cNvSpPr/>
          <p:nvPr/>
        </p:nvSpPr>
        <p:spPr>
          <a:xfrm rot="5400000">
            <a:off x="8618557" y="635892"/>
            <a:ext cx="231648" cy="170078"/>
          </a:xfrm>
          <a:prstGeom prst="triangl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Isosceles Triangle 21"/>
          <p:cNvSpPr/>
          <p:nvPr/>
        </p:nvSpPr>
        <p:spPr>
          <a:xfrm rot="5400000">
            <a:off x="8623542" y="889790"/>
            <a:ext cx="231648" cy="170078"/>
          </a:xfrm>
          <a:prstGeom prst="triangl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Isosceles Triangle 22"/>
          <p:cNvSpPr/>
          <p:nvPr/>
        </p:nvSpPr>
        <p:spPr>
          <a:xfrm rot="5400000">
            <a:off x="8623542" y="1136884"/>
            <a:ext cx="231648" cy="170078"/>
          </a:xfrm>
          <a:prstGeom prst="triangl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Isosceles Triangle 23"/>
          <p:cNvSpPr/>
          <p:nvPr/>
        </p:nvSpPr>
        <p:spPr>
          <a:xfrm rot="5400000">
            <a:off x="8623542" y="1379427"/>
            <a:ext cx="231648" cy="170078"/>
          </a:xfrm>
          <a:prstGeom prst="triangl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Isosceles Triangle 24"/>
          <p:cNvSpPr/>
          <p:nvPr/>
        </p:nvSpPr>
        <p:spPr>
          <a:xfrm rot="5400000">
            <a:off x="8623542" y="1631969"/>
            <a:ext cx="231648" cy="170078"/>
          </a:xfrm>
          <a:prstGeom prst="triangl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Isosceles Triangle 25"/>
          <p:cNvSpPr/>
          <p:nvPr/>
        </p:nvSpPr>
        <p:spPr>
          <a:xfrm rot="5400000">
            <a:off x="8623542" y="1884511"/>
            <a:ext cx="231648" cy="170078"/>
          </a:xfrm>
          <a:prstGeom prst="triangl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0139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 smtClean="0"/>
              <a:t>November 2015 - TE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Odei Rey </a:t>
            </a:r>
            <a:r>
              <a:rPr lang="en-US" dirty="0" err="1" smtClean="0"/>
              <a:t>Orozko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169498" y="107059"/>
            <a:ext cx="91440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b="1" dirty="0" smtClean="0">
                <a:solidFill>
                  <a:srgbClr val="0070C0"/>
                </a:solidFill>
              </a:rPr>
              <a:t>FUTURE WORK</a:t>
            </a:r>
            <a:endParaRPr lang="en-GB" sz="2000" dirty="0">
              <a:solidFill>
                <a:srgbClr val="0070C0"/>
              </a:solidFill>
            </a:endParaRPr>
          </a:p>
        </p:txBody>
      </p:sp>
      <p:sp>
        <p:nvSpPr>
          <p:cNvPr id="8" name="6 Rectángulo redondeado"/>
          <p:cNvSpPr/>
          <p:nvPr/>
        </p:nvSpPr>
        <p:spPr>
          <a:xfrm>
            <a:off x="288692" y="1149248"/>
            <a:ext cx="2764836" cy="1508665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 smtClean="0">
                <a:solidFill>
                  <a:schemeClr val="accent6">
                    <a:lumMod val="50000"/>
                  </a:schemeClr>
                </a:solidFill>
                <a:latin typeface="TitilliumText22L 400 wt"/>
                <a:cs typeface="TitilliumText22L 400 wt"/>
              </a:rPr>
              <a:t>Optimize the overall operational efficiency of accelerators</a:t>
            </a:r>
            <a:endParaRPr lang="es-ES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9" name="8 Rectángulo redondeado"/>
          <p:cNvSpPr/>
          <p:nvPr/>
        </p:nvSpPr>
        <p:spPr>
          <a:xfrm>
            <a:off x="746022" y="3128290"/>
            <a:ext cx="1721501" cy="928409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tilliumText22L 400 wt"/>
                <a:cs typeface="TitilliumText22L 400 wt"/>
              </a:rPr>
              <a:t> </a:t>
            </a:r>
            <a:r>
              <a:rPr lang="en-US" sz="3200" dirty="0" smtClean="0">
                <a:solidFill>
                  <a:schemeClr val="accent6">
                    <a:lumMod val="50000"/>
                  </a:schemeClr>
                </a:solidFill>
                <a:latin typeface="TitilliumText22L 400 wt"/>
                <a:cs typeface="TitilliumText22L 400 wt"/>
              </a:rPr>
              <a:t>CLIC</a:t>
            </a:r>
            <a:endParaRPr lang="es-ES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0" name="10 Flecha abajo"/>
          <p:cNvSpPr/>
          <p:nvPr/>
        </p:nvSpPr>
        <p:spPr>
          <a:xfrm>
            <a:off x="1573679" y="2707419"/>
            <a:ext cx="104333" cy="371365"/>
          </a:xfrm>
          <a:prstGeom prst="downArrow">
            <a:avLst/>
          </a:prstGeom>
          <a:solidFill>
            <a:schemeClr val="accent2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s-ES"/>
          </a:p>
        </p:txBody>
      </p:sp>
      <p:sp>
        <p:nvSpPr>
          <p:cNvPr id="11" name="Text Placeholder 15"/>
          <p:cNvSpPr txBox="1">
            <a:spLocks/>
          </p:cNvSpPr>
          <p:nvPr/>
        </p:nvSpPr>
        <p:spPr>
          <a:xfrm>
            <a:off x="3376706" y="233604"/>
            <a:ext cx="5701553" cy="3352800"/>
          </a:xfrm>
          <a:prstGeom prst="rect">
            <a:avLst/>
          </a:prstGeom>
        </p:spPr>
        <p:txBody>
          <a:bodyPr vert="horz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7200" indent="-313200">
              <a:spcBef>
                <a:spcPts val="2600"/>
              </a:spcBef>
              <a:spcAft>
                <a:spcPts val="0"/>
              </a:spcAft>
              <a:buClrTx/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accent6">
                    <a:lumMod val="50000"/>
                  </a:schemeClr>
                </a:solidFill>
                <a:effectLst/>
                <a:cs typeface="TitilliumText22L 400 wt"/>
              </a:rPr>
              <a:t>Comparative study of the modeling tools available.</a:t>
            </a:r>
          </a:p>
          <a:p>
            <a:pPr marL="277200" indent="-313200">
              <a:spcBef>
                <a:spcPts val="2600"/>
              </a:spcBef>
              <a:spcAft>
                <a:spcPts val="0"/>
              </a:spcAft>
              <a:buClrTx/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accent6">
                    <a:lumMod val="50000"/>
                  </a:schemeClr>
                </a:solidFill>
                <a:effectLst/>
                <a:cs typeface="TitilliumText22L 400 wt"/>
              </a:rPr>
              <a:t>Detection of the methods to identify the critical parameters.</a:t>
            </a:r>
          </a:p>
          <a:p>
            <a:pPr marL="277200" indent="-313200">
              <a:spcBef>
                <a:spcPts val="2600"/>
              </a:spcBef>
              <a:spcAft>
                <a:spcPts val="0"/>
              </a:spcAft>
              <a:buClrTx/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accent6">
                    <a:lumMod val="50000"/>
                  </a:schemeClr>
                </a:solidFill>
                <a:effectLst/>
                <a:cs typeface="TitilliumText22L 400 wt"/>
              </a:rPr>
              <a:t>Formulation of  “best approaches” (existing, new mathematical models or methodologies).</a:t>
            </a:r>
          </a:p>
          <a:p>
            <a:pPr marL="277200" indent="-313200">
              <a:spcBef>
                <a:spcPts val="2600"/>
              </a:spcBef>
              <a:spcAft>
                <a:spcPts val="0"/>
              </a:spcAft>
              <a:buClrTx/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accent6">
                    <a:lumMod val="50000"/>
                  </a:schemeClr>
                </a:solidFill>
                <a:effectLst/>
                <a:cs typeface="TitilliumText22L 400 wt"/>
              </a:rPr>
              <a:t>Implementation and testing of the proposed new “best approaches”.</a:t>
            </a:r>
          </a:p>
          <a:p>
            <a:pPr marL="277200" indent="-313200">
              <a:spcBef>
                <a:spcPts val="2600"/>
              </a:spcBef>
              <a:spcAft>
                <a:spcPts val="0"/>
              </a:spcAft>
              <a:buClrTx/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accent6">
                    <a:lumMod val="50000"/>
                  </a:schemeClr>
                </a:solidFill>
                <a:effectLst/>
                <a:cs typeface="TitilliumText22L 400 wt"/>
              </a:rPr>
              <a:t>Comparison of the new modeling tools and existing ones.</a:t>
            </a:r>
          </a:p>
          <a:p>
            <a:pPr marL="277200" indent="-313200">
              <a:spcBef>
                <a:spcPts val="2600"/>
              </a:spcBef>
              <a:spcAft>
                <a:spcPts val="0"/>
              </a:spcAft>
              <a:buClrTx/>
              <a:buFont typeface="Arial" panose="020B0604020202020204" pitchFamily="34" charset="0"/>
              <a:buChar char="•"/>
            </a:pPr>
            <a:endParaRPr lang="en-US" sz="1600" dirty="0" smtClean="0">
              <a:solidFill>
                <a:schemeClr val="accent6">
                  <a:lumMod val="50000"/>
                </a:schemeClr>
              </a:solidFill>
              <a:effectLst/>
              <a:cs typeface="TitilliumText22L 400 wt"/>
            </a:endParaRPr>
          </a:p>
          <a:p>
            <a:pPr marL="277200" indent="-313200" algn="ctr">
              <a:spcBef>
                <a:spcPts val="2600"/>
              </a:spcBef>
              <a:buFont typeface="Arial" panose="020B0604020202020204" pitchFamily="34" charset="0"/>
              <a:buChar char="•"/>
            </a:pPr>
            <a:endParaRPr kumimoji="0" lang="en-US" b="0" i="0" u="none" strike="noStrike" kern="1200" cap="none" spc="0" normalizeH="0" noProof="0" dirty="0" smtClean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uLnTx/>
              <a:uFillTx/>
              <a:cs typeface="TitilliumText22L 400 wt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169498" y="544727"/>
            <a:ext cx="16581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6576" indent="0">
              <a:buNone/>
            </a:pPr>
            <a:r>
              <a:rPr lang="en-GB" dirty="0" smtClean="0">
                <a:solidFill>
                  <a:srgbClr val="0070C0"/>
                </a:solidFill>
              </a:rPr>
              <a:t>OBJECTIVES</a:t>
            </a:r>
            <a:endParaRPr lang="en-GB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5529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294" y="173319"/>
            <a:ext cx="8507506" cy="4024032"/>
          </a:xfrm>
        </p:spPr>
        <p:txBody>
          <a:bodyPr>
            <a:normAutofit fontScale="77500" lnSpcReduction="20000"/>
          </a:bodyPr>
          <a:lstStyle/>
          <a:p>
            <a:pPr marL="36576" indent="0">
              <a:buNone/>
            </a:pPr>
            <a:r>
              <a:rPr lang="en-GB" sz="2000" b="1" dirty="0" smtClean="0">
                <a:solidFill>
                  <a:srgbClr val="0070C0"/>
                </a:solidFill>
              </a:rPr>
              <a:t>QUALIFICATIONS</a:t>
            </a:r>
          </a:p>
          <a:p>
            <a:r>
              <a:rPr lang="en-GB" sz="2000" dirty="0" smtClean="0">
                <a:solidFill>
                  <a:schemeClr val="accent6">
                    <a:lumMod val="50000"/>
                  </a:schemeClr>
                </a:solidFill>
              </a:rPr>
              <a:t>Degree in Mathematics, University of the Basque Country (EHU)</a:t>
            </a:r>
          </a:p>
          <a:p>
            <a:r>
              <a:rPr lang="en-GB" sz="2000" dirty="0" smtClean="0">
                <a:solidFill>
                  <a:schemeClr val="accent6">
                    <a:lumMod val="50000"/>
                  </a:schemeClr>
                </a:solidFill>
              </a:rPr>
              <a:t>Masters degree in Mathematical Modelling, Statistics and Computing, EHU</a:t>
            </a:r>
          </a:p>
          <a:p>
            <a:r>
              <a:rPr lang="en-GB" sz="2000" dirty="0" smtClean="0">
                <a:solidFill>
                  <a:schemeClr val="accent6">
                    <a:lumMod val="50000"/>
                  </a:schemeClr>
                </a:solidFill>
              </a:rPr>
              <a:t>Computer skills: </a:t>
            </a:r>
            <a:r>
              <a:rPr lang="en-GB" sz="2000" dirty="0" err="1" smtClean="0">
                <a:solidFill>
                  <a:schemeClr val="accent6">
                    <a:lumMod val="50000"/>
                  </a:schemeClr>
                </a:solidFill>
              </a:rPr>
              <a:t>MatLab</a:t>
            </a:r>
            <a:r>
              <a:rPr lang="en-GB" sz="2000" dirty="0" smtClean="0">
                <a:solidFill>
                  <a:schemeClr val="accent6">
                    <a:lumMod val="50000"/>
                  </a:schemeClr>
                </a:solidFill>
              </a:rPr>
              <a:t>, Python, C++</a:t>
            </a:r>
          </a:p>
          <a:p>
            <a:pPr marL="36576" indent="0">
              <a:buNone/>
            </a:pPr>
            <a:endParaRPr lang="en-GB" sz="2000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marL="36576" indent="0">
              <a:buNone/>
            </a:pPr>
            <a:r>
              <a:rPr lang="en-GB" sz="2000" b="1" dirty="0" smtClean="0">
                <a:solidFill>
                  <a:srgbClr val="0070C0"/>
                </a:solidFill>
              </a:rPr>
              <a:t>PREVIOUS WORK</a:t>
            </a:r>
          </a:p>
          <a:p>
            <a:r>
              <a:rPr lang="en-GB" sz="2000" dirty="0" smtClean="0">
                <a:solidFill>
                  <a:schemeClr val="accent6">
                    <a:lumMod val="50000"/>
                  </a:schemeClr>
                </a:solidFill>
              </a:rPr>
              <a:t>Researcher at Department of Applied Mathematics, EHU. (2012) </a:t>
            </a:r>
          </a:p>
          <a:p>
            <a:pPr marL="36576" indent="0">
              <a:buNone/>
            </a:pPr>
            <a:r>
              <a:rPr lang="en-GB" sz="2000" i="1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en-GB" sz="2000" i="1" dirty="0" smtClean="0">
                <a:solidFill>
                  <a:schemeClr val="accent6">
                    <a:lumMod val="50000"/>
                  </a:schemeClr>
                </a:solidFill>
              </a:rPr>
              <a:t>      </a:t>
            </a:r>
            <a:r>
              <a:rPr lang="en-GB" sz="2000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Mathematical modelling in finance</a:t>
            </a:r>
          </a:p>
          <a:p>
            <a:pPr marL="36576" indent="0">
              <a:buNone/>
            </a:pPr>
            <a:endParaRPr lang="en-GB" sz="2000" i="1" dirty="0" smtClean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en-GB" sz="2000" dirty="0" smtClean="0">
                <a:solidFill>
                  <a:schemeClr val="accent6">
                    <a:lumMod val="50000"/>
                  </a:schemeClr>
                </a:solidFill>
              </a:rPr>
              <a:t>Junior professional at ESS. (2013)</a:t>
            </a:r>
          </a:p>
          <a:p>
            <a:pPr marL="36576" indent="0">
              <a:buNone/>
            </a:pPr>
            <a:r>
              <a:rPr lang="en-GB" sz="2000" i="1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en-GB" sz="2000" i="1" dirty="0" smtClean="0">
                <a:solidFill>
                  <a:schemeClr val="accent6">
                    <a:lumMod val="50000"/>
                  </a:schemeClr>
                </a:solidFill>
              </a:rPr>
              <a:t>      </a:t>
            </a:r>
            <a:r>
              <a:rPr lang="en-GB" sz="2000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Reliability Analysis for the accelerator</a:t>
            </a:r>
          </a:p>
          <a:p>
            <a:pPr marL="36576" indent="0">
              <a:buNone/>
            </a:pPr>
            <a:endParaRPr lang="en-GB" sz="2000" i="1" dirty="0" smtClean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en-GB" sz="2000" dirty="0" smtClean="0">
                <a:solidFill>
                  <a:schemeClr val="accent6">
                    <a:lumMod val="50000"/>
                  </a:schemeClr>
                </a:solidFill>
              </a:rPr>
              <a:t>Researcher at the Department </a:t>
            </a:r>
            <a:r>
              <a:rPr lang="en-GB" sz="2000" dirty="0">
                <a:solidFill>
                  <a:schemeClr val="accent6">
                    <a:lumMod val="50000"/>
                  </a:schemeClr>
                </a:solidFill>
              </a:rPr>
              <a:t>of Electrical and </a:t>
            </a:r>
            <a:r>
              <a:rPr lang="en-GB" sz="2000" dirty="0" smtClean="0">
                <a:solidFill>
                  <a:schemeClr val="accent6">
                    <a:lumMod val="50000"/>
                  </a:schemeClr>
                </a:solidFill>
              </a:rPr>
              <a:t>Electronics. (2014)                  </a:t>
            </a:r>
            <a:r>
              <a:rPr lang="en-GB" sz="2000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Generation and modelling of dialogues based on stochastic structural models</a:t>
            </a:r>
          </a:p>
          <a:p>
            <a:pPr marL="36576" indent="0">
              <a:buNone/>
            </a:pPr>
            <a:endParaRPr lang="en-GB" sz="2000" i="1" dirty="0" smtClean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6576" indent="0">
              <a:buNone/>
            </a:pPr>
            <a:r>
              <a:rPr lang="en-GB" sz="2000" b="1" dirty="0" smtClean="0"/>
              <a:t>FUTURE WORK</a:t>
            </a:r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 smtClean="0"/>
              <a:t>November 2015 - TE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Odei Rey </a:t>
            </a:r>
            <a:r>
              <a:rPr lang="en-US" dirty="0" err="1" smtClean="0"/>
              <a:t>Orozko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2265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4544" y="-23219"/>
            <a:ext cx="8226854" cy="565109"/>
          </a:xfrm>
        </p:spPr>
        <p:txBody>
          <a:bodyPr>
            <a:normAutofit/>
          </a:bodyPr>
          <a:lstStyle/>
          <a:p>
            <a:r>
              <a:rPr lang="en-GB" sz="2000" b="1" dirty="0" smtClean="0">
                <a:solidFill>
                  <a:srgbClr val="0070C0"/>
                </a:solidFill>
              </a:rPr>
              <a:t>MATHEMATICAL MODELLING IN FINANCE</a:t>
            </a:r>
            <a:endParaRPr lang="en-GB" sz="2000" b="1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4544" y="625929"/>
            <a:ext cx="8229600" cy="3457121"/>
          </a:xfrm>
        </p:spPr>
        <p:txBody>
          <a:bodyPr>
            <a:normAutofit/>
          </a:bodyPr>
          <a:lstStyle/>
          <a:p>
            <a:pPr marL="36576" indent="0">
              <a:buNone/>
            </a:pPr>
            <a:r>
              <a:rPr lang="en-GB" sz="1600" dirty="0" smtClean="0">
                <a:solidFill>
                  <a:srgbClr val="0070C0"/>
                </a:solidFill>
              </a:rPr>
              <a:t>BLACK SCHOLES EQUATION</a:t>
            </a:r>
            <a:endParaRPr lang="en-GB" sz="1600" dirty="0">
              <a:solidFill>
                <a:srgbClr val="0070C0"/>
              </a:solidFill>
            </a:endParaRPr>
          </a:p>
          <a:p>
            <a:pPr marL="36576" indent="0">
              <a:buNone/>
            </a:pPr>
            <a:r>
              <a:rPr lang="en-GB" sz="1600" dirty="0" smtClean="0">
                <a:solidFill>
                  <a:schemeClr val="accent6">
                    <a:lumMod val="50000"/>
                  </a:schemeClr>
                </a:solidFill>
              </a:rPr>
              <a:t>PDE governing the price evolution of a European call (Nobel price in 1997)</a:t>
            </a:r>
            <a:endParaRPr lang="en-GB" sz="16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 smtClean="0"/>
              <a:t>November 2015 - TE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Odei Rey </a:t>
            </a:r>
            <a:r>
              <a:rPr lang="en-US" dirty="0" err="1" smtClean="0"/>
              <a:t>Orozko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8430" y="1423341"/>
            <a:ext cx="3575050" cy="901707"/>
          </a:xfrm>
          <a:prstGeom prst="rect">
            <a:avLst/>
          </a:prstGeom>
        </p:spPr>
      </p:pic>
      <p:sp>
        <p:nvSpPr>
          <p:cNvPr id="13" name="Content Placeholder 2"/>
          <p:cNvSpPr txBox="1">
            <a:spLocks/>
          </p:cNvSpPr>
          <p:nvPr/>
        </p:nvSpPr>
        <p:spPr>
          <a:xfrm>
            <a:off x="274544" y="2582646"/>
            <a:ext cx="8229600" cy="3358266"/>
          </a:xfrm>
          <a:prstGeom prst="rect">
            <a:avLst/>
          </a:prstGeom>
        </p:spPr>
        <p:txBody>
          <a:bodyPr vert="horz"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Font typeface="Arial"/>
              <a:buNone/>
            </a:pPr>
            <a:r>
              <a:rPr lang="en-GB" sz="1600" dirty="0" smtClean="0">
                <a:solidFill>
                  <a:srgbClr val="0070C0"/>
                </a:solidFill>
              </a:rPr>
              <a:t>NUMERICAL METHODS IMPLEMENTED (</a:t>
            </a:r>
            <a:r>
              <a:rPr lang="en-GB" sz="1600" dirty="0" err="1" smtClean="0">
                <a:solidFill>
                  <a:srgbClr val="0070C0"/>
                </a:solidFill>
              </a:rPr>
              <a:t>MatLab</a:t>
            </a:r>
            <a:r>
              <a:rPr lang="en-GB" sz="1600" dirty="0" smtClean="0">
                <a:solidFill>
                  <a:srgbClr val="0070C0"/>
                </a:solidFill>
              </a:rPr>
              <a:t>):</a:t>
            </a:r>
          </a:p>
          <a:p>
            <a:r>
              <a:rPr lang="en-GB" sz="1600" dirty="0" smtClean="0">
                <a:solidFill>
                  <a:schemeClr val="accent6">
                    <a:lumMod val="50000"/>
                  </a:schemeClr>
                </a:solidFill>
              </a:rPr>
              <a:t>Implicit Euler (</a:t>
            </a:r>
            <a:r>
              <a:rPr lang="en-GB" sz="1600" dirty="0" err="1" smtClean="0">
                <a:solidFill>
                  <a:schemeClr val="accent6">
                    <a:lumMod val="50000"/>
                  </a:schemeClr>
                </a:solidFill>
              </a:rPr>
              <a:t>EulerIM</a:t>
            </a:r>
            <a:r>
              <a:rPr lang="en-GB" sz="1600" dirty="0" smtClean="0">
                <a:solidFill>
                  <a:schemeClr val="accent6">
                    <a:lumMod val="50000"/>
                  </a:schemeClr>
                </a:solidFill>
              </a:rPr>
              <a:t>)</a:t>
            </a:r>
          </a:p>
          <a:p>
            <a:r>
              <a:rPr lang="en-GB" sz="1600" dirty="0" smtClean="0">
                <a:solidFill>
                  <a:schemeClr val="accent6">
                    <a:lumMod val="50000"/>
                  </a:schemeClr>
                </a:solidFill>
              </a:rPr>
              <a:t>Crank Nicolson(CR)</a:t>
            </a:r>
          </a:p>
          <a:p>
            <a:r>
              <a:rPr lang="en-GB" sz="1600" dirty="0" err="1" smtClean="0">
                <a:solidFill>
                  <a:schemeClr val="accent6">
                    <a:lumMod val="50000"/>
                  </a:schemeClr>
                </a:solidFill>
              </a:rPr>
              <a:t>Rannacher</a:t>
            </a:r>
            <a:r>
              <a:rPr lang="en-GB" sz="1600" dirty="0" smtClean="0">
                <a:solidFill>
                  <a:schemeClr val="accent6">
                    <a:lumMod val="50000"/>
                  </a:schemeClr>
                </a:solidFill>
              </a:rPr>
              <a:t> with 2 or 3 initial steps (RN2 or RN3)</a:t>
            </a:r>
          </a:p>
          <a:p>
            <a:r>
              <a:rPr lang="en-GB" sz="1600" dirty="0" err="1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Runge-Kutta</a:t>
            </a:r>
            <a:r>
              <a:rPr lang="en-GB" sz="1600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IMEX of order 2 and 2 or 3 stages (RK IMEX2 or RK IMEX3</a:t>
            </a:r>
            <a:r>
              <a:rPr lang="en-GB" sz="1600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  <a:endParaRPr lang="en-GB" sz="1600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marL="36576" indent="0">
              <a:buFont typeface="Arial"/>
              <a:buNone/>
            </a:pPr>
            <a:endParaRPr lang="en-GB" sz="1600" dirty="0" smtClean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182756" y="1502844"/>
            <a:ext cx="154502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 smtClean="0">
                <a:solidFill>
                  <a:srgbClr val="0070C0"/>
                </a:solidFill>
              </a:rPr>
              <a:t>V(</a:t>
            </a:r>
            <a:r>
              <a:rPr lang="en-GB" sz="3200" dirty="0" err="1" smtClean="0">
                <a:solidFill>
                  <a:srgbClr val="0070C0"/>
                </a:solidFill>
              </a:rPr>
              <a:t>s,t</a:t>
            </a:r>
            <a:r>
              <a:rPr lang="en-GB" sz="3200" dirty="0" smtClean="0">
                <a:solidFill>
                  <a:srgbClr val="0070C0"/>
                </a:solidFill>
              </a:rPr>
              <a:t>)?</a:t>
            </a:r>
            <a:endParaRPr lang="en-GB" sz="32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54715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 smtClean="0"/>
              <a:t>November 2015 - TE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Odei Rey </a:t>
            </a:r>
            <a:r>
              <a:rPr lang="en-US" dirty="0" err="1" smtClean="0"/>
              <a:t>Orozko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176306" y="144139"/>
            <a:ext cx="8791387" cy="565109"/>
          </a:xfrm>
        </p:spPr>
        <p:txBody>
          <a:bodyPr>
            <a:noAutofit/>
          </a:bodyPr>
          <a:lstStyle/>
          <a:p>
            <a:r>
              <a:rPr lang="en-GB" sz="2000" b="1" dirty="0" smtClean="0">
                <a:solidFill>
                  <a:srgbClr val="0070C0"/>
                </a:solidFill>
              </a:rPr>
              <a:t>GENERATION AND MODELLING OF SDS I</a:t>
            </a:r>
            <a:endParaRPr lang="en-GB" sz="2000" b="1" dirty="0">
              <a:solidFill>
                <a:srgbClr val="0070C0"/>
              </a:solidFill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173916" y="755145"/>
            <a:ext cx="8868483" cy="3203145"/>
          </a:xfrm>
        </p:spPr>
        <p:txBody>
          <a:bodyPr>
            <a:normAutofit/>
          </a:bodyPr>
          <a:lstStyle/>
          <a:p>
            <a:pPr marL="36576" indent="0">
              <a:buNone/>
            </a:pPr>
            <a:r>
              <a:rPr lang="en-GB" sz="1600" dirty="0" smtClean="0">
                <a:solidFill>
                  <a:srgbClr val="0070C0"/>
                </a:solidFill>
              </a:rPr>
              <a:t>WHAT IS A SPOKEN DIALOG SYSTEM?</a:t>
            </a:r>
          </a:p>
          <a:p>
            <a:pPr marL="36576" indent="0">
              <a:buNone/>
            </a:pPr>
            <a:r>
              <a:rPr lang="en-GB" sz="1600" dirty="0" smtClean="0">
                <a:solidFill>
                  <a:schemeClr val="accent6">
                    <a:lumMod val="50000"/>
                  </a:schemeClr>
                </a:solidFill>
              </a:rPr>
              <a:t>A </a:t>
            </a:r>
            <a:r>
              <a:rPr lang="en-GB" sz="1600" u="sng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software tool</a:t>
            </a:r>
            <a:r>
              <a:rPr lang="en-GB" sz="1600" dirty="0">
                <a:solidFill>
                  <a:schemeClr val="accent6">
                    <a:lumMod val="50000"/>
                  </a:schemeClr>
                </a:solidFill>
              </a:rPr>
              <a:t> allowing communication </a:t>
            </a:r>
            <a:r>
              <a:rPr lang="en-GB" sz="1600" u="sng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via voice </a:t>
            </a:r>
            <a:r>
              <a:rPr lang="en-GB" sz="1600" dirty="0">
                <a:solidFill>
                  <a:schemeClr val="accent6">
                    <a:lumMod val="50000"/>
                  </a:schemeClr>
                </a:solidFill>
              </a:rPr>
              <a:t>in order to perform a </a:t>
            </a:r>
            <a:r>
              <a:rPr lang="en-GB" sz="1600" u="sng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certain </a:t>
            </a:r>
            <a:r>
              <a:rPr lang="en-GB" sz="1600" u="sng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task</a:t>
            </a:r>
          </a:p>
          <a:p>
            <a:pPr marL="36576" indent="0">
              <a:buNone/>
            </a:pPr>
            <a:endParaRPr lang="en-GB" sz="16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6576" indent="0">
              <a:buNone/>
            </a:pPr>
            <a:r>
              <a:rPr lang="en-GB" sz="1600" dirty="0" smtClean="0">
                <a:solidFill>
                  <a:srgbClr val="0070C0"/>
                </a:solidFill>
              </a:rPr>
              <a:t>DESIGN - STRUCTURE</a:t>
            </a:r>
          </a:p>
          <a:p>
            <a:pPr marL="36576" indent="0">
              <a:buNone/>
            </a:pPr>
            <a:endParaRPr lang="en-GB" sz="1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1" name="Content Placeholder 7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3848" y="2269940"/>
            <a:ext cx="3765867" cy="200796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75931" y="2250541"/>
            <a:ext cx="3861205" cy="201310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3" name="Oval 12"/>
          <p:cNvSpPr/>
          <p:nvPr/>
        </p:nvSpPr>
        <p:spPr>
          <a:xfrm>
            <a:off x="3250229" y="2912327"/>
            <a:ext cx="974165" cy="723189"/>
          </a:xfrm>
          <a:prstGeom prst="ellipse">
            <a:avLst/>
          </a:prstGeom>
          <a:noFill/>
          <a:ln w="28575">
            <a:solidFill>
              <a:srgbClr val="FF0000"/>
            </a:solidFill>
            <a:prstDash val="dash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20747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6488" y="792776"/>
            <a:ext cx="8229600" cy="3300879"/>
          </a:xfrm>
        </p:spPr>
        <p:txBody>
          <a:bodyPr>
            <a:normAutofit/>
          </a:bodyPr>
          <a:lstStyle/>
          <a:p>
            <a:pPr marL="36576" indent="0">
              <a:buNone/>
            </a:pPr>
            <a:r>
              <a:rPr lang="en-GB" sz="1600" dirty="0" smtClean="0">
                <a:solidFill>
                  <a:srgbClr val="0070C0"/>
                </a:solidFill>
              </a:rPr>
              <a:t>DESIGNS OF THE DM</a:t>
            </a:r>
          </a:p>
          <a:p>
            <a:r>
              <a:rPr lang="en-GB" sz="1800" dirty="0" smtClean="0">
                <a:solidFill>
                  <a:schemeClr val="accent6">
                    <a:lumMod val="50000"/>
                  </a:schemeClr>
                </a:solidFill>
              </a:rPr>
              <a:t>Hand-crafted </a:t>
            </a:r>
            <a:r>
              <a:rPr lang="en-GB" sz="1800" dirty="0" smtClean="0">
                <a:solidFill>
                  <a:schemeClr val="accent6">
                    <a:lumMod val="50000"/>
                  </a:schemeClr>
                </a:solidFill>
              </a:rPr>
              <a:t>rules combined with statistical knowledge</a:t>
            </a:r>
          </a:p>
          <a:p>
            <a:r>
              <a:rPr lang="en-GB" sz="1800" dirty="0" smtClean="0">
                <a:solidFill>
                  <a:schemeClr val="accent6">
                    <a:lumMod val="50000"/>
                  </a:schemeClr>
                </a:solidFill>
              </a:rPr>
              <a:t>Bayesian networks</a:t>
            </a:r>
          </a:p>
          <a:p>
            <a:r>
              <a:rPr lang="en-GB" sz="1800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Stochastic Finite-State models</a:t>
            </a:r>
          </a:p>
          <a:p>
            <a:r>
              <a:rPr lang="en-GB" sz="1800" dirty="0" smtClean="0">
                <a:solidFill>
                  <a:schemeClr val="accent6">
                    <a:lumMod val="50000"/>
                  </a:schemeClr>
                </a:solidFill>
              </a:rPr>
              <a:t>Partially Observable Markov Decision Process (state-of-the-art)</a:t>
            </a:r>
          </a:p>
          <a:p>
            <a:endParaRPr lang="en-GB" sz="18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 smtClean="0"/>
              <a:t>November 2015 - TE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Odei Rey </a:t>
            </a:r>
            <a:r>
              <a:rPr lang="en-US" dirty="0" err="1" smtClean="0"/>
              <a:t>Orozko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1231152" y="2223247"/>
            <a:ext cx="0" cy="831189"/>
          </a:xfrm>
          <a:prstGeom prst="straightConnector1">
            <a:avLst/>
          </a:prstGeom>
          <a:ln w="38100">
            <a:solidFill>
              <a:schemeClr val="tx2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1231152" y="3054436"/>
            <a:ext cx="745863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GB" dirty="0" smtClean="0"/>
              <a:t>Model: </a:t>
            </a:r>
            <a:r>
              <a:rPr lang="en-GB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Stochastic Finite State Bi-Automata</a:t>
            </a:r>
            <a:r>
              <a:rPr lang="en-GB" dirty="0" smtClean="0"/>
              <a:t> (PFSBA)</a:t>
            </a:r>
          </a:p>
          <a:p>
            <a:pPr marL="285750" indent="-285750">
              <a:buFontTx/>
              <a:buChar char="-"/>
            </a:pPr>
            <a:r>
              <a:rPr lang="en-GB" dirty="0" smtClean="0"/>
              <a:t>Algorithm to estimate the parameters of the PFSBA: </a:t>
            </a:r>
            <a:r>
              <a:rPr lang="en-GB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Online-Learning </a:t>
            </a:r>
          </a:p>
          <a:p>
            <a:r>
              <a:rPr lang="en-GB" dirty="0" smtClean="0"/>
              <a:t>* Python </a:t>
            </a:r>
            <a:r>
              <a:rPr lang="en-GB" dirty="0"/>
              <a:t>based </a:t>
            </a:r>
            <a:r>
              <a:rPr lang="en-GB" dirty="0" smtClean="0"/>
              <a:t>software: generate and evaluate dialogs</a:t>
            </a:r>
            <a:endParaRPr lang="en-GB" dirty="0"/>
          </a:p>
          <a:p>
            <a:pPr marL="285750" indent="-285750">
              <a:buFontTx/>
              <a:buChar char="-"/>
            </a:pPr>
            <a:endParaRPr lang="en-GB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176306" y="144139"/>
            <a:ext cx="8791387" cy="565109"/>
          </a:xfrm>
        </p:spPr>
        <p:txBody>
          <a:bodyPr>
            <a:noAutofit/>
          </a:bodyPr>
          <a:lstStyle/>
          <a:p>
            <a:r>
              <a:rPr lang="en-GB" sz="2000" b="1" dirty="0" smtClean="0">
                <a:solidFill>
                  <a:srgbClr val="0070C0"/>
                </a:solidFill>
              </a:rPr>
              <a:t>GENERATION AND MODELLING OF SDS II</a:t>
            </a:r>
            <a:endParaRPr lang="en-GB" sz="20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00011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 smtClean="0"/>
              <a:t>November 2015 - TE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Odei Rey </a:t>
            </a:r>
            <a:r>
              <a:rPr lang="en-US" dirty="0" err="1" smtClean="0"/>
              <a:t>Orozko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128009" y="757602"/>
            <a:ext cx="9242234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>
                <a:solidFill>
                  <a:srgbClr val="0070C0"/>
                </a:solidFill>
              </a:rPr>
              <a:t>EXPERIMENTS: LEARNING THE MODEL FROM LET’S GO CORPUS - INITIAL ESTIMATION</a:t>
            </a:r>
          </a:p>
          <a:p>
            <a:endParaRPr lang="en-GB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>
                <a:solidFill>
                  <a:schemeClr val="accent6">
                    <a:lumMod val="50000"/>
                  </a:schemeClr>
                </a:solidFill>
              </a:rPr>
              <a:t>Set of spoken dialogues in the bus information domain.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>
                <a:solidFill>
                  <a:schemeClr val="accent6">
                    <a:lumMod val="50000"/>
                  </a:schemeClr>
                </a:solidFill>
              </a:rPr>
              <a:t>Provides schedules and route information about the Pittsburgh city’s bus service.</a:t>
            </a:r>
            <a:endParaRPr lang="en-GB" sz="1400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2" name="Content Placeholder 11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1624" y="1755598"/>
            <a:ext cx="3972782" cy="2035855"/>
          </a:xfr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199" y="1970136"/>
            <a:ext cx="3989780" cy="1767002"/>
          </a:xfrm>
          <a:prstGeom prst="rect">
            <a:avLst/>
          </a:prstGeom>
        </p:spPr>
      </p:pic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29064" y="144139"/>
            <a:ext cx="8791387" cy="565109"/>
          </a:xfrm>
        </p:spPr>
        <p:txBody>
          <a:bodyPr>
            <a:noAutofit/>
          </a:bodyPr>
          <a:lstStyle/>
          <a:p>
            <a:r>
              <a:rPr lang="en-GB" sz="2000" b="1" dirty="0" smtClean="0">
                <a:solidFill>
                  <a:srgbClr val="0070C0"/>
                </a:solidFill>
              </a:rPr>
              <a:t>GENERATION AND MODELLING OF SDS III</a:t>
            </a:r>
            <a:endParaRPr lang="en-GB" sz="20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265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 smtClean="0"/>
              <a:t>November 2015 - TE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Odei Rey </a:t>
            </a:r>
            <a:r>
              <a:rPr lang="en-US" dirty="0" err="1" smtClean="0"/>
              <a:t>Orozko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4417768" y="791185"/>
            <a:ext cx="4068820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>
                <a:solidFill>
                  <a:srgbClr val="0070C0"/>
                </a:solidFill>
              </a:rPr>
              <a:t>EXPERIMENTS: ONLINE ESTIMATION</a:t>
            </a:r>
          </a:p>
          <a:p>
            <a:r>
              <a:rPr lang="en-GB" sz="1200" dirty="0" smtClean="0">
                <a:solidFill>
                  <a:schemeClr val="accent6">
                    <a:lumMod val="50000"/>
                  </a:schemeClr>
                </a:solidFill>
              </a:rPr>
              <a:t>DM</a:t>
            </a:r>
            <a:r>
              <a:rPr lang="en-GB" sz="1200" dirty="0" smtClean="0">
                <a:solidFill>
                  <a:schemeClr val="accent6">
                    <a:lumMod val="50000"/>
                  </a:schemeClr>
                </a:solidFill>
              </a:rPr>
              <a:t>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dirty="0" smtClean="0">
                <a:solidFill>
                  <a:schemeClr val="accent6">
                    <a:lumMod val="50000"/>
                  </a:schemeClr>
                </a:solidFill>
              </a:rPr>
              <a:t>Bayes decision rule (max. like-hood)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Online learning</a:t>
            </a:r>
            <a:endParaRPr lang="en-GB" sz="1200" dirty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en-GB" sz="1200" dirty="0" smtClean="0">
                <a:solidFill>
                  <a:schemeClr val="accent6">
                    <a:lumMod val="50000"/>
                  </a:schemeClr>
                </a:solidFill>
              </a:rPr>
              <a:t>SU: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dirty="0" smtClean="0">
                <a:solidFill>
                  <a:schemeClr val="accent6">
                    <a:lumMod val="50000"/>
                  </a:schemeClr>
                </a:solidFill>
              </a:rPr>
              <a:t>Fully random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dirty="0" smtClean="0">
                <a:solidFill>
                  <a:schemeClr val="accent6">
                    <a:lumMod val="50000"/>
                  </a:schemeClr>
                </a:solidFill>
              </a:rPr>
              <a:t>Behaviours learned from the Corpus (2)</a:t>
            </a:r>
          </a:p>
          <a:p>
            <a:endParaRPr lang="en-GB" sz="16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33985" y="791185"/>
            <a:ext cx="292972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>
                <a:solidFill>
                  <a:srgbClr val="0070C0"/>
                </a:solidFill>
              </a:rPr>
              <a:t>ONLINE LEARNING:</a:t>
            </a:r>
            <a:endParaRPr lang="en-GB" sz="1600" dirty="0">
              <a:solidFill>
                <a:srgbClr val="0070C0"/>
              </a:solidFill>
            </a:endParaRP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985" y="1160517"/>
            <a:ext cx="3714862" cy="2941864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2189" y="2171787"/>
            <a:ext cx="2858046" cy="2220590"/>
          </a:xfrm>
          <a:prstGeom prst="rect">
            <a:avLst/>
          </a:prstGeom>
        </p:spPr>
      </p:pic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133985" y="135315"/>
            <a:ext cx="8791387" cy="565109"/>
          </a:xfrm>
        </p:spPr>
        <p:txBody>
          <a:bodyPr>
            <a:noAutofit/>
          </a:bodyPr>
          <a:lstStyle/>
          <a:p>
            <a:r>
              <a:rPr lang="en-GB" sz="2000" b="1" dirty="0" smtClean="0">
                <a:solidFill>
                  <a:srgbClr val="0070C0"/>
                </a:solidFill>
              </a:rPr>
              <a:t>GENERATION AND MODELLING OF SDS IV</a:t>
            </a:r>
            <a:endParaRPr lang="en-GB" sz="20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3116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 smtClean="0"/>
              <a:t>November 2015 - TE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Odei Rey </a:t>
            </a:r>
            <a:r>
              <a:rPr lang="en-US" dirty="0" err="1" smtClean="0"/>
              <a:t>Orozko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259118" y="75820"/>
            <a:ext cx="822685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b="1" dirty="0" smtClean="0">
                <a:solidFill>
                  <a:srgbClr val="0070C0"/>
                </a:solidFill>
              </a:rPr>
              <a:t>RELIABILITY ANALYSIS FOR THE ACCELERATOR I</a:t>
            </a:r>
            <a:endParaRPr lang="en-GB" sz="2000" dirty="0">
              <a:solidFill>
                <a:srgbClr val="0070C0"/>
              </a:solidFill>
            </a:endParaRPr>
          </a:p>
        </p:txBody>
      </p:sp>
      <p:sp>
        <p:nvSpPr>
          <p:cNvPr id="8" name="Text Placeholder 15"/>
          <p:cNvSpPr txBox="1">
            <a:spLocks/>
          </p:cNvSpPr>
          <p:nvPr/>
        </p:nvSpPr>
        <p:spPr>
          <a:xfrm>
            <a:off x="259118" y="451748"/>
            <a:ext cx="8424936" cy="5112568"/>
          </a:xfrm>
          <a:prstGeom prst="rect">
            <a:avLst/>
          </a:prstGeom>
        </p:spPr>
        <p:txBody>
          <a:bodyPr vert="horz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1400" dirty="0" smtClean="0">
                <a:solidFill>
                  <a:srgbClr val="0070C0"/>
                </a:solidFill>
              </a:rPr>
              <a:t>BASE</a:t>
            </a:r>
            <a:endParaRPr lang="en-US" sz="1400" dirty="0" smtClean="0">
              <a:solidFill>
                <a:srgbClr val="0070C0"/>
              </a:solidFill>
            </a:endParaRPr>
          </a:p>
          <a:p>
            <a:pPr marL="342900" indent="-342900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200" dirty="0" smtClean="0">
                <a:solidFill>
                  <a:schemeClr val="accent6"/>
                </a:solidFill>
              </a:rPr>
              <a:t>Reliability Analysis - November 2012 - Rebecca </a:t>
            </a:r>
            <a:r>
              <a:rPr lang="en-US" sz="1200" dirty="0" err="1" smtClean="0">
                <a:solidFill>
                  <a:schemeClr val="accent6"/>
                </a:solidFill>
              </a:rPr>
              <a:t>Seviour</a:t>
            </a:r>
            <a:r>
              <a:rPr lang="en-US" sz="1200" dirty="0" smtClean="0">
                <a:solidFill>
                  <a:schemeClr val="accent6"/>
                </a:solidFill>
              </a:rPr>
              <a:t>.</a:t>
            </a:r>
          </a:p>
          <a:p>
            <a:pPr marL="342900" indent="-342900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200" dirty="0" smtClean="0">
                <a:solidFill>
                  <a:schemeClr val="accent6"/>
                </a:solidFill>
              </a:rPr>
              <a:t>All systems were listed in one excel file - 600 lines.</a:t>
            </a:r>
          </a:p>
          <a:p>
            <a:pPr marL="342900" indent="-342900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200" dirty="0" smtClean="0">
                <a:solidFill>
                  <a:schemeClr val="accent6"/>
                </a:solidFill>
              </a:rPr>
              <a:t>Different types of redundancy and repair cases were assumed to fine-tune the overall LINAC reliability and availability numbers.</a:t>
            </a:r>
          </a:p>
          <a:p>
            <a:pPr marL="342900" indent="-342900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200" dirty="0" smtClean="0">
                <a:solidFill>
                  <a:schemeClr val="accent6"/>
                </a:solidFill>
              </a:rPr>
              <a:t>Mission time = 144 h = 6 days.</a:t>
            </a:r>
          </a:p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1400" dirty="0" smtClean="0">
                <a:solidFill>
                  <a:srgbClr val="0070C0"/>
                </a:solidFill>
              </a:rPr>
              <a:t>PRELIMINARY RELIABILITY ANALYSIS: EXCEL BASED MODEL</a:t>
            </a:r>
          </a:p>
          <a:p>
            <a:pPr marL="342900" indent="-342900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200" dirty="0" smtClean="0">
                <a:solidFill>
                  <a:schemeClr val="accent6">
                    <a:lumMod val="50000"/>
                  </a:schemeClr>
                </a:solidFill>
              </a:rPr>
              <a:t>Created </a:t>
            </a:r>
            <a:r>
              <a:rPr lang="en-US" sz="1200" dirty="0" smtClean="0">
                <a:solidFill>
                  <a:schemeClr val="accent6">
                    <a:lumMod val="50000"/>
                  </a:schemeClr>
                </a:solidFill>
              </a:rPr>
              <a:t>one excel file per system.</a:t>
            </a:r>
          </a:p>
          <a:p>
            <a:pPr marL="342900" indent="-342900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200" dirty="0" smtClean="0">
                <a:solidFill>
                  <a:schemeClr val="accent6">
                    <a:lumMod val="50000"/>
                  </a:schemeClr>
                </a:solidFill>
              </a:rPr>
              <a:t>Removed redundancy and repair assumptions.</a:t>
            </a:r>
          </a:p>
          <a:p>
            <a:pPr marL="342900" indent="-342900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200" dirty="0" smtClean="0">
                <a:solidFill>
                  <a:schemeClr val="accent6">
                    <a:lumMod val="50000"/>
                  </a:schemeClr>
                </a:solidFill>
              </a:rPr>
              <a:t>Mission time = 1h according to input from XFWG on reliability.</a:t>
            </a:r>
          </a:p>
          <a:p>
            <a:pPr marL="342900" indent="-342900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2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Identify failure rate/MTBF data source.</a:t>
            </a:r>
          </a:p>
          <a:p>
            <a:pPr marL="342900" indent="-342900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200" dirty="0" smtClean="0">
                <a:solidFill>
                  <a:schemeClr val="accent6">
                    <a:lumMod val="50000"/>
                  </a:schemeClr>
                </a:solidFill>
              </a:rPr>
              <a:t>Identify the statistical model behind and support with mathematical evidence</a:t>
            </a:r>
            <a:r>
              <a:rPr lang="en-US" sz="1200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</a:t>
            </a:r>
            <a:r>
              <a:rPr lang="en-US" sz="1200" b="1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Documentation work.</a:t>
            </a:r>
          </a:p>
          <a:p>
            <a:pPr marL="342900" indent="-342900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2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Implemented statistical model </a:t>
            </a:r>
            <a:r>
              <a:rPr lang="en-US" sz="1200" dirty="0" smtClean="0">
                <a:solidFill>
                  <a:schemeClr val="accent6">
                    <a:lumMod val="50000"/>
                  </a:schemeClr>
                </a:solidFill>
              </a:rPr>
              <a:t>that calculates the overall reliability and availability numbers and creates a structure graph of the system.</a:t>
            </a:r>
          </a:p>
          <a:p>
            <a:pPr marL="342900" indent="-342900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200" dirty="0" smtClean="0">
                <a:solidFill>
                  <a:schemeClr val="accent6">
                    <a:lumMod val="50000"/>
                  </a:schemeClr>
                </a:solidFill>
              </a:rPr>
              <a:t>Why excel as input/output tool? Accessible to everyone! Good starting point for further studies!</a:t>
            </a:r>
          </a:p>
          <a:p>
            <a:pPr marL="342900" indent="-342900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1200" dirty="0" smtClean="0">
              <a:solidFill>
                <a:schemeClr val="accent6"/>
              </a:solidFill>
            </a:endParaRPr>
          </a:p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endParaRPr lang="en-US" sz="1200" dirty="0" smtClean="0"/>
          </a:p>
          <a:p>
            <a:pPr marL="0" indent="-133200">
              <a:spcBef>
                <a:spcPts val="0"/>
              </a:spcBef>
              <a:spcAft>
                <a:spcPts val="600"/>
              </a:spcAft>
            </a:pPr>
            <a:endParaRPr lang="en-US" sz="1200" dirty="0" smtClean="0">
              <a:solidFill>
                <a:srgbClr val="004A65"/>
              </a:solidFill>
            </a:endParaRPr>
          </a:p>
          <a:p>
            <a:pPr marL="0" indent="-133200">
              <a:spcBef>
                <a:spcPts val="0"/>
              </a:spcBef>
              <a:spcAft>
                <a:spcPts val="600"/>
              </a:spcAft>
            </a:pPr>
            <a:endParaRPr lang="en-US" sz="1200" dirty="0" smtClean="0">
              <a:solidFill>
                <a:srgbClr val="004A65"/>
              </a:solidFill>
              <a:hlinkClick r:id="rId2" tooltip="view quote"/>
            </a:endParaRPr>
          </a:p>
          <a:p>
            <a:pPr marL="0" indent="-133200">
              <a:spcBef>
                <a:spcPts val="0"/>
              </a:spcBef>
              <a:spcAft>
                <a:spcPts val="600"/>
              </a:spcAft>
            </a:pPr>
            <a:endParaRPr lang="en-US" sz="1200" dirty="0">
              <a:solidFill>
                <a:srgbClr val="004A6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0817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 smtClean="0"/>
              <a:t>November 2015 - TE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Odei Rey </a:t>
            </a:r>
            <a:r>
              <a:rPr lang="en-US" dirty="0" err="1" smtClean="0"/>
              <a:t>Orozko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9" name="Text Placeholder 15"/>
          <p:cNvSpPr txBox="1">
            <a:spLocks/>
          </p:cNvSpPr>
          <p:nvPr/>
        </p:nvSpPr>
        <p:spPr>
          <a:xfrm>
            <a:off x="91035" y="544870"/>
            <a:ext cx="5869604" cy="3618229"/>
          </a:xfrm>
          <a:prstGeom prst="rect">
            <a:avLst/>
          </a:prstGeom>
        </p:spPr>
        <p:txBody>
          <a:bodyPr vert="horz" numCol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1600" dirty="0" smtClean="0">
                <a:solidFill>
                  <a:srgbClr val="0070C0"/>
                </a:solidFill>
              </a:rPr>
              <a:t>STATISTICAL MODEL – “BOTTOM TO TOP APPROACH”</a:t>
            </a:r>
          </a:p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1400" u="sng" dirty="0" smtClean="0"/>
              <a:t>INPUT </a:t>
            </a:r>
            <a:r>
              <a:rPr lang="en-US" sz="1400" u="sng" dirty="0" smtClean="0"/>
              <a:t>:</a:t>
            </a:r>
            <a:endParaRPr lang="en-US" sz="1400" u="sng" dirty="0"/>
          </a:p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1200" dirty="0" smtClean="0">
                <a:solidFill>
                  <a:srgbClr val="FF0000"/>
                </a:solidFill>
              </a:rPr>
              <a:t>CASE 1 (Subsystem)</a:t>
            </a:r>
          </a:p>
          <a:p>
            <a:pPr marL="171450" indent="-171450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accent6"/>
                </a:solidFill>
              </a:rPr>
              <a:t> </a:t>
            </a:r>
            <a:r>
              <a:rPr lang="en-US" sz="1200" dirty="0" smtClean="0">
                <a:solidFill>
                  <a:schemeClr val="accent6">
                    <a:lumMod val="50000"/>
                  </a:schemeClr>
                </a:solidFill>
              </a:rPr>
              <a:t>MTBF</a:t>
            </a:r>
          </a:p>
          <a:p>
            <a:pPr marL="171450" indent="-171450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200" dirty="0" smtClean="0">
                <a:solidFill>
                  <a:schemeClr val="accent6">
                    <a:lumMod val="50000"/>
                  </a:schemeClr>
                </a:solidFill>
              </a:rPr>
              <a:t>Percent of Anticipated failures</a:t>
            </a:r>
          </a:p>
          <a:p>
            <a:pPr marL="171450" indent="-171450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200" dirty="0" smtClean="0">
                <a:solidFill>
                  <a:schemeClr val="accent6">
                    <a:lumMod val="50000"/>
                  </a:schemeClr>
                </a:solidFill>
              </a:rPr>
              <a:t>No. Of Equip. *</a:t>
            </a:r>
          </a:p>
          <a:p>
            <a:pPr marL="171450" indent="-171450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200" dirty="0" smtClean="0">
                <a:solidFill>
                  <a:schemeClr val="accent6">
                    <a:lumMod val="50000"/>
                  </a:schemeClr>
                </a:solidFill>
              </a:rPr>
              <a:t>MTTR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sz="1200" dirty="0" smtClean="0">
                <a:solidFill>
                  <a:srgbClr val="00B050"/>
                </a:solidFill>
              </a:rPr>
              <a:t>CASE 2 (Assembly)</a:t>
            </a:r>
          </a:p>
          <a:p>
            <a:pPr marL="171450" indent="-171450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200" dirty="0" smtClean="0">
                <a:solidFill>
                  <a:schemeClr val="accent6">
                    <a:lumMod val="50000"/>
                  </a:schemeClr>
                </a:solidFill>
              </a:rPr>
              <a:t>No. of Equip. *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sz="1200" dirty="0" smtClean="0">
                <a:solidFill>
                  <a:srgbClr val="00B0F0"/>
                </a:solidFill>
              </a:rPr>
              <a:t>CASE 3 (Equipment / Failure mode)</a:t>
            </a:r>
          </a:p>
          <a:p>
            <a:pPr marL="171450" indent="-171450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200" dirty="0" smtClean="0">
                <a:solidFill>
                  <a:schemeClr val="accent6">
                    <a:lumMod val="50000"/>
                  </a:schemeClr>
                </a:solidFill>
              </a:rPr>
              <a:t>No input data needed!</a:t>
            </a:r>
            <a:endParaRPr lang="en-US" sz="1100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endParaRPr lang="en-US" sz="1100" dirty="0" smtClean="0"/>
          </a:p>
          <a:p>
            <a:pPr marL="171450" indent="-171450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100" dirty="0" smtClean="0">
                <a:solidFill>
                  <a:schemeClr val="accent6"/>
                </a:solidFill>
              </a:rPr>
              <a:t>Taking into account number of spares.</a:t>
            </a:r>
          </a:p>
          <a:p>
            <a:pPr marL="171450" indent="-171450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1100" dirty="0"/>
          </a:p>
          <a:p>
            <a:pPr marL="171450" indent="-171450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1100" dirty="0" smtClean="0"/>
          </a:p>
          <a:p>
            <a:pPr marL="171450" indent="-171450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1100" dirty="0"/>
          </a:p>
          <a:p>
            <a:pPr marL="171450" indent="-171450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1100" dirty="0" smtClean="0"/>
          </a:p>
          <a:p>
            <a:pPr marL="171450" indent="-171450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1100" dirty="0"/>
          </a:p>
          <a:p>
            <a:pPr marL="171450" indent="-171450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1100" dirty="0" smtClean="0"/>
          </a:p>
          <a:p>
            <a:pPr>
              <a:spcBef>
                <a:spcPts val="0"/>
              </a:spcBef>
              <a:spcAft>
                <a:spcPts val="600"/>
              </a:spcAft>
            </a:pPr>
            <a:endParaRPr lang="en-US" sz="1100" dirty="0" smtClean="0"/>
          </a:p>
          <a:p>
            <a:pPr marL="0" indent="-133200">
              <a:spcBef>
                <a:spcPts val="0"/>
              </a:spcBef>
              <a:spcAft>
                <a:spcPts val="600"/>
              </a:spcAft>
            </a:pPr>
            <a:endParaRPr lang="en-US" sz="1200" dirty="0" smtClean="0">
              <a:solidFill>
                <a:srgbClr val="004A65"/>
              </a:solidFill>
            </a:endParaRPr>
          </a:p>
          <a:p>
            <a:pPr marL="0" indent="-133200">
              <a:spcBef>
                <a:spcPts val="0"/>
              </a:spcBef>
              <a:spcAft>
                <a:spcPts val="600"/>
              </a:spcAft>
            </a:pPr>
            <a:endParaRPr lang="en-US" sz="1200" dirty="0" smtClean="0">
              <a:solidFill>
                <a:srgbClr val="004A65"/>
              </a:solidFill>
              <a:hlinkClick r:id="rId2" tooltip="view quote"/>
            </a:endParaRPr>
          </a:p>
          <a:p>
            <a:pPr marL="0" indent="-133200">
              <a:spcBef>
                <a:spcPts val="0"/>
              </a:spcBef>
              <a:spcAft>
                <a:spcPts val="600"/>
              </a:spcAft>
            </a:pPr>
            <a:endParaRPr lang="en-US" sz="1200" dirty="0">
              <a:solidFill>
                <a:srgbClr val="004A65"/>
              </a:solidFill>
            </a:endParaRPr>
          </a:p>
        </p:txBody>
      </p:sp>
      <p:sp>
        <p:nvSpPr>
          <p:cNvPr id="10" name="Text Placeholder 15"/>
          <p:cNvSpPr txBox="1">
            <a:spLocks/>
          </p:cNvSpPr>
          <p:nvPr/>
        </p:nvSpPr>
        <p:spPr>
          <a:xfrm>
            <a:off x="7152935" y="384587"/>
            <a:ext cx="2776070" cy="1590861"/>
          </a:xfrm>
          <a:prstGeom prst="rect">
            <a:avLst/>
          </a:prstGeom>
        </p:spPr>
        <p:txBody>
          <a:bodyPr vert="horz" numCol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1400" u="sng" dirty="0" smtClean="0"/>
              <a:t>Optional input :</a:t>
            </a:r>
            <a:endParaRPr lang="en-US" sz="1400" u="sng" dirty="0"/>
          </a:p>
          <a:p>
            <a:pPr marL="171450" indent="-171450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100" dirty="0" smtClean="0">
                <a:solidFill>
                  <a:schemeClr val="accent6">
                    <a:lumMod val="50000"/>
                  </a:schemeClr>
                </a:solidFill>
              </a:rPr>
              <a:t>No. of spares</a:t>
            </a:r>
          </a:p>
          <a:p>
            <a:pPr marL="171450" indent="-171450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100" dirty="0" smtClean="0">
                <a:solidFill>
                  <a:schemeClr val="accent6">
                    <a:lumMod val="50000"/>
                  </a:schemeClr>
                </a:solidFill>
              </a:rPr>
              <a:t>Type of redundancy</a:t>
            </a:r>
          </a:p>
          <a:p>
            <a:pPr marL="171450" indent="-171450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100" dirty="0" smtClean="0">
                <a:solidFill>
                  <a:schemeClr val="accent6">
                    <a:lumMod val="50000"/>
                  </a:schemeClr>
                </a:solidFill>
              </a:rPr>
              <a:t>Repair policy</a:t>
            </a:r>
          </a:p>
          <a:p>
            <a:pPr marL="171450" indent="-171450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100" dirty="0" smtClean="0">
                <a:solidFill>
                  <a:schemeClr val="accent6">
                    <a:lumMod val="50000"/>
                  </a:schemeClr>
                </a:solidFill>
              </a:rPr>
              <a:t>Switch-over time </a:t>
            </a:r>
          </a:p>
          <a:p>
            <a:pPr marL="171450" indent="-171450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100" dirty="0" smtClean="0">
                <a:solidFill>
                  <a:schemeClr val="accent6">
                    <a:lumMod val="50000"/>
                  </a:schemeClr>
                </a:solidFill>
              </a:rPr>
              <a:t>Other delays</a:t>
            </a:r>
            <a:endParaRPr lang="en-US" sz="1100" dirty="0">
              <a:solidFill>
                <a:schemeClr val="accent6">
                  <a:lumMod val="50000"/>
                </a:schemeClr>
              </a:solidFill>
            </a:endParaRPr>
          </a:p>
          <a:p>
            <a:pPr marL="171450" indent="-171450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1100" dirty="0" smtClean="0"/>
          </a:p>
          <a:p>
            <a:pPr marL="171450" indent="-171450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1100" dirty="0"/>
          </a:p>
          <a:p>
            <a:pPr marL="171450" indent="-171450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1100" dirty="0" smtClean="0"/>
          </a:p>
          <a:p>
            <a:pPr marL="171450" indent="-171450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1100" dirty="0"/>
          </a:p>
          <a:p>
            <a:pPr marL="171450" indent="-171450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1100" dirty="0" smtClean="0"/>
          </a:p>
          <a:p>
            <a:pPr>
              <a:spcBef>
                <a:spcPts val="0"/>
              </a:spcBef>
              <a:spcAft>
                <a:spcPts val="600"/>
              </a:spcAft>
            </a:pPr>
            <a:endParaRPr lang="en-US" sz="1100" dirty="0" smtClean="0"/>
          </a:p>
          <a:p>
            <a:pPr marL="0" indent="-133200">
              <a:spcBef>
                <a:spcPts val="0"/>
              </a:spcBef>
              <a:spcAft>
                <a:spcPts val="600"/>
              </a:spcAft>
            </a:pPr>
            <a:endParaRPr lang="en-US" sz="1200" dirty="0" smtClean="0">
              <a:solidFill>
                <a:srgbClr val="004A65"/>
              </a:solidFill>
            </a:endParaRPr>
          </a:p>
          <a:p>
            <a:pPr marL="0" indent="-133200">
              <a:spcBef>
                <a:spcPts val="0"/>
              </a:spcBef>
              <a:spcAft>
                <a:spcPts val="600"/>
              </a:spcAft>
            </a:pPr>
            <a:endParaRPr lang="en-US" sz="1200" dirty="0" smtClean="0">
              <a:solidFill>
                <a:srgbClr val="004A65"/>
              </a:solidFill>
              <a:hlinkClick r:id="rId2" tooltip="view quote"/>
            </a:endParaRPr>
          </a:p>
          <a:p>
            <a:pPr marL="0" indent="-133200">
              <a:spcBef>
                <a:spcPts val="0"/>
              </a:spcBef>
              <a:spcAft>
                <a:spcPts val="600"/>
              </a:spcAft>
            </a:pPr>
            <a:endParaRPr lang="en-US" sz="1200" dirty="0">
              <a:solidFill>
                <a:srgbClr val="004A65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4653906" y="3730272"/>
            <a:ext cx="1306733" cy="448050"/>
          </a:xfrm>
          <a:prstGeom prst="rect">
            <a:avLst/>
          </a:prstGeom>
          <a:ln w="19050">
            <a:solidFill>
              <a:srgbClr val="00B0F0"/>
            </a:solidFill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 dirty="0" smtClean="0">
                <a:solidFill>
                  <a:srgbClr val="0C377B"/>
                </a:solidFill>
              </a:rPr>
              <a:t>CRYOSTAT</a:t>
            </a:r>
            <a:endParaRPr lang="en-US" sz="1400" dirty="0">
              <a:solidFill>
                <a:srgbClr val="0C377B"/>
              </a:solidFill>
            </a:endParaRPr>
          </a:p>
        </p:txBody>
      </p:sp>
      <p:cxnSp>
        <p:nvCxnSpPr>
          <p:cNvPr id="12" name="Straight Connector 11"/>
          <p:cNvCxnSpPr/>
          <p:nvPr/>
        </p:nvCxnSpPr>
        <p:spPr>
          <a:xfrm>
            <a:off x="5294948" y="3209788"/>
            <a:ext cx="0" cy="512057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2969335" y="2185674"/>
            <a:ext cx="871156" cy="512057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9050">
            <a:solidFill>
              <a:srgbClr val="00B050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050" dirty="0" smtClean="0"/>
              <a:t>SCRF Cavity / Module</a:t>
            </a:r>
            <a:endParaRPr lang="en-US" sz="1050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3387030" y="3209788"/>
            <a:ext cx="3815837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5" name="Rectangle 14"/>
          <p:cNvSpPr/>
          <p:nvPr/>
        </p:nvSpPr>
        <p:spPr>
          <a:xfrm>
            <a:off x="5639091" y="2183281"/>
            <a:ext cx="925603" cy="512057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9050">
            <a:solidFill>
              <a:srgbClr val="00B050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050" dirty="0" smtClean="0"/>
              <a:t>Vacuum Valve / Module </a:t>
            </a:r>
            <a:endParaRPr lang="en-US" sz="1050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3390040" y="2697731"/>
            <a:ext cx="0" cy="512057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7202867" y="2695335"/>
            <a:ext cx="0" cy="512057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4741548" y="2695337"/>
            <a:ext cx="0" cy="512057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6052496" y="2695336"/>
            <a:ext cx="0" cy="512057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20" name="Rectangle 19"/>
          <p:cNvSpPr/>
          <p:nvPr/>
        </p:nvSpPr>
        <p:spPr>
          <a:xfrm>
            <a:off x="4257140" y="2185673"/>
            <a:ext cx="980050" cy="512057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9050">
            <a:solidFill>
              <a:srgbClr val="00B050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050" dirty="0" smtClean="0"/>
              <a:t>Tuner Assembly / Module</a:t>
            </a:r>
            <a:endParaRPr lang="en-US" sz="1050" dirty="0"/>
          </a:p>
        </p:txBody>
      </p:sp>
      <p:sp>
        <p:nvSpPr>
          <p:cNvPr id="21" name="Rectangle 20"/>
          <p:cNvSpPr/>
          <p:nvPr/>
        </p:nvSpPr>
        <p:spPr>
          <a:xfrm>
            <a:off x="6874965" y="2183280"/>
            <a:ext cx="762261" cy="512057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9050">
            <a:solidFill>
              <a:srgbClr val="00B050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050" dirty="0" smtClean="0"/>
              <a:t>Cryostat structure</a:t>
            </a:r>
            <a:endParaRPr lang="en-US" sz="1050" dirty="0"/>
          </a:p>
        </p:txBody>
      </p:sp>
      <p:sp>
        <p:nvSpPr>
          <p:cNvPr id="22" name="Rectangle 21"/>
          <p:cNvSpPr/>
          <p:nvPr/>
        </p:nvSpPr>
        <p:spPr>
          <a:xfrm>
            <a:off x="2978466" y="1459510"/>
            <a:ext cx="871156" cy="320036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9050">
            <a:solidFill>
              <a:srgbClr val="FF0000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050" dirty="0" smtClean="0"/>
              <a:t>SCRF Cavity </a:t>
            </a:r>
            <a:endParaRPr lang="en-US" sz="1050" dirty="0"/>
          </a:p>
        </p:txBody>
      </p:sp>
      <p:sp>
        <p:nvSpPr>
          <p:cNvPr id="23" name="Rectangle 22"/>
          <p:cNvSpPr/>
          <p:nvPr/>
        </p:nvSpPr>
        <p:spPr>
          <a:xfrm>
            <a:off x="4305970" y="1402321"/>
            <a:ext cx="871156" cy="44805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9050">
            <a:solidFill>
              <a:srgbClr val="FF0000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050" dirty="0" smtClean="0"/>
              <a:t>Mechanical Tuner Assembly</a:t>
            </a:r>
            <a:endParaRPr lang="en-US" sz="1050" dirty="0"/>
          </a:p>
        </p:txBody>
      </p:sp>
      <p:sp>
        <p:nvSpPr>
          <p:cNvPr id="24" name="Rectangle 23"/>
          <p:cNvSpPr/>
          <p:nvPr/>
        </p:nvSpPr>
        <p:spPr>
          <a:xfrm>
            <a:off x="5615381" y="1511615"/>
            <a:ext cx="925603" cy="384043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9050">
            <a:solidFill>
              <a:srgbClr val="FF0000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050" dirty="0" smtClean="0"/>
              <a:t>Vacuum Valve </a:t>
            </a:r>
            <a:endParaRPr lang="en-US" sz="1050" dirty="0"/>
          </a:p>
        </p:txBody>
      </p:sp>
      <p:cxnSp>
        <p:nvCxnSpPr>
          <p:cNvPr id="25" name="Straight Connector 24"/>
          <p:cNvCxnSpPr>
            <a:stCxn id="22" idx="2"/>
            <a:endCxn id="13" idx="0"/>
          </p:cNvCxnSpPr>
          <p:nvPr/>
        </p:nvCxnSpPr>
        <p:spPr>
          <a:xfrm flipH="1">
            <a:off x="3404913" y="1779546"/>
            <a:ext cx="9131" cy="406128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6" name="Straight Connector 25"/>
          <p:cNvCxnSpPr>
            <a:stCxn id="23" idx="2"/>
            <a:endCxn id="20" idx="0"/>
          </p:cNvCxnSpPr>
          <p:nvPr/>
        </p:nvCxnSpPr>
        <p:spPr>
          <a:xfrm>
            <a:off x="4741548" y="1850371"/>
            <a:ext cx="5617" cy="335302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>
            <a:off x="6047985" y="1893065"/>
            <a:ext cx="0" cy="290216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28" name="Title 6"/>
          <p:cNvSpPr txBox="1">
            <a:spLocks/>
          </p:cNvSpPr>
          <p:nvPr/>
        </p:nvSpPr>
        <p:spPr>
          <a:xfrm>
            <a:off x="91035" y="111354"/>
            <a:ext cx="8226854" cy="400110"/>
          </a:xfrm>
          <a:prstGeom prst="rect">
            <a:avLst/>
          </a:prstGeom>
        </p:spPr>
        <p:txBody>
          <a:bodyPr vert="horz" wrap="square" lIns="45720" rIns="45720" anchor="ctr">
            <a:sp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000" b="1" dirty="0" smtClean="0">
                <a:solidFill>
                  <a:srgbClr val="0070C0"/>
                </a:solidFill>
              </a:rPr>
              <a:t>RELIABILITY ANALYSIS FOR THE ACCELERATOR II</a:t>
            </a:r>
            <a:endParaRPr lang="en-GB" sz="20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0044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Corporate16-9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CERNCorporate16-9</Template>
  <TotalTime>2796</TotalTime>
  <Words>800</Words>
  <Application>Microsoft Office PowerPoint</Application>
  <PresentationFormat>On-screen Show (16:9)</PresentationFormat>
  <Paragraphs>186</Paragraphs>
  <Slides>13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7" baseType="lpstr">
      <vt:lpstr>Arial</vt:lpstr>
      <vt:lpstr>Calibri</vt:lpstr>
      <vt:lpstr>TitilliumText22L 400 wt</vt:lpstr>
      <vt:lpstr>CERNCorporate16-9</vt:lpstr>
      <vt:lpstr>PowerPoint Presentation</vt:lpstr>
      <vt:lpstr>PowerPoint Presentation</vt:lpstr>
      <vt:lpstr>MATHEMATICAL MODELLING IN FINANCE</vt:lpstr>
      <vt:lpstr>GENERATION AND MODELLING OF SDS I</vt:lpstr>
      <vt:lpstr>GENERATION AND MODELLING OF SDS II</vt:lpstr>
      <vt:lpstr>GENERATION AND MODELLING OF SDS III</vt:lpstr>
      <vt:lpstr>GENERATION AND MODELLING OF SDS IV</vt:lpstr>
      <vt:lpstr>RELIABILITY ANALYSIS FOR THE ACCELERATOR I</vt:lpstr>
      <vt:lpstr>PowerPoint Presentation</vt:lpstr>
      <vt:lpstr>PowerPoint Presentation</vt:lpstr>
      <vt:lpstr>RELIABILITY ANALYSIS FOR THE ACCELERATOR II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Odei Rey Orozco</dc:creator>
  <cp:lastModifiedBy>Odei Rey Orozco</cp:lastModifiedBy>
  <cp:revision>55</cp:revision>
  <dcterms:created xsi:type="dcterms:W3CDTF">2015-11-06T12:58:02Z</dcterms:created>
  <dcterms:modified xsi:type="dcterms:W3CDTF">2015-11-19T10:58:49Z</dcterms:modified>
</cp:coreProperties>
</file>