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0" r:id="rId3"/>
    <p:sldId id="269" r:id="rId4"/>
    <p:sldId id="266" r:id="rId5"/>
    <p:sldId id="272" r:id="rId6"/>
    <p:sldId id="274" r:id="rId7"/>
    <p:sldId id="273" r:id="rId8"/>
    <p:sldId id="275" r:id="rId9"/>
    <p:sldId id="277" r:id="rId10"/>
    <p:sldId id="278" r:id="rId11"/>
    <p:sldId id="281" r:id="rId12"/>
    <p:sldId id="282" r:id="rId13"/>
    <p:sldId id="271" r:id="rId14"/>
    <p:sldId id="283" r:id="rId15"/>
    <p:sldId id="279" r:id="rId16"/>
    <p:sldId id="262" r:id="rId17"/>
    <p:sldId id="263" r:id="rId18"/>
    <p:sldId id="276" r:id="rId1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E"/>
    <a:srgbClr val="00A20F"/>
    <a:srgbClr val="009242"/>
    <a:srgbClr val="E9EDF4"/>
    <a:srgbClr val="EA7500"/>
    <a:srgbClr val="EC8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9" d="100"/>
          <a:sy n="89" d="100"/>
        </p:scale>
        <p:origin x="749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182" cy="4798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4314" y="0"/>
            <a:ext cx="3169180" cy="4798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F60A9-18FC-4E01-B2A4-DBA416C52B9C}" type="datetimeFigureOut">
              <a:rPr lang="en-GB" smtClean="0"/>
              <a:t>20/08/2015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838"/>
            <a:ext cx="3169182" cy="4798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4314" y="9119838"/>
            <a:ext cx="3169180" cy="4798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4894F-AD45-407C-93B9-E33739E74A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121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169920" cy="480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0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E2E2B-CA2D-467D-ADA0-EEDB8F8DA324}" type="datetimeFigureOut">
              <a:rPr lang="en-GB" smtClean="0"/>
              <a:t>20/08/2015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19476"/>
            <a:ext cx="3169920" cy="480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6"/>
            <a:ext cx="3169920" cy="480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B7719-695A-4981-83A9-A2F80BE62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713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B7719-695A-4981-83A9-A2F80BE6277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406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15807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23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7236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733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60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13247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1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246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61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570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007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8220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1476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1609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720080"/>
          </a:xfrm>
          <a:prstGeom prst="rect">
            <a:avLst/>
          </a:prstGeom>
          <a:solidFill>
            <a:schemeClr val="tx2">
              <a:lumMod val="7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0" y="6497960"/>
            <a:ext cx="9144000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4535" y="6524091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de-DE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T. Griesemer </a:t>
            </a:r>
            <a:endParaRPr lang="en-GB" sz="14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 descr="C:\Users\tgriesem\Downloads\CERN_LOG_L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6" y="72008"/>
            <a:ext cx="64483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02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91264" cy="1368152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tx2">
                    <a:lumMod val="75000"/>
                  </a:schemeClr>
                </a:solidFill>
              </a:rPr>
              <a:t>LHC Fault Tracking </a:t>
            </a:r>
            <a:r>
              <a:rPr lang="en-GB" sz="4800" b="1" dirty="0" smtClean="0">
                <a:solidFill>
                  <a:schemeClr val="tx2">
                    <a:lumMod val="75000"/>
                  </a:schemeClr>
                </a:solidFill>
              </a:rPr>
              <a:t>Project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n-GB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516846" y="3049674"/>
            <a:ext cx="60486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tx2">
                    <a:lumMod val="75000"/>
                  </a:schemeClr>
                </a:solidFill>
              </a:rPr>
              <a:t>or</a:t>
            </a:r>
            <a:br>
              <a:rPr lang="en-GB" sz="40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GB" sz="4000" b="1" dirty="0">
                <a:solidFill>
                  <a:schemeClr val="tx2">
                    <a:lumMod val="75000"/>
                  </a:schemeClr>
                </a:solidFill>
              </a:rPr>
              <a:t>LHC failure studies progress</a:t>
            </a:r>
            <a:endParaRPr lang="en-GB" sz="4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43608" y="2708920"/>
            <a:ext cx="72008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542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Failure studies - Recurring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501862"/>
              </p:ext>
            </p:extLst>
          </p:nvPr>
        </p:nvGraphicFramePr>
        <p:xfrm>
          <a:off x="755576" y="1412776"/>
          <a:ext cx="511256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304256"/>
                <a:gridCol w="14401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Family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Failure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# faults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600</a:t>
                      </a:r>
                      <a:r>
                        <a:rPr lang="de-DE" sz="1600" baseline="0" dirty="0" smtClean="0"/>
                        <a:t> A EE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Switch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11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600 A no EE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RCBXV2.R1</a:t>
                      </a:r>
                    </a:p>
                    <a:p>
                      <a:pPr algn="ctr"/>
                      <a:r>
                        <a:rPr lang="de-DE" sz="1600" dirty="0" smtClean="0"/>
                        <a:t>RQSX3.L8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2</a:t>
                      </a:r>
                    </a:p>
                    <a:p>
                      <a:pPr algn="ctr"/>
                      <a:r>
                        <a:rPr lang="de-DE" sz="1600" dirty="0" smtClean="0"/>
                        <a:t>3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600 A no EE</a:t>
                      </a:r>
                      <a:r>
                        <a:rPr lang="de-DE" sz="1600" baseline="0" dirty="0" smtClean="0"/>
                        <a:t> crowbar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RQT12.R3B1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2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IPQ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RQ4.R8</a:t>
                      </a:r>
                    </a:p>
                    <a:p>
                      <a:pPr algn="ctr"/>
                      <a:r>
                        <a:rPr lang="de-DE" sz="1600" dirty="0" smtClean="0"/>
                        <a:t>RQ7.R4</a:t>
                      </a:r>
                    </a:p>
                    <a:p>
                      <a:pPr algn="ctr"/>
                      <a:r>
                        <a:rPr lang="de-DE" sz="1600" dirty="0" smtClean="0"/>
                        <a:t>RQ4.L1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2</a:t>
                      </a:r>
                    </a:p>
                    <a:p>
                      <a:pPr algn="ctr"/>
                      <a:r>
                        <a:rPr lang="de-DE" sz="1600" dirty="0" smtClean="0"/>
                        <a:t>2</a:t>
                      </a:r>
                    </a:p>
                    <a:p>
                      <a:pPr algn="ctr"/>
                      <a:r>
                        <a:rPr lang="de-DE" sz="1600" dirty="0" smtClean="0"/>
                        <a:t>5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IT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RQX.L8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/>
                        <a:t>4</a:t>
                      </a:r>
                      <a:endParaRPr lang="en-GB" sz="16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MAIN QUAD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13 kA earth</a:t>
                      </a:r>
                    </a:p>
                    <a:p>
                      <a:pPr algn="ctr"/>
                      <a:r>
                        <a:rPr lang="de-DE" sz="1600" dirty="0" smtClean="0"/>
                        <a:t>FIP comm lost</a:t>
                      </a:r>
                    </a:p>
                    <a:p>
                      <a:pPr algn="ctr"/>
                      <a:r>
                        <a:rPr lang="de-DE" sz="1600" dirty="0" smtClean="0"/>
                        <a:t>FIP comm lost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3x same day</a:t>
                      </a:r>
                    </a:p>
                    <a:p>
                      <a:pPr algn="ctr"/>
                      <a:r>
                        <a:rPr lang="de-DE" sz="1600" dirty="0" smtClean="0"/>
                        <a:t>3x same day</a:t>
                      </a:r>
                    </a:p>
                    <a:p>
                      <a:pPr algn="ctr"/>
                      <a:r>
                        <a:rPr lang="de-DE" sz="1600" dirty="0" smtClean="0"/>
                        <a:t>2x MQ9.L7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MAIN DIPOLE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RB.A67 EE 13 kA</a:t>
                      </a:r>
                    </a:p>
                    <a:p>
                      <a:pPr algn="ctr"/>
                      <a:r>
                        <a:rPr lang="de-DE" sz="1600" dirty="0" smtClean="0"/>
                        <a:t>FLT timeout RB.A45 nQPS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3x in 2 weeks</a:t>
                      </a:r>
                    </a:p>
                    <a:p>
                      <a:pPr algn="ctr"/>
                      <a:r>
                        <a:rPr lang="de-DE" sz="1600" dirty="0" smtClean="0"/>
                        <a:t>2x same day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908720"/>
            <a:ext cx="4579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Recurring failures in 2012 (source: Piquet data)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14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11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049568"/>
              </p:ext>
            </p:extLst>
          </p:nvPr>
        </p:nvGraphicFramePr>
        <p:xfrm>
          <a:off x="1547664" y="2060848"/>
          <a:ext cx="410445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964"/>
                <a:gridCol w="1399246"/>
                <a:gridCol w="13992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/>
                        <a:t>Sector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/>
                        <a:t>Dipole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/>
                        <a:t>Quadrupole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ym typeface="Symbol" panose="05050102010706020507" pitchFamily="18" charset="2"/>
                        </a:rPr>
                        <a:t>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2452" y="1268760"/>
            <a:ext cx="6288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Sector </a:t>
            </a:r>
            <a:r>
              <a:rPr lang="de-DE" sz="2000" dirty="0" smtClean="0"/>
              <a:t>comparison: Dipoles and Quadrupoles failures 2012</a:t>
            </a:r>
            <a:endParaRPr lang="en-GB" sz="20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Failure studies - Sectors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Failure studies - Weibull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5445224"/>
            <a:ext cx="2927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Data sources: AFT + COMS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5445224"/>
            <a:ext cx="4145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Time period: 01.05.2012 – 25.06.2012</a:t>
            </a: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14843"/>
            <a:ext cx="7257058" cy="35325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301900"/>
            <a:ext cx="1323975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81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7"/>
            <a:ext cx="8229600" cy="45365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 smtClean="0"/>
              <a:t>Questions:</a:t>
            </a:r>
          </a:p>
          <a:p>
            <a:r>
              <a:rPr lang="de-DE" dirty="0" smtClean="0"/>
              <a:t>What </a:t>
            </a:r>
            <a:r>
              <a:rPr lang="de-DE" dirty="0" smtClean="0"/>
              <a:t>data to use? (minors, shadows, access, child, ...)</a:t>
            </a:r>
          </a:p>
          <a:p>
            <a:r>
              <a:rPr lang="de-DE" dirty="0" smtClean="0"/>
              <a:t>How to process the data</a:t>
            </a:r>
            <a:r>
              <a:rPr lang="de-DE" dirty="0" smtClean="0"/>
              <a:t>? (Methods)</a:t>
            </a:r>
          </a:p>
          <a:p>
            <a:r>
              <a:rPr lang="de-DE" dirty="0" smtClean="0"/>
              <a:t>How to structure?</a:t>
            </a: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Future tasks:</a:t>
            </a:r>
          </a:p>
          <a:p>
            <a:r>
              <a:rPr lang="de-DE" dirty="0" smtClean="0"/>
              <a:t>Intensity </a:t>
            </a:r>
            <a:r>
              <a:rPr lang="de-DE" dirty="0" smtClean="0"/>
              <a:t>and beam parameters studies</a:t>
            </a:r>
          </a:p>
          <a:p>
            <a:r>
              <a:rPr lang="de-DE" dirty="0" smtClean="0"/>
              <a:t>Calculating </a:t>
            </a:r>
            <a:r>
              <a:rPr lang="de-DE" dirty="0" smtClean="0"/>
              <a:t>Availability budgets (In cooperation with University of Stuttgart)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Failure studies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93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848" y="2169846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de-DE" sz="7200" dirty="0" smtClean="0">
                <a:solidFill>
                  <a:schemeClr val="tx2"/>
                </a:solidFill>
              </a:rPr>
              <a:t>Thank you for your attention</a:t>
            </a:r>
            <a:endParaRPr lang="en-GB" sz="72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60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Failure studies - Circuits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295698"/>
              </p:ext>
            </p:extLst>
          </p:nvPr>
        </p:nvGraphicFramePr>
        <p:xfrm>
          <a:off x="1115616" y="1124744"/>
          <a:ext cx="3384376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11521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Cicuit family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#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MAIN DIPOLE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MAIN QUADRUPOLE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16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IT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IPQ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78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IPD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16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600 A EE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202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600 A no EE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72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600 A no EE crowbar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136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80-120 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284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60 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752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WARM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35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EXPERIMENTS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12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932040" y="1052736"/>
            <a:ext cx="1755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1612 in total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3132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Basic Layout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0152" y="1412776"/>
            <a:ext cx="2756992" cy="22258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 smtClean="0">
                <a:solidFill>
                  <a:schemeClr val="tx2"/>
                </a:solidFill>
              </a:rPr>
              <a:t>Motivation:</a:t>
            </a:r>
          </a:p>
          <a:p>
            <a:pPr marL="0" indent="0">
              <a:buNone/>
            </a:pPr>
            <a:r>
              <a:rPr lang="de-DE" dirty="0" smtClean="0">
                <a:solidFill>
                  <a:schemeClr val="tx2"/>
                </a:solidFill>
              </a:rPr>
              <a:t>Measuring of the transversal magnetic field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t>16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80728"/>
            <a:ext cx="4536504" cy="3402378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763560" y="4581128"/>
            <a:ext cx="7848872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smtClean="0"/>
              <a:t>Magnetic needle with attached mirror</a:t>
            </a:r>
          </a:p>
          <a:p>
            <a:r>
              <a:rPr lang="de-DE" sz="2400" dirty="0" smtClean="0"/>
              <a:t>Laser for measuring offset</a:t>
            </a:r>
          </a:p>
          <a:p>
            <a:r>
              <a:rPr lang="de-DE" sz="2400" dirty="0" smtClean="0"/>
              <a:t>Control circuit for balancing the offset with secendary magnetic field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931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Modeling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55533"/>
            <a:ext cx="7920880" cy="570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02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33230" y="3244334"/>
            <a:ext cx="1077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Modeling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Modeling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187932"/>
            <a:ext cx="3281314" cy="25509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8349" y="988077"/>
            <a:ext cx="34435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Components magnetic needle: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Mirror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Iron parts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Nylon string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Brass screws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11768" y="920621"/>
            <a:ext cx="28512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Important properties: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/>
              <a:t>Centre of mass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/>
              <a:t>Moment of inertia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/>
              <a:t>Maximum </a:t>
            </a:r>
            <a:r>
              <a:rPr lang="de-DE" sz="2000" dirty="0" smtClean="0"/>
              <a:t>angle</a:t>
            </a:r>
          </a:p>
          <a:p>
            <a:endParaRPr lang="de-DE" sz="2000" dirty="0" smtClean="0"/>
          </a:p>
          <a:p>
            <a:pPr lvl="1"/>
            <a:endParaRPr lang="de-DE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59434" y="4789682"/>
            <a:ext cx="46108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Upcoming</a:t>
            </a:r>
            <a:r>
              <a:rPr lang="de-DE" sz="2000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Assembling </a:t>
            </a:r>
            <a:r>
              <a:rPr lang="de-DE" sz="2000" dirty="0"/>
              <a:t>the </a:t>
            </a:r>
            <a:r>
              <a:rPr lang="de-DE" sz="2000" dirty="0" smtClean="0"/>
              <a:t>components (glue</a:t>
            </a:r>
            <a:r>
              <a:rPr lang="de-DE" sz="200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Balancing </a:t>
            </a:r>
            <a:r>
              <a:rPr lang="de-DE" sz="2000" dirty="0"/>
              <a:t>needle with screws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Testing </a:t>
            </a:r>
            <a:r>
              <a:rPr lang="de-DE" sz="2000" dirty="0"/>
              <a:t>the setup</a:t>
            </a:r>
            <a:endParaRPr lang="en-GB" sz="2000" dirty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11768" y="4053249"/>
            <a:ext cx="367240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Designed parts are in production and  screws are ordered    </a:t>
            </a:r>
            <a:r>
              <a:rPr lang="en-GB" sz="2400" dirty="0">
                <a:solidFill>
                  <a:schemeClr val="tx2"/>
                </a:solidFill>
              </a:rPr>
              <a:t>✔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79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u="sng" dirty="0" smtClean="0"/>
              <a:t>Intention</a:t>
            </a:r>
          </a:p>
          <a:p>
            <a:pPr marL="0" indent="0">
              <a:buNone/>
            </a:pPr>
            <a:endParaRPr lang="de-DE" sz="2800" u="sng" dirty="0" smtClean="0"/>
          </a:p>
          <a:p>
            <a:pPr marL="0" indent="0">
              <a:buNone/>
            </a:pPr>
            <a:r>
              <a:rPr lang="de-DE" sz="2800" dirty="0" smtClean="0"/>
              <a:t>	1.	Illustrating </a:t>
            </a:r>
            <a:r>
              <a:rPr lang="de-DE" sz="2800" dirty="0"/>
              <a:t>the </a:t>
            </a:r>
            <a:r>
              <a:rPr lang="de-DE" sz="2800" dirty="0" smtClean="0"/>
              <a:t>project goals </a:t>
            </a:r>
          </a:p>
          <a:p>
            <a:pPr marL="0" indent="0">
              <a:buNone/>
            </a:pPr>
            <a:r>
              <a:rPr lang="de-DE" sz="2800" dirty="0" smtClean="0"/>
              <a:t>	2.	Present </a:t>
            </a:r>
            <a:r>
              <a:rPr lang="de-DE" sz="2800" dirty="0"/>
              <a:t>failure data sources </a:t>
            </a:r>
            <a:endParaRPr lang="de-DE" sz="2800" dirty="0" smtClean="0"/>
          </a:p>
          <a:p>
            <a:pPr marL="457200" lvl="1" indent="0">
              <a:buNone/>
            </a:pPr>
            <a:r>
              <a:rPr lang="de-DE" dirty="0"/>
              <a:t>	3.	Discuss methods of how to process </a:t>
            </a:r>
            <a:r>
              <a:rPr lang="de-DE" dirty="0" smtClean="0"/>
              <a:t>			the data </a:t>
            </a:r>
            <a:r>
              <a:rPr lang="de-DE" dirty="0"/>
              <a:t>to reach the goals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Motivation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75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Project goals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708" y="1556792"/>
            <a:ext cx="84917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General: Find </a:t>
            </a:r>
            <a:r>
              <a:rPr lang="de-DE" sz="2400" b="1" dirty="0" smtClean="0"/>
              <a:t>weak spots </a:t>
            </a:r>
            <a:r>
              <a:rPr lang="de-DE" sz="2400" dirty="0" smtClean="0"/>
              <a:t>to improve the systems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Sort and assign the occured failures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Observe failure </a:t>
            </a:r>
            <a:r>
              <a:rPr lang="de-DE" sz="2400" b="1" dirty="0" smtClean="0"/>
              <a:t>patterns</a:t>
            </a:r>
            <a:r>
              <a:rPr lang="de-DE" sz="2400" dirty="0" smtClean="0"/>
              <a:t> and key </a:t>
            </a:r>
            <a:r>
              <a:rPr lang="de-DE" sz="2400" b="1" dirty="0" smtClean="0"/>
              <a:t>dependencies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Failure behaviour for different </a:t>
            </a:r>
            <a:r>
              <a:rPr lang="de-DE" sz="2400" b="1" dirty="0" smtClean="0"/>
              <a:t>intensities</a:t>
            </a:r>
            <a:r>
              <a:rPr lang="de-DE" sz="2400" dirty="0" smtClean="0"/>
              <a:t> and beam </a:t>
            </a:r>
            <a:r>
              <a:rPr lang="de-DE" sz="2400" b="1" dirty="0" smtClean="0"/>
              <a:t>parameters</a:t>
            </a:r>
            <a:r>
              <a:rPr lang="de-DE" sz="2400" dirty="0" smtClean="0"/>
              <a:t> (some systems independent)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b="1" dirty="0" smtClean="0"/>
              <a:t>Weibull</a:t>
            </a:r>
            <a:r>
              <a:rPr lang="de-DE" sz="2400" dirty="0" smtClean="0"/>
              <a:t> distributions </a:t>
            </a:r>
            <a:r>
              <a:rPr lang="de-DE" sz="2400" dirty="0"/>
              <a:t>(</a:t>
            </a:r>
            <a:r>
              <a:rPr lang="de-DE" sz="2400" dirty="0" smtClean="0"/>
              <a:t>aging factor)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Calculate system </a:t>
            </a:r>
            <a:r>
              <a:rPr lang="de-DE" sz="2400" b="1" dirty="0" smtClean="0"/>
              <a:t>availability</a:t>
            </a:r>
            <a:r>
              <a:rPr lang="de-DE" sz="2400" dirty="0" smtClean="0"/>
              <a:t> </a:t>
            </a:r>
            <a:r>
              <a:rPr lang="de-DE" sz="2400" dirty="0" smtClean="0"/>
              <a:t>for </a:t>
            </a:r>
            <a:r>
              <a:rPr lang="de-DE" sz="2400" dirty="0" smtClean="0"/>
              <a:t>future goals of the LHC (High Luminosity)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5066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Downtime distributions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828200"/>
            <a:ext cx="8184326" cy="49156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9767" y="5862306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2015</a:t>
            </a:r>
            <a:endParaRPr lang="en-GB" sz="2400" dirty="0"/>
          </a:p>
        </p:txBody>
      </p:sp>
      <p:sp>
        <p:nvSpPr>
          <p:cNvPr id="7" name="Oval 6"/>
          <p:cNvSpPr/>
          <p:nvPr/>
        </p:nvSpPr>
        <p:spPr>
          <a:xfrm>
            <a:off x="1331640" y="4869160"/>
            <a:ext cx="432048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012160" y="5908472"/>
            <a:ext cx="2089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Difference: shadows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833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Failure data sources - AFT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5373216"/>
            <a:ext cx="57611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de-DE" sz="2000" dirty="0" smtClean="0"/>
              <a:t>Details:</a:t>
            </a:r>
          </a:p>
          <a:p>
            <a:pPr lvl="2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High level </a:t>
            </a:r>
            <a:r>
              <a:rPr lang="de-DE" sz="2000" dirty="0"/>
              <a:t>description (Hardware, </a:t>
            </a:r>
            <a:r>
              <a:rPr lang="de-DE" sz="2000" dirty="0" smtClean="0"/>
              <a:t>Controller)</a:t>
            </a:r>
          </a:p>
          <a:p>
            <a:pPr lvl="2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Imports data from logbook</a:t>
            </a:r>
            <a:r>
              <a:rPr lang="de-DE" dirty="0" smtClean="0"/>
              <a:t>	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35101"/>
            <a:ext cx="7958892" cy="441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9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solidFill>
                  <a:schemeClr val="bg1"/>
                </a:solidFill>
              </a:rPr>
              <a:t>Failure data sources - COMS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4860" y="5150478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/>
              <a:t>Details: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Since 2012</a:t>
            </a:r>
            <a:endParaRPr lang="de-DE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Including </a:t>
            </a:r>
            <a:r>
              <a:rPr lang="de-DE" sz="2000" dirty="0"/>
              <a:t>minor failures (not affecting operation</a:t>
            </a:r>
            <a:r>
              <a:rPr lang="de-DE" sz="2000" dirty="0" smtClean="0"/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Time assignment not precise</a:t>
            </a:r>
            <a:endParaRPr lang="de-DE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724" y="720120"/>
            <a:ext cx="6165240" cy="443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43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solidFill>
                  <a:schemeClr val="bg1"/>
                </a:solidFill>
              </a:rPr>
              <a:t>Failure data sources - Piquet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576" y="5445224"/>
            <a:ext cx="56886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/>
              <a:t>Details: </a:t>
            </a:r>
            <a:endParaRPr lang="de-DE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/>
              <a:t>only failures requiring </a:t>
            </a:r>
            <a:r>
              <a:rPr lang="de-DE" sz="2000" dirty="0" smtClean="0"/>
              <a:t>piquet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Mostly QPS </a:t>
            </a:r>
            <a:endParaRPr lang="de-DE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84" y="850106"/>
            <a:ext cx="7870064" cy="44511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84" y="859366"/>
            <a:ext cx="7870064" cy="444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23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solidFill>
                  <a:schemeClr val="bg1"/>
                </a:solidFill>
              </a:rPr>
              <a:t>Failure data sources - logbook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4532" y="5013176"/>
            <a:ext cx="82831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/>
              <a:t>Details:</a:t>
            </a:r>
            <a:endParaRPr lang="de-DE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/>
              <a:t>Before „failure reviews“ (by </a:t>
            </a:r>
            <a:r>
              <a:rPr lang="de-DE" sz="2000" dirty="0" smtClean="0"/>
              <a:t>availability workgroup </a:t>
            </a:r>
            <a:r>
              <a:rPr lang="de-DE" sz="2000" dirty="0"/>
              <a:t>since </a:t>
            </a:r>
            <a:r>
              <a:rPr lang="de-DE" sz="2000" dirty="0" smtClean="0"/>
              <a:t>2015), sometimes wrongly </a:t>
            </a:r>
            <a:r>
              <a:rPr lang="de-DE" sz="2000" dirty="0"/>
              <a:t>assigned or incomplete failure </a:t>
            </a:r>
            <a:r>
              <a:rPr lang="de-DE" sz="2000" dirty="0" smtClean="0"/>
              <a:t>data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Provides data for the Cardiogram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de-DE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865516"/>
            <a:ext cx="5616624" cy="41476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2708920"/>
            <a:ext cx="18609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Colorful line:</a:t>
            </a:r>
          </a:p>
          <a:p>
            <a:r>
              <a:rPr lang="de-DE" dirty="0" smtClean="0"/>
              <a:t>Correlation to </a:t>
            </a:r>
          </a:p>
          <a:p>
            <a:r>
              <a:rPr lang="de-DE" dirty="0" smtClean="0"/>
              <a:t>operational mode</a:t>
            </a:r>
          </a:p>
          <a:p>
            <a:r>
              <a:rPr lang="de-DE" dirty="0" smtClean="0"/>
              <a:t>(e.g. Scrubbing)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445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17240" y="-597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Failure </a:t>
            </a:r>
            <a:r>
              <a:rPr lang="de-DE" dirty="0" smtClean="0">
                <a:solidFill>
                  <a:schemeClr val="bg1"/>
                </a:solidFill>
              </a:rPr>
              <a:t>studies – Powering circuits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953" y="2276872"/>
            <a:ext cx="4158782" cy="37265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2640172"/>
            <a:ext cx="1936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Possible division</a:t>
            </a:r>
          </a:p>
          <a:p>
            <a:r>
              <a:rPr lang="de-DE" dirty="0"/>
              <a:t>o</a:t>
            </a:r>
            <a:r>
              <a:rPr lang="de-DE" dirty="0" smtClean="0"/>
              <a:t>f 600 A EE circuit: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1560" y="1234807"/>
            <a:ext cx="5104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QPS is the first analysed system of the failure studies</a:t>
            </a:r>
          </a:p>
          <a:p>
            <a:r>
              <a:rPr lang="de-DE" dirty="0" smtClean="0"/>
              <a:t>(System of MPS + many failures to observe ;-))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32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8866</TotalTime>
  <Words>541</Words>
  <Application>Microsoft Office PowerPoint</Application>
  <PresentationFormat>On-screen Show (4:3)</PresentationFormat>
  <Paragraphs>198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Symbol</vt:lpstr>
      <vt:lpstr>Office Theme</vt:lpstr>
      <vt:lpstr>LHC Fault Tracking Project </vt:lpstr>
      <vt:lpstr>Motivation</vt:lpstr>
      <vt:lpstr>Project goals</vt:lpstr>
      <vt:lpstr>Downtime distributions</vt:lpstr>
      <vt:lpstr>Failure data sources - AFT</vt:lpstr>
      <vt:lpstr>PowerPoint Presentation</vt:lpstr>
      <vt:lpstr>PowerPoint Presentation</vt:lpstr>
      <vt:lpstr>PowerPoint Presentation</vt:lpstr>
      <vt:lpstr>Failure studies – Powering circuits</vt:lpstr>
      <vt:lpstr>Failure studies - Recurring</vt:lpstr>
      <vt:lpstr>Failure studies - Sectors</vt:lpstr>
      <vt:lpstr>Failure studies - Weibull</vt:lpstr>
      <vt:lpstr>Failure studies</vt:lpstr>
      <vt:lpstr>PowerPoint Presentation</vt:lpstr>
      <vt:lpstr>Failure studies - Circuits</vt:lpstr>
      <vt:lpstr>Basic Layout</vt:lpstr>
      <vt:lpstr>Modeling</vt:lpstr>
      <vt:lpstr>Modeling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MPS ISOGRAPH Modeling</dc:title>
  <dc:creator>Tobias Griesemer</dc:creator>
  <cp:lastModifiedBy>Tobias Griesemer</cp:lastModifiedBy>
  <cp:revision>302</cp:revision>
  <cp:lastPrinted>2015-05-26T14:06:12Z</cp:lastPrinted>
  <dcterms:created xsi:type="dcterms:W3CDTF">2015-01-15T14:01:34Z</dcterms:created>
  <dcterms:modified xsi:type="dcterms:W3CDTF">2015-08-20T08:22:42Z</dcterms:modified>
</cp:coreProperties>
</file>