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5" r:id="rId4"/>
    <p:sldMasterId id="2147483720" r:id="rId5"/>
  </p:sldMasterIdLst>
  <p:notesMasterIdLst>
    <p:notesMasterId r:id="rId70"/>
  </p:notesMasterIdLst>
  <p:sldIdLst>
    <p:sldId id="288" r:id="rId6"/>
    <p:sldId id="290" r:id="rId7"/>
    <p:sldId id="302" r:id="rId8"/>
    <p:sldId id="292" r:id="rId9"/>
    <p:sldId id="289" r:id="rId10"/>
    <p:sldId id="293" r:id="rId11"/>
    <p:sldId id="294" r:id="rId12"/>
    <p:sldId id="371" r:id="rId13"/>
    <p:sldId id="347" r:id="rId14"/>
    <p:sldId id="295" r:id="rId15"/>
    <p:sldId id="299" r:id="rId16"/>
    <p:sldId id="334" r:id="rId17"/>
    <p:sldId id="325" r:id="rId18"/>
    <p:sldId id="296" r:id="rId19"/>
    <p:sldId id="326" r:id="rId20"/>
    <p:sldId id="327" r:id="rId21"/>
    <p:sldId id="300" r:id="rId22"/>
    <p:sldId id="329" r:id="rId23"/>
    <p:sldId id="332" r:id="rId24"/>
    <p:sldId id="333" r:id="rId25"/>
    <p:sldId id="301" r:id="rId26"/>
    <p:sldId id="330" r:id="rId27"/>
    <p:sldId id="346" r:id="rId28"/>
    <p:sldId id="305" r:id="rId29"/>
    <p:sldId id="348" r:id="rId30"/>
    <p:sldId id="369" r:id="rId31"/>
    <p:sldId id="349" r:id="rId32"/>
    <p:sldId id="343" r:id="rId33"/>
    <p:sldId id="352" r:id="rId34"/>
    <p:sldId id="356" r:id="rId35"/>
    <p:sldId id="353" r:id="rId36"/>
    <p:sldId id="358" r:id="rId37"/>
    <p:sldId id="355" r:id="rId38"/>
    <p:sldId id="344" r:id="rId39"/>
    <p:sldId id="360" r:id="rId40"/>
    <p:sldId id="298" r:id="rId41"/>
    <p:sldId id="361" r:id="rId42"/>
    <p:sldId id="362" r:id="rId43"/>
    <p:sldId id="363" r:id="rId44"/>
    <p:sldId id="364" r:id="rId45"/>
    <p:sldId id="303" r:id="rId46"/>
    <p:sldId id="341" r:id="rId47"/>
    <p:sldId id="372" r:id="rId48"/>
    <p:sldId id="338" r:id="rId49"/>
    <p:sldId id="351" r:id="rId50"/>
    <p:sldId id="340" r:id="rId51"/>
    <p:sldId id="312" r:id="rId52"/>
    <p:sldId id="309" r:id="rId53"/>
    <p:sldId id="318" r:id="rId54"/>
    <p:sldId id="365" r:id="rId55"/>
    <p:sldId id="366" r:id="rId56"/>
    <p:sldId id="319" r:id="rId57"/>
    <p:sldId id="367" r:id="rId58"/>
    <p:sldId id="320" r:id="rId59"/>
    <p:sldId id="321" r:id="rId60"/>
    <p:sldId id="323" r:id="rId61"/>
    <p:sldId id="322" r:id="rId62"/>
    <p:sldId id="310" r:id="rId63"/>
    <p:sldId id="370" r:id="rId64"/>
    <p:sldId id="337" r:id="rId65"/>
    <p:sldId id="315" r:id="rId66"/>
    <p:sldId id="324" r:id="rId67"/>
    <p:sldId id="316" r:id="rId68"/>
    <p:sldId id="314" r:id="rId69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ł Maciejewski" initials="MM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F6C0"/>
    <a:srgbClr val="4DECFD"/>
    <a:srgbClr val="9D0392"/>
    <a:srgbClr val="851B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40" autoAdjust="0"/>
    <p:restoredTop sz="88937" autoAdjust="0"/>
  </p:normalViewPr>
  <p:slideViewPr>
    <p:cSldViewPr snapToGrid="0">
      <p:cViewPr varScale="1">
        <p:scale>
          <a:sx n="52" d="100"/>
          <a:sy n="52" d="100"/>
        </p:scale>
        <p:origin x="920" y="2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openxmlformats.org/officeDocument/2006/relationships/slide" Target="slides/slide58.xml"/><Relationship Id="rId68" Type="http://schemas.openxmlformats.org/officeDocument/2006/relationships/slide" Target="slides/slide63.xml"/><Relationship Id="rId7" Type="http://schemas.openxmlformats.org/officeDocument/2006/relationships/slide" Target="slides/slide2.xml"/><Relationship Id="rId71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slide" Target="slides/slide61.xml"/><Relationship Id="rId7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61" Type="http://schemas.openxmlformats.org/officeDocument/2006/relationships/slide" Target="slides/slide56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slide" Target="slides/slide60.xml"/><Relationship Id="rId73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slide" Target="slides/slide59.xml"/><Relationship Id="rId69" Type="http://schemas.openxmlformats.org/officeDocument/2006/relationships/slide" Target="slides/slide64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72" Type="http://schemas.openxmlformats.org/officeDocument/2006/relationships/presProps" Target="pres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slide" Target="slides/slide62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slide" Target="slides/slide57.xml"/><Relationship Id="rId70" Type="http://schemas.openxmlformats.org/officeDocument/2006/relationships/notesMaster" Target="notesMasters/notesMaster1.xml"/><Relationship Id="rId75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6043D4-16E1-4434-ABB7-19AF0096A6F9}" type="doc">
      <dgm:prSet loTypeId="urn:microsoft.com/office/officeart/2005/8/layout/hChevron3" loCatId="process" qsTypeId="urn:microsoft.com/office/officeart/2005/8/quickstyle/simple1" qsCatId="simple" csTypeId="urn:microsoft.com/office/officeart/2005/8/colors/accent0_3" csCatId="mainScheme" phldr="1"/>
      <dgm:spPr/>
    </dgm:pt>
    <dgm:pt modelId="{D5B1EFBF-32C6-41B1-8466-2865030E45FA}">
      <dgm:prSet phldrT="[Text]"/>
      <dgm:spPr/>
      <dgm:t>
        <a:bodyPr/>
        <a:lstStyle/>
        <a:p>
          <a:r>
            <a:rPr lang="pl-PL" dirty="0" err="1" smtClean="0"/>
            <a:t>Acquire</a:t>
          </a:r>
          <a:endParaRPr lang="en-GB" dirty="0"/>
        </a:p>
      </dgm:t>
    </dgm:pt>
    <dgm:pt modelId="{6715F614-C213-4DD9-AEB2-5F8631BEB568}" type="parTrans" cxnId="{A8996E4C-5819-4C2D-A08F-EFFFBEBEE752}">
      <dgm:prSet/>
      <dgm:spPr/>
      <dgm:t>
        <a:bodyPr/>
        <a:lstStyle/>
        <a:p>
          <a:endParaRPr lang="en-GB"/>
        </a:p>
      </dgm:t>
    </dgm:pt>
    <dgm:pt modelId="{BB69F6D4-FE89-4C41-AE31-6283A07B4DA1}" type="sibTrans" cxnId="{A8996E4C-5819-4C2D-A08F-EFFFBEBEE752}">
      <dgm:prSet/>
      <dgm:spPr/>
      <dgm:t>
        <a:bodyPr/>
        <a:lstStyle/>
        <a:p>
          <a:endParaRPr lang="en-GB"/>
        </a:p>
      </dgm:t>
    </dgm:pt>
    <dgm:pt modelId="{50EC5E7F-D32D-49FC-AD16-4CB8FBAF803D}">
      <dgm:prSet phldrT="[Text]"/>
      <dgm:spPr/>
      <dgm:t>
        <a:bodyPr/>
        <a:lstStyle/>
        <a:p>
          <a:r>
            <a:rPr lang="pl-PL" dirty="0" err="1" smtClean="0"/>
            <a:t>Analyse</a:t>
          </a:r>
          <a:endParaRPr lang="en-GB" dirty="0"/>
        </a:p>
      </dgm:t>
    </dgm:pt>
    <dgm:pt modelId="{4212CDA7-897D-48B8-BBE7-1E244CD2506C}" type="parTrans" cxnId="{91374693-D529-4DAC-AD78-D558D2F4B317}">
      <dgm:prSet/>
      <dgm:spPr/>
      <dgm:t>
        <a:bodyPr/>
        <a:lstStyle/>
        <a:p>
          <a:endParaRPr lang="en-GB"/>
        </a:p>
      </dgm:t>
    </dgm:pt>
    <dgm:pt modelId="{4E086D24-AC9D-4B79-AC71-FA311E41BB9C}" type="sibTrans" cxnId="{91374693-D529-4DAC-AD78-D558D2F4B317}">
      <dgm:prSet/>
      <dgm:spPr/>
      <dgm:t>
        <a:bodyPr/>
        <a:lstStyle/>
        <a:p>
          <a:endParaRPr lang="en-GB"/>
        </a:p>
      </dgm:t>
    </dgm:pt>
    <dgm:pt modelId="{C7DAFF23-A2B6-4A09-A19F-AA3666C001B1}">
      <dgm:prSet phldrT="[Text]"/>
      <dgm:spPr/>
      <dgm:t>
        <a:bodyPr/>
        <a:lstStyle/>
        <a:p>
          <a:r>
            <a:rPr lang="en-GB" dirty="0" smtClean="0"/>
            <a:t>Present</a:t>
          </a:r>
          <a:endParaRPr lang="en-GB" dirty="0"/>
        </a:p>
      </dgm:t>
    </dgm:pt>
    <dgm:pt modelId="{6F9DEFE9-3131-4DAD-88DD-00599A3E3AC1}" type="parTrans" cxnId="{0DC52F92-3832-49AE-BC4C-CB379CFB7C6F}">
      <dgm:prSet/>
      <dgm:spPr/>
      <dgm:t>
        <a:bodyPr/>
        <a:lstStyle/>
        <a:p>
          <a:endParaRPr lang="en-GB"/>
        </a:p>
      </dgm:t>
    </dgm:pt>
    <dgm:pt modelId="{75DCEB51-C26E-40BC-B458-2B3287A76272}" type="sibTrans" cxnId="{0DC52F92-3832-49AE-BC4C-CB379CFB7C6F}">
      <dgm:prSet/>
      <dgm:spPr/>
      <dgm:t>
        <a:bodyPr/>
        <a:lstStyle/>
        <a:p>
          <a:endParaRPr lang="en-GB"/>
        </a:p>
      </dgm:t>
    </dgm:pt>
    <dgm:pt modelId="{EB9BC5A2-1805-48C7-9DF6-542A5B655B1C}" type="pres">
      <dgm:prSet presAssocID="{F76043D4-16E1-4434-ABB7-19AF0096A6F9}" presName="Name0" presStyleCnt="0">
        <dgm:presLayoutVars>
          <dgm:dir/>
          <dgm:resizeHandles val="exact"/>
        </dgm:presLayoutVars>
      </dgm:prSet>
      <dgm:spPr/>
    </dgm:pt>
    <dgm:pt modelId="{9F6736B4-2802-46F8-9980-1731E038B563}" type="pres">
      <dgm:prSet presAssocID="{D5B1EFBF-32C6-41B1-8466-2865030E45FA}" presName="parTxOnly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F82285D-62BD-4FE5-BCBB-664015B0F3C6}" type="pres">
      <dgm:prSet presAssocID="{BB69F6D4-FE89-4C41-AE31-6283A07B4DA1}" presName="parSpace" presStyleCnt="0"/>
      <dgm:spPr/>
    </dgm:pt>
    <dgm:pt modelId="{8EA1D614-697A-478C-B1CE-26A3CDAD9AC8}" type="pres">
      <dgm:prSet presAssocID="{50EC5E7F-D32D-49FC-AD16-4CB8FBAF803D}" presName="parTxOnly" presStyleLbl="node1" presStyleIdx="1" presStyleCnt="3" custScaleX="23741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321C047-78BC-47AD-A2E0-6A9C66769C1F}" type="pres">
      <dgm:prSet presAssocID="{4E086D24-AC9D-4B79-AC71-FA311E41BB9C}" presName="parSpace" presStyleCnt="0"/>
      <dgm:spPr/>
    </dgm:pt>
    <dgm:pt modelId="{6978CA4A-AACC-40F5-A4BC-AAE8C2FBCEB1}" type="pres">
      <dgm:prSet presAssocID="{C7DAFF23-A2B6-4A09-A19F-AA3666C001B1}" presName="parTxOnly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0E761D8-7C64-4FAF-AC3B-D615C1DB1894}" type="presOf" srcId="{F76043D4-16E1-4434-ABB7-19AF0096A6F9}" destId="{EB9BC5A2-1805-48C7-9DF6-542A5B655B1C}" srcOrd="0" destOrd="0" presId="urn:microsoft.com/office/officeart/2005/8/layout/hChevron3"/>
    <dgm:cxn modelId="{ACC64A35-6AF0-4DAD-A9B8-2EB30CBB5F41}" type="presOf" srcId="{50EC5E7F-D32D-49FC-AD16-4CB8FBAF803D}" destId="{8EA1D614-697A-478C-B1CE-26A3CDAD9AC8}" srcOrd="0" destOrd="0" presId="urn:microsoft.com/office/officeart/2005/8/layout/hChevron3"/>
    <dgm:cxn modelId="{A8996E4C-5819-4C2D-A08F-EFFFBEBEE752}" srcId="{F76043D4-16E1-4434-ABB7-19AF0096A6F9}" destId="{D5B1EFBF-32C6-41B1-8466-2865030E45FA}" srcOrd="0" destOrd="0" parTransId="{6715F614-C213-4DD9-AEB2-5F8631BEB568}" sibTransId="{BB69F6D4-FE89-4C41-AE31-6283A07B4DA1}"/>
    <dgm:cxn modelId="{91374693-D529-4DAC-AD78-D558D2F4B317}" srcId="{F76043D4-16E1-4434-ABB7-19AF0096A6F9}" destId="{50EC5E7F-D32D-49FC-AD16-4CB8FBAF803D}" srcOrd="1" destOrd="0" parTransId="{4212CDA7-897D-48B8-BBE7-1E244CD2506C}" sibTransId="{4E086D24-AC9D-4B79-AC71-FA311E41BB9C}"/>
    <dgm:cxn modelId="{16DC9189-766F-42FB-B887-58BF2233C4D8}" type="presOf" srcId="{C7DAFF23-A2B6-4A09-A19F-AA3666C001B1}" destId="{6978CA4A-AACC-40F5-A4BC-AAE8C2FBCEB1}" srcOrd="0" destOrd="0" presId="urn:microsoft.com/office/officeart/2005/8/layout/hChevron3"/>
    <dgm:cxn modelId="{0DC52F92-3832-49AE-BC4C-CB379CFB7C6F}" srcId="{F76043D4-16E1-4434-ABB7-19AF0096A6F9}" destId="{C7DAFF23-A2B6-4A09-A19F-AA3666C001B1}" srcOrd="2" destOrd="0" parTransId="{6F9DEFE9-3131-4DAD-88DD-00599A3E3AC1}" sibTransId="{75DCEB51-C26E-40BC-B458-2B3287A76272}"/>
    <dgm:cxn modelId="{7D509665-C9DB-46BF-BE3E-C1628A409A89}" type="presOf" srcId="{D5B1EFBF-32C6-41B1-8466-2865030E45FA}" destId="{9F6736B4-2802-46F8-9980-1731E038B563}" srcOrd="0" destOrd="0" presId="urn:microsoft.com/office/officeart/2005/8/layout/hChevron3"/>
    <dgm:cxn modelId="{7D6DE97F-8283-4E54-9439-7AD69CE0C7BA}" type="presParOf" srcId="{EB9BC5A2-1805-48C7-9DF6-542A5B655B1C}" destId="{9F6736B4-2802-46F8-9980-1731E038B563}" srcOrd="0" destOrd="0" presId="urn:microsoft.com/office/officeart/2005/8/layout/hChevron3"/>
    <dgm:cxn modelId="{66A9899B-6784-4EB5-B27E-1E76027680CE}" type="presParOf" srcId="{EB9BC5A2-1805-48C7-9DF6-542A5B655B1C}" destId="{BF82285D-62BD-4FE5-BCBB-664015B0F3C6}" srcOrd="1" destOrd="0" presId="urn:microsoft.com/office/officeart/2005/8/layout/hChevron3"/>
    <dgm:cxn modelId="{550E9A2F-A626-4BB8-B2BE-F3FB38B5DEBD}" type="presParOf" srcId="{EB9BC5A2-1805-48C7-9DF6-542A5B655B1C}" destId="{8EA1D614-697A-478C-B1CE-26A3CDAD9AC8}" srcOrd="2" destOrd="0" presId="urn:microsoft.com/office/officeart/2005/8/layout/hChevron3"/>
    <dgm:cxn modelId="{38291EC7-2878-4EC0-9E99-997E74C1E053}" type="presParOf" srcId="{EB9BC5A2-1805-48C7-9DF6-542A5B655B1C}" destId="{6321C047-78BC-47AD-A2E0-6A9C66769C1F}" srcOrd="3" destOrd="0" presId="urn:microsoft.com/office/officeart/2005/8/layout/hChevron3"/>
    <dgm:cxn modelId="{13A78849-EFB8-45E6-A6FB-D812FADBC26A}" type="presParOf" srcId="{EB9BC5A2-1805-48C7-9DF6-542A5B655B1C}" destId="{6978CA4A-AACC-40F5-A4BC-AAE8C2FBCEB1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6736B4-2802-46F8-9980-1731E038B563}">
      <dsp:nvSpPr>
        <dsp:cNvPr id="0" name=""/>
        <dsp:cNvSpPr/>
      </dsp:nvSpPr>
      <dsp:spPr>
        <a:xfrm>
          <a:off x="2783" y="0"/>
          <a:ext cx="2201249" cy="674584"/>
        </a:xfrm>
        <a:prstGeom prst="homePlat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354" tIns="82677" rIns="41339" bIns="82677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100" kern="1200" dirty="0" err="1" smtClean="0"/>
            <a:t>Acquire</a:t>
          </a:r>
          <a:endParaRPr lang="en-GB" sz="3100" kern="1200" dirty="0"/>
        </a:p>
      </dsp:txBody>
      <dsp:txXfrm>
        <a:off x="2783" y="0"/>
        <a:ext cx="2032603" cy="674584"/>
      </dsp:txXfrm>
    </dsp:sp>
    <dsp:sp modelId="{8EA1D614-697A-478C-B1CE-26A3CDAD9AC8}">
      <dsp:nvSpPr>
        <dsp:cNvPr id="0" name=""/>
        <dsp:cNvSpPr/>
      </dsp:nvSpPr>
      <dsp:spPr>
        <a:xfrm>
          <a:off x="1763783" y="0"/>
          <a:ext cx="5226140" cy="674584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4016" tIns="82677" rIns="41339" bIns="82677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100" kern="1200" dirty="0" err="1" smtClean="0"/>
            <a:t>Analyse</a:t>
          </a:r>
          <a:endParaRPr lang="en-GB" sz="3100" kern="1200" dirty="0"/>
        </a:p>
      </dsp:txBody>
      <dsp:txXfrm>
        <a:off x="2101075" y="0"/>
        <a:ext cx="4551556" cy="674584"/>
      </dsp:txXfrm>
    </dsp:sp>
    <dsp:sp modelId="{6978CA4A-AACC-40F5-A4BC-AAE8C2FBCEB1}">
      <dsp:nvSpPr>
        <dsp:cNvPr id="0" name=""/>
        <dsp:cNvSpPr/>
      </dsp:nvSpPr>
      <dsp:spPr>
        <a:xfrm>
          <a:off x="6549673" y="0"/>
          <a:ext cx="2201249" cy="674584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4016" tIns="82677" rIns="41339" bIns="82677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100" kern="1200" dirty="0" smtClean="0"/>
            <a:t>Present</a:t>
          </a:r>
          <a:endParaRPr lang="en-GB" sz="3100" kern="1200" dirty="0"/>
        </a:p>
      </dsp:txBody>
      <dsp:txXfrm>
        <a:off x="6886965" y="0"/>
        <a:ext cx="1526665" cy="6745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9C2151-9297-43A2-9253-6E824DD48D89}" type="datetimeFigureOut">
              <a:rPr lang="pl-PL" smtClean="0"/>
              <a:t>2015-08-14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ED1AAC-F55D-4054-8591-620842FBD7B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82966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07247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705540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File -&gt;</a:t>
            </a:r>
            <a:r>
              <a:rPr lang="pl-PL" baseline="0" dirty="0" smtClean="0"/>
              <a:t> New Class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64916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690019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18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210462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19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866234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20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86938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21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58833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23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454735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dirty="0" err="1" smtClean="0"/>
              <a:t>Files</a:t>
            </a:r>
            <a:r>
              <a:rPr lang="pl-PL" sz="1200" dirty="0" smtClean="0"/>
              <a:t> in </a:t>
            </a:r>
            <a:r>
              <a:rPr lang="pl-PL" sz="1200" dirty="0" err="1" smtClean="0"/>
              <a:t>directory</a:t>
            </a:r>
            <a:r>
              <a:rPr lang="pl-PL" sz="1200" dirty="0" smtClean="0"/>
              <a:t>: 1. No hierarchy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24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641417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25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96530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532322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26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1193193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 smtClean="0"/>
              <a:t>Files</a:t>
            </a:r>
            <a:r>
              <a:rPr lang="pl-PL" baseline="0" dirty="0" smtClean="0"/>
              <a:t> in </a:t>
            </a:r>
            <a:r>
              <a:rPr lang="pl-PL" baseline="0" dirty="0" err="1" smtClean="0"/>
              <a:t>directory</a:t>
            </a:r>
            <a:r>
              <a:rPr lang="pl-PL" baseline="0" dirty="0" smtClean="0"/>
              <a:t>: 2. Super Class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27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9788960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28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517626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 smtClean="0"/>
              <a:t>Files</a:t>
            </a:r>
            <a:r>
              <a:rPr lang="pl-PL" dirty="0" smtClean="0"/>
              <a:t> in </a:t>
            </a:r>
            <a:r>
              <a:rPr lang="pl-PL" dirty="0" err="1" smtClean="0"/>
              <a:t>directory</a:t>
            </a:r>
            <a:r>
              <a:rPr lang="pl-PL" dirty="0" smtClean="0"/>
              <a:t>:</a:t>
            </a:r>
            <a:r>
              <a:rPr lang="pl-PL" baseline="0" dirty="0" smtClean="0"/>
              <a:t> </a:t>
            </a:r>
            <a:r>
              <a:rPr lang="pl-PL" dirty="0" smtClean="0"/>
              <a:t>3. </a:t>
            </a:r>
            <a:r>
              <a:rPr lang="pl-PL" dirty="0" err="1" smtClean="0"/>
              <a:t>Abstract</a:t>
            </a:r>
            <a:r>
              <a:rPr lang="pl-PL" dirty="0" smtClean="0"/>
              <a:t> Class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29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8149424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30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0573657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31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7584327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32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0551358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 smtClean="0"/>
              <a:t>Files</a:t>
            </a:r>
            <a:r>
              <a:rPr lang="pl-PL" dirty="0" smtClean="0"/>
              <a:t> in </a:t>
            </a:r>
            <a:r>
              <a:rPr lang="pl-PL" dirty="0" err="1" smtClean="0"/>
              <a:t>directory</a:t>
            </a:r>
            <a:r>
              <a:rPr lang="pl-PL" dirty="0" smtClean="0"/>
              <a:t>: 3. </a:t>
            </a:r>
            <a:r>
              <a:rPr lang="pl-PL" dirty="0" err="1" smtClean="0"/>
              <a:t>Abstract</a:t>
            </a:r>
            <a:r>
              <a:rPr lang="pl-PL" dirty="0" smtClean="0"/>
              <a:t> Class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33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4069116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dirty="0" smtClean="0"/>
              <a:t>It </a:t>
            </a:r>
            <a:r>
              <a:rPr lang="pl-PL" dirty="0" err="1" smtClean="0"/>
              <a:t>is</a:t>
            </a:r>
            <a:r>
              <a:rPr lang="pl-PL" dirty="0" smtClean="0"/>
              <a:t> not a </a:t>
            </a:r>
            <a:r>
              <a:rPr lang="pl-PL" dirty="0" err="1" smtClean="0"/>
              <a:t>Geometric</a:t>
            </a:r>
            <a:r>
              <a:rPr lang="pl-PL" dirty="0" smtClean="0"/>
              <a:t> </a:t>
            </a:r>
            <a:r>
              <a:rPr lang="pl-PL" dirty="0" err="1" smtClean="0"/>
              <a:t>Figure</a:t>
            </a:r>
            <a:r>
              <a:rPr lang="pl-PL" dirty="0" smtClean="0"/>
              <a:t> </a:t>
            </a:r>
            <a:r>
              <a:rPr lang="pl-PL" dirty="0" err="1" smtClean="0"/>
              <a:t>thing</a:t>
            </a:r>
            <a:r>
              <a:rPr lang="pl-PL" dirty="0" smtClean="0"/>
              <a:t> to plot. </a:t>
            </a:r>
            <a:r>
              <a:rPr lang="pl-PL" dirty="0" err="1" smtClean="0"/>
              <a:t>This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 </a:t>
            </a:r>
            <a:r>
              <a:rPr lang="pl-PL" dirty="0" err="1" smtClean="0"/>
              <a:t>something</a:t>
            </a:r>
            <a:r>
              <a:rPr lang="pl-PL" dirty="0" smtClean="0"/>
              <a:t> extra </a:t>
            </a:r>
            <a:r>
              <a:rPr lang="pl-PL" dirty="0" err="1" smtClean="0"/>
              <a:t>that</a:t>
            </a:r>
            <a:r>
              <a:rPr lang="pl-PL" dirty="0" smtClean="0"/>
              <a:t> we </a:t>
            </a:r>
            <a:r>
              <a:rPr lang="pl-PL" dirty="0" err="1" smtClean="0"/>
              <a:t>might</a:t>
            </a:r>
            <a:r>
              <a:rPr lang="pl-PL" dirty="0" smtClean="0"/>
              <a:t>, </a:t>
            </a:r>
            <a:r>
              <a:rPr lang="pl-PL" dirty="0" err="1" smtClean="0"/>
              <a:t>might</a:t>
            </a:r>
            <a:r>
              <a:rPr lang="pl-PL" dirty="0" smtClean="0"/>
              <a:t> not </a:t>
            </a:r>
            <a:r>
              <a:rPr lang="pl-PL" dirty="0" err="1" smtClean="0"/>
              <a:t>include</a:t>
            </a:r>
            <a:r>
              <a:rPr lang="pl-PL" dirty="0" smtClean="0"/>
              <a:t>. For </a:t>
            </a:r>
            <a:r>
              <a:rPr lang="pl-PL" dirty="0" err="1" smtClean="0"/>
              <a:t>our</a:t>
            </a:r>
            <a:r>
              <a:rPr lang="pl-PL" dirty="0" smtClean="0"/>
              <a:t> </a:t>
            </a:r>
            <a:r>
              <a:rPr lang="pl-PL" dirty="0" err="1" smtClean="0"/>
              <a:t>application</a:t>
            </a:r>
            <a:r>
              <a:rPr lang="pl-PL" dirty="0" smtClean="0"/>
              <a:t> </a:t>
            </a:r>
            <a:r>
              <a:rPr lang="pl-PL" dirty="0" smtClean="0"/>
              <a:t>we </a:t>
            </a:r>
            <a:r>
              <a:rPr lang="pl-PL" dirty="0" err="1" smtClean="0"/>
              <a:t>need</a:t>
            </a:r>
            <a:r>
              <a:rPr lang="pl-PL" dirty="0" smtClean="0"/>
              <a:t> plot.</a:t>
            </a:r>
            <a:endParaRPr lang="pl-PL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34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1665363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 smtClean="0"/>
              <a:t>Files</a:t>
            </a:r>
            <a:r>
              <a:rPr lang="pl-PL" dirty="0" smtClean="0"/>
              <a:t> in: 4. Interface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35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556686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6685932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 smtClean="0"/>
              <a:t>Files</a:t>
            </a:r>
            <a:r>
              <a:rPr lang="pl-PL" baseline="0" dirty="0" smtClean="0"/>
              <a:t> in: 5. Collection of </a:t>
            </a:r>
            <a:r>
              <a:rPr lang="pl-PL" baseline="0" dirty="0" err="1" smtClean="0"/>
              <a:t>objects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36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0999179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 smtClean="0"/>
              <a:t>Files</a:t>
            </a:r>
            <a:r>
              <a:rPr lang="pl-PL" baseline="0" dirty="0" smtClean="0"/>
              <a:t> in: 5. Collection of </a:t>
            </a:r>
            <a:r>
              <a:rPr lang="pl-PL" baseline="0" dirty="0" err="1" smtClean="0"/>
              <a:t>objects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37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9823317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 smtClean="0"/>
              <a:t>Files</a:t>
            </a:r>
            <a:r>
              <a:rPr lang="pl-PL" baseline="0" dirty="0" smtClean="0"/>
              <a:t> in: 5. Collection of </a:t>
            </a:r>
            <a:r>
              <a:rPr lang="pl-PL" baseline="0" dirty="0" err="1" smtClean="0"/>
              <a:t>objects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38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2633010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 smtClean="0"/>
              <a:t>Files</a:t>
            </a:r>
            <a:r>
              <a:rPr lang="pl-PL" baseline="0" dirty="0" smtClean="0"/>
              <a:t> in: 5. Collection of </a:t>
            </a:r>
            <a:r>
              <a:rPr lang="pl-PL" baseline="0" dirty="0" err="1" smtClean="0"/>
              <a:t>objects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39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1197680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 smtClean="0"/>
              <a:t>Files</a:t>
            </a:r>
            <a:r>
              <a:rPr lang="pl-PL" baseline="0" dirty="0" smtClean="0"/>
              <a:t> in: 5. Collection of </a:t>
            </a:r>
            <a:r>
              <a:rPr lang="pl-PL" baseline="0" dirty="0" err="1" smtClean="0"/>
              <a:t>objects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40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4104116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 smtClean="0"/>
              <a:t>Files</a:t>
            </a:r>
            <a:r>
              <a:rPr lang="pl-PL" dirty="0" smtClean="0"/>
              <a:t> in: 6. Public vs </a:t>
            </a:r>
            <a:r>
              <a:rPr lang="pl-PL" dirty="0" err="1" smtClean="0"/>
              <a:t>Private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41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0484715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 smtClean="0"/>
              <a:t>Files</a:t>
            </a:r>
            <a:r>
              <a:rPr lang="pl-PL" dirty="0" smtClean="0"/>
              <a:t> in: 6. Public vs </a:t>
            </a:r>
            <a:r>
              <a:rPr lang="pl-PL" dirty="0" err="1" smtClean="0"/>
              <a:t>Private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42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2580947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 smtClean="0"/>
              <a:t>Files</a:t>
            </a:r>
            <a:r>
              <a:rPr lang="pl-PL" dirty="0" smtClean="0"/>
              <a:t> in: 7. </a:t>
            </a:r>
            <a:r>
              <a:rPr lang="pl-PL" dirty="0" err="1" smtClean="0"/>
              <a:t>DrawerFigureGui</a:t>
            </a:r>
            <a:endParaRPr lang="pl-PL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43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4202941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 smtClean="0"/>
              <a:t>Files</a:t>
            </a:r>
            <a:r>
              <a:rPr lang="pl-PL" dirty="0" smtClean="0"/>
              <a:t> in:</a:t>
            </a:r>
            <a:r>
              <a:rPr lang="pl-PL" baseline="0" dirty="0" smtClean="0"/>
              <a:t> 7. </a:t>
            </a:r>
            <a:r>
              <a:rPr lang="pl-PL" baseline="0" dirty="0" err="1" smtClean="0"/>
              <a:t>DrawerFigureGui</a:t>
            </a:r>
            <a:endParaRPr lang="pl-PL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44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0100897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 smtClean="0"/>
              <a:t>vector</a:t>
            </a:r>
            <a:r>
              <a:rPr lang="pl-PL" dirty="0" smtClean="0"/>
              <a:t> of </a:t>
            </a:r>
            <a:r>
              <a:rPr lang="pl-PL" dirty="0" err="1" smtClean="0"/>
              <a:t>objects</a:t>
            </a:r>
            <a:r>
              <a:rPr lang="pl-PL" dirty="0" smtClean="0"/>
              <a:t> – </a:t>
            </a:r>
            <a:r>
              <a:rPr lang="pl-PL" dirty="0" err="1" smtClean="0"/>
              <a:t>check</a:t>
            </a:r>
            <a:r>
              <a:rPr lang="pl-PL" dirty="0" smtClean="0"/>
              <a:t> for </a:t>
            </a:r>
            <a:r>
              <a:rPr lang="pl-PL" dirty="0" err="1" smtClean="0"/>
              <a:t>superclass</a:t>
            </a:r>
            <a:endParaRPr lang="pl-PL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45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671130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0027768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 smtClean="0"/>
              <a:t>Files</a:t>
            </a:r>
            <a:r>
              <a:rPr lang="pl-PL" baseline="0" dirty="0" smtClean="0"/>
              <a:t> in: 8. </a:t>
            </a:r>
            <a:r>
              <a:rPr lang="pl-PL" baseline="0" dirty="0" err="1" smtClean="0"/>
              <a:t>Documenting</a:t>
            </a:r>
            <a:r>
              <a:rPr lang="pl-PL" baseline="0" dirty="0" smtClean="0"/>
              <a:t> a </a:t>
            </a:r>
            <a:r>
              <a:rPr lang="pl-PL" baseline="0" dirty="0" err="1" smtClean="0"/>
              <a:t>class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46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6695768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 smtClean="0"/>
              <a:t>Files</a:t>
            </a:r>
            <a:r>
              <a:rPr lang="pl-PL" dirty="0" smtClean="0"/>
              <a:t> in: 9. Object </a:t>
            </a:r>
            <a:r>
              <a:rPr lang="pl-PL" dirty="0" err="1" smtClean="0"/>
              <a:t>Oriented</a:t>
            </a:r>
            <a:r>
              <a:rPr lang="pl-PL" dirty="0" smtClean="0"/>
              <a:t> </a:t>
            </a:r>
            <a:r>
              <a:rPr lang="pl-PL" dirty="0" err="1" smtClean="0"/>
              <a:t>Modelling</a:t>
            </a:r>
            <a:r>
              <a:rPr lang="pl-PL" dirty="0" smtClean="0"/>
              <a:t> - </a:t>
            </a:r>
            <a:r>
              <a:rPr lang="pl-PL" dirty="0" err="1" smtClean="0"/>
              <a:t>snippets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47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47597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 smtClean="0"/>
              <a:t>Files</a:t>
            </a:r>
            <a:r>
              <a:rPr lang="pl-PL" dirty="0" smtClean="0"/>
              <a:t> in: 9. Object </a:t>
            </a:r>
            <a:r>
              <a:rPr lang="pl-PL" dirty="0" err="1" smtClean="0"/>
              <a:t>Oriented</a:t>
            </a:r>
            <a:r>
              <a:rPr lang="pl-PL" dirty="0" smtClean="0"/>
              <a:t> </a:t>
            </a:r>
            <a:r>
              <a:rPr lang="pl-PL" dirty="0" err="1" smtClean="0"/>
              <a:t>Modelling</a:t>
            </a:r>
            <a:r>
              <a:rPr lang="pl-PL" dirty="0" smtClean="0"/>
              <a:t> - </a:t>
            </a:r>
            <a:r>
              <a:rPr lang="pl-PL" dirty="0" err="1" smtClean="0"/>
              <a:t>snippets</a:t>
            </a:r>
            <a:endParaRPr lang="pl-PL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48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4601413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 smtClean="0"/>
              <a:t>Files</a:t>
            </a:r>
            <a:r>
              <a:rPr lang="pl-PL" dirty="0" smtClean="0"/>
              <a:t> in: 9. Object </a:t>
            </a:r>
            <a:r>
              <a:rPr lang="pl-PL" dirty="0" err="1" smtClean="0"/>
              <a:t>Oriented</a:t>
            </a:r>
            <a:r>
              <a:rPr lang="pl-PL" dirty="0" smtClean="0"/>
              <a:t> </a:t>
            </a:r>
            <a:r>
              <a:rPr lang="pl-PL" dirty="0" err="1" smtClean="0"/>
              <a:t>Modelling</a:t>
            </a:r>
            <a:r>
              <a:rPr lang="pl-PL" dirty="0" smtClean="0"/>
              <a:t> - </a:t>
            </a:r>
            <a:r>
              <a:rPr lang="pl-PL" dirty="0" err="1" smtClean="0"/>
              <a:t>snippets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49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6933792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 smtClean="0"/>
              <a:t>Files</a:t>
            </a:r>
            <a:r>
              <a:rPr lang="pl-PL" dirty="0" smtClean="0"/>
              <a:t> in: 9. Object </a:t>
            </a:r>
            <a:r>
              <a:rPr lang="pl-PL" dirty="0" err="1" smtClean="0"/>
              <a:t>Oriented</a:t>
            </a:r>
            <a:r>
              <a:rPr lang="pl-PL" dirty="0" smtClean="0"/>
              <a:t> </a:t>
            </a:r>
            <a:r>
              <a:rPr lang="pl-PL" dirty="0" err="1" smtClean="0"/>
              <a:t>Modelling</a:t>
            </a:r>
            <a:r>
              <a:rPr lang="pl-PL" dirty="0" smtClean="0"/>
              <a:t> - </a:t>
            </a:r>
            <a:r>
              <a:rPr lang="pl-PL" dirty="0" err="1" smtClean="0"/>
              <a:t>snippets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50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865029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 smtClean="0"/>
              <a:t>Files</a:t>
            </a:r>
            <a:r>
              <a:rPr lang="pl-PL" dirty="0" smtClean="0"/>
              <a:t> in: 9. Object </a:t>
            </a:r>
            <a:r>
              <a:rPr lang="pl-PL" dirty="0" err="1" smtClean="0"/>
              <a:t>Oriented</a:t>
            </a:r>
            <a:r>
              <a:rPr lang="pl-PL" dirty="0" smtClean="0"/>
              <a:t> </a:t>
            </a:r>
            <a:r>
              <a:rPr lang="pl-PL" dirty="0" err="1" smtClean="0"/>
              <a:t>Modelling</a:t>
            </a:r>
            <a:r>
              <a:rPr lang="pl-PL" dirty="0" smtClean="0"/>
              <a:t> - </a:t>
            </a:r>
            <a:r>
              <a:rPr lang="pl-PL" dirty="0" err="1" smtClean="0"/>
              <a:t>snippets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51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10838640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 smtClean="0"/>
              <a:t>Files</a:t>
            </a:r>
            <a:r>
              <a:rPr lang="pl-PL" dirty="0" smtClean="0"/>
              <a:t> in: 9. Object </a:t>
            </a:r>
            <a:r>
              <a:rPr lang="pl-PL" dirty="0" err="1" smtClean="0"/>
              <a:t>Oriented</a:t>
            </a:r>
            <a:r>
              <a:rPr lang="pl-PL" dirty="0" smtClean="0"/>
              <a:t> </a:t>
            </a:r>
            <a:r>
              <a:rPr lang="pl-PL" dirty="0" err="1" smtClean="0"/>
              <a:t>Modelling</a:t>
            </a:r>
            <a:r>
              <a:rPr lang="pl-PL" dirty="0" smtClean="0"/>
              <a:t> - </a:t>
            </a:r>
            <a:r>
              <a:rPr lang="pl-PL" dirty="0" err="1" smtClean="0"/>
              <a:t>snippets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52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7434491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 smtClean="0"/>
              <a:t>Files</a:t>
            </a:r>
            <a:r>
              <a:rPr lang="pl-PL" dirty="0" smtClean="0"/>
              <a:t> in: 9. Object </a:t>
            </a:r>
            <a:r>
              <a:rPr lang="pl-PL" dirty="0" err="1" smtClean="0"/>
              <a:t>Oriented</a:t>
            </a:r>
            <a:r>
              <a:rPr lang="pl-PL" dirty="0" smtClean="0"/>
              <a:t> </a:t>
            </a:r>
            <a:r>
              <a:rPr lang="pl-PL" dirty="0" err="1" smtClean="0"/>
              <a:t>Modelling</a:t>
            </a:r>
            <a:r>
              <a:rPr lang="pl-PL" dirty="0" smtClean="0"/>
              <a:t> - </a:t>
            </a:r>
            <a:r>
              <a:rPr lang="pl-PL" dirty="0" err="1" smtClean="0"/>
              <a:t>snippets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53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66448283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 smtClean="0"/>
              <a:t>Files</a:t>
            </a:r>
            <a:r>
              <a:rPr lang="pl-PL" dirty="0" smtClean="0"/>
              <a:t> in: 9. Object </a:t>
            </a:r>
            <a:r>
              <a:rPr lang="pl-PL" dirty="0" err="1" smtClean="0"/>
              <a:t>Oriented</a:t>
            </a:r>
            <a:r>
              <a:rPr lang="pl-PL" dirty="0" smtClean="0"/>
              <a:t> </a:t>
            </a:r>
            <a:r>
              <a:rPr lang="pl-PL" dirty="0" err="1" smtClean="0"/>
              <a:t>Modelling</a:t>
            </a:r>
            <a:r>
              <a:rPr lang="pl-PL" dirty="0" smtClean="0"/>
              <a:t> - </a:t>
            </a:r>
            <a:r>
              <a:rPr lang="pl-PL" dirty="0" err="1" smtClean="0"/>
              <a:t>snippets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54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974432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 smtClean="0"/>
              <a:t>Files</a:t>
            </a:r>
            <a:r>
              <a:rPr lang="pl-PL" dirty="0" smtClean="0"/>
              <a:t> in: 9. Object </a:t>
            </a:r>
            <a:r>
              <a:rPr lang="pl-PL" dirty="0" err="1" smtClean="0"/>
              <a:t>Oriented</a:t>
            </a:r>
            <a:r>
              <a:rPr lang="pl-PL" dirty="0" smtClean="0"/>
              <a:t> </a:t>
            </a:r>
            <a:r>
              <a:rPr lang="pl-PL" dirty="0" err="1" smtClean="0"/>
              <a:t>Modelling</a:t>
            </a:r>
            <a:r>
              <a:rPr lang="pl-PL" dirty="0" smtClean="0"/>
              <a:t> - </a:t>
            </a:r>
            <a:r>
              <a:rPr lang="pl-PL" dirty="0" err="1" smtClean="0"/>
              <a:t>snippets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55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794242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32634670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 smtClean="0"/>
              <a:t>Files</a:t>
            </a:r>
            <a:r>
              <a:rPr lang="pl-PL" dirty="0" smtClean="0"/>
              <a:t> in: 9. Object </a:t>
            </a:r>
            <a:r>
              <a:rPr lang="pl-PL" dirty="0" err="1" smtClean="0"/>
              <a:t>Oriented</a:t>
            </a:r>
            <a:r>
              <a:rPr lang="pl-PL" dirty="0" smtClean="0"/>
              <a:t> </a:t>
            </a:r>
            <a:r>
              <a:rPr lang="pl-PL" dirty="0" err="1" smtClean="0"/>
              <a:t>Modelling</a:t>
            </a:r>
            <a:r>
              <a:rPr lang="pl-PL" dirty="0" smtClean="0"/>
              <a:t> - </a:t>
            </a:r>
            <a:r>
              <a:rPr lang="pl-PL" dirty="0" err="1" smtClean="0"/>
              <a:t>snippets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56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04399517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 smtClean="0"/>
              <a:t>Files</a:t>
            </a:r>
            <a:r>
              <a:rPr lang="pl-PL" dirty="0" smtClean="0"/>
              <a:t> in: 9. Object </a:t>
            </a:r>
            <a:r>
              <a:rPr lang="pl-PL" dirty="0" err="1" smtClean="0"/>
              <a:t>Oriented</a:t>
            </a:r>
            <a:r>
              <a:rPr lang="pl-PL" dirty="0" smtClean="0"/>
              <a:t> </a:t>
            </a:r>
            <a:r>
              <a:rPr lang="pl-PL" dirty="0" err="1" smtClean="0"/>
              <a:t>Modelling</a:t>
            </a:r>
            <a:r>
              <a:rPr lang="pl-PL" dirty="0" smtClean="0"/>
              <a:t> - </a:t>
            </a:r>
            <a:r>
              <a:rPr lang="pl-PL" dirty="0" err="1" smtClean="0"/>
              <a:t>snippets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57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34690605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 smtClean="0"/>
              <a:t>Files</a:t>
            </a:r>
            <a:r>
              <a:rPr lang="pl-PL" dirty="0" smtClean="0"/>
              <a:t> in: 9. Object </a:t>
            </a:r>
            <a:r>
              <a:rPr lang="pl-PL" dirty="0" err="1" smtClean="0"/>
              <a:t>Oriented</a:t>
            </a:r>
            <a:r>
              <a:rPr lang="pl-PL" dirty="0" smtClean="0"/>
              <a:t> </a:t>
            </a:r>
            <a:r>
              <a:rPr lang="pl-PL" dirty="0" err="1" smtClean="0"/>
              <a:t>Modelling</a:t>
            </a:r>
            <a:r>
              <a:rPr lang="pl-PL" dirty="0" smtClean="0"/>
              <a:t> - </a:t>
            </a:r>
            <a:r>
              <a:rPr lang="pl-PL" dirty="0" err="1" smtClean="0"/>
              <a:t>snippets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58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28943924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114300" algn="just">
              <a:spcAft>
                <a:spcPts val="0"/>
              </a:spcAft>
            </a:pP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2AA7A-7516-45AD-AEA1-96C3122F953C}" type="slidenum">
              <a:rPr lang="en-GB" smtClean="0"/>
              <a:t>59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5461392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 smtClean="0"/>
              <a:t>Files</a:t>
            </a:r>
            <a:r>
              <a:rPr lang="pl-PL" dirty="0" smtClean="0"/>
              <a:t> in: Lorenzo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60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8465626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61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89292937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62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62718853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63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03385852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64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672608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656316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47867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032723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86071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2429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7BB56E-7349-4563-9E25-483F5FC8C346}" type="datetime1">
              <a:rPr lang="pl-PL" smtClean="0"/>
              <a:t>2015-08-14</a:t>
            </a:fld>
            <a:endParaRPr lang="pl-PL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2457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34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BD7D5D-FC29-4145-90E1-D77C2C64916D}" type="datetime1">
              <a:rPr lang="pl-PL" smtClean="0"/>
              <a:t>2015-08-14</a:t>
            </a:fld>
            <a:endParaRPr lang="pl-PL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7187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5" y="802203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80" y="2998771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4ED5C-723A-4DDC-B364-1C0BED13A50D}" type="datetime1">
              <a:rPr lang="pl-PL" smtClean="0"/>
              <a:t>2015-08-14</a:t>
            </a:fld>
            <a:endParaRPr lang="pl-PL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49124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61" y="2444452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2467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3A18C-3078-4806-9B1C-203AC98D61AF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146861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5210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61" y="2444452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8632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112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256" y="2406826"/>
            <a:ext cx="1629261" cy="204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2487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44821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EC1238-1CC9-4841-B747-EA95DBC89273}" type="datetime1">
              <a:rPr lang="pl-PL" smtClean="0">
                <a:solidFill>
                  <a:srgbClr val="0055A0">
                    <a:tint val="75000"/>
                  </a:srgbClr>
                </a:solidFill>
              </a:rPr>
              <a:t>2015-08-14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Object Oriented Programming Workshop</a:t>
            </a:r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609603" y="1972061"/>
            <a:ext cx="5648108" cy="471352"/>
          </a:xfrm>
          <a:prstGeom prst="rect">
            <a:avLst/>
          </a:prstGeom>
        </p:spPr>
        <p:txBody>
          <a:bodyPr vert="horz" lIns="60960" tIns="0" rIns="6096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400" dirty="0" smtClean="0">
                <a:solidFill>
                  <a:srgbClr val="0055A0"/>
                </a:solidFill>
              </a:rPr>
              <a:t>Click to edit Master title style</a:t>
            </a:r>
            <a:endParaRPr lang="en-US" sz="2400" dirty="0">
              <a:solidFill>
                <a:srgbClr val="0055A0"/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30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6001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61" y="2444452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7525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44821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609603" y="1972061"/>
            <a:ext cx="5648108" cy="471352"/>
          </a:xfrm>
          <a:prstGeom prst="rect">
            <a:avLst/>
          </a:prstGeom>
        </p:spPr>
        <p:txBody>
          <a:bodyPr vert="horz" lIns="60960" tIns="0" rIns="6096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400" dirty="0" smtClean="0">
                <a:solidFill>
                  <a:srgbClr val="0055A0"/>
                </a:solidFill>
              </a:rPr>
              <a:t>Click to edit Master title style</a:t>
            </a:r>
            <a:endParaRPr lang="en-US" sz="2400" dirty="0">
              <a:solidFill>
                <a:srgbClr val="0055A0"/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30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4111493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CD6C5-B84F-4D07-BA9D-996CDF49D600}" type="datetime1">
              <a:rPr lang="pl-PL" smtClean="0">
                <a:solidFill>
                  <a:srgbClr val="0055A0">
                    <a:tint val="75000"/>
                  </a:srgbClr>
                </a:solidFill>
              </a:rPr>
              <a:t>2015-08-14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Object Oriented Programming Workshop</a:t>
            </a:r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33076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7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8A8A0-AE1B-4336-AF43-0A14CF9A3A94}" type="datetime1">
              <a:rPr lang="pl-PL" smtClean="0">
                <a:solidFill>
                  <a:srgbClr val="0055A0">
                    <a:tint val="75000"/>
                  </a:srgbClr>
                </a:solidFill>
              </a:rPr>
              <a:t>2015-08-14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Object Oriented Programming Workshop</a:t>
            </a:r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085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8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7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84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73" y="1269784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930DB4-A56E-473E-AA93-F7FD6369F854}" type="datetime1">
              <a:rPr lang="pl-PL" smtClean="0">
                <a:solidFill>
                  <a:srgbClr val="0055A0">
                    <a:tint val="75000"/>
                  </a:srgbClr>
                </a:solidFill>
              </a:rPr>
              <a:t>2015-08-14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Object Oriented Programming Workshop</a:t>
            </a:r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996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174936-0A08-4B20-87D3-FD4145494F8A}" type="datetime1">
              <a:rPr lang="pl-PL" smtClean="0">
                <a:solidFill>
                  <a:srgbClr val="0055A0">
                    <a:tint val="75000"/>
                  </a:srgbClr>
                </a:solidFill>
              </a:rPr>
              <a:t>2015-08-14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Object Oriented Programming Workshop</a:t>
            </a:r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8541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34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71CFF-0DBE-42BA-93F2-C854A328952B}" type="datetime1">
              <a:rPr lang="pl-PL" smtClean="0">
                <a:solidFill>
                  <a:srgbClr val="0055A0">
                    <a:tint val="75000"/>
                  </a:srgbClr>
                </a:solidFill>
              </a:rPr>
              <a:t>2015-08-14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Object Oriented Programming Workshop</a:t>
            </a:r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8207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5" y="802203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80" y="2998771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D7B0B6-693D-44D3-ABA5-0E76DF8E5140}" type="datetime1">
              <a:rPr lang="pl-PL" smtClean="0">
                <a:solidFill>
                  <a:srgbClr val="0055A0">
                    <a:tint val="75000"/>
                  </a:srgbClr>
                </a:solidFill>
              </a:rPr>
              <a:t>2015-08-14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Object Oriented Programming Workshop</a:t>
            </a:r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038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61" y="2444452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3359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96884-2CA0-4880-8893-0BFE52294683}" type="datetime1">
              <a:rPr lang="pl-PL" smtClean="0">
                <a:solidFill>
                  <a:srgbClr val="0055A0">
                    <a:tint val="75000"/>
                  </a:srgbClr>
                </a:solidFill>
              </a:rPr>
              <a:t>2015-08-14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Object Oriented Programming Workshop</a:t>
            </a:r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838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7835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256" y="2406826"/>
            <a:ext cx="1629261" cy="204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0436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44821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0B294B-333C-4863-9DBC-08437267D032}" type="datetime1">
              <a:rPr lang="pl-PL" smtClean="0"/>
              <a:t>2015-08-14</a:t>
            </a:fld>
            <a:endParaRPr lang="pl-PL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609603" y="1972061"/>
            <a:ext cx="5648108" cy="471352"/>
          </a:xfrm>
          <a:prstGeom prst="rect">
            <a:avLst/>
          </a:prstGeom>
        </p:spPr>
        <p:txBody>
          <a:bodyPr vert="horz" lIns="60960" tIns="0" rIns="6096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400" dirty="0" smtClean="0"/>
              <a:t>Click to edit Master title style</a:t>
            </a:r>
            <a:endParaRPr lang="en-US" sz="240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30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95556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44821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609603" y="1972061"/>
            <a:ext cx="5648108" cy="471352"/>
          </a:xfrm>
          <a:prstGeom prst="rect">
            <a:avLst/>
          </a:prstGeom>
        </p:spPr>
        <p:txBody>
          <a:bodyPr vert="horz" lIns="60960" tIns="0" rIns="6096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400" dirty="0" smtClean="0"/>
              <a:t>Click to edit Master title style</a:t>
            </a:r>
            <a:endParaRPr lang="en-US" sz="240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30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741193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626D3-0910-4582-9C1B-8292717D78CF}" type="datetime1">
              <a:rPr lang="pl-PL" smtClean="0"/>
              <a:t>2015-08-14</a:t>
            </a:fld>
            <a:endParaRPr lang="pl-PL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11636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7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ED1EED-9B3E-4A5B-A563-44EC5E9EFF53}" type="datetime1">
              <a:rPr lang="pl-PL" smtClean="0"/>
              <a:t>2015-08-14</a:t>
            </a:fld>
            <a:endParaRPr lang="pl-PL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25840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8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7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84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73" y="1269784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28A79-0200-4910-B234-2066F91B7BDD}" type="datetime1">
              <a:rPr lang="pl-PL" smtClean="0"/>
              <a:t>2015-08-14</a:t>
            </a:fld>
            <a:endParaRPr lang="pl-PL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196320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3531"/>
            <a:ext cx="12192000" cy="94293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499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5E0F5-ED68-421B-BDF5-F7E3EB0E9606}" type="datetime1">
              <a:rPr lang="pl-PL" smtClean="0"/>
              <a:t>2015-08-14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10217"/>
            <a:ext cx="12192000" cy="94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617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36" indent="-60957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48" indent="-60957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872" indent="-457178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6996" indent="-457178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546" indent="-457178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598" indent="-243829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192" indent="-243829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786" indent="-243829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05" indent="-243829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3531"/>
            <a:ext cx="12192000" cy="94293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499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7D7626-1017-4C1B-A88C-944523CF4EC7}" type="datetime1">
              <a:rPr lang="pl-PL" smtClean="0">
                <a:solidFill>
                  <a:srgbClr val="0055A0">
                    <a:tint val="75000"/>
                  </a:srgbClr>
                </a:solidFill>
              </a:rPr>
              <a:t>2015-08-14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Object Oriented Programming Workshop</a:t>
            </a:r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10217"/>
            <a:ext cx="12192000" cy="94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709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36" indent="-60957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48" indent="-60957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872" indent="-457178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6996" indent="-457178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546" indent="-457178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598" indent="-243829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192" indent="-243829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786" indent="-243829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05" indent="-243829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athworks.com/help/matlab/matlab_prog/throw-an-exception.html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hyperlink" Target="https://twiki.cern.ch/twiki/bin/view/TEMPEPE/UsefulSoftware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hyperlink" Target="https://twiki.cern.ch/twiki/bin/view/TEMPEPE/UsefulSoftware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ikis.cern.ch/display/MPESC/2015-07-09+Minutes+from+workshop" TargetMode="Externa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social.cern.ch/me/mmacieje/Documents/Object%20Oriented%20Programming%20Workshop/Coding%20convention%20TE-MPE-PE.docx?Web=1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5" Type="http://schemas.openxmlformats.org/officeDocument/2006/relationships/hyperlink" Target="https://social.cern.ch/me/mmacieje/Documents/Object%20Oriented%20Programming%20Workshop/Software%20Projects%20in%20TE-MPE-PE.docx?Web=1" TargetMode="External"/><Relationship Id="rId4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://prezi.com/ngi8gtp5tty5/?utm_campaign=share&amp;utm_medium=copy" TargetMode="Externa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tmp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tmp"/><Relationship Id="rId4" Type="http://schemas.openxmlformats.org/officeDocument/2006/relationships/image" Target="../media/image51.tm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8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athworks.com/help/pdf_doc/matlab/matlab_oop.pdf" TargetMode="External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gif"/><Relationship Id="rId4" Type="http://schemas.openxmlformats.org/officeDocument/2006/relationships/hyperlink" Target="http://cds.cern.ch/record/2025032" TargetMode="Externa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ollingstone.com/culture/news/steve-jobs-in-1994-the-rolling-stone-interview-20110117#ixzz3ia7pp8L1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ctrTitle"/>
          </p:nvPr>
        </p:nvSpPr>
        <p:spPr>
          <a:xfrm>
            <a:off x="805542" y="1407525"/>
            <a:ext cx="10580915" cy="2358768"/>
          </a:xfrm>
        </p:spPr>
        <p:txBody>
          <a:bodyPr>
            <a:noAutofit/>
          </a:bodyPr>
          <a:lstStyle/>
          <a:p>
            <a:pPr algn="r"/>
            <a:r>
              <a:rPr lang="pl-PL" sz="4800" dirty="0" smtClean="0"/>
              <a:t>Object-</a:t>
            </a:r>
            <a:r>
              <a:rPr lang="pl-PL" sz="4800" dirty="0" err="1" smtClean="0"/>
              <a:t>Oriented</a:t>
            </a:r>
            <a:r>
              <a:rPr lang="pl-PL" sz="4800" dirty="0" smtClean="0"/>
              <a:t> Programming </a:t>
            </a:r>
            <a:r>
              <a:rPr lang="pl-PL" sz="4800" i="1" dirty="0" smtClean="0"/>
              <a:t>Workshop</a:t>
            </a:r>
            <a:r>
              <a:rPr lang="pl-PL" sz="4800" dirty="0" smtClean="0"/>
              <a:t/>
            </a:r>
            <a:br>
              <a:rPr lang="pl-PL" sz="4800" dirty="0" smtClean="0"/>
            </a:br>
            <a:r>
              <a:rPr lang="pl-PL" sz="4800" dirty="0" smtClean="0"/>
              <a:t/>
            </a:r>
            <a:br>
              <a:rPr lang="pl-PL" sz="4800" dirty="0" smtClean="0"/>
            </a:br>
            <a:endParaRPr lang="en-US" sz="4800" i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Podtytuł 4"/>
          <p:cNvSpPr>
            <a:spLocks noGrp="1"/>
          </p:cNvSpPr>
          <p:nvPr>
            <p:ph type="subTitle" idx="1"/>
          </p:nvPr>
        </p:nvSpPr>
        <p:spPr>
          <a:xfrm>
            <a:off x="0" y="4464908"/>
            <a:ext cx="12192000" cy="1394256"/>
          </a:xfrm>
        </p:spPr>
        <p:txBody>
          <a:bodyPr>
            <a:normAutofit fontScale="92500" lnSpcReduction="10000"/>
          </a:bodyPr>
          <a:lstStyle/>
          <a:p>
            <a:r>
              <a:rPr lang="pl-PL" u="sng" dirty="0" smtClean="0"/>
              <a:t>Michał Maciejewski</a:t>
            </a:r>
            <a:r>
              <a:rPr lang="pl-PL" dirty="0" smtClean="0"/>
              <a:t>, Bernhard </a:t>
            </a:r>
            <a:r>
              <a:rPr lang="pl-PL" dirty="0" err="1" smtClean="0"/>
              <a:t>Auchmann</a:t>
            </a:r>
            <a:r>
              <a:rPr lang="pl-PL" dirty="0" smtClean="0"/>
              <a:t>, Lorenzo Bortot, </a:t>
            </a:r>
            <a:br>
              <a:rPr lang="pl-PL" dirty="0" smtClean="0"/>
            </a:br>
            <a:r>
              <a:rPr lang="pl-PL" dirty="0" smtClean="0"/>
              <a:t>Mateusz Koza, Kamil Król, Jean-Christophe Garnier</a:t>
            </a:r>
            <a:br>
              <a:rPr lang="pl-PL" dirty="0" smtClean="0"/>
            </a:br>
            <a:r>
              <a:rPr lang="pl-PL" dirty="0" smtClean="0">
                <a:solidFill>
                  <a:schemeClr val="tx2"/>
                </a:solidFill>
              </a:rPr>
              <a:t>TE-MPE-PE/MS</a:t>
            </a:r>
          </a:p>
          <a:p>
            <a:r>
              <a:rPr lang="pl-PL" dirty="0" smtClean="0"/>
              <a:t>13.</a:t>
            </a:r>
            <a:r>
              <a:rPr lang="en-GB" dirty="0" smtClean="0"/>
              <a:t>0</a:t>
            </a:r>
            <a:r>
              <a:rPr lang="pl-PL" dirty="0"/>
              <a:t>8</a:t>
            </a:r>
            <a:r>
              <a:rPr lang="pl-PL" dirty="0" smtClean="0"/>
              <a:t>.201</a:t>
            </a:r>
            <a:r>
              <a:rPr lang="en-GB" dirty="0" smtClean="0"/>
              <a:t>5</a:t>
            </a:r>
            <a:endParaRPr lang="pl-PL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149E2-D205-4E20-8B52-51BAABBEC668}" type="datetime1">
              <a:rPr lang="pl-PL" smtClean="0"/>
              <a:t>2015-08-14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0465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400" dirty="0" err="1" smtClean="0"/>
              <a:t>Scripted</a:t>
            </a:r>
            <a:r>
              <a:rPr lang="pl-PL" sz="4400" dirty="0" smtClean="0"/>
              <a:t> vs OO </a:t>
            </a:r>
            <a:r>
              <a:rPr lang="pl-PL" sz="4400" dirty="0" err="1" smtClean="0"/>
              <a:t>code</a:t>
            </a:r>
            <a:endParaRPr lang="pl-PL" sz="4400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9B32354-8D83-4098-A554-D7B6500344C5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10</a:t>
            </a:fld>
            <a:endParaRPr lang="pl-PL"/>
          </a:p>
        </p:txBody>
      </p:sp>
      <p:sp>
        <p:nvSpPr>
          <p:cNvPr id="2" name="Prostokąt 1"/>
          <p:cNvSpPr/>
          <p:nvPr/>
        </p:nvSpPr>
        <p:spPr>
          <a:xfrm>
            <a:off x="609601" y="1333043"/>
            <a:ext cx="1961003" cy="412109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rostokąt 8"/>
          <p:cNvSpPr/>
          <p:nvPr/>
        </p:nvSpPr>
        <p:spPr>
          <a:xfrm>
            <a:off x="609604" y="1333043"/>
            <a:ext cx="1961003" cy="37457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Prostokąt 9"/>
          <p:cNvSpPr/>
          <p:nvPr/>
        </p:nvSpPr>
        <p:spPr>
          <a:xfrm>
            <a:off x="609604" y="1866716"/>
            <a:ext cx="1961003" cy="37457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/>
          <p:cNvSpPr/>
          <p:nvPr/>
        </p:nvSpPr>
        <p:spPr>
          <a:xfrm>
            <a:off x="609604" y="2400389"/>
            <a:ext cx="1961003" cy="37457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/>
          <p:cNvSpPr/>
          <p:nvPr/>
        </p:nvSpPr>
        <p:spPr>
          <a:xfrm>
            <a:off x="609603" y="2934062"/>
            <a:ext cx="1961003" cy="37457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Prostokąt 12"/>
          <p:cNvSpPr/>
          <p:nvPr/>
        </p:nvSpPr>
        <p:spPr>
          <a:xfrm>
            <a:off x="609602" y="3473141"/>
            <a:ext cx="1961003" cy="37457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Prostokąt 13"/>
          <p:cNvSpPr/>
          <p:nvPr/>
        </p:nvSpPr>
        <p:spPr>
          <a:xfrm>
            <a:off x="609601" y="4012220"/>
            <a:ext cx="1961003" cy="37457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Prostokąt 14"/>
          <p:cNvSpPr/>
          <p:nvPr/>
        </p:nvSpPr>
        <p:spPr>
          <a:xfrm>
            <a:off x="609601" y="4545893"/>
            <a:ext cx="1961003" cy="37457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Prostokąt 15"/>
          <p:cNvSpPr/>
          <p:nvPr/>
        </p:nvSpPr>
        <p:spPr>
          <a:xfrm>
            <a:off x="609601" y="5079566"/>
            <a:ext cx="1961003" cy="37457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aphicFrame>
        <p:nvGraphicFramePr>
          <p:cNvPr id="17" name="Diagram 16"/>
          <p:cNvGraphicFramePr/>
          <p:nvPr>
            <p:extLst>
              <p:ext uri="{D42A27DB-BD31-4B8C-83A1-F6EECF244321}">
                <p14:modId xmlns:p14="http://schemas.microsoft.com/office/powerpoint/2010/main" val="239064172"/>
              </p:ext>
            </p:extLst>
          </p:nvPr>
        </p:nvGraphicFramePr>
        <p:xfrm>
          <a:off x="3200399" y="4780746"/>
          <a:ext cx="8753707" cy="674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94584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7.40741E-7 L 0.21836 0.26065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11" y="13032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2.96296E-6 L 0.21471 0.28541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29" y="142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4.81481E-6 L 0.59805 0.02663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896" y="1319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2.59259E-6 L 0.39557 -0.05115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779" y="-2569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3.7037E-6 L 0.58594 -0.01204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297" y="-602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48148E-6 L 0.3862 -0.09051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310" y="-45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2.22222E-6 L 0.75312 -0.13009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656" y="-6505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4.44444E-6 L 0.75312 -0.12848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656" y="-64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Graphic spid="17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400" dirty="0" smtClean="0"/>
              <a:t>Map – </a:t>
            </a:r>
            <a:r>
              <a:rPr lang="pl-PL" sz="4400" dirty="0" err="1" smtClean="0"/>
              <a:t>built</a:t>
            </a:r>
            <a:r>
              <a:rPr lang="pl-PL" sz="4400" dirty="0" smtClean="0"/>
              <a:t>-in MATLAB </a:t>
            </a:r>
            <a:r>
              <a:rPr lang="pl-PL" sz="4400" dirty="0" err="1" smtClean="0"/>
              <a:t>class</a:t>
            </a:r>
            <a:endParaRPr lang="pl-PL" sz="4400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5E69371-26AA-47E0-A4F6-573A74431B29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11</a:t>
            </a:fld>
            <a:endParaRPr lang="pl-PL"/>
          </a:p>
        </p:txBody>
      </p:sp>
      <p:pic>
        <p:nvPicPr>
          <p:cNvPr id="1026" name="Picture 2" descr="http://www.mathworks.com/help/releases/R2015a/matlab/matlab_prog/mapobj_figure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2236" y="1427357"/>
            <a:ext cx="2596877" cy="3678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ymbol zastępczy zawartości 2"/>
          <p:cNvSpPr>
            <a:spLocks noGrp="1"/>
          </p:cNvSpPr>
          <p:nvPr>
            <p:ph idx="1"/>
          </p:nvPr>
        </p:nvSpPr>
        <p:spPr>
          <a:xfrm>
            <a:off x="609601" y="953573"/>
            <a:ext cx="10972800" cy="47378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pl-PL" sz="2400" dirty="0" smtClean="0"/>
              <a:t>Map of </a:t>
            </a:r>
            <a:r>
              <a:rPr lang="pl-PL" sz="2400" dirty="0" err="1" smtClean="0"/>
              <a:t>rainfall</a:t>
            </a:r>
            <a:r>
              <a:rPr lang="pl-PL" sz="2400" dirty="0" smtClean="0"/>
              <a:t> per </a:t>
            </a:r>
            <a:r>
              <a:rPr lang="pl-PL" sz="2400" dirty="0" err="1" smtClean="0"/>
              <a:t>month</a:t>
            </a:r>
            <a:endParaRPr lang="pl-PL" sz="2400" dirty="0"/>
          </a:p>
        </p:txBody>
      </p:sp>
      <p:sp>
        <p:nvSpPr>
          <p:cNvPr id="3" name="Prostokąt 2"/>
          <p:cNvSpPr/>
          <p:nvPr/>
        </p:nvSpPr>
        <p:spPr>
          <a:xfrm>
            <a:off x="1362236" y="5543632"/>
            <a:ext cx="108089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/>
              <a:t>http://www.mathworks.com/help/matlab/matlab_prog/creating-a-map-object.html</a:t>
            </a:r>
          </a:p>
        </p:txBody>
      </p:sp>
      <p:pic>
        <p:nvPicPr>
          <p:cNvPr id="9" name="Obraz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4892" y="1086786"/>
            <a:ext cx="6445568" cy="4360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90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4400" dirty="0" err="1" smtClean="0"/>
              <a:t>MException</a:t>
            </a:r>
            <a:r>
              <a:rPr lang="pl-PL" sz="4400" dirty="0" smtClean="0"/>
              <a:t> – </a:t>
            </a:r>
            <a:r>
              <a:rPr lang="pl-PL" sz="4400" dirty="0" err="1" smtClean="0"/>
              <a:t>built</a:t>
            </a:r>
            <a:r>
              <a:rPr lang="pl-PL" sz="4400" dirty="0" smtClean="0"/>
              <a:t>-in MATLAB </a:t>
            </a:r>
            <a:r>
              <a:rPr lang="pl-PL" sz="4400" dirty="0" err="1" smtClean="0"/>
              <a:t>class</a:t>
            </a:r>
            <a:endParaRPr lang="pl-PL" sz="4400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83AB467-65DD-4215-8CB9-766BD0D61DF0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12</a:t>
            </a:fld>
            <a:endParaRPr lang="pl-PL"/>
          </a:p>
        </p:txBody>
      </p:sp>
      <p:sp>
        <p:nvSpPr>
          <p:cNvPr id="2" name="Prostokąt 1">
            <a:hlinkClick r:id="rId2"/>
          </p:cNvPr>
          <p:cNvSpPr/>
          <p:nvPr/>
        </p:nvSpPr>
        <p:spPr>
          <a:xfrm>
            <a:off x="609601" y="1173942"/>
            <a:ext cx="82219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/>
              <a:t>http://www.mathworks.com/help/matlab/matlab_prog/throw-an-exception.html</a:t>
            </a:r>
          </a:p>
        </p:txBody>
      </p:sp>
    </p:spTree>
    <p:extLst>
      <p:ext uri="{BB962C8B-B14F-4D97-AF65-F5344CB8AC3E}">
        <p14:creationId xmlns:p14="http://schemas.microsoft.com/office/powerpoint/2010/main" val="301208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400" dirty="0" smtClean="0"/>
              <a:t>Case </a:t>
            </a:r>
            <a:r>
              <a:rPr lang="pl-PL" sz="4400" dirty="0" err="1" smtClean="0"/>
              <a:t>study</a:t>
            </a:r>
            <a:r>
              <a:rPr lang="pl-PL" sz="4400" dirty="0" smtClean="0"/>
              <a:t> – </a:t>
            </a:r>
            <a:r>
              <a:rPr lang="pl-PL" sz="4400" dirty="0" err="1" smtClean="0"/>
              <a:t>plane</a:t>
            </a:r>
            <a:r>
              <a:rPr lang="pl-PL" sz="4400" dirty="0" smtClean="0"/>
              <a:t> </a:t>
            </a:r>
            <a:r>
              <a:rPr lang="pl-PL" sz="4400" dirty="0" err="1" smtClean="0"/>
              <a:t>figures</a:t>
            </a:r>
            <a:r>
              <a:rPr lang="pl-PL" sz="4400" dirty="0" smtClean="0"/>
              <a:t> </a:t>
            </a:r>
            <a:r>
              <a:rPr lang="pl-PL" sz="4400" dirty="0" err="1" smtClean="0"/>
              <a:t>drawer</a:t>
            </a:r>
            <a:endParaRPr lang="pl-PL" sz="44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09601" y="1325607"/>
            <a:ext cx="5949109" cy="3863338"/>
          </a:xfrm>
        </p:spPr>
        <p:txBody>
          <a:bodyPr>
            <a:normAutofit/>
          </a:bodyPr>
          <a:lstStyle/>
          <a:p>
            <a:pPr marL="48766" indent="0" algn="just">
              <a:buNone/>
            </a:pPr>
            <a:r>
              <a:rPr lang="pl-PL" sz="3200" b="1" dirty="0" err="1" smtClean="0"/>
              <a:t>Description</a:t>
            </a:r>
            <a:r>
              <a:rPr lang="pl-PL" sz="3200" dirty="0" smtClean="0"/>
              <a:t>: A </a:t>
            </a:r>
            <a:r>
              <a:rPr lang="pl-PL" sz="3200" dirty="0" err="1" smtClean="0"/>
              <a:t>simple</a:t>
            </a:r>
            <a:r>
              <a:rPr lang="pl-PL" sz="3200" dirty="0" smtClean="0"/>
              <a:t> GUI </a:t>
            </a:r>
            <a:br>
              <a:rPr lang="pl-PL" sz="3200" dirty="0" smtClean="0"/>
            </a:br>
            <a:r>
              <a:rPr lang="pl-PL" sz="3200" dirty="0" smtClean="0"/>
              <a:t>to </a:t>
            </a:r>
            <a:r>
              <a:rPr lang="pl-PL" sz="3200" dirty="0" err="1" smtClean="0"/>
              <a:t>draw</a:t>
            </a:r>
            <a:r>
              <a:rPr lang="pl-PL" sz="3200" dirty="0" smtClean="0"/>
              <a:t> </a:t>
            </a:r>
            <a:r>
              <a:rPr lang="pl-PL" sz="3200" dirty="0" err="1" smtClean="0"/>
              <a:t>three</a:t>
            </a:r>
            <a:r>
              <a:rPr lang="pl-PL" sz="3200" dirty="0" smtClean="0"/>
              <a:t> </a:t>
            </a:r>
            <a:r>
              <a:rPr lang="pl-PL" sz="3200" dirty="0" err="1" smtClean="0"/>
              <a:t>geometric</a:t>
            </a:r>
            <a:r>
              <a:rPr lang="pl-PL" sz="3200" dirty="0" smtClean="0"/>
              <a:t> </a:t>
            </a:r>
            <a:r>
              <a:rPr lang="pl-PL" sz="3200" dirty="0" err="1" smtClean="0"/>
              <a:t>figures</a:t>
            </a:r>
            <a:r>
              <a:rPr lang="pl-PL" sz="3200" dirty="0" smtClean="0"/>
              <a:t>: </a:t>
            </a:r>
            <a:br>
              <a:rPr lang="pl-PL" sz="3200" dirty="0" smtClean="0"/>
            </a:br>
            <a:r>
              <a:rPr lang="pl-PL" sz="3200" dirty="0" smtClean="0"/>
              <a:t>a </a:t>
            </a:r>
            <a:r>
              <a:rPr lang="pl-PL" sz="3200" dirty="0" err="1" smtClean="0"/>
              <a:t>circle</a:t>
            </a:r>
            <a:r>
              <a:rPr lang="pl-PL" sz="3200" dirty="0" smtClean="0"/>
              <a:t>, </a:t>
            </a:r>
            <a:r>
              <a:rPr lang="pl-PL" sz="3200" dirty="0" err="1" smtClean="0"/>
              <a:t>square</a:t>
            </a:r>
            <a:r>
              <a:rPr lang="pl-PL" sz="3200" dirty="0" smtClean="0"/>
              <a:t> and </a:t>
            </a:r>
            <a:r>
              <a:rPr lang="pl-PL" sz="3200" dirty="0" err="1" smtClean="0"/>
              <a:t>rectangle</a:t>
            </a:r>
            <a:r>
              <a:rPr lang="pl-PL" sz="3200" dirty="0" smtClean="0"/>
              <a:t> with </a:t>
            </a:r>
            <a:r>
              <a:rPr lang="pl-PL" sz="3200" dirty="0" err="1" smtClean="0"/>
              <a:t>selected</a:t>
            </a:r>
            <a:r>
              <a:rPr lang="pl-PL" sz="3200" dirty="0" smtClean="0"/>
              <a:t> </a:t>
            </a:r>
            <a:r>
              <a:rPr lang="pl-PL" sz="3200" dirty="0" err="1" smtClean="0"/>
              <a:t>color</a:t>
            </a:r>
            <a:r>
              <a:rPr lang="pl-PL" sz="3200" dirty="0" smtClean="0"/>
              <a:t> (</a:t>
            </a:r>
            <a:r>
              <a:rPr lang="pl-PL" sz="3200" dirty="0" err="1" smtClean="0">
                <a:solidFill>
                  <a:srgbClr val="FF0000"/>
                </a:solidFill>
              </a:rPr>
              <a:t>r</a:t>
            </a:r>
            <a:r>
              <a:rPr lang="pl-PL" sz="3200" dirty="0" err="1" smtClean="0"/>
              <a:t>,</a:t>
            </a:r>
            <a:r>
              <a:rPr lang="pl-PL" sz="3200" dirty="0" err="1" smtClean="0">
                <a:solidFill>
                  <a:srgbClr val="00B050"/>
                </a:solidFill>
              </a:rPr>
              <a:t>g</a:t>
            </a:r>
            <a:r>
              <a:rPr lang="pl-PL" sz="3200" dirty="0" err="1" smtClean="0"/>
              <a:t>,b,</a:t>
            </a:r>
            <a:r>
              <a:rPr lang="pl-PL" sz="3200" dirty="0" err="1" smtClean="0">
                <a:solidFill>
                  <a:schemeClr val="accent6"/>
                </a:solidFill>
              </a:rPr>
              <a:t>k</a:t>
            </a:r>
            <a:r>
              <a:rPr lang="pl-PL" sz="3200" dirty="0" err="1" smtClean="0"/>
              <a:t>,</a:t>
            </a:r>
            <a:r>
              <a:rPr lang="pl-PL" sz="3200" dirty="0" err="1" smtClean="0">
                <a:solidFill>
                  <a:srgbClr val="9D0392"/>
                </a:solidFill>
              </a:rPr>
              <a:t>m</a:t>
            </a:r>
            <a:r>
              <a:rPr lang="pl-PL" sz="3200" dirty="0" err="1" smtClean="0"/>
              <a:t>,</a:t>
            </a:r>
            <a:r>
              <a:rPr lang="pl-PL" sz="3200" dirty="0" err="1" smtClean="0">
                <a:solidFill>
                  <a:srgbClr val="4DECFD"/>
                </a:solidFill>
              </a:rPr>
              <a:t>c</a:t>
            </a:r>
            <a:r>
              <a:rPr lang="pl-PL" sz="3200" dirty="0" smtClean="0"/>
              <a:t>).</a:t>
            </a:r>
            <a:endParaRPr lang="pl-PL" sz="3200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FC0847D-1160-4061-B294-F9C0B70E57F1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13</a:t>
            </a:fld>
            <a:endParaRPr lang="pl-PL"/>
          </a:p>
        </p:txBody>
      </p:sp>
      <p:sp>
        <p:nvSpPr>
          <p:cNvPr id="8" name="Prostokąt zaokrąglony 7"/>
          <p:cNvSpPr/>
          <p:nvPr/>
        </p:nvSpPr>
        <p:spPr>
          <a:xfrm>
            <a:off x="6910341" y="1325607"/>
            <a:ext cx="5159739" cy="444654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Elipsa 8"/>
          <p:cNvSpPr/>
          <p:nvPr/>
        </p:nvSpPr>
        <p:spPr>
          <a:xfrm>
            <a:off x="7360920" y="1758149"/>
            <a:ext cx="1680210" cy="1680210"/>
          </a:xfrm>
          <a:prstGeom prst="ellipse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Prostokąt 9"/>
          <p:cNvSpPr/>
          <p:nvPr/>
        </p:nvSpPr>
        <p:spPr>
          <a:xfrm>
            <a:off x="9806940" y="2662978"/>
            <a:ext cx="1771800" cy="1771800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10"/>
          <p:cNvSpPr/>
          <p:nvPr/>
        </p:nvSpPr>
        <p:spPr>
          <a:xfrm>
            <a:off x="7718410" y="4075159"/>
            <a:ext cx="1771800" cy="879107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9770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400" dirty="0" smtClean="0"/>
              <a:t>We </a:t>
            </a:r>
            <a:r>
              <a:rPr lang="pl-PL" sz="4400" dirty="0" err="1" smtClean="0"/>
              <a:t>all</a:t>
            </a:r>
            <a:r>
              <a:rPr lang="pl-PL" sz="4400" dirty="0" smtClean="0"/>
              <a:t> </a:t>
            </a:r>
            <a:r>
              <a:rPr lang="pl-PL" sz="4400" dirty="0" err="1" smtClean="0"/>
              <a:t>know</a:t>
            </a:r>
            <a:r>
              <a:rPr lang="pl-PL" sz="4400" dirty="0" smtClean="0"/>
              <a:t> </a:t>
            </a:r>
            <a:r>
              <a:rPr lang="pl-PL" sz="4400" dirty="0" err="1" smtClean="0"/>
              <a:t>structures</a:t>
            </a:r>
            <a:r>
              <a:rPr lang="pl-PL" sz="4400" dirty="0" smtClean="0"/>
              <a:t>, do we? </a:t>
            </a:r>
            <a:r>
              <a:rPr lang="pl-PL" sz="4400" dirty="0" smtClean="0">
                <a:sym typeface="Wingdings" panose="05000000000000000000" pitchFamily="2" charset="2"/>
              </a:rPr>
              <a:t></a:t>
            </a:r>
            <a:endParaRPr lang="pl-PL" sz="4400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6144C1E-99F8-428E-AAFD-BE86D21CDA9F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14</a:t>
            </a:fld>
            <a:endParaRPr lang="pl-PL"/>
          </a:p>
        </p:txBody>
      </p:sp>
      <p:sp>
        <p:nvSpPr>
          <p:cNvPr id="8" name="Elipsa 7"/>
          <p:cNvSpPr/>
          <p:nvPr/>
        </p:nvSpPr>
        <p:spPr>
          <a:xfrm>
            <a:off x="8318835" y="1236676"/>
            <a:ext cx="2174203" cy="2174203"/>
          </a:xfrm>
          <a:prstGeom prst="ellipse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Rectangle 9"/>
          <p:cNvSpPr/>
          <p:nvPr/>
        </p:nvSpPr>
        <p:spPr>
          <a:xfrm>
            <a:off x="609601" y="1535345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Courier New" panose="02070309020205020404" pitchFamily="49" charset="0"/>
              </a:rPr>
              <a:t>circle = </a:t>
            </a:r>
            <a:r>
              <a:rPr lang="en-GB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struct</a:t>
            </a:r>
            <a:r>
              <a:rPr lang="en-GB" sz="140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GB" sz="1400" dirty="0">
                <a:solidFill>
                  <a:srgbClr val="A020F0"/>
                </a:solidFill>
                <a:latin typeface="Courier New" panose="02070309020205020404" pitchFamily="49" charset="0"/>
              </a:rPr>
              <a:t>'r'</a:t>
            </a:r>
            <a:r>
              <a:rPr lang="en-GB" sz="1400" dirty="0">
                <a:solidFill>
                  <a:srgbClr val="000000"/>
                </a:solidFill>
                <a:latin typeface="Courier New" panose="02070309020205020404" pitchFamily="49" charset="0"/>
              </a:rPr>
              <a:t>,[],</a:t>
            </a:r>
            <a:r>
              <a:rPr lang="en-GB" sz="140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GB" sz="1400" dirty="0" err="1">
                <a:solidFill>
                  <a:srgbClr val="A020F0"/>
                </a:solidFill>
                <a:latin typeface="Courier New" panose="02070309020205020404" pitchFamily="49" charset="0"/>
              </a:rPr>
              <a:t>color</a:t>
            </a:r>
            <a:r>
              <a:rPr lang="en-GB" sz="1400" dirty="0" smtClean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GB" sz="14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GB" sz="1400" dirty="0" smtClean="0">
                <a:solidFill>
                  <a:srgbClr val="A020F0"/>
                </a:solidFill>
                <a:latin typeface="Courier New" panose="02070309020205020404" pitchFamily="49" charset="0"/>
              </a:rPr>
              <a:t>‚</a:t>
            </a:r>
            <a:r>
              <a:rPr lang="pl-PL" sz="1400" dirty="0" smtClean="0">
                <a:solidFill>
                  <a:srgbClr val="A020F0"/>
                </a:solidFill>
                <a:latin typeface="Courier New" panose="02070309020205020404" pitchFamily="49" charset="0"/>
              </a:rPr>
              <a:t>b</a:t>
            </a:r>
            <a:r>
              <a:rPr lang="en-GB" sz="1400" dirty="0" smtClean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GB" sz="14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endParaRPr lang="en-GB" sz="14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en-GB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9875" y="3633880"/>
            <a:ext cx="5572125" cy="2276475"/>
          </a:xfrm>
          <a:prstGeom prst="rect">
            <a:avLst/>
          </a:prstGeom>
        </p:spPr>
      </p:pic>
      <p:sp>
        <p:nvSpPr>
          <p:cNvPr id="13" name="TextBox 8"/>
          <p:cNvSpPr txBox="1"/>
          <p:nvPr/>
        </p:nvSpPr>
        <p:spPr>
          <a:xfrm>
            <a:off x="609601" y="5251512"/>
            <a:ext cx="5993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What if one has changed variable name from </a:t>
            </a:r>
            <a:r>
              <a:rPr lang="en-GB" i="1" dirty="0" smtClean="0"/>
              <a:t>r</a:t>
            </a:r>
            <a:r>
              <a:rPr lang="en-GB" dirty="0" smtClean="0"/>
              <a:t> to </a:t>
            </a:r>
            <a:r>
              <a:rPr lang="en-GB" i="1" dirty="0" smtClean="0"/>
              <a:t>radius</a:t>
            </a:r>
            <a:r>
              <a:rPr lang="en-GB" dirty="0" smtClean="0"/>
              <a:t>?</a:t>
            </a:r>
            <a:endParaRPr lang="pl-PL" dirty="0" smtClean="0"/>
          </a:p>
        </p:txBody>
      </p:sp>
      <p:sp>
        <p:nvSpPr>
          <p:cNvPr id="2" name="Prostokąt 1"/>
          <p:cNvSpPr/>
          <p:nvPr/>
        </p:nvSpPr>
        <p:spPr>
          <a:xfrm>
            <a:off x="609601" y="2031468"/>
            <a:ext cx="6096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dirty="0">
                <a:solidFill>
                  <a:srgbClr val="0000FF"/>
                </a:solidFill>
                <a:latin typeface="Courier New" panose="02070309020205020404" pitchFamily="49" charset="0"/>
              </a:rPr>
              <a:t>function</a:t>
            </a:r>
            <a:r>
              <a:rPr lang="en-GB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[area] = </a:t>
            </a:r>
            <a:r>
              <a:rPr lang="en-GB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calculateArea</a:t>
            </a:r>
            <a:r>
              <a:rPr lang="en-GB" sz="1400" dirty="0">
                <a:solidFill>
                  <a:srgbClr val="000000"/>
                </a:solidFill>
                <a:latin typeface="Courier New" panose="02070309020205020404" pitchFamily="49" charset="0"/>
              </a:rPr>
              <a:t>(circle)</a:t>
            </a:r>
          </a:p>
          <a:p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GB" sz="1400" dirty="0">
                <a:solidFill>
                  <a:srgbClr val="000000"/>
                </a:solidFill>
                <a:latin typeface="Courier New" panose="02070309020205020404" pitchFamily="49" charset="0"/>
              </a:rPr>
              <a:t>area = pi * </a:t>
            </a:r>
            <a:r>
              <a:rPr lang="en-GB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circle.r</a:t>
            </a:r>
            <a:r>
              <a:rPr lang="en-GB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^ 2;</a:t>
            </a:r>
          </a:p>
          <a:p>
            <a:r>
              <a:rPr lang="en-GB" sz="14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en-GB" sz="1400" dirty="0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</a:p>
          <a:p>
            <a:r>
              <a:rPr lang="en-GB" sz="1400" dirty="0">
                <a:solidFill>
                  <a:srgbClr val="0000FF"/>
                </a:solidFill>
                <a:latin typeface="Courier New" panose="02070309020205020404" pitchFamily="49" charset="0"/>
              </a:rPr>
              <a:t>function</a:t>
            </a:r>
            <a:r>
              <a:rPr lang="en-GB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plot(circle)</a:t>
            </a:r>
          </a:p>
          <a:p>
            <a:r>
              <a:rPr lang="en-GB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GB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ang</a:t>
            </a:r>
            <a:r>
              <a:rPr lang="en-GB" sz="1400" dirty="0">
                <a:solidFill>
                  <a:srgbClr val="000000"/>
                </a:solidFill>
                <a:latin typeface="Courier New" panose="02070309020205020404" pitchFamily="49" charset="0"/>
              </a:rPr>
              <a:t>=0:0.01:2*pi; x=0; y=0;</a:t>
            </a:r>
          </a:p>
          <a:p>
            <a:r>
              <a:rPr lang="en-GB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GB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xp</a:t>
            </a:r>
            <a:r>
              <a:rPr lang="en-GB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GB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circle.r</a:t>
            </a:r>
            <a:r>
              <a:rPr lang="en-GB" sz="1400" dirty="0">
                <a:solidFill>
                  <a:srgbClr val="000000"/>
                </a:solidFill>
                <a:latin typeface="Courier New" panose="02070309020205020404" pitchFamily="49" charset="0"/>
              </a:rPr>
              <a:t>*cos(</a:t>
            </a:r>
            <a:r>
              <a:rPr lang="en-GB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ang</a:t>
            </a:r>
            <a:r>
              <a:rPr lang="en-GB" sz="140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n-GB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GB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yp</a:t>
            </a:r>
            <a:r>
              <a:rPr lang="en-GB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GB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circle.r</a:t>
            </a:r>
            <a:r>
              <a:rPr lang="en-GB" sz="1400" dirty="0">
                <a:solidFill>
                  <a:srgbClr val="000000"/>
                </a:solidFill>
                <a:latin typeface="Courier New" panose="02070309020205020404" pitchFamily="49" charset="0"/>
              </a:rPr>
              <a:t>*sin(</a:t>
            </a:r>
            <a:r>
              <a:rPr lang="en-GB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ang</a:t>
            </a:r>
            <a:r>
              <a:rPr lang="en-GB" sz="140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n-GB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   plot(</a:t>
            </a:r>
            <a:r>
              <a:rPr lang="en-GB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x+xp,y+yp</a:t>
            </a:r>
            <a:r>
              <a:rPr lang="en-GB" sz="140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en-GB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circle.color</a:t>
            </a:r>
            <a:r>
              <a:rPr lang="en-GB" sz="140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n-GB" sz="14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en-GB" sz="1400" dirty="0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</a:p>
          <a:p>
            <a:r>
              <a:rPr lang="en-GB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disp</a:t>
            </a:r>
            <a:r>
              <a:rPr lang="en-GB" sz="1400" dirty="0">
                <a:solidFill>
                  <a:srgbClr val="000000"/>
                </a:solidFill>
                <a:latin typeface="Courier New" panose="02070309020205020404" pitchFamily="49" charset="0"/>
              </a:rPr>
              <a:t>(circle)</a:t>
            </a:r>
          </a:p>
          <a:p>
            <a:r>
              <a:rPr lang="en-GB" sz="1400" dirty="0">
                <a:solidFill>
                  <a:srgbClr val="000000"/>
                </a:solidFill>
                <a:latin typeface="Courier New" panose="02070309020205020404" pitchFamily="49" charset="0"/>
              </a:rPr>
              <a:t>a</a:t>
            </a:r>
            <a:r>
              <a:rPr lang="pl-PL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rea</a:t>
            </a:r>
            <a:r>
              <a:rPr lang="en-GB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GB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calculateArea</a:t>
            </a:r>
            <a:r>
              <a:rPr lang="en-GB" sz="1400" dirty="0">
                <a:solidFill>
                  <a:srgbClr val="000000"/>
                </a:solidFill>
                <a:latin typeface="Courier New" panose="02070309020205020404" pitchFamily="49" charset="0"/>
              </a:rPr>
              <a:t>(circle);</a:t>
            </a:r>
          </a:p>
          <a:p>
            <a:r>
              <a:rPr lang="en-GB" sz="1400" dirty="0">
                <a:solidFill>
                  <a:srgbClr val="000000"/>
                </a:solidFill>
                <a:latin typeface="Courier New" panose="02070309020205020404" pitchFamily="49" charset="0"/>
              </a:rPr>
              <a:t>plot(circle)</a:t>
            </a:r>
          </a:p>
        </p:txBody>
      </p:sp>
    </p:spTree>
    <p:extLst>
      <p:ext uri="{BB962C8B-B14F-4D97-AF65-F5344CB8AC3E}">
        <p14:creationId xmlns:p14="http://schemas.microsoft.com/office/powerpoint/2010/main" val="574694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400" dirty="0" smtClean="0"/>
              <a:t>Class = </a:t>
            </a:r>
            <a:r>
              <a:rPr lang="pl-PL" sz="4400" dirty="0" err="1" smtClean="0"/>
              <a:t>structure</a:t>
            </a:r>
            <a:r>
              <a:rPr lang="pl-PL" sz="4400" dirty="0" smtClean="0"/>
              <a:t> + </a:t>
            </a:r>
            <a:r>
              <a:rPr lang="pl-PL" sz="4400" dirty="0" err="1" smtClean="0"/>
              <a:t>methods</a:t>
            </a:r>
            <a:endParaRPr lang="pl-PL" sz="4400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E1FF7AD-FA68-4BC1-B530-9B90825055CA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15</a:t>
            </a:fld>
            <a:endParaRPr lang="pl-PL"/>
          </a:p>
        </p:txBody>
      </p:sp>
      <p:sp>
        <p:nvSpPr>
          <p:cNvPr id="10" name="Rectangle 9"/>
          <p:cNvSpPr/>
          <p:nvPr/>
        </p:nvSpPr>
        <p:spPr>
          <a:xfrm>
            <a:off x="609601" y="1535345"/>
            <a:ext cx="6096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Courier New" panose="02070309020205020404" pitchFamily="49" charset="0"/>
              </a:rPr>
              <a:t>circle = </a:t>
            </a:r>
            <a:r>
              <a:rPr lang="en-GB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struct</a:t>
            </a:r>
            <a:r>
              <a:rPr lang="en-GB" sz="140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GB" sz="1400" dirty="0" smtClean="0">
                <a:solidFill>
                  <a:srgbClr val="A020F0"/>
                </a:solidFill>
                <a:latin typeface="Courier New" panose="02070309020205020404" pitchFamily="49" charset="0"/>
              </a:rPr>
              <a:t>'r</a:t>
            </a:r>
            <a:r>
              <a:rPr lang="pl-PL" sz="1400" dirty="0" err="1" smtClean="0">
                <a:solidFill>
                  <a:srgbClr val="A020F0"/>
                </a:solidFill>
                <a:latin typeface="Courier New" panose="02070309020205020404" pitchFamily="49" charset="0"/>
              </a:rPr>
              <a:t>adius</a:t>
            </a:r>
            <a:r>
              <a:rPr lang="en-GB" sz="1400" dirty="0" smtClean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GB" sz="14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,[],</a:t>
            </a:r>
            <a:r>
              <a:rPr lang="en-GB" sz="140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GB" sz="1400" dirty="0" err="1">
                <a:solidFill>
                  <a:srgbClr val="A020F0"/>
                </a:solidFill>
                <a:latin typeface="Courier New" panose="02070309020205020404" pitchFamily="49" charset="0"/>
              </a:rPr>
              <a:t>color</a:t>
            </a:r>
            <a:r>
              <a:rPr lang="en-GB" sz="140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GB" sz="1400" dirty="0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GB" sz="1400" dirty="0">
                <a:solidFill>
                  <a:srgbClr val="A020F0"/>
                </a:solidFill>
                <a:latin typeface="Courier New" panose="02070309020205020404" pitchFamily="49" charset="0"/>
              </a:rPr>
              <a:t>'red'</a:t>
            </a:r>
            <a:r>
              <a:rPr lang="en-GB" sz="140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n-GB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</a:p>
          <a:p>
            <a:r>
              <a:rPr lang="en-GB" sz="1400" dirty="0" smtClean="0">
                <a:solidFill>
                  <a:srgbClr val="0000FF"/>
                </a:solidFill>
                <a:latin typeface="Courier New" panose="02070309020205020404" pitchFamily="49" charset="0"/>
              </a:rPr>
              <a:t>function</a:t>
            </a:r>
            <a:r>
              <a:rPr lang="en-GB" sz="14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1400" dirty="0">
                <a:solidFill>
                  <a:srgbClr val="000000"/>
                </a:solidFill>
                <a:latin typeface="Courier New" panose="02070309020205020404" pitchFamily="49" charset="0"/>
              </a:rPr>
              <a:t>[area] = </a:t>
            </a:r>
            <a:r>
              <a:rPr lang="en-GB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calculateArea</a:t>
            </a:r>
            <a:r>
              <a:rPr lang="en-GB" sz="1400" dirty="0">
                <a:solidFill>
                  <a:srgbClr val="000000"/>
                </a:solidFill>
                <a:latin typeface="Courier New" panose="02070309020205020404" pitchFamily="49" charset="0"/>
              </a:rPr>
              <a:t>(circle)</a:t>
            </a:r>
          </a:p>
          <a:p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sz="14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</a:t>
            </a:r>
            <a:r>
              <a:rPr lang="en-GB" sz="14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area </a:t>
            </a:r>
            <a:r>
              <a:rPr lang="en-GB" sz="1400" dirty="0">
                <a:solidFill>
                  <a:srgbClr val="000000"/>
                </a:solidFill>
                <a:latin typeface="Courier New" panose="02070309020205020404" pitchFamily="49" charset="0"/>
              </a:rPr>
              <a:t>= pi * </a:t>
            </a:r>
            <a:r>
              <a:rPr lang="en-GB" sz="14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circle.r</a:t>
            </a:r>
            <a:r>
              <a:rPr lang="pl-PL" sz="14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adius</a:t>
            </a:r>
            <a:r>
              <a:rPr lang="en-GB" sz="14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1400" dirty="0">
                <a:solidFill>
                  <a:srgbClr val="000000"/>
                </a:solidFill>
                <a:latin typeface="Courier New" panose="02070309020205020404" pitchFamily="49" charset="0"/>
              </a:rPr>
              <a:t>^ 2;</a:t>
            </a:r>
          </a:p>
          <a:p>
            <a:r>
              <a:rPr lang="en-GB" sz="1400" dirty="0" smtClean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  <a:endParaRPr lang="en-GB" sz="1400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r>
              <a:rPr lang="en-GB" sz="1400" dirty="0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</a:p>
          <a:p>
            <a:r>
              <a:rPr lang="en-GB" sz="1400" dirty="0" smtClean="0">
                <a:solidFill>
                  <a:srgbClr val="0000FF"/>
                </a:solidFill>
                <a:latin typeface="Courier New" panose="02070309020205020404" pitchFamily="49" charset="0"/>
              </a:rPr>
              <a:t>function</a:t>
            </a:r>
            <a:r>
              <a:rPr lang="en-GB" sz="14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plot</a:t>
            </a:r>
            <a:r>
              <a:rPr lang="pl-PL" sz="14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Figure</a:t>
            </a:r>
            <a:r>
              <a:rPr lang="en-GB" sz="14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(circle</a:t>
            </a:r>
            <a:r>
              <a:rPr lang="en-GB" sz="1400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</a:p>
          <a:p>
            <a:r>
              <a:rPr lang="en-GB" sz="14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GB" sz="14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ang</a:t>
            </a:r>
            <a:r>
              <a:rPr lang="pl-PL" sz="14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14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pl-PL" sz="14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14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0:0.01:2*pi</a:t>
            </a:r>
            <a:r>
              <a:rPr lang="en-GB" sz="1400" dirty="0">
                <a:solidFill>
                  <a:srgbClr val="000000"/>
                </a:solidFill>
                <a:latin typeface="Courier New" panose="02070309020205020404" pitchFamily="49" charset="0"/>
              </a:rPr>
              <a:t>; </a:t>
            </a:r>
            <a:r>
              <a:rPr lang="en-GB" sz="14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x</a:t>
            </a:r>
            <a:r>
              <a:rPr lang="pl-PL" sz="14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14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pl-PL" sz="14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14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0</a:t>
            </a:r>
            <a:r>
              <a:rPr lang="en-GB" sz="1400" dirty="0">
                <a:solidFill>
                  <a:srgbClr val="000000"/>
                </a:solidFill>
                <a:latin typeface="Courier New" panose="02070309020205020404" pitchFamily="49" charset="0"/>
              </a:rPr>
              <a:t>; </a:t>
            </a:r>
            <a:r>
              <a:rPr lang="en-GB" sz="14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y</a:t>
            </a:r>
            <a:r>
              <a:rPr lang="pl-PL" sz="14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14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pl-PL" sz="14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14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0</a:t>
            </a:r>
            <a:r>
              <a:rPr lang="en-GB" sz="140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en-GB" sz="14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GB" sz="14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xp</a:t>
            </a:r>
            <a:r>
              <a:rPr lang="en-GB" sz="14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GB" sz="14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circle.r</a:t>
            </a:r>
            <a:r>
              <a:rPr lang="pl-PL" sz="14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adius</a:t>
            </a:r>
            <a:r>
              <a:rPr lang="en-GB" sz="14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*cos(</a:t>
            </a:r>
            <a:r>
              <a:rPr lang="en-GB" sz="14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ang</a:t>
            </a:r>
            <a:r>
              <a:rPr lang="en-GB" sz="140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n-GB" sz="14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GB" sz="14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yp</a:t>
            </a:r>
            <a:r>
              <a:rPr lang="en-GB" sz="14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GB" sz="14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circle.r</a:t>
            </a:r>
            <a:r>
              <a:rPr lang="pl-PL" sz="14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adius</a:t>
            </a:r>
            <a:r>
              <a:rPr lang="en-GB" sz="14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*sin(</a:t>
            </a:r>
            <a:r>
              <a:rPr lang="en-GB" sz="14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ang</a:t>
            </a:r>
            <a:r>
              <a:rPr lang="en-GB" sz="140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n-GB" sz="14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GB" sz="1400" dirty="0">
                <a:solidFill>
                  <a:srgbClr val="000000"/>
                </a:solidFill>
                <a:latin typeface="Courier New" panose="02070309020205020404" pitchFamily="49" charset="0"/>
              </a:rPr>
              <a:t>plot(</a:t>
            </a:r>
            <a:r>
              <a:rPr lang="en-GB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x+xp,y+yp</a:t>
            </a:r>
            <a:r>
              <a:rPr lang="en-GB" sz="140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en-GB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circle.color</a:t>
            </a:r>
            <a:r>
              <a:rPr lang="en-GB" sz="140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n-GB" sz="1400" dirty="0" smtClean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  <a:endParaRPr lang="en-GB" sz="1400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r>
              <a:rPr lang="en-GB" sz="1400" dirty="0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</a:p>
          <a:p>
            <a:r>
              <a:rPr lang="en-GB" sz="14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disp</a:t>
            </a:r>
            <a:r>
              <a:rPr lang="en-GB" sz="14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(circle</a:t>
            </a:r>
            <a:r>
              <a:rPr lang="en-GB" sz="1400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</a:p>
          <a:p>
            <a:r>
              <a:rPr lang="en-GB" sz="14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a</a:t>
            </a:r>
            <a:r>
              <a:rPr lang="pl-PL" sz="14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rea</a:t>
            </a:r>
            <a:r>
              <a:rPr lang="en-GB" sz="14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1400" dirty="0">
                <a:solidFill>
                  <a:srgbClr val="000000"/>
                </a:solidFill>
                <a:latin typeface="Courier New" panose="02070309020205020404" pitchFamily="49" charset="0"/>
              </a:rPr>
              <a:t>= </a:t>
            </a:r>
            <a:r>
              <a:rPr lang="en-GB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calculateArea</a:t>
            </a:r>
            <a:r>
              <a:rPr lang="en-GB" sz="1400" dirty="0">
                <a:solidFill>
                  <a:srgbClr val="000000"/>
                </a:solidFill>
                <a:latin typeface="Courier New" panose="02070309020205020404" pitchFamily="49" charset="0"/>
              </a:rPr>
              <a:t>(circle);</a:t>
            </a:r>
          </a:p>
          <a:p>
            <a:r>
              <a:rPr lang="en-GB" sz="14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plot(circle</a:t>
            </a:r>
            <a:r>
              <a:rPr lang="en-GB" sz="1400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</a:p>
        </p:txBody>
      </p:sp>
      <p:sp>
        <p:nvSpPr>
          <p:cNvPr id="11" name="TextBox 8"/>
          <p:cNvSpPr txBox="1"/>
          <p:nvPr/>
        </p:nvSpPr>
        <p:spPr>
          <a:xfrm>
            <a:off x="609601" y="5251512"/>
            <a:ext cx="59939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What if one has changed variable name from </a:t>
            </a:r>
            <a:r>
              <a:rPr lang="en-GB" i="1" dirty="0" smtClean="0"/>
              <a:t>r</a:t>
            </a:r>
            <a:r>
              <a:rPr lang="en-GB" dirty="0" smtClean="0"/>
              <a:t> to </a:t>
            </a:r>
            <a:r>
              <a:rPr lang="en-GB" i="1" dirty="0" smtClean="0"/>
              <a:t>radius</a:t>
            </a:r>
            <a:r>
              <a:rPr lang="en-GB" dirty="0" smtClean="0"/>
              <a:t>?</a:t>
            </a:r>
            <a:endParaRPr lang="pl-PL" dirty="0" smtClean="0"/>
          </a:p>
          <a:p>
            <a:r>
              <a:rPr lang="pl-PL" dirty="0" smtClean="0"/>
              <a:t>- One </a:t>
            </a:r>
            <a:r>
              <a:rPr lang="pl-PL" dirty="0" err="1" smtClean="0"/>
              <a:t>has</a:t>
            </a:r>
            <a:r>
              <a:rPr lang="pl-PL" dirty="0" smtClean="0"/>
              <a:t> to update </a:t>
            </a:r>
            <a:r>
              <a:rPr lang="pl-PL" dirty="0" err="1" smtClean="0"/>
              <a:t>two</a:t>
            </a:r>
            <a:r>
              <a:rPr lang="pl-PL" dirty="0" smtClean="0"/>
              <a:t> </a:t>
            </a:r>
            <a:r>
              <a:rPr lang="pl-PL" dirty="0" err="1" smtClean="0"/>
              <a:t>files</a:t>
            </a:r>
            <a:r>
              <a:rPr lang="pl-PL" dirty="0" smtClean="0"/>
              <a:t> (</a:t>
            </a:r>
            <a:r>
              <a:rPr lang="pl-PL" dirty="0" err="1" smtClean="0"/>
              <a:t>functions</a:t>
            </a:r>
            <a:r>
              <a:rPr lang="pl-PL" dirty="0" smtClean="0"/>
              <a:t>) </a:t>
            </a:r>
            <a:r>
              <a:rPr lang="pl-PL" dirty="0" err="1" smtClean="0"/>
              <a:t>accordingly</a:t>
            </a:r>
            <a:r>
              <a:rPr lang="pl-PL" dirty="0" smtClean="0"/>
              <a:t>.</a:t>
            </a:r>
            <a:endParaRPr lang="en-GB" dirty="0"/>
          </a:p>
        </p:txBody>
      </p:sp>
      <p:sp>
        <p:nvSpPr>
          <p:cNvPr id="12" name="Elipsa 11"/>
          <p:cNvSpPr/>
          <p:nvPr/>
        </p:nvSpPr>
        <p:spPr>
          <a:xfrm>
            <a:off x="8318835" y="1236676"/>
            <a:ext cx="2174203" cy="2174203"/>
          </a:xfrm>
          <a:prstGeom prst="ellipse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9875" y="3643670"/>
            <a:ext cx="5572125" cy="227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45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400" dirty="0"/>
              <a:t> </a:t>
            </a:r>
            <a:r>
              <a:rPr lang="pl-PL" sz="4400" dirty="0" err="1" smtClean="0"/>
              <a:t>Circle</a:t>
            </a:r>
            <a:r>
              <a:rPr lang="pl-PL" sz="4400" dirty="0" smtClean="0"/>
              <a:t>: </a:t>
            </a:r>
            <a:r>
              <a:rPr lang="pl-PL" sz="4400" dirty="0" err="1" smtClean="0"/>
              <a:t>sample</a:t>
            </a:r>
            <a:r>
              <a:rPr lang="pl-PL" sz="4400" dirty="0" smtClean="0"/>
              <a:t> </a:t>
            </a:r>
            <a:r>
              <a:rPr lang="pl-PL" sz="4400" dirty="0" err="1" smtClean="0"/>
              <a:t>class</a:t>
            </a:r>
            <a:endParaRPr lang="pl-PL" sz="4400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964A06B-8EAD-4724-BA74-C16C1ABD9DE9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16</a:t>
            </a:fld>
            <a:endParaRPr lang="pl-PL"/>
          </a:p>
        </p:txBody>
      </p:sp>
      <p:sp>
        <p:nvSpPr>
          <p:cNvPr id="3" name="Prostokąt 2"/>
          <p:cNvSpPr/>
          <p:nvPr/>
        </p:nvSpPr>
        <p:spPr>
          <a:xfrm>
            <a:off x="609601" y="1458400"/>
            <a:ext cx="6096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dirty="0" err="1">
                <a:solidFill>
                  <a:srgbClr val="0000FF"/>
                </a:solidFill>
                <a:latin typeface="Courier New" panose="02070309020205020404" pitchFamily="49" charset="0"/>
              </a:rPr>
              <a:t>classdef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Circle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&lt; handle</a:t>
            </a:r>
            <a:endParaRPr lang="pl-PL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dirty="0">
                <a:solidFill>
                  <a:srgbClr val="228B22"/>
                </a:solidFill>
                <a:latin typeface="Courier New" panose="02070309020205020404" pitchFamily="49" charset="0"/>
              </a:rPr>
              <a:t>%</a:t>
            </a:r>
            <a:r>
              <a:rPr lang="pl-PL" dirty="0" err="1">
                <a:solidFill>
                  <a:srgbClr val="228B22"/>
                </a:solidFill>
                <a:latin typeface="Courier New" panose="02070309020205020404" pitchFamily="49" charset="0"/>
              </a:rPr>
              <a:t>Circle</a:t>
            </a:r>
            <a:r>
              <a:rPr lang="pl-PL" dirty="0">
                <a:solidFill>
                  <a:srgbClr val="228B22"/>
                </a:solidFill>
                <a:latin typeface="Courier New" panose="02070309020205020404" pitchFamily="49" charset="0"/>
              </a:rPr>
              <a:t> Class </a:t>
            </a:r>
            <a:r>
              <a:rPr lang="pl-PL" dirty="0" err="1">
                <a:solidFill>
                  <a:srgbClr val="228B22"/>
                </a:solidFill>
                <a:latin typeface="Courier New" panose="02070309020205020404" pitchFamily="49" charset="0"/>
              </a:rPr>
              <a:t>representing</a:t>
            </a:r>
            <a:r>
              <a:rPr lang="pl-PL" dirty="0">
                <a:solidFill>
                  <a:srgbClr val="228B22"/>
                </a:solidFill>
                <a:latin typeface="Courier New" panose="02070309020205020404" pitchFamily="49" charset="0"/>
              </a:rPr>
              <a:t> </a:t>
            </a:r>
            <a:r>
              <a:rPr lang="pl-PL" dirty="0" err="1">
                <a:solidFill>
                  <a:srgbClr val="228B22"/>
                </a:solidFill>
                <a:latin typeface="Courier New" panose="02070309020205020404" pitchFamily="49" charset="0"/>
              </a:rPr>
              <a:t>circle</a:t>
            </a:r>
            <a:endParaRPr lang="pl-PL" dirty="0">
              <a:solidFill>
                <a:srgbClr val="228B22"/>
              </a:solidFill>
              <a:latin typeface="Courier New" panose="02070309020205020404" pitchFamily="49" charset="0"/>
            </a:endParaRP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dirty="0">
                <a:solidFill>
                  <a:srgbClr val="228B22"/>
                </a:solidFill>
                <a:latin typeface="Courier New" panose="02070309020205020404" pitchFamily="49" charset="0"/>
              </a:rPr>
              <a:t>%   </a:t>
            </a:r>
            <a:r>
              <a:rPr lang="pl-PL" dirty="0" err="1">
                <a:solidFill>
                  <a:srgbClr val="228B22"/>
                </a:solidFill>
                <a:latin typeface="Courier New" panose="02070309020205020404" pitchFamily="49" charset="0"/>
              </a:rPr>
              <a:t>contains</a:t>
            </a:r>
            <a:r>
              <a:rPr lang="pl-PL" dirty="0">
                <a:solidFill>
                  <a:srgbClr val="228B22"/>
                </a:solidFill>
                <a:latin typeface="Courier New" panose="02070309020205020404" pitchFamily="49" charset="0"/>
              </a:rPr>
              <a:t> </a:t>
            </a:r>
            <a:r>
              <a:rPr lang="pl-PL" dirty="0" smtClean="0">
                <a:solidFill>
                  <a:srgbClr val="228B22"/>
                </a:solidFill>
                <a:latin typeface="Courier New" panose="02070309020205020404" pitchFamily="49" charset="0"/>
              </a:rPr>
              <a:t>radius, x, y </a:t>
            </a:r>
            <a:r>
              <a:rPr lang="pl-PL" dirty="0">
                <a:solidFill>
                  <a:srgbClr val="228B22"/>
                </a:solidFill>
                <a:latin typeface="Courier New" panose="02070309020205020404" pitchFamily="49" charset="0"/>
              </a:rPr>
              <a:t>and </a:t>
            </a:r>
            <a:r>
              <a:rPr lang="pl-PL" dirty="0" err="1">
                <a:solidFill>
                  <a:srgbClr val="228B22"/>
                </a:solidFill>
                <a:latin typeface="Courier New" panose="02070309020205020404" pitchFamily="49" charset="0"/>
              </a:rPr>
              <a:t>color</a:t>
            </a:r>
            <a:endParaRPr lang="pl-PL" dirty="0">
              <a:solidFill>
                <a:srgbClr val="228B22"/>
              </a:solidFill>
              <a:latin typeface="Courier New" panose="02070309020205020404" pitchFamily="49" charset="0"/>
            </a:endParaRP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dirty="0" err="1">
                <a:solidFill>
                  <a:srgbClr val="0000FF"/>
                </a:solidFill>
                <a:latin typeface="Courier New" panose="02070309020205020404" pitchFamily="49" charset="0"/>
              </a:rPr>
              <a:t>properties</a:t>
            </a:r>
            <a:endParaRPr lang="pl-PL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radius</a:t>
            </a:r>
          </a:p>
          <a:p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    x</a:t>
            </a:r>
            <a:endParaRPr lang="pl-PL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    y</a:t>
            </a:r>
            <a:endParaRPr lang="pl-PL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color</a:t>
            </a:r>
            <a:endParaRPr lang="pl-PL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dirty="0" err="1">
                <a:solidFill>
                  <a:srgbClr val="0000FF"/>
                </a:solidFill>
                <a:latin typeface="Courier New" panose="02070309020205020404" pitchFamily="49" charset="0"/>
              </a:rPr>
              <a:t>methods</a:t>
            </a:r>
            <a:endParaRPr lang="pl-PL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dirty="0" smtClean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  <a:endParaRPr lang="pl-PL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pl-PL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</p:txBody>
      </p:sp>
      <p:sp>
        <p:nvSpPr>
          <p:cNvPr id="8" name="Elipsa 7"/>
          <p:cNvSpPr/>
          <p:nvPr/>
        </p:nvSpPr>
        <p:spPr>
          <a:xfrm>
            <a:off x="3959113" y="2785278"/>
            <a:ext cx="1664447" cy="1664447"/>
          </a:xfrm>
          <a:prstGeom prst="ellipse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TextBox 8"/>
          <p:cNvSpPr txBox="1"/>
          <p:nvPr/>
        </p:nvSpPr>
        <p:spPr>
          <a:xfrm>
            <a:off x="609601" y="5436177"/>
            <a:ext cx="4891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i="1" dirty="0" smtClean="0"/>
              <a:t>Not </a:t>
            </a:r>
            <a:r>
              <a:rPr lang="pl-PL" i="1" dirty="0" err="1" smtClean="0"/>
              <a:t>so</a:t>
            </a:r>
            <a:r>
              <a:rPr lang="pl-PL" i="1" dirty="0" smtClean="0"/>
              <a:t> </a:t>
            </a:r>
            <a:r>
              <a:rPr lang="pl-PL" i="1" dirty="0" err="1" smtClean="0"/>
              <a:t>different</a:t>
            </a:r>
            <a:r>
              <a:rPr lang="pl-PL" i="1" dirty="0" smtClean="0"/>
              <a:t> from </a:t>
            </a:r>
            <a:r>
              <a:rPr lang="pl-PL" i="1" dirty="0" err="1" smtClean="0"/>
              <a:t>good</a:t>
            </a:r>
            <a:r>
              <a:rPr lang="pl-PL" i="1" dirty="0" smtClean="0"/>
              <a:t>, </a:t>
            </a:r>
            <a:r>
              <a:rPr lang="pl-PL" i="1" dirty="0" err="1" smtClean="0"/>
              <a:t>old</a:t>
            </a:r>
            <a:r>
              <a:rPr lang="pl-PL" i="1" dirty="0" smtClean="0"/>
              <a:t> </a:t>
            </a:r>
            <a:r>
              <a:rPr lang="pl-PL" i="1" dirty="0" err="1" smtClean="0"/>
              <a:t>structure</a:t>
            </a:r>
            <a:r>
              <a:rPr lang="pl-PL" i="1" dirty="0" smtClean="0"/>
              <a:t>, </a:t>
            </a:r>
            <a:r>
              <a:rPr lang="pl-PL" i="1" dirty="0" err="1" smtClean="0"/>
              <a:t>huh</a:t>
            </a:r>
            <a:r>
              <a:rPr lang="pl-PL" i="1" dirty="0" smtClean="0"/>
              <a:t>?</a:t>
            </a:r>
          </a:p>
        </p:txBody>
      </p:sp>
      <p:pic>
        <p:nvPicPr>
          <p:cNvPr id="2050" name="Picture 2" descr="https://upload.wikimedia.org/wikipedia/commons/2/21/Matlab_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8724" y="0"/>
            <a:ext cx="443275" cy="398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Prostokąt zaokrąglony 9"/>
          <p:cNvSpPr/>
          <p:nvPr/>
        </p:nvSpPr>
        <p:spPr>
          <a:xfrm>
            <a:off x="2971800" y="1430900"/>
            <a:ext cx="1097280" cy="38183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8575" y="398773"/>
            <a:ext cx="4543425" cy="554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153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4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4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400" dirty="0" smtClean="0"/>
              <a:t>Class </a:t>
            </a:r>
            <a:r>
              <a:rPr lang="pl-PL" sz="4400" dirty="0" err="1" smtClean="0"/>
              <a:t>Constructor</a:t>
            </a:r>
            <a:endParaRPr lang="pl-PL" sz="4400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BDC228E-F3B0-42C6-AA9B-85C1B0769613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17</a:t>
            </a:fld>
            <a:endParaRPr lang="pl-PL"/>
          </a:p>
        </p:txBody>
      </p:sp>
      <p:sp>
        <p:nvSpPr>
          <p:cNvPr id="3" name="Prostokąt 2"/>
          <p:cNvSpPr/>
          <p:nvPr/>
        </p:nvSpPr>
        <p:spPr>
          <a:xfrm>
            <a:off x="609601" y="1196802"/>
            <a:ext cx="7325727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 err="1">
                <a:solidFill>
                  <a:srgbClr val="0000FF"/>
                </a:solidFill>
                <a:latin typeface="Courier New" panose="02070309020205020404" pitchFamily="49" charset="0"/>
              </a:rPr>
              <a:t>classdef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sz="16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Circle</a:t>
            </a:r>
            <a:r>
              <a:rPr lang="pl-PL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&lt; handle</a:t>
            </a:r>
            <a:endParaRPr lang="pl-PL" sz="16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600" dirty="0">
                <a:solidFill>
                  <a:srgbClr val="228B22"/>
                </a:solidFill>
                <a:latin typeface="Courier New" panose="02070309020205020404" pitchFamily="49" charset="0"/>
              </a:rPr>
              <a:t>%</a:t>
            </a:r>
            <a:r>
              <a:rPr lang="pl-PL" sz="1600" dirty="0" err="1">
                <a:solidFill>
                  <a:srgbClr val="228B22"/>
                </a:solidFill>
                <a:latin typeface="Courier New" panose="02070309020205020404" pitchFamily="49" charset="0"/>
              </a:rPr>
              <a:t>Circle</a:t>
            </a:r>
            <a:r>
              <a:rPr lang="pl-PL" sz="1600" dirty="0">
                <a:solidFill>
                  <a:srgbClr val="228B22"/>
                </a:solidFill>
                <a:latin typeface="Courier New" panose="02070309020205020404" pitchFamily="49" charset="0"/>
              </a:rPr>
              <a:t> Class </a:t>
            </a:r>
            <a:r>
              <a:rPr lang="pl-PL" sz="1600" dirty="0" err="1">
                <a:solidFill>
                  <a:srgbClr val="228B22"/>
                </a:solidFill>
                <a:latin typeface="Courier New" panose="02070309020205020404" pitchFamily="49" charset="0"/>
              </a:rPr>
              <a:t>representing</a:t>
            </a:r>
            <a:r>
              <a:rPr lang="pl-PL" sz="1600" dirty="0">
                <a:solidFill>
                  <a:srgbClr val="228B22"/>
                </a:solidFill>
                <a:latin typeface="Courier New" panose="02070309020205020404" pitchFamily="49" charset="0"/>
              </a:rPr>
              <a:t> </a:t>
            </a:r>
            <a:r>
              <a:rPr lang="pl-PL" sz="1600" dirty="0" err="1">
                <a:solidFill>
                  <a:srgbClr val="228B22"/>
                </a:solidFill>
                <a:latin typeface="Courier New" panose="02070309020205020404" pitchFamily="49" charset="0"/>
              </a:rPr>
              <a:t>circle</a:t>
            </a:r>
            <a:endParaRPr lang="pl-PL" sz="1600" dirty="0">
              <a:solidFill>
                <a:srgbClr val="228B22"/>
              </a:solidFill>
              <a:latin typeface="Courier New" panose="02070309020205020404" pitchFamily="49" charset="0"/>
            </a:endParaRP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600" dirty="0">
                <a:solidFill>
                  <a:srgbClr val="228B22"/>
                </a:solidFill>
                <a:latin typeface="Courier New" panose="02070309020205020404" pitchFamily="49" charset="0"/>
              </a:rPr>
              <a:t>%   </a:t>
            </a:r>
            <a:r>
              <a:rPr lang="pl-PL" sz="1600" dirty="0" err="1">
                <a:solidFill>
                  <a:srgbClr val="228B22"/>
                </a:solidFill>
                <a:latin typeface="Courier New" panose="02070309020205020404" pitchFamily="49" charset="0"/>
              </a:rPr>
              <a:t>contains</a:t>
            </a:r>
            <a:r>
              <a:rPr lang="pl-PL" sz="1600" dirty="0">
                <a:solidFill>
                  <a:srgbClr val="228B22"/>
                </a:solidFill>
                <a:latin typeface="Courier New" panose="02070309020205020404" pitchFamily="49" charset="0"/>
              </a:rPr>
              <a:t> </a:t>
            </a:r>
            <a:r>
              <a:rPr lang="pl-PL" sz="1600" dirty="0" smtClean="0">
                <a:solidFill>
                  <a:srgbClr val="228B22"/>
                </a:solidFill>
                <a:latin typeface="Courier New" panose="02070309020205020404" pitchFamily="49" charset="0"/>
              </a:rPr>
              <a:t>radius, x, y, </a:t>
            </a:r>
            <a:r>
              <a:rPr lang="pl-PL" sz="1600" dirty="0">
                <a:solidFill>
                  <a:srgbClr val="228B22"/>
                </a:solidFill>
                <a:latin typeface="Courier New" panose="02070309020205020404" pitchFamily="49" charset="0"/>
              </a:rPr>
              <a:t>and </a:t>
            </a:r>
            <a:r>
              <a:rPr lang="pl-PL" sz="1600" dirty="0" err="1">
                <a:solidFill>
                  <a:srgbClr val="228B22"/>
                </a:solidFill>
                <a:latin typeface="Courier New" panose="02070309020205020404" pitchFamily="49" charset="0"/>
              </a:rPr>
              <a:t>color</a:t>
            </a:r>
            <a:endParaRPr lang="pl-PL" sz="1600" dirty="0">
              <a:solidFill>
                <a:srgbClr val="228B22"/>
              </a:solidFill>
              <a:latin typeface="Courier New" panose="02070309020205020404" pitchFamily="49" charset="0"/>
            </a:endParaRPr>
          </a:p>
          <a:p>
            <a:r>
              <a:rPr lang="pl-PL" sz="1600" dirty="0" smtClean="0">
                <a:solidFill>
                  <a:srgbClr val="0000FF"/>
                </a:solidFill>
                <a:latin typeface="Courier New" panose="02070309020205020404" pitchFamily="49" charset="0"/>
              </a:rPr>
              <a:t>    </a:t>
            </a:r>
            <a:r>
              <a:rPr lang="pl-PL" sz="1600" dirty="0" err="1" smtClean="0">
                <a:solidFill>
                  <a:srgbClr val="0000FF"/>
                </a:solidFill>
                <a:latin typeface="Courier New" panose="02070309020205020404" pitchFamily="49" charset="0"/>
              </a:rPr>
              <a:t>properties</a:t>
            </a:r>
            <a:endParaRPr lang="pl-PL" sz="1600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radius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   x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   y</a:t>
            </a:r>
            <a:endParaRPr lang="pl-PL" sz="16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color</a:t>
            </a:r>
            <a:endParaRPr lang="pl-PL" sz="16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6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pl-PL" sz="1600" dirty="0" err="1" smtClean="0">
                <a:solidFill>
                  <a:srgbClr val="0000FF"/>
                </a:solidFill>
                <a:latin typeface="Courier New" panose="02070309020205020404" pitchFamily="49" charset="0"/>
              </a:rPr>
              <a:t>methods</a:t>
            </a:r>
            <a:endParaRPr lang="pl-PL" sz="1600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sz="1600" dirty="0" err="1">
                <a:solidFill>
                  <a:srgbClr val="0000FF"/>
                </a:solidFill>
                <a:latin typeface="Courier New" panose="02070309020205020404" pitchFamily="49" charset="0"/>
              </a:rPr>
              <a:t>function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Circle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(radius</a:t>
            </a:r>
            <a:r>
              <a:rPr lang="pl-PL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, x, y, </a:t>
            </a:r>
            <a:r>
              <a:rPr lang="pl-PL" sz="16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color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obj.radius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= radius</a:t>
            </a:r>
            <a:r>
              <a:rPr lang="pl-PL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pl-PL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        </a:t>
            </a:r>
            <a:r>
              <a:rPr lang="pl-PL" sz="16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obj.x</a:t>
            </a:r>
            <a:r>
              <a:rPr lang="pl-PL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= x;</a:t>
            </a:r>
          </a:p>
          <a:p>
            <a:r>
              <a:rPr lang="pl-PL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        </a:t>
            </a:r>
            <a:r>
              <a:rPr lang="pl-PL" sz="16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obj.y</a:t>
            </a:r>
            <a:r>
              <a:rPr lang="pl-PL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= y;</a:t>
            </a:r>
            <a:endParaRPr lang="pl-PL" sz="16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obj.color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color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sz="16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6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pl-PL" sz="16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8575" y="1917457"/>
            <a:ext cx="4543425" cy="402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54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400" dirty="0" smtClean="0"/>
              <a:t>Class </a:t>
            </a:r>
            <a:r>
              <a:rPr lang="pl-PL" sz="4400" dirty="0" err="1" smtClean="0"/>
              <a:t>Default</a:t>
            </a:r>
            <a:r>
              <a:rPr lang="pl-PL" sz="4400" dirty="0" smtClean="0"/>
              <a:t> </a:t>
            </a:r>
            <a:r>
              <a:rPr lang="pl-PL" sz="4400" dirty="0" err="1" smtClean="0"/>
              <a:t>Constructor</a:t>
            </a:r>
            <a:endParaRPr lang="pl-PL" sz="4400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3ADAA35-7904-42C4-9B57-07EE46798F35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18</a:t>
            </a:fld>
            <a:endParaRPr lang="pl-PL"/>
          </a:p>
        </p:txBody>
      </p:sp>
      <p:sp>
        <p:nvSpPr>
          <p:cNvPr id="8" name="Prostokąt 7"/>
          <p:cNvSpPr/>
          <p:nvPr/>
        </p:nvSpPr>
        <p:spPr>
          <a:xfrm>
            <a:off x="609601" y="1173942"/>
            <a:ext cx="662010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 err="1">
                <a:solidFill>
                  <a:srgbClr val="0000FF"/>
                </a:solidFill>
                <a:latin typeface="Courier New" panose="02070309020205020404" pitchFamily="49" charset="0"/>
              </a:rPr>
              <a:t>classdef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Circle</a:t>
            </a:r>
            <a:endParaRPr lang="pl-PL" sz="16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600" dirty="0">
                <a:solidFill>
                  <a:srgbClr val="228B22"/>
                </a:solidFill>
                <a:latin typeface="Courier New" panose="02070309020205020404" pitchFamily="49" charset="0"/>
              </a:rPr>
              <a:t>%</a:t>
            </a:r>
            <a:r>
              <a:rPr lang="pl-PL" sz="1600" dirty="0" err="1">
                <a:solidFill>
                  <a:srgbClr val="228B22"/>
                </a:solidFill>
                <a:latin typeface="Courier New" panose="02070309020205020404" pitchFamily="49" charset="0"/>
              </a:rPr>
              <a:t>Circle</a:t>
            </a:r>
            <a:r>
              <a:rPr lang="pl-PL" sz="1600" dirty="0">
                <a:solidFill>
                  <a:srgbClr val="228B22"/>
                </a:solidFill>
                <a:latin typeface="Courier New" panose="02070309020205020404" pitchFamily="49" charset="0"/>
              </a:rPr>
              <a:t> Class </a:t>
            </a:r>
            <a:r>
              <a:rPr lang="pl-PL" sz="1600" dirty="0" err="1">
                <a:solidFill>
                  <a:srgbClr val="228B22"/>
                </a:solidFill>
                <a:latin typeface="Courier New" panose="02070309020205020404" pitchFamily="49" charset="0"/>
              </a:rPr>
              <a:t>representing</a:t>
            </a:r>
            <a:r>
              <a:rPr lang="pl-PL" sz="1600" dirty="0">
                <a:solidFill>
                  <a:srgbClr val="228B22"/>
                </a:solidFill>
                <a:latin typeface="Courier New" panose="02070309020205020404" pitchFamily="49" charset="0"/>
              </a:rPr>
              <a:t> </a:t>
            </a:r>
            <a:r>
              <a:rPr lang="pl-PL" sz="1600" dirty="0" err="1">
                <a:solidFill>
                  <a:srgbClr val="228B22"/>
                </a:solidFill>
                <a:latin typeface="Courier New" panose="02070309020205020404" pitchFamily="49" charset="0"/>
              </a:rPr>
              <a:t>circle</a:t>
            </a:r>
            <a:endParaRPr lang="pl-PL" sz="1600" dirty="0">
              <a:solidFill>
                <a:srgbClr val="228B22"/>
              </a:solidFill>
              <a:latin typeface="Courier New" panose="02070309020205020404" pitchFamily="49" charset="0"/>
            </a:endParaRP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600" dirty="0">
                <a:solidFill>
                  <a:srgbClr val="228B22"/>
                </a:solidFill>
                <a:latin typeface="Courier New" panose="02070309020205020404" pitchFamily="49" charset="0"/>
              </a:rPr>
              <a:t>%   </a:t>
            </a:r>
            <a:r>
              <a:rPr lang="pl-PL" sz="1600" dirty="0" err="1">
                <a:solidFill>
                  <a:srgbClr val="228B22"/>
                </a:solidFill>
                <a:latin typeface="Courier New" panose="02070309020205020404" pitchFamily="49" charset="0"/>
              </a:rPr>
              <a:t>contains</a:t>
            </a:r>
            <a:r>
              <a:rPr lang="pl-PL" sz="1600" dirty="0">
                <a:solidFill>
                  <a:srgbClr val="228B22"/>
                </a:solidFill>
                <a:latin typeface="Courier New" panose="02070309020205020404" pitchFamily="49" charset="0"/>
              </a:rPr>
              <a:t> </a:t>
            </a:r>
            <a:r>
              <a:rPr lang="pl-PL" sz="1600" dirty="0" smtClean="0">
                <a:solidFill>
                  <a:srgbClr val="228B22"/>
                </a:solidFill>
                <a:latin typeface="Courier New" panose="02070309020205020404" pitchFamily="49" charset="0"/>
              </a:rPr>
              <a:t>radius, x, y, </a:t>
            </a:r>
            <a:r>
              <a:rPr lang="pl-PL" sz="1600" dirty="0">
                <a:solidFill>
                  <a:srgbClr val="228B22"/>
                </a:solidFill>
                <a:latin typeface="Courier New" panose="02070309020205020404" pitchFamily="49" charset="0"/>
              </a:rPr>
              <a:t>and </a:t>
            </a:r>
            <a:r>
              <a:rPr lang="pl-PL" sz="1600" dirty="0" err="1">
                <a:solidFill>
                  <a:srgbClr val="228B22"/>
                </a:solidFill>
                <a:latin typeface="Courier New" panose="02070309020205020404" pitchFamily="49" charset="0"/>
              </a:rPr>
              <a:t>color</a:t>
            </a:r>
            <a:endParaRPr lang="pl-PL" sz="1600" dirty="0">
              <a:solidFill>
                <a:srgbClr val="228B22"/>
              </a:solidFill>
              <a:latin typeface="Courier New" panose="02070309020205020404" pitchFamily="49" charset="0"/>
            </a:endParaRP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600" dirty="0" err="1" smtClean="0">
                <a:solidFill>
                  <a:srgbClr val="0000FF"/>
                </a:solidFill>
                <a:latin typeface="Courier New" panose="02070309020205020404" pitchFamily="49" charset="0"/>
              </a:rPr>
              <a:t>properties</a:t>
            </a:r>
            <a:r>
              <a:rPr lang="pl-PL" sz="1600" dirty="0" smtClean="0">
                <a:solidFill>
                  <a:srgbClr val="0000FF"/>
                </a:solidFill>
                <a:latin typeface="Courier New" panose="02070309020205020404" pitchFamily="49" charset="0"/>
              </a:rPr>
              <a:t>…</a:t>
            </a:r>
            <a:endParaRPr lang="pl-PL" sz="1600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600" dirty="0" err="1">
                <a:solidFill>
                  <a:srgbClr val="0000FF"/>
                </a:solidFill>
                <a:latin typeface="Courier New" panose="02070309020205020404" pitchFamily="49" charset="0"/>
              </a:rPr>
              <a:t>methods</a:t>
            </a:r>
            <a:endParaRPr lang="pl-PL" sz="1600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sz="1600" dirty="0" err="1">
                <a:solidFill>
                  <a:srgbClr val="0000FF"/>
                </a:solidFill>
                <a:latin typeface="Courier New" panose="02070309020205020404" pitchFamily="49" charset="0"/>
              </a:rPr>
              <a:t>function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Circle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(radius,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color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</a:t>
            </a:r>
            <a:r>
              <a:rPr lang="pl-PL" sz="1600" dirty="0" err="1">
                <a:solidFill>
                  <a:srgbClr val="0000FF"/>
                </a:solidFill>
                <a:latin typeface="Courier New" panose="02070309020205020404" pitchFamily="49" charset="0"/>
              </a:rPr>
              <a:t>if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nargin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&gt; 0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   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obj.radius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= radius</a:t>
            </a:r>
            <a:r>
              <a:rPr lang="pl-PL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pl-PL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            </a:t>
            </a:r>
            <a:r>
              <a:rPr lang="pl-PL" sz="16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obj.x</a:t>
            </a:r>
            <a:r>
              <a:rPr lang="pl-PL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= x;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</a:t>
            </a:r>
            <a:r>
              <a:rPr lang="pl-PL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6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obj.y</a:t>
            </a:r>
            <a:r>
              <a:rPr lang="pl-PL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= y;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   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obj.color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color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</a:t>
            </a:r>
            <a:r>
              <a:rPr lang="pl-PL" sz="1600" dirty="0" err="1">
                <a:solidFill>
                  <a:srgbClr val="0000FF"/>
                </a:solidFill>
                <a:latin typeface="Courier New" panose="02070309020205020404" pitchFamily="49" charset="0"/>
              </a:rPr>
              <a:t>else</a:t>
            </a:r>
            <a:endParaRPr lang="pl-PL" sz="1600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    </a:t>
            </a:r>
            <a:r>
              <a:rPr lang="pl-PL" sz="1600" dirty="0">
                <a:solidFill>
                  <a:srgbClr val="228B22"/>
                </a:solidFill>
                <a:latin typeface="Courier New" panose="02070309020205020404" pitchFamily="49" charset="0"/>
              </a:rPr>
              <a:t>% </a:t>
            </a:r>
            <a:r>
              <a:rPr lang="pl-PL" sz="1600" dirty="0" err="1">
                <a:solidFill>
                  <a:srgbClr val="228B22"/>
                </a:solidFill>
                <a:latin typeface="Courier New" panose="02070309020205020404" pitchFamily="49" charset="0"/>
              </a:rPr>
              <a:t>Default</a:t>
            </a:r>
            <a:r>
              <a:rPr lang="pl-PL" sz="1600" dirty="0">
                <a:solidFill>
                  <a:srgbClr val="228B22"/>
                </a:solidFill>
                <a:latin typeface="Courier New" panose="02070309020205020404" pitchFamily="49" charset="0"/>
              </a:rPr>
              <a:t> </a:t>
            </a:r>
            <a:r>
              <a:rPr lang="pl-PL" sz="1600" dirty="0" err="1">
                <a:solidFill>
                  <a:srgbClr val="228B22"/>
                </a:solidFill>
                <a:latin typeface="Courier New" panose="02070309020205020404" pitchFamily="49" charset="0"/>
              </a:rPr>
              <a:t>constructor</a:t>
            </a:r>
            <a:endParaRPr lang="pl-PL" sz="1600" dirty="0">
              <a:solidFill>
                <a:srgbClr val="228B22"/>
              </a:solidFill>
              <a:latin typeface="Courier New" panose="02070309020205020404" pitchFamily="49" charset="0"/>
            </a:endParaRP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</a:t>
            </a:r>
            <a:r>
              <a:rPr lang="pl-PL" sz="16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sz="16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6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pl-PL" sz="16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8575" y="476250"/>
            <a:ext cx="4543425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44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400" dirty="0" err="1" smtClean="0"/>
              <a:t>Rookie</a:t>
            </a:r>
            <a:r>
              <a:rPr lang="pl-PL" sz="4400" dirty="0" smtClean="0"/>
              <a:t> </a:t>
            </a:r>
            <a:r>
              <a:rPr lang="pl-PL" sz="4400" dirty="0" err="1" smtClean="0"/>
              <a:t>mistake</a:t>
            </a:r>
            <a:endParaRPr lang="pl-PL" sz="4400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6349B3D-F2A1-4FA9-96FA-F85E43B34393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19</a:t>
            </a:fld>
            <a:endParaRPr lang="pl-PL"/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157" y="1071794"/>
            <a:ext cx="10106025" cy="4848225"/>
          </a:xfrm>
          <a:prstGeom prst="rect">
            <a:avLst/>
          </a:prstGeom>
        </p:spPr>
      </p:pic>
      <p:pic>
        <p:nvPicPr>
          <p:cNvPr id="8" name="Picture 2" descr="https://upload.wikimedia.org/wikipedia/commons/2/21/Matlab_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5448" y="0"/>
            <a:ext cx="886551" cy="797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3E51A-0231-4700-8B61-792434A54A1A}" type="datetime1">
              <a:rPr lang="pl-PL" smtClean="0"/>
              <a:t>2015-08-14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2</a:t>
            </a:fld>
            <a:endParaRPr lang="pl-PL"/>
          </a:p>
        </p:txBody>
      </p:sp>
      <p:sp>
        <p:nvSpPr>
          <p:cNvPr id="11" name="Prostokąt 10"/>
          <p:cNvSpPr/>
          <p:nvPr/>
        </p:nvSpPr>
        <p:spPr>
          <a:xfrm>
            <a:off x="5971607" y="324433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/>
              <a:t> </a:t>
            </a:r>
          </a:p>
        </p:txBody>
      </p:sp>
      <p:graphicFrame>
        <p:nvGraphicFramePr>
          <p:cNvPr id="12" name="Tabe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6507333"/>
              </p:ext>
            </p:extLst>
          </p:nvPr>
        </p:nvGraphicFramePr>
        <p:xfrm>
          <a:off x="485207" y="1584729"/>
          <a:ext cx="10972800" cy="40233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378199"/>
                <a:gridCol w="5372102"/>
                <a:gridCol w="2222499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pl-PL" sz="2000" dirty="0" smtClean="0"/>
                        <a:t>Speaker(s)</a:t>
                      </a:r>
                      <a:endParaRPr lang="pl-PL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pl-PL" sz="2000" dirty="0" err="1" smtClean="0"/>
                        <a:t>Topic</a:t>
                      </a:r>
                      <a:endParaRPr lang="pl-PL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pl-PL" sz="2000" dirty="0" err="1" smtClean="0"/>
                        <a:t>Duration</a:t>
                      </a:r>
                      <a:endParaRPr lang="pl-PL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pl-PL" sz="2000" dirty="0" smtClean="0"/>
                        <a:t>Michał Maciejewski</a:t>
                      </a:r>
                      <a:endParaRPr lang="pl-PL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pl-PL" sz="2000" dirty="0" err="1" smtClean="0"/>
                        <a:t>Summary</a:t>
                      </a:r>
                      <a:r>
                        <a:rPr lang="pl-PL" sz="2000" dirty="0" smtClean="0"/>
                        <a:t> of </a:t>
                      </a:r>
                      <a:r>
                        <a:rPr lang="pl-PL" sz="2000" dirty="0" err="1" smtClean="0"/>
                        <a:t>actions</a:t>
                      </a:r>
                      <a:r>
                        <a:rPr lang="pl-PL" sz="2000" dirty="0" smtClean="0"/>
                        <a:t> </a:t>
                      </a:r>
                      <a:r>
                        <a:rPr lang="pl-PL" sz="2000" dirty="0" err="1" smtClean="0"/>
                        <a:t>taken</a:t>
                      </a:r>
                      <a:r>
                        <a:rPr lang="pl-PL" sz="2000" baseline="0" dirty="0" smtClean="0"/>
                        <a:t> </a:t>
                      </a:r>
                      <a:r>
                        <a:rPr lang="pl-PL" sz="2000" baseline="0" dirty="0" err="1" smtClean="0"/>
                        <a:t>after</a:t>
                      </a:r>
                      <a:r>
                        <a:rPr lang="pl-PL" sz="2000" baseline="0" dirty="0" smtClean="0"/>
                        <a:t> 1st </a:t>
                      </a:r>
                      <a:r>
                        <a:rPr lang="pl-PL" sz="2000" baseline="0" dirty="0" err="1" smtClean="0"/>
                        <a:t>workshop</a:t>
                      </a:r>
                      <a:endParaRPr lang="pl-PL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pl-PL" sz="2000" dirty="0" smtClean="0"/>
                        <a:t>0h10</a:t>
                      </a:r>
                      <a:endParaRPr lang="pl-PL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pl-PL" sz="2000" dirty="0" smtClean="0"/>
                        <a:t>Michał Maciejewski</a:t>
                      </a:r>
                      <a:endParaRPr lang="pl-PL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pl-PL" sz="2000" dirty="0" smtClean="0"/>
                        <a:t>Object</a:t>
                      </a:r>
                      <a:r>
                        <a:rPr lang="pl-PL" sz="2000" baseline="0" dirty="0" smtClean="0"/>
                        <a:t> </a:t>
                      </a:r>
                      <a:r>
                        <a:rPr lang="pl-PL" sz="2000" baseline="0" dirty="0" err="1" smtClean="0"/>
                        <a:t>Oriented</a:t>
                      </a:r>
                      <a:r>
                        <a:rPr lang="pl-PL" sz="2000" baseline="0" dirty="0" smtClean="0"/>
                        <a:t> Programming in MATLAB</a:t>
                      </a:r>
                      <a:endParaRPr lang="pl-PL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2000" dirty="0" smtClean="0"/>
                        <a:t>1h15+ </a:t>
                      </a:r>
                      <a:br>
                        <a:rPr lang="pl-PL" sz="2000" dirty="0" smtClean="0"/>
                      </a:br>
                      <a:r>
                        <a:rPr lang="pl-PL" sz="2000" dirty="0" smtClean="0"/>
                        <a:t>0h10 </a:t>
                      </a:r>
                      <a:r>
                        <a:rPr lang="pl-PL" sz="2000" dirty="0" err="1" smtClean="0"/>
                        <a:t>coffee</a:t>
                      </a:r>
                      <a:r>
                        <a:rPr lang="pl-PL" sz="2000" dirty="0" smtClean="0"/>
                        <a:t> </a:t>
                      </a:r>
                      <a:r>
                        <a:rPr lang="pl-PL" sz="2000" dirty="0" err="1" smtClean="0"/>
                        <a:t>break</a:t>
                      </a:r>
                      <a:endParaRPr lang="pl-PL" sz="2000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pl-PL" sz="2000" dirty="0" smtClean="0"/>
                        <a:t>Lorenzo</a:t>
                      </a:r>
                      <a:r>
                        <a:rPr lang="pl-PL" sz="2000" baseline="0" dirty="0" smtClean="0"/>
                        <a:t> </a:t>
                      </a:r>
                      <a:r>
                        <a:rPr lang="pl-PL" sz="2000" baseline="0" dirty="0" err="1" smtClean="0"/>
                        <a:t>Bortot</a:t>
                      </a:r>
                      <a:endParaRPr lang="pl-PL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pl-PL" sz="2000" dirty="0" err="1" smtClean="0"/>
                        <a:t>Code</a:t>
                      </a:r>
                      <a:r>
                        <a:rPr lang="pl-PL" sz="2000" dirty="0" smtClean="0"/>
                        <a:t> </a:t>
                      </a:r>
                      <a:r>
                        <a:rPr lang="pl-PL" sz="2000" dirty="0" err="1" smtClean="0"/>
                        <a:t>refactoring</a:t>
                      </a:r>
                      <a:r>
                        <a:rPr lang="pl-PL" sz="2000" dirty="0" smtClean="0"/>
                        <a:t> of QPS </a:t>
                      </a:r>
                      <a:r>
                        <a:rPr lang="pl-PL" sz="2000" dirty="0" err="1" smtClean="0"/>
                        <a:t>Neural</a:t>
                      </a:r>
                      <a:r>
                        <a:rPr lang="pl-PL" sz="2000" dirty="0" smtClean="0"/>
                        <a:t> Network </a:t>
                      </a:r>
                      <a:r>
                        <a:rPr lang="pl-PL" sz="2000" dirty="0" err="1" smtClean="0"/>
                        <a:t>tool</a:t>
                      </a:r>
                      <a:r>
                        <a:rPr lang="pl-PL" sz="2000" dirty="0" smtClean="0"/>
                        <a:t>:</a:t>
                      </a:r>
                    </a:p>
                    <a:p>
                      <a:pPr>
                        <a:lnSpc>
                          <a:spcPct val="200000"/>
                        </a:lnSpc>
                      </a:pPr>
                      <a:r>
                        <a:rPr lang="pl-PL" sz="2000" dirty="0" smtClean="0"/>
                        <a:t>from </a:t>
                      </a:r>
                      <a:r>
                        <a:rPr lang="pl-PL" sz="2000" dirty="0" err="1" smtClean="0"/>
                        <a:t>scripted</a:t>
                      </a:r>
                      <a:r>
                        <a:rPr lang="pl-PL" sz="2000" baseline="0" dirty="0" smtClean="0"/>
                        <a:t> to OO </a:t>
                      </a:r>
                      <a:r>
                        <a:rPr lang="pl-PL" sz="2000" baseline="0" dirty="0" err="1" smtClean="0"/>
                        <a:t>code</a:t>
                      </a:r>
                      <a:endParaRPr lang="pl-PL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pl-PL" sz="2000" dirty="0" smtClean="0"/>
                        <a:t>0h45</a:t>
                      </a:r>
                      <a:endParaRPr lang="pl-PL" sz="2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Tytuł 1"/>
          <p:cNvSpPr txBox="1">
            <a:spLocks/>
          </p:cNvSpPr>
          <p:nvPr/>
        </p:nvSpPr>
        <p:spPr>
          <a:xfrm>
            <a:off x="609601" y="233499"/>
            <a:ext cx="10969139" cy="940443"/>
          </a:xfrm>
          <a:prstGeom prst="rect">
            <a:avLst/>
          </a:prstGeom>
        </p:spPr>
        <p:txBody>
          <a:bodyPr vert="horz" lIns="45720" rIns="45720" anchor="b">
            <a:normAutofit fontScale="97500" lnSpcReduction="10000"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dirty="0" smtClean="0"/>
              <a:t>Workshop Agenda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8800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400" dirty="0" err="1" smtClean="0"/>
              <a:t>Rookie</a:t>
            </a:r>
            <a:r>
              <a:rPr lang="pl-PL" sz="4400" dirty="0" smtClean="0"/>
              <a:t> </a:t>
            </a:r>
            <a:r>
              <a:rPr lang="pl-PL" sz="4400" dirty="0" err="1" smtClean="0"/>
              <a:t>mistake</a:t>
            </a:r>
            <a:endParaRPr lang="pl-PL" sz="4400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D48342B-FE8F-482A-840A-ED3786F9E838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20</a:t>
            </a:fld>
            <a:endParaRPr lang="pl-PL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157" y="1071794"/>
            <a:ext cx="10106025" cy="484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93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400" dirty="0" smtClean="0"/>
              <a:t>Class </a:t>
            </a:r>
            <a:r>
              <a:rPr lang="pl-PL" sz="4400" dirty="0" err="1" smtClean="0"/>
              <a:t>Methods</a:t>
            </a:r>
            <a:r>
              <a:rPr lang="pl-PL" sz="4400" dirty="0" smtClean="0"/>
              <a:t> – </a:t>
            </a:r>
            <a:r>
              <a:rPr lang="pl-PL" sz="4400" dirty="0" err="1" smtClean="0"/>
              <a:t>calculateArea</a:t>
            </a:r>
            <a:r>
              <a:rPr lang="pl-PL" sz="4400" dirty="0" smtClean="0"/>
              <a:t>()</a:t>
            </a:r>
            <a:endParaRPr lang="pl-PL" sz="4400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AC2D66-DE0D-4B6D-B297-78DF4B295975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21</a:t>
            </a:fld>
            <a:endParaRPr lang="pl-PL"/>
          </a:p>
        </p:txBody>
      </p:sp>
      <p:sp>
        <p:nvSpPr>
          <p:cNvPr id="2" name="Prostokąt 1"/>
          <p:cNvSpPr/>
          <p:nvPr/>
        </p:nvSpPr>
        <p:spPr>
          <a:xfrm>
            <a:off x="609602" y="1173942"/>
            <a:ext cx="71742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 err="1" smtClean="0">
                <a:solidFill>
                  <a:srgbClr val="0000FF"/>
                </a:solidFill>
                <a:latin typeface="Courier New" panose="02070309020205020404" pitchFamily="49" charset="0"/>
              </a:rPr>
              <a:t>classdef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Circle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&lt; handle</a:t>
            </a:r>
            <a:endParaRPr lang="pl-PL" dirty="0" smtClean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dirty="0" smtClean="0">
                <a:solidFill>
                  <a:srgbClr val="228B22"/>
                </a:solidFill>
                <a:latin typeface="Courier New" panose="02070309020205020404" pitchFamily="49" charset="0"/>
              </a:rPr>
              <a:t>%</a:t>
            </a:r>
            <a:r>
              <a:rPr lang="pl-PL" dirty="0" err="1" smtClean="0">
                <a:solidFill>
                  <a:srgbClr val="228B22"/>
                </a:solidFill>
                <a:latin typeface="Courier New" panose="02070309020205020404" pitchFamily="49" charset="0"/>
              </a:rPr>
              <a:t>Circle</a:t>
            </a:r>
            <a:r>
              <a:rPr lang="pl-PL" dirty="0" smtClean="0">
                <a:solidFill>
                  <a:srgbClr val="228B22"/>
                </a:solidFill>
                <a:latin typeface="Courier New" panose="02070309020205020404" pitchFamily="49" charset="0"/>
              </a:rPr>
              <a:t> Class </a:t>
            </a:r>
            <a:r>
              <a:rPr lang="pl-PL" dirty="0" err="1" smtClean="0">
                <a:solidFill>
                  <a:srgbClr val="228B22"/>
                </a:solidFill>
                <a:latin typeface="Courier New" panose="02070309020205020404" pitchFamily="49" charset="0"/>
              </a:rPr>
              <a:t>representing</a:t>
            </a:r>
            <a:r>
              <a:rPr lang="pl-PL" dirty="0" smtClean="0">
                <a:solidFill>
                  <a:srgbClr val="228B22"/>
                </a:solidFill>
                <a:latin typeface="Courier New" panose="02070309020205020404" pitchFamily="49" charset="0"/>
              </a:rPr>
              <a:t> </a:t>
            </a:r>
            <a:r>
              <a:rPr lang="pl-PL" dirty="0" err="1" smtClean="0">
                <a:solidFill>
                  <a:srgbClr val="228B22"/>
                </a:solidFill>
                <a:latin typeface="Courier New" panose="02070309020205020404" pitchFamily="49" charset="0"/>
              </a:rPr>
              <a:t>circle</a:t>
            </a:r>
            <a:endParaRPr lang="pl-PL" dirty="0" smtClean="0">
              <a:solidFill>
                <a:srgbClr val="228B22"/>
              </a:solidFill>
              <a:latin typeface="Courier New" panose="02070309020205020404" pitchFamily="49" charset="0"/>
            </a:endParaRPr>
          </a:p>
          <a:p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dirty="0" smtClean="0">
                <a:solidFill>
                  <a:srgbClr val="228B22"/>
                </a:solidFill>
                <a:latin typeface="Courier New" panose="02070309020205020404" pitchFamily="49" charset="0"/>
              </a:rPr>
              <a:t>%   </a:t>
            </a:r>
            <a:r>
              <a:rPr lang="pl-PL" dirty="0" err="1" smtClean="0">
                <a:solidFill>
                  <a:srgbClr val="228B22"/>
                </a:solidFill>
                <a:latin typeface="Courier New" panose="02070309020205020404" pitchFamily="49" charset="0"/>
              </a:rPr>
              <a:t>contains</a:t>
            </a:r>
            <a:r>
              <a:rPr lang="pl-PL" dirty="0" smtClean="0">
                <a:solidFill>
                  <a:srgbClr val="228B22"/>
                </a:solidFill>
                <a:latin typeface="Courier New" panose="02070309020205020404" pitchFamily="49" charset="0"/>
              </a:rPr>
              <a:t> radius, x, y, and </a:t>
            </a:r>
            <a:r>
              <a:rPr lang="pl-PL" dirty="0" err="1" smtClean="0">
                <a:solidFill>
                  <a:srgbClr val="228B22"/>
                </a:solidFill>
                <a:latin typeface="Courier New" panose="02070309020205020404" pitchFamily="49" charset="0"/>
              </a:rPr>
              <a:t>color</a:t>
            </a:r>
            <a:endParaRPr lang="pl-PL" dirty="0" smtClean="0">
              <a:solidFill>
                <a:srgbClr val="228B22"/>
              </a:solidFill>
              <a:latin typeface="Courier New" panose="02070309020205020404" pitchFamily="49" charset="0"/>
            </a:endParaRPr>
          </a:p>
          <a:p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dirty="0" err="1" smtClean="0">
                <a:solidFill>
                  <a:srgbClr val="0000FF"/>
                </a:solidFill>
                <a:latin typeface="Courier New" panose="02070309020205020404" pitchFamily="49" charset="0"/>
              </a:rPr>
              <a:t>properties</a:t>
            </a:r>
            <a:r>
              <a:rPr lang="pl-PL" dirty="0" smtClean="0">
                <a:solidFill>
                  <a:srgbClr val="0000FF"/>
                </a:solidFill>
                <a:latin typeface="Courier New" panose="02070309020205020404" pitchFamily="49" charset="0"/>
              </a:rPr>
              <a:t>…</a:t>
            </a:r>
          </a:p>
          <a:p>
            <a:r>
              <a:rPr lang="pl-PL" dirty="0" smtClean="0">
                <a:solidFill>
                  <a:srgbClr val="0000FF"/>
                </a:solidFill>
                <a:latin typeface="Courier New" panose="02070309020205020404" pitchFamily="49" charset="0"/>
              </a:rPr>
              <a:t>    </a:t>
            </a:r>
            <a:r>
              <a:rPr lang="pl-PL" dirty="0" err="1" smtClean="0">
                <a:solidFill>
                  <a:srgbClr val="0000FF"/>
                </a:solidFill>
                <a:latin typeface="Courier New" panose="02070309020205020404" pitchFamily="49" charset="0"/>
              </a:rPr>
              <a:t>methods</a:t>
            </a:r>
            <a:endParaRPr lang="pl-PL" dirty="0" smtClean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dirty="0" err="1" smtClean="0">
                <a:solidFill>
                  <a:srgbClr val="0000FF"/>
                </a:solidFill>
                <a:latin typeface="Courier New" panose="02070309020205020404" pitchFamily="49" charset="0"/>
              </a:rPr>
              <a:t>function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obj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pl-PL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Circle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(radius, x, y </a:t>
            </a:r>
            <a:r>
              <a:rPr lang="pl-PL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color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)…</a:t>
            </a:r>
          </a:p>
          <a:p>
            <a:r>
              <a:rPr lang="pl-PL" dirty="0" smtClean="0">
                <a:solidFill>
                  <a:srgbClr val="228B22"/>
                </a:solidFill>
                <a:latin typeface="Courier New" panose="02070309020205020404" pitchFamily="49" charset="0"/>
              </a:rPr>
              <a:t>	 %-----------------------------------</a:t>
            </a:r>
          </a:p>
          <a:p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dirty="0" err="1" smtClean="0">
                <a:solidFill>
                  <a:srgbClr val="0000FF"/>
                </a:solidFill>
                <a:latin typeface="Courier New" panose="02070309020205020404" pitchFamily="49" charset="0"/>
              </a:rPr>
              <a:t>function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[</a:t>
            </a:r>
            <a:r>
              <a:rPr lang="pl-PL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area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] = </a:t>
            </a:r>
            <a:r>
              <a:rPr lang="pl-PL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calculateArea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pl-PL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obj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</a:p>
          <a:p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        </a:t>
            </a:r>
            <a:r>
              <a:rPr lang="pl-PL" dirty="0" err="1" smtClean="0">
                <a:solidFill>
                  <a:srgbClr val="0000FF"/>
                </a:solidFill>
                <a:latin typeface="Courier New" panose="02070309020205020404" pitchFamily="49" charset="0"/>
              </a:rPr>
              <a:t>if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isempty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pl-PL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obj.radius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</a:p>
          <a:p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            error(</a:t>
            </a:r>
            <a:r>
              <a:rPr lang="pl-PL" dirty="0" smtClean="0">
                <a:solidFill>
                  <a:srgbClr val="A020F0"/>
                </a:solidFill>
                <a:latin typeface="Courier New" panose="02070309020205020404" pitchFamily="49" charset="0"/>
              </a:rPr>
              <a:t>'Radius </a:t>
            </a:r>
            <a:r>
              <a:rPr lang="pl-PL" dirty="0" err="1" smtClean="0">
                <a:solidFill>
                  <a:srgbClr val="A020F0"/>
                </a:solidFill>
                <a:latin typeface="Courier New" panose="02070309020205020404" pitchFamily="49" charset="0"/>
              </a:rPr>
              <a:t>is</a:t>
            </a:r>
            <a:r>
              <a:rPr lang="pl-PL" dirty="0" smtClean="0">
                <a:solidFill>
                  <a:srgbClr val="A020F0"/>
                </a:solidFill>
                <a:latin typeface="Courier New" panose="02070309020205020404" pitchFamily="49" charset="0"/>
              </a:rPr>
              <a:t> </a:t>
            </a:r>
            <a:r>
              <a:rPr lang="pl-PL" dirty="0" err="1" smtClean="0">
                <a:solidFill>
                  <a:srgbClr val="A020F0"/>
                </a:solidFill>
                <a:latin typeface="Courier New" panose="02070309020205020404" pitchFamily="49" charset="0"/>
              </a:rPr>
              <a:t>empty</a:t>
            </a:r>
            <a:r>
              <a:rPr lang="pl-PL" dirty="0" smtClean="0">
                <a:solidFill>
                  <a:srgbClr val="A020F0"/>
                </a:solidFill>
                <a:latin typeface="Courier New" panose="02070309020205020404" pitchFamily="49" charset="0"/>
              </a:rPr>
              <a:t>!'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        </a:t>
            </a:r>
            <a:r>
              <a:rPr lang="pl-PL" dirty="0" err="1" smtClean="0">
                <a:solidFill>
                  <a:srgbClr val="0000FF"/>
                </a:solidFill>
                <a:latin typeface="Courier New" panose="02070309020205020404" pitchFamily="49" charset="0"/>
              </a:rPr>
              <a:t>else</a:t>
            </a:r>
            <a:endParaRPr lang="pl-PL" dirty="0" smtClean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            </a:t>
            </a:r>
            <a:r>
              <a:rPr lang="pl-PL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area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= pi*obj.radius^2;</a:t>
            </a:r>
          </a:p>
          <a:p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        </a:t>
            </a:r>
            <a:r>
              <a:rPr lang="pl-PL" dirty="0" smtClean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dirty="0" smtClean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dirty="0" smtClean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pl-PL" dirty="0" smtClean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  <a:endParaRPr lang="pl-PL" dirty="0">
              <a:solidFill>
                <a:srgbClr val="0000FF"/>
              </a:solidFill>
              <a:latin typeface="Courier New" panose="02070309020205020404" pitchFamily="49" charset="0"/>
            </a:endParaRPr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8575" y="1945957"/>
            <a:ext cx="4543425" cy="3971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63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4000" dirty="0" smtClean="0"/>
              <a:t>Class </a:t>
            </a:r>
            <a:r>
              <a:rPr lang="pl-PL" sz="4000" dirty="0" err="1" smtClean="0"/>
              <a:t>Methods</a:t>
            </a:r>
            <a:r>
              <a:rPr lang="pl-PL" sz="4000" dirty="0" smtClean="0"/>
              <a:t> – </a:t>
            </a:r>
            <a:r>
              <a:rPr lang="pl-PL" sz="4000" dirty="0" err="1" smtClean="0"/>
              <a:t>help</a:t>
            </a:r>
            <a:r>
              <a:rPr lang="pl-PL" sz="4000" dirty="0" smtClean="0"/>
              <a:t> from </a:t>
            </a:r>
            <a:r>
              <a:rPr lang="pl-PL" sz="4000" dirty="0" err="1" smtClean="0"/>
              <a:t>default</a:t>
            </a:r>
            <a:r>
              <a:rPr lang="pl-PL" sz="4000" dirty="0" smtClean="0"/>
              <a:t> </a:t>
            </a:r>
            <a:r>
              <a:rPr lang="pl-PL" sz="4000" dirty="0" err="1" smtClean="0"/>
              <a:t>constructor</a:t>
            </a:r>
            <a:endParaRPr lang="pl-PL" sz="4000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B3FA236-AE0F-407A-B8A7-ECA9ECC6CE30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22</a:t>
            </a:fld>
            <a:endParaRPr lang="pl-PL"/>
          </a:p>
        </p:txBody>
      </p:sp>
      <p:sp>
        <p:nvSpPr>
          <p:cNvPr id="8" name="Symbol zastępczy zawartości 2"/>
          <p:cNvSpPr>
            <a:spLocks noGrp="1"/>
          </p:cNvSpPr>
          <p:nvPr>
            <p:ph idx="1"/>
          </p:nvPr>
        </p:nvSpPr>
        <p:spPr>
          <a:xfrm>
            <a:off x="609601" y="953573"/>
            <a:ext cx="10972800" cy="47378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pl-PL" sz="2400" dirty="0" err="1" smtClean="0"/>
              <a:t>Define</a:t>
            </a:r>
            <a:r>
              <a:rPr lang="pl-PL" sz="2400" dirty="0" smtClean="0"/>
              <a:t> </a:t>
            </a:r>
            <a:r>
              <a:rPr lang="pl-PL" sz="2400" i="1" dirty="0" err="1" smtClean="0"/>
              <a:t>obj</a:t>
            </a:r>
            <a:r>
              <a:rPr lang="pl-PL" sz="2400" dirty="0" smtClean="0"/>
              <a:t> as Class </a:t>
            </a:r>
            <a:r>
              <a:rPr lang="pl-PL" sz="2400" dirty="0" err="1" smtClean="0"/>
              <a:t>instance</a:t>
            </a:r>
            <a:r>
              <a:rPr lang="pl-PL" sz="2400" dirty="0" smtClean="0"/>
              <a:t> </a:t>
            </a:r>
            <a:r>
              <a:rPr lang="pl-PL" sz="2400" dirty="0" err="1" smtClean="0"/>
              <a:t>using</a:t>
            </a:r>
            <a:r>
              <a:rPr lang="pl-PL" sz="2400" dirty="0" smtClean="0"/>
              <a:t> </a:t>
            </a:r>
            <a:r>
              <a:rPr lang="pl-PL" sz="2400" dirty="0" err="1" smtClean="0"/>
              <a:t>default</a:t>
            </a:r>
            <a:r>
              <a:rPr lang="pl-PL" sz="2400" dirty="0" smtClean="0"/>
              <a:t> </a:t>
            </a:r>
            <a:r>
              <a:rPr lang="pl-PL" sz="2400" dirty="0" err="1"/>
              <a:t>c</a:t>
            </a:r>
            <a:r>
              <a:rPr lang="pl-PL" sz="2400" dirty="0" err="1" smtClean="0"/>
              <a:t>onstructor</a:t>
            </a:r>
            <a:endParaRPr lang="pl-PL" sz="2400" dirty="0"/>
          </a:p>
        </p:txBody>
      </p:sp>
      <p:sp>
        <p:nvSpPr>
          <p:cNvPr id="9" name="Prostokąt 8"/>
          <p:cNvSpPr/>
          <p:nvPr/>
        </p:nvSpPr>
        <p:spPr>
          <a:xfrm>
            <a:off x="331470" y="1514783"/>
            <a:ext cx="7317105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 err="1" smtClean="0">
                <a:solidFill>
                  <a:srgbClr val="0000FF"/>
                </a:solidFill>
                <a:latin typeface="Courier New" panose="02070309020205020404" pitchFamily="49" charset="0"/>
              </a:rPr>
              <a:t>classdef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Circle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&lt; handle</a:t>
            </a:r>
          </a:p>
          <a:p>
            <a:r>
              <a:rPr lang="pl-PL" dirty="0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  <a:r>
              <a:rPr lang="pl-PL" dirty="0" smtClean="0">
                <a:solidFill>
                  <a:srgbClr val="0000FF"/>
                </a:solidFill>
                <a:latin typeface="Courier New" panose="02070309020205020404" pitchFamily="49" charset="0"/>
              </a:rPr>
              <a:t>   </a:t>
            </a:r>
            <a:r>
              <a:rPr lang="pl-PL" dirty="0" err="1" smtClean="0">
                <a:solidFill>
                  <a:srgbClr val="0000FF"/>
                </a:solidFill>
                <a:latin typeface="Courier New" panose="02070309020205020404" pitchFamily="49" charset="0"/>
              </a:rPr>
              <a:t>properties</a:t>
            </a:r>
            <a:r>
              <a:rPr lang="pl-PL" dirty="0" smtClean="0">
                <a:solidFill>
                  <a:srgbClr val="0000FF"/>
                </a:solidFill>
                <a:latin typeface="Courier New" panose="02070309020205020404" pitchFamily="49" charset="0"/>
              </a:rPr>
              <a:t>…</a:t>
            </a:r>
          </a:p>
          <a:p>
            <a:r>
              <a:rPr lang="pl-PL" dirty="0" smtClean="0">
                <a:solidFill>
                  <a:srgbClr val="0000FF"/>
                </a:solidFill>
                <a:latin typeface="Courier New" panose="02070309020205020404" pitchFamily="49" charset="0"/>
              </a:rPr>
              <a:t>    </a:t>
            </a:r>
            <a:r>
              <a:rPr lang="pl-PL" dirty="0" err="1" smtClean="0">
                <a:solidFill>
                  <a:srgbClr val="0000FF"/>
                </a:solidFill>
                <a:latin typeface="Courier New" panose="02070309020205020404" pitchFamily="49" charset="0"/>
              </a:rPr>
              <a:t>methods</a:t>
            </a:r>
            <a:endParaRPr lang="pl-PL" dirty="0" smtClean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dirty="0" err="1" smtClean="0">
                <a:solidFill>
                  <a:srgbClr val="0000FF"/>
                </a:solidFill>
                <a:latin typeface="Courier New" panose="02070309020205020404" pitchFamily="49" charset="0"/>
              </a:rPr>
              <a:t>function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obj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pl-PL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Circle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(radius, x, y, </a:t>
            </a:r>
            <a:r>
              <a:rPr lang="pl-PL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color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)…</a:t>
            </a:r>
          </a:p>
          <a:p>
            <a:r>
              <a:rPr lang="pl-PL" dirty="0" smtClean="0">
                <a:solidFill>
                  <a:srgbClr val="228B22"/>
                </a:solidFill>
                <a:latin typeface="Courier New" panose="02070309020205020404" pitchFamily="49" charset="0"/>
              </a:rPr>
              <a:t>	 %-----------------------------------</a:t>
            </a:r>
          </a:p>
          <a:p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dirty="0" err="1" smtClean="0">
                <a:solidFill>
                  <a:srgbClr val="0000FF"/>
                </a:solidFill>
                <a:latin typeface="Courier New" panose="02070309020205020404" pitchFamily="49" charset="0"/>
              </a:rPr>
              <a:t>function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[</a:t>
            </a:r>
            <a:r>
              <a:rPr lang="pl-PL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area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] = </a:t>
            </a:r>
            <a:r>
              <a:rPr lang="pl-PL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calculateArea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pl-PL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obj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)…</a:t>
            </a:r>
          </a:p>
          <a:p>
            <a:r>
              <a:rPr lang="pl-PL" dirty="0" smtClean="0">
                <a:solidFill>
                  <a:srgbClr val="228B22"/>
                </a:solidFill>
                <a:latin typeface="Courier New" panose="02070309020205020404" pitchFamily="49" charset="0"/>
              </a:rPr>
              <a:t>        %-----------------------------------</a:t>
            </a:r>
            <a:endParaRPr lang="pl-PL" dirty="0">
              <a:solidFill>
                <a:srgbClr val="228B22"/>
              </a:solidFill>
              <a:latin typeface="Courier New" panose="02070309020205020404" pitchFamily="49" charset="0"/>
            </a:endParaRP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dirty="0" err="1">
                <a:solidFill>
                  <a:srgbClr val="0000FF"/>
                </a:solidFill>
                <a:latin typeface="Courier New" panose="02070309020205020404" pitchFamily="49" charset="0"/>
              </a:rPr>
              <a:t>function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plot(</a:t>
            </a:r>
            <a:r>
              <a:rPr lang="pl-PL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obj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endParaRPr lang="pl-PL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es-ES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ang = 0:0.01:2*pi</a:t>
            </a:r>
            <a:r>
              <a:rPr lang="es-ES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es-ES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xp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obj.radius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*cos(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ang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yp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obj.radius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*sin(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ang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plot(</a:t>
            </a:r>
            <a:r>
              <a:rPr lang="pl-PL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x+xp,obj.y+yp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obj.color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pl-PL" dirty="0" smtClean="0">
                <a:solidFill>
                  <a:srgbClr val="0000FF"/>
                </a:solidFill>
                <a:latin typeface="Courier New" panose="02070309020205020404" pitchFamily="49" charset="0"/>
              </a:rPr>
              <a:t>    end</a:t>
            </a:r>
          </a:p>
          <a:p>
            <a:r>
              <a:rPr lang="pl-PL" dirty="0" smtClean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  <a:endParaRPr lang="pl-PL" dirty="0">
              <a:solidFill>
                <a:srgbClr val="0000FF"/>
              </a:solidFill>
              <a:latin typeface="Courier New" panose="02070309020205020404" pitchFamily="49" charset="0"/>
            </a:endParaRPr>
          </a:p>
        </p:txBody>
      </p:sp>
      <p:pic>
        <p:nvPicPr>
          <p:cNvPr id="10" name="Obraz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8575" y="1954099"/>
            <a:ext cx="4543425" cy="3971925"/>
          </a:xfrm>
          <a:prstGeom prst="rect">
            <a:avLst/>
          </a:prstGeom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8574" y="1941496"/>
            <a:ext cx="4543425" cy="3971925"/>
          </a:xfrm>
          <a:prstGeom prst="rect">
            <a:avLst/>
          </a:prstGeom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0420" y="1451309"/>
            <a:ext cx="4648154" cy="4474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186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400" dirty="0" err="1" smtClean="0"/>
              <a:t>Few</a:t>
            </a:r>
            <a:r>
              <a:rPr lang="pl-PL" sz="4400" dirty="0" smtClean="0"/>
              <a:t> </a:t>
            </a:r>
            <a:r>
              <a:rPr lang="pl-PL" sz="4400" dirty="0" err="1" smtClean="0"/>
              <a:t>more</a:t>
            </a:r>
            <a:r>
              <a:rPr lang="pl-PL" sz="4400" dirty="0" smtClean="0"/>
              <a:t> </a:t>
            </a:r>
            <a:r>
              <a:rPr lang="pl-PL" sz="4400" dirty="0" err="1" smtClean="0"/>
              <a:t>words</a:t>
            </a:r>
            <a:r>
              <a:rPr lang="pl-PL" sz="4400" dirty="0" smtClean="0"/>
              <a:t> on </a:t>
            </a:r>
            <a:r>
              <a:rPr lang="pl-PL" sz="4400" dirty="0" err="1" smtClean="0"/>
              <a:t>methods</a:t>
            </a:r>
            <a:endParaRPr lang="pl-PL" sz="4400" dirty="0"/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Tx/>
              <a:buChar char="-"/>
            </a:pPr>
            <a:r>
              <a:rPr lang="pl-PL" sz="3600" dirty="0" smtClean="0"/>
              <a:t>First </a:t>
            </a:r>
            <a:r>
              <a:rPr lang="pl-PL" sz="3600" dirty="0"/>
              <a:t>argument </a:t>
            </a:r>
            <a:r>
              <a:rPr lang="pl-PL" sz="3600" dirty="0" err="1"/>
              <a:t>is</a:t>
            </a:r>
            <a:r>
              <a:rPr lang="pl-PL" sz="3600" dirty="0"/>
              <a:t> </a:t>
            </a:r>
            <a:r>
              <a:rPr lang="pl-PL" sz="3600" dirty="0" err="1"/>
              <a:t>always</a:t>
            </a:r>
            <a:r>
              <a:rPr lang="pl-PL" sz="3600" dirty="0"/>
              <a:t> </a:t>
            </a:r>
            <a:r>
              <a:rPr lang="pl-PL" sz="3600" dirty="0" err="1"/>
              <a:t>obj</a:t>
            </a:r>
            <a:r>
              <a:rPr lang="pl-PL" sz="3600" dirty="0"/>
              <a:t> (</a:t>
            </a:r>
            <a:r>
              <a:rPr lang="pl-PL" sz="3600" dirty="0" err="1"/>
              <a:t>instance</a:t>
            </a:r>
            <a:r>
              <a:rPr lang="pl-PL" sz="3600" dirty="0"/>
              <a:t> of </a:t>
            </a:r>
            <a:r>
              <a:rPr lang="pl-PL" sz="3600" dirty="0" smtClean="0"/>
              <a:t>a </a:t>
            </a:r>
            <a:r>
              <a:rPr lang="pl-PL" sz="3600" dirty="0" err="1" smtClean="0"/>
              <a:t>class</a:t>
            </a:r>
            <a:r>
              <a:rPr lang="pl-PL" sz="3600" dirty="0"/>
              <a:t>)</a:t>
            </a:r>
          </a:p>
          <a:p>
            <a:pPr>
              <a:buFontTx/>
              <a:buChar char="-"/>
            </a:pPr>
            <a:r>
              <a:rPr lang="pl-PL" sz="3600" dirty="0" smtClean="0"/>
              <a:t>We </a:t>
            </a:r>
            <a:r>
              <a:rPr lang="pl-PL" sz="3600" dirty="0" err="1"/>
              <a:t>can</a:t>
            </a:r>
            <a:r>
              <a:rPr lang="pl-PL" sz="3600" dirty="0"/>
              <a:t> </a:t>
            </a:r>
            <a:r>
              <a:rPr lang="pl-PL" sz="3600" dirty="0" err="1"/>
              <a:t>check</a:t>
            </a:r>
            <a:r>
              <a:rPr lang="pl-PL" sz="3600" dirty="0"/>
              <a:t> </a:t>
            </a:r>
            <a:r>
              <a:rPr lang="pl-PL" sz="3600" dirty="0" err="1"/>
              <a:t>internally</a:t>
            </a:r>
            <a:r>
              <a:rPr lang="pl-PL" sz="3600" dirty="0"/>
              <a:t> </a:t>
            </a:r>
            <a:r>
              <a:rPr lang="pl-PL" sz="3600" dirty="0" err="1"/>
              <a:t>parameters</a:t>
            </a:r>
            <a:r>
              <a:rPr lang="pl-PL" sz="3600" dirty="0"/>
              <a:t> for </a:t>
            </a:r>
            <a:r>
              <a:rPr lang="pl-PL" sz="3600" dirty="0" err="1" smtClean="0"/>
              <a:t>type</a:t>
            </a:r>
            <a:r>
              <a:rPr lang="pl-PL" sz="3600" dirty="0" smtClean="0"/>
              <a:t/>
            </a:r>
            <a:br>
              <a:rPr lang="pl-PL" sz="3600" dirty="0" smtClean="0"/>
            </a:br>
            <a:r>
              <a:rPr lang="pl-PL" sz="3600" dirty="0" err="1" smtClean="0"/>
              <a:t>ischar</a:t>
            </a:r>
            <a:r>
              <a:rPr lang="pl-PL" sz="3600" dirty="0" smtClean="0"/>
              <a:t>(), </a:t>
            </a:r>
            <a:r>
              <a:rPr lang="pl-PL" sz="3600" dirty="0" err="1" smtClean="0"/>
              <a:t>isnumeric</a:t>
            </a:r>
            <a:r>
              <a:rPr lang="pl-PL" sz="3600" dirty="0" smtClean="0"/>
              <a:t>(), </a:t>
            </a:r>
            <a:r>
              <a:rPr lang="pl-PL" sz="3600" dirty="0" err="1" smtClean="0"/>
              <a:t>iscell</a:t>
            </a:r>
            <a:r>
              <a:rPr lang="pl-PL" sz="3600" dirty="0" smtClean="0"/>
              <a:t>(), </a:t>
            </a:r>
            <a:r>
              <a:rPr lang="pl-PL" sz="3600" dirty="0" err="1" smtClean="0"/>
              <a:t>isa</a:t>
            </a:r>
            <a:r>
              <a:rPr lang="pl-PL" sz="3600" dirty="0" smtClean="0"/>
              <a:t>()</a:t>
            </a:r>
          </a:p>
          <a:p>
            <a:pPr>
              <a:buFontTx/>
              <a:buChar char="-"/>
            </a:pPr>
            <a:r>
              <a:rPr lang="pl-PL" sz="3600" dirty="0" err="1" smtClean="0"/>
              <a:t>obj</a:t>
            </a:r>
            <a:r>
              <a:rPr lang="pl-PL" sz="3600" dirty="0" smtClean="0"/>
              <a:t> = </a:t>
            </a:r>
            <a:r>
              <a:rPr lang="pl-PL" sz="3600" dirty="0" err="1" smtClean="0"/>
              <a:t>method</a:t>
            </a:r>
            <a:r>
              <a:rPr lang="pl-PL" sz="3600" dirty="0" smtClean="0"/>
              <a:t>(</a:t>
            </a:r>
            <a:r>
              <a:rPr lang="pl-PL" sz="3600" dirty="0" err="1" smtClean="0"/>
              <a:t>obj</a:t>
            </a:r>
            <a:r>
              <a:rPr lang="pl-PL" sz="3600" dirty="0" smtClean="0"/>
              <a:t>, x, y)</a:t>
            </a:r>
          </a:p>
          <a:p>
            <a:pPr>
              <a:buFontTx/>
              <a:buChar char="-"/>
            </a:pPr>
            <a:r>
              <a:rPr lang="pl-PL" sz="3600" dirty="0" smtClean="0"/>
              <a:t>[] = </a:t>
            </a:r>
            <a:r>
              <a:rPr lang="pl-PL" sz="3600" dirty="0" err="1" smtClean="0"/>
              <a:t>method</a:t>
            </a:r>
            <a:r>
              <a:rPr lang="pl-PL" sz="3600" dirty="0" smtClean="0"/>
              <a:t>(</a:t>
            </a:r>
            <a:r>
              <a:rPr lang="pl-PL" sz="3600" dirty="0" err="1" smtClean="0"/>
              <a:t>obj</a:t>
            </a:r>
            <a:r>
              <a:rPr lang="pl-PL" sz="3600" dirty="0" smtClean="0"/>
              <a:t>, x, y)</a:t>
            </a:r>
          </a:p>
          <a:p>
            <a:pPr>
              <a:buFontTx/>
              <a:buChar char="-"/>
            </a:pPr>
            <a:r>
              <a:rPr lang="pl-PL" sz="3600" dirty="0" smtClean="0"/>
              <a:t>one </a:t>
            </a:r>
            <a:r>
              <a:rPr lang="pl-PL" sz="3600" dirty="0" err="1" smtClean="0"/>
              <a:t>can</a:t>
            </a:r>
            <a:r>
              <a:rPr lang="pl-PL" sz="3600" dirty="0" smtClean="0"/>
              <a:t> </a:t>
            </a:r>
            <a:r>
              <a:rPr lang="pl-PL" sz="3600" dirty="0" err="1" smtClean="0"/>
              <a:t>overload</a:t>
            </a:r>
            <a:r>
              <a:rPr lang="pl-PL" sz="3600" dirty="0" smtClean="0"/>
              <a:t> </a:t>
            </a:r>
            <a:r>
              <a:rPr lang="pl-PL" sz="3600" dirty="0" err="1" smtClean="0"/>
              <a:t>existing</a:t>
            </a:r>
            <a:r>
              <a:rPr lang="pl-PL" sz="3600" dirty="0"/>
              <a:t> </a:t>
            </a:r>
            <a:r>
              <a:rPr lang="pl-PL" sz="3600" dirty="0" smtClean="0"/>
              <a:t>MATLAB</a:t>
            </a:r>
            <a:r>
              <a:rPr lang="pl-PL" sz="3600" dirty="0" smtClean="0"/>
              <a:t> </a:t>
            </a:r>
            <a:r>
              <a:rPr lang="pl-PL" sz="3600" dirty="0" err="1" smtClean="0"/>
              <a:t>methods</a:t>
            </a:r>
            <a:r>
              <a:rPr lang="pl-PL" sz="3600" dirty="0" smtClean="0"/>
              <a:t> </a:t>
            </a:r>
            <a:r>
              <a:rPr lang="pl-PL" sz="3600" dirty="0" err="1" smtClean="0"/>
              <a:t>like</a:t>
            </a:r>
            <a:r>
              <a:rPr lang="pl-PL" sz="3600" dirty="0" smtClean="0"/>
              <a:t> </a:t>
            </a:r>
            <a:r>
              <a:rPr lang="pl-PL" sz="3600" dirty="0" err="1" smtClean="0"/>
              <a:t>disp</a:t>
            </a:r>
            <a:r>
              <a:rPr lang="pl-PL" sz="3600" dirty="0" smtClean="0"/>
              <a:t>, plot, </a:t>
            </a:r>
            <a:r>
              <a:rPr lang="pl-PL" sz="3600" dirty="0" err="1" smtClean="0"/>
              <a:t>etc</a:t>
            </a:r>
            <a:r>
              <a:rPr lang="pl-PL" sz="3600" dirty="0" smtClean="0"/>
              <a:t> (</a:t>
            </a:r>
            <a:r>
              <a:rPr lang="pl-PL" sz="3600" dirty="0" err="1" smtClean="0"/>
              <a:t>only</a:t>
            </a:r>
            <a:r>
              <a:rPr lang="pl-PL" sz="3600" dirty="0" smtClean="0"/>
              <a:t> </a:t>
            </a:r>
            <a:r>
              <a:rPr lang="pl-PL" sz="3600" dirty="0" err="1" smtClean="0"/>
              <a:t>possible</a:t>
            </a:r>
            <a:r>
              <a:rPr lang="pl-PL" sz="3600" dirty="0" smtClean="0"/>
              <a:t> with </a:t>
            </a:r>
            <a:r>
              <a:rPr lang="pl-PL" sz="3600" dirty="0" err="1" smtClean="0"/>
              <a:t>classes</a:t>
            </a:r>
            <a:r>
              <a:rPr lang="pl-PL" sz="3600" dirty="0" smtClean="0"/>
              <a:t>).</a:t>
            </a:r>
            <a:endParaRPr lang="pl-PL" sz="3600" dirty="0" smtClean="0"/>
          </a:p>
          <a:p>
            <a:pPr marL="48766" indent="0">
              <a:buNone/>
            </a:pPr>
            <a:endParaRPr lang="pl-PL" sz="3600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E4BAAA3-312A-42DA-AFA8-35A5711AA792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23</a:t>
            </a:fld>
            <a:endParaRPr lang="pl-PL"/>
          </a:p>
        </p:txBody>
      </p:sp>
      <p:pic>
        <p:nvPicPr>
          <p:cNvPr id="8" name="Picture 2" descr="https://upload.wikimedia.org/wikipedia/commons/2/21/Matlab_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8740" y="2423160"/>
            <a:ext cx="443275" cy="398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7541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Obraz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495" y="2313027"/>
            <a:ext cx="11770909" cy="2160000"/>
          </a:xfrm>
          <a:prstGeom prst="rect">
            <a:avLst/>
          </a:prstGeom>
        </p:spPr>
      </p:pic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400" dirty="0" smtClean="0"/>
              <a:t>Class UML diagram - </a:t>
            </a:r>
            <a:r>
              <a:rPr lang="pl-PL" sz="4400" dirty="0" err="1" smtClean="0"/>
              <a:t>notation</a:t>
            </a:r>
            <a:endParaRPr lang="pl-PL" sz="4400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53A0E4D-1E28-4780-BF33-BA92933FE080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24</a:t>
            </a:fld>
            <a:endParaRPr lang="pl-PL"/>
          </a:p>
        </p:txBody>
      </p:sp>
      <p:sp>
        <p:nvSpPr>
          <p:cNvPr id="8" name="pole tekstowe 7">
            <a:hlinkClick r:id="rId4"/>
          </p:cNvPr>
          <p:cNvSpPr txBox="1"/>
          <p:nvPr/>
        </p:nvSpPr>
        <p:spPr>
          <a:xfrm>
            <a:off x="1098483" y="5151832"/>
            <a:ext cx="8199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err="1" smtClean="0"/>
              <a:t>Created</a:t>
            </a:r>
            <a:r>
              <a:rPr lang="pl-PL" dirty="0" smtClean="0"/>
              <a:t> with Dia</a:t>
            </a:r>
            <a:r>
              <a:rPr lang="pl-PL" dirty="0"/>
              <a:t>: https://twiki.cern.ch/twiki/bin/view/TEMPEPE/UsefulSoftware</a:t>
            </a:r>
          </a:p>
        </p:txBody>
      </p:sp>
      <p:sp>
        <p:nvSpPr>
          <p:cNvPr id="10" name="Prostokąt zaokrąglony 9"/>
          <p:cNvSpPr/>
          <p:nvPr/>
        </p:nvSpPr>
        <p:spPr>
          <a:xfrm>
            <a:off x="215573" y="2835108"/>
            <a:ext cx="1394460" cy="534411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zaokrąglony 10"/>
          <p:cNvSpPr/>
          <p:nvPr/>
        </p:nvSpPr>
        <p:spPr>
          <a:xfrm>
            <a:off x="4069080" y="2846070"/>
            <a:ext cx="1394460" cy="5328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Prostokąt zaokrąglony 13"/>
          <p:cNvSpPr/>
          <p:nvPr/>
        </p:nvSpPr>
        <p:spPr>
          <a:xfrm>
            <a:off x="8423910" y="2998938"/>
            <a:ext cx="1394460" cy="5328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620" y="4879298"/>
            <a:ext cx="709863" cy="9144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310453" y="1567756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Class </a:t>
            </a:r>
            <a:r>
              <a:rPr lang="pl-PL" dirty="0" err="1" smtClean="0"/>
              <a:t>name</a:t>
            </a:r>
            <a:r>
              <a:rPr lang="pl-PL" dirty="0" smtClean="0"/>
              <a:t> (</a:t>
            </a:r>
            <a:r>
              <a:rPr lang="pl-PL" b="1" dirty="0" err="1" smtClean="0"/>
              <a:t>bold</a:t>
            </a:r>
            <a:r>
              <a:rPr lang="pl-PL" dirty="0" smtClean="0"/>
              <a:t>)</a:t>
            </a:r>
            <a:endParaRPr lang="pl-PL" dirty="0"/>
          </a:p>
        </p:txBody>
      </p:sp>
      <p:cxnSp>
        <p:nvCxnSpPr>
          <p:cNvPr id="15" name="Łącznik prosty ze strzałką 14"/>
          <p:cNvCxnSpPr>
            <a:stCxn id="12" idx="2"/>
          </p:cNvCxnSpPr>
          <p:nvPr/>
        </p:nvCxnSpPr>
        <p:spPr>
          <a:xfrm flipH="1">
            <a:off x="6129924" y="1937088"/>
            <a:ext cx="234664" cy="272534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pole tekstowe 17"/>
          <p:cNvSpPr txBox="1"/>
          <p:nvPr/>
        </p:nvSpPr>
        <p:spPr>
          <a:xfrm>
            <a:off x="2425143" y="1129874"/>
            <a:ext cx="12747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u="sng" dirty="0" err="1" smtClean="0"/>
              <a:t>properties</a:t>
            </a:r>
            <a:r>
              <a:rPr lang="pl-PL" dirty="0" smtClean="0"/>
              <a:t>:</a:t>
            </a:r>
            <a:br>
              <a:rPr lang="pl-PL" dirty="0" smtClean="0"/>
            </a:br>
            <a:r>
              <a:rPr lang="pl-PL" dirty="0" smtClean="0"/>
              <a:t>+ public</a:t>
            </a:r>
          </a:p>
          <a:p>
            <a:r>
              <a:rPr lang="pl-PL" dirty="0" smtClean="0"/>
              <a:t>- </a:t>
            </a:r>
            <a:r>
              <a:rPr lang="pl-PL" dirty="0" err="1" smtClean="0"/>
              <a:t>private</a:t>
            </a:r>
            <a:endParaRPr lang="pl-PL" dirty="0"/>
          </a:p>
        </p:txBody>
      </p:sp>
      <p:cxnSp>
        <p:nvCxnSpPr>
          <p:cNvPr id="19" name="Łącznik prosty ze strzałką 18"/>
          <p:cNvCxnSpPr>
            <a:stCxn id="18" idx="1"/>
          </p:cNvCxnSpPr>
          <p:nvPr/>
        </p:nvCxnSpPr>
        <p:spPr>
          <a:xfrm flipH="1">
            <a:off x="1314450" y="1591539"/>
            <a:ext cx="1110693" cy="1060221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pole tekstowe 19"/>
          <p:cNvSpPr txBox="1"/>
          <p:nvPr/>
        </p:nvSpPr>
        <p:spPr>
          <a:xfrm>
            <a:off x="10445096" y="5006968"/>
            <a:ext cx="11336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u="sng" dirty="0" err="1" smtClean="0"/>
              <a:t>methods</a:t>
            </a:r>
            <a:r>
              <a:rPr lang="pl-PL" u="sng" dirty="0" smtClean="0"/>
              <a:t>:</a:t>
            </a:r>
            <a:br>
              <a:rPr lang="pl-PL" u="sng" dirty="0" smtClean="0"/>
            </a:br>
            <a:r>
              <a:rPr lang="pl-PL" dirty="0" smtClean="0"/>
              <a:t>+ public</a:t>
            </a:r>
          </a:p>
          <a:p>
            <a:r>
              <a:rPr lang="pl-PL" dirty="0" smtClean="0"/>
              <a:t>- </a:t>
            </a:r>
            <a:r>
              <a:rPr lang="pl-PL" dirty="0" err="1" smtClean="0"/>
              <a:t>private</a:t>
            </a:r>
            <a:endParaRPr lang="pl-PL" dirty="0"/>
          </a:p>
        </p:txBody>
      </p:sp>
      <p:cxnSp>
        <p:nvCxnSpPr>
          <p:cNvPr id="21" name="Łącznik prosty ze strzałką 20"/>
          <p:cNvCxnSpPr>
            <a:stCxn id="20" idx="0"/>
          </p:cNvCxnSpPr>
          <p:nvPr/>
        </p:nvCxnSpPr>
        <p:spPr>
          <a:xfrm flipH="1" flipV="1">
            <a:off x="9733572" y="4560880"/>
            <a:ext cx="1278346" cy="446088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424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4" grpId="0" animBg="1"/>
      <p:bldP spid="12" grpId="0"/>
      <p:bldP spid="18" grpId="0"/>
      <p:bldP spid="2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>
          <a:xfrm>
            <a:off x="613262" y="147657"/>
            <a:ext cx="10969139" cy="940443"/>
          </a:xfrm>
        </p:spPr>
        <p:txBody>
          <a:bodyPr>
            <a:normAutofit/>
          </a:bodyPr>
          <a:lstStyle/>
          <a:p>
            <a:r>
              <a:rPr lang="pl-PL" sz="4400" dirty="0" err="1" smtClean="0"/>
              <a:t>Superclass</a:t>
            </a:r>
            <a:r>
              <a:rPr lang="pl-PL" sz="4400" dirty="0" smtClean="0"/>
              <a:t> </a:t>
            </a:r>
            <a:r>
              <a:rPr lang="pl-PL" sz="4400" dirty="0" err="1" smtClean="0"/>
              <a:t>GeometricFigure</a:t>
            </a:r>
            <a:endParaRPr lang="pl-PL" sz="4400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4C195AB-1724-4E1F-8030-0B902488364B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25</a:t>
            </a:fld>
            <a:endParaRPr lang="pl-PL"/>
          </a:p>
        </p:txBody>
      </p:sp>
      <p:sp>
        <p:nvSpPr>
          <p:cNvPr id="9" name="Prostokąt 8"/>
          <p:cNvSpPr/>
          <p:nvPr/>
        </p:nvSpPr>
        <p:spPr>
          <a:xfrm>
            <a:off x="528710" y="1002492"/>
            <a:ext cx="686080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 err="1">
                <a:solidFill>
                  <a:srgbClr val="0000FF"/>
                </a:solidFill>
                <a:latin typeface="Courier New" panose="02070309020205020404" pitchFamily="49" charset="0"/>
              </a:rPr>
              <a:t>classdef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GeometricFigure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&lt; handle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600" dirty="0">
                <a:solidFill>
                  <a:srgbClr val="228B22"/>
                </a:solidFill>
                <a:latin typeface="Courier New" panose="02070309020205020404" pitchFamily="49" charset="0"/>
              </a:rPr>
              <a:t>%</a:t>
            </a:r>
            <a:r>
              <a:rPr lang="pl-PL" sz="1600" dirty="0" err="1" smtClean="0">
                <a:solidFill>
                  <a:srgbClr val="228B22"/>
                </a:solidFill>
                <a:latin typeface="Courier New" panose="02070309020205020404" pitchFamily="49" charset="0"/>
              </a:rPr>
              <a:t>GeometricFigure</a:t>
            </a:r>
            <a:endParaRPr lang="pl-PL" sz="16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600" dirty="0" err="1">
                <a:solidFill>
                  <a:srgbClr val="0000FF"/>
                </a:solidFill>
                <a:latin typeface="Courier New" panose="02070309020205020404" pitchFamily="49" charset="0"/>
              </a:rPr>
              <a:t>properties</a:t>
            </a:r>
            <a:endParaRPr lang="pl-PL" sz="1600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r>
              <a:rPr lang="pl-PL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    x</a:t>
            </a:r>
          </a:p>
          <a:p>
            <a:r>
              <a:rPr lang="pl-PL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    y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   </a:t>
            </a:r>
            <a:r>
              <a:rPr lang="pl-PL" sz="16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color</a:t>
            </a:r>
            <a:endParaRPr lang="pl-PL" sz="16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6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600" dirty="0" err="1">
                <a:solidFill>
                  <a:srgbClr val="0000FF"/>
                </a:solidFill>
                <a:latin typeface="Courier New" panose="02070309020205020404" pitchFamily="49" charset="0"/>
              </a:rPr>
              <a:t>methods</a:t>
            </a:r>
            <a:endParaRPr lang="pl-PL" sz="1600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sz="1600" dirty="0" err="1">
                <a:solidFill>
                  <a:srgbClr val="0000FF"/>
                </a:solidFill>
                <a:latin typeface="Courier New" panose="02070309020205020404" pitchFamily="49" charset="0"/>
              </a:rPr>
              <a:t>function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pl-PL" sz="16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GeometricFigure</a:t>
            </a:r>
            <a:r>
              <a:rPr lang="pl-PL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(x, y, </a:t>
            </a:r>
            <a:r>
              <a:rPr lang="pl-PL" sz="16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color</a:t>
            </a:r>
            <a:r>
              <a:rPr lang="pl-PL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endParaRPr lang="pl-PL" sz="16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</a:t>
            </a:r>
            <a:r>
              <a:rPr lang="pl-PL" sz="1600" dirty="0" err="1">
                <a:solidFill>
                  <a:srgbClr val="0000FF"/>
                </a:solidFill>
                <a:latin typeface="Courier New" panose="02070309020205020404" pitchFamily="49" charset="0"/>
              </a:rPr>
              <a:t>if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nargin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&gt; 0</a:t>
            </a:r>
          </a:p>
          <a:p>
            <a:r>
              <a:rPr lang="pl-PL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            </a:t>
            </a:r>
            <a:r>
              <a:rPr lang="pl-PL" sz="16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obj.x</a:t>
            </a:r>
            <a:r>
              <a:rPr lang="pl-PL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= x;</a:t>
            </a:r>
            <a:endParaRPr lang="pl-PL" sz="16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pl-PL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            </a:t>
            </a:r>
            <a:r>
              <a:rPr lang="pl-PL" sz="16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obj.y</a:t>
            </a:r>
            <a:r>
              <a:rPr lang="pl-PL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= </a:t>
            </a:r>
            <a:r>
              <a:rPr lang="pl-PL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y;</a:t>
            </a:r>
          </a:p>
          <a:p>
            <a:r>
              <a:rPr lang="pl-PL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            </a:t>
            </a:r>
            <a:r>
              <a:rPr lang="pl-PL" sz="16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obj.color</a:t>
            </a:r>
            <a:r>
              <a:rPr lang="pl-PL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=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color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pl-PL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        </a:t>
            </a:r>
            <a:r>
              <a:rPr lang="pl-PL" sz="1600" dirty="0" err="1">
                <a:solidFill>
                  <a:srgbClr val="0000FF"/>
                </a:solidFill>
                <a:latin typeface="Courier New" panose="02070309020205020404" pitchFamily="49" charset="0"/>
              </a:rPr>
              <a:t>else</a:t>
            </a:r>
            <a:endParaRPr lang="pl-PL" sz="1600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    </a:t>
            </a:r>
            <a:r>
              <a:rPr lang="pl-PL" sz="1600" dirty="0">
                <a:solidFill>
                  <a:srgbClr val="228B22"/>
                </a:solidFill>
                <a:latin typeface="Courier New" panose="02070309020205020404" pitchFamily="49" charset="0"/>
              </a:rPr>
              <a:t>% </a:t>
            </a:r>
            <a:r>
              <a:rPr lang="pl-PL" sz="1600" dirty="0" err="1">
                <a:solidFill>
                  <a:srgbClr val="228B22"/>
                </a:solidFill>
                <a:latin typeface="Courier New" panose="02070309020205020404" pitchFamily="49" charset="0"/>
              </a:rPr>
              <a:t>Default</a:t>
            </a:r>
            <a:r>
              <a:rPr lang="pl-PL" sz="1600" dirty="0">
                <a:solidFill>
                  <a:srgbClr val="228B22"/>
                </a:solidFill>
                <a:latin typeface="Courier New" panose="02070309020205020404" pitchFamily="49" charset="0"/>
              </a:rPr>
              <a:t> </a:t>
            </a:r>
            <a:r>
              <a:rPr lang="pl-PL" sz="1600" dirty="0" err="1">
                <a:solidFill>
                  <a:srgbClr val="228B22"/>
                </a:solidFill>
                <a:latin typeface="Courier New" panose="02070309020205020404" pitchFamily="49" charset="0"/>
              </a:rPr>
              <a:t>Constructor</a:t>
            </a:r>
            <a:endParaRPr lang="pl-PL" sz="1600" dirty="0">
              <a:solidFill>
                <a:srgbClr val="228B22"/>
              </a:solidFill>
              <a:latin typeface="Courier New" panose="02070309020205020404" pitchFamily="49" charset="0"/>
            </a:endParaRP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</a:t>
            </a:r>
            <a:r>
              <a:rPr lang="pl-PL" sz="16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sz="16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6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pl-PL" sz="16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</p:txBody>
      </p:sp>
      <p:sp>
        <p:nvSpPr>
          <p:cNvPr id="11" name="pole tekstowe 10"/>
          <p:cNvSpPr txBox="1"/>
          <p:nvPr/>
        </p:nvSpPr>
        <p:spPr>
          <a:xfrm>
            <a:off x="5381513" y="5513591"/>
            <a:ext cx="6628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l-PL" dirty="0" err="1" smtClean="0"/>
              <a:t>Extracts</a:t>
            </a:r>
            <a:r>
              <a:rPr lang="pl-PL" dirty="0" smtClean="0"/>
              <a:t> </a:t>
            </a:r>
            <a:r>
              <a:rPr lang="pl-PL" dirty="0" err="1" smtClean="0"/>
              <a:t>common</a:t>
            </a:r>
            <a:r>
              <a:rPr lang="pl-PL" dirty="0" smtClean="0"/>
              <a:t> </a:t>
            </a:r>
            <a:r>
              <a:rPr lang="pl-PL" dirty="0" err="1" smtClean="0"/>
              <a:t>properties</a:t>
            </a:r>
            <a:r>
              <a:rPr lang="pl-PL" dirty="0" smtClean="0"/>
              <a:t> and </a:t>
            </a:r>
            <a:r>
              <a:rPr lang="pl-PL" dirty="0" err="1" smtClean="0"/>
              <a:t>methods</a:t>
            </a:r>
            <a:r>
              <a:rPr lang="pl-PL" dirty="0" smtClean="0"/>
              <a:t> for a set of </a:t>
            </a:r>
            <a:r>
              <a:rPr lang="pl-PL" dirty="0" err="1" smtClean="0"/>
              <a:t>objects</a:t>
            </a:r>
            <a:endParaRPr lang="pl-PL" dirty="0"/>
          </a:p>
        </p:txBody>
      </p:sp>
      <p:sp>
        <p:nvSpPr>
          <p:cNvPr id="8" name="Prostokąt zaokrąglony 7"/>
          <p:cNvSpPr/>
          <p:nvPr/>
        </p:nvSpPr>
        <p:spPr>
          <a:xfrm>
            <a:off x="1017270" y="1554480"/>
            <a:ext cx="1394460" cy="122301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74280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400" dirty="0" err="1" smtClean="0"/>
              <a:t>Circle</a:t>
            </a:r>
            <a:r>
              <a:rPr lang="pl-PL" sz="4400" dirty="0" smtClean="0"/>
              <a:t> Class </a:t>
            </a:r>
            <a:r>
              <a:rPr lang="pl-PL" sz="4400" dirty="0" err="1" smtClean="0"/>
              <a:t>Inherits</a:t>
            </a:r>
            <a:r>
              <a:rPr lang="pl-PL" sz="4400" dirty="0" smtClean="0"/>
              <a:t> </a:t>
            </a:r>
            <a:r>
              <a:rPr lang="pl-PL" sz="4400" dirty="0" smtClean="0"/>
              <a:t>from </a:t>
            </a:r>
            <a:r>
              <a:rPr lang="pl-PL" sz="4400" dirty="0" err="1" smtClean="0"/>
              <a:t>GeometricFigure</a:t>
            </a:r>
            <a:endParaRPr lang="pl-PL" sz="4400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AC4CB2F-D5B7-452F-8C68-D678AE56D615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26</a:t>
            </a:fld>
            <a:endParaRPr lang="pl-PL"/>
          </a:p>
        </p:txBody>
      </p:sp>
      <p:pic>
        <p:nvPicPr>
          <p:cNvPr id="8" name="Picture 2" descr="https://upload.wikimedia.org/wikipedia/commons/2/21/Matlab_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8724" y="0"/>
            <a:ext cx="443275" cy="398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Prostokąt 1"/>
          <p:cNvSpPr/>
          <p:nvPr/>
        </p:nvSpPr>
        <p:spPr>
          <a:xfrm>
            <a:off x="609601" y="1173942"/>
            <a:ext cx="853074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 err="1">
                <a:solidFill>
                  <a:srgbClr val="0000FF"/>
                </a:solidFill>
                <a:latin typeface="Courier New" panose="02070309020205020404" pitchFamily="49" charset="0"/>
              </a:rPr>
              <a:t>classdef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Circle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&lt;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GeometricFigure</a:t>
            </a:r>
            <a:endParaRPr lang="pl-PL" sz="16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600" dirty="0">
                <a:solidFill>
                  <a:srgbClr val="228B22"/>
                </a:solidFill>
                <a:latin typeface="Courier New" panose="02070309020205020404" pitchFamily="49" charset="0"/>
              </a:rPr>
              <a:t>%</a:t>
            </a:r>
            <a:r>
              <a:rPr lang="pl-PL" sz="1600" dirty="0" err="1">
                <a:solidFill>
                  <a:srgbClr val="228B22"/>
                </a:solidFill>
                <a:latin typeface="Courier New" panose="02070309020205020404" pitchFamily="49" charset="0"/>
              </a:rPr>
              <a:t>Circle</a:t>
            </a:r>
            <a:r>
              <a:rPr lang="pl-PL" sz="1600" dirty="0">
                <a:solidFill>
                  <a:srgbClr val="228B22"/>
                </a:solidFill>
                <a:latin typeface="Courier New" panose="02070309020205020404" pitchFamily="49" charset="0"/>
              </a:rPr>
              <a:t> Class </a:t>
            </a:r>
            <a:r>
              <a:rPr lang="pl-PL" sz="1600" dirty="0" err="1">
                <a:solidFill>
                  <a:srgbClr val="228B22"/>
                </a:solidFill>
                <a:latin typeface="Courier New" panose="02070309020205020404" pitchFamily="49" charset="0"/>
              </a:rPr>
              <a:t>representing</a:t>
            </a:r>
            <a:r>
              <a:rPr lang="pl-PL" sz="1600" dirty="0">
                <a:solidFill>
                  <a:srgbClr val="228B22"/>
                </a:solidFill>
                <a:latin typeface="Courier New" panose="02070309020205020404" pitchFamily="49" charset="0"/>
              </a:rPr>
              <a:t> </a:t>
            </a:r>
            <a:r>
              <a:rPr lang="pl-PL" sz="1600" dirty="0" err="1">
                <a:solidFill>
                  <a:srgbClr val="228B22"/>
                </a:solidFill>
                <a:latin typeface="Courier New" panose="02070309020205020404" pitchFamily="49" charset="0"/>
              </a:rPr>
              <a:t>circle</a:t>
            </a:r>
            <a:endParaRPr lang="pl-PL" sz="1600" dirty="0">
              <a:solidFill>
                <a:srgbClr val="228B22"/>
              </a:solidFill>
              <a:latin typeface="Courier New" panose="02070309020205020404" pitchFamily="49" charset="0"/>
            </a:endParaRP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600" dirty="0">
                <a:solidFill>
                  <a:srgbClr val="228B22"/>
                </a:solidFill>
                <a:latin typeface="Courier New" panose="02070309020205020404" pitchFamily="49" charset="0"/>
              </a:rPr>
              <a:t>%   </a:t>
            </a:r>
            <a:r>
              <a:rPr lang="pl-PL" sz="1600" dirty="0" err="1">
                <a:solidFill>
                  <a:srgbClr val="228B22"/>
                </a:solidFill>
                <a:latin typeface="Courier New" panose="02070309020205020404" pitchFamily="49" charset="0"/>
              </a:rPr>
              <a:t>contains</a:t>
            </a:r>
            <a:r>
              <a:rPr lang="pl-PL" sz="1600" dirty="0">
                <a:solidFill>
                  <a:srgbClr val="228B22"/>
                </a:solidFill>
                <a:latin typeface="Courier New" panose="02070309020205020404" pitchFamily="49" charset="0"/>
              </a:rPr>
              <a:t> </a:t>
            </a:r>
            <a:r>
              <a:rPr lang="pl-PL" sz="1600" dirty="0" smtClean="0">
                <a:solidFill>
                  <a:srgbClr val="228B22"/>
                </a:solidFill>
                <a:latin typeface="Courier New" panose="02070309020205020404" pitchFamily="49" charset="0"/>
              </a:rPr>
              <a:t>radius, x, y </a:t>
            </a:r>
            <a:r>
              <a:rPr lang="pl-PL" sz="1600" dirty="0">
                <a:solidFill>
                  <a:srgbClr val="228B22"/>
                </a:solidFill>
                <a:latin typeface="Courier New" panose="02070309020205020404" pitchFamily="49" charset="0"/>
              </a:rPr>
              <a:t>and </a:t>
            </a:r>
            <a:r>
              <a:rPr lang="pl-PL" sz="1600" dirty="0" err="1">
                <a:solidFill>
                  <a:srgbClr val="228B22"/>
                </a:solidFill>
                <a:latin typeface="Courier New" panose="02070309020205020404" pitchFamily="49" charset="0"/>
              </a:rPr>
              <a:t>color</a:t>
            </a:r>
            <a:endParaRPr lang="pl-PL" sz="1600" dirty="0">
              <a:solidFill>
                <a:srgbClr val="228B22"/>
              </a:solidFill>
              <a:latin typeface="Courier New" panose="02070309020205020404" pitchFamily="49" charset="0"/>
            </a:endParaRP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600" dirty="0" err="1">
                <a:solidFill>
                  <a:srgbClr val="0000FF"/>
                </a:solidFill>
                <a:latin typeface="Courier New" panose="02070309020205020404" pitchFamily="49" charset="0"/>
              </a:rPr>
              <a:t>properties</a:t>
            </a:r>
            <a:endParaRPr lang="pl-PL" sz="1600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 radius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600" dirty="0" smtClean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  <a:endParaRPr lang="pl-PL" sz="16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600" dirty="0" err="1">
                <a:solidFill>
                  <a:srgbClr val="0000FF"/>
                </a:solidFill>
                <a:latin typeface="Courier New" panose="02070309020205020404" pitchFamily="49" charset="0"/>
              </a:rPr>
              <a:t>methods</a:t>
            </a:r>
            <a:endParaRPr lang="pl-PL" sz="1600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sz="1600" dirty="0" err="1">
                <a:solidFill>
                  <a:srgbClr val="0000FF"/>
                </a:solidFill>
                <a:latin typeface="Courier New" panose="02070309020205020404" pitchFamily="49" charset="0"/>
              </a:rPr>
              <a:t>function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pl-PL" sz="16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Circle</a:t>
            </a:r>
            <a:r>
              <a:rPr lang="pl-PL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(radius, x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pl-PL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y, </a:t>
            </a:r>
            <a:r>
              <a:rPr lang="pl-PL" sz="16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color</a:t>
            </a:r>
            <a:r>
              <a:rPr lang="pl-PL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endParaRPr lang="pl-PL" sz="16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pl-PL" sz="16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obj@GeometricFigure</a:t>
            </a:r>
            <a:r>
              <a:rPr lang="pl-PL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(x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pl-PL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y, </a:t>
            </a:r>
            <a:r>
              <a:rPr lang="pl-PL" sz="16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color</a:t>
            </a:r>
            <a:r>
              <a:rPr lang="pl-PL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endParaRPr lang="pl-PL" sz="16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</a:t>
            </a:r>
            <a:r>
              <a:rPr lang="pl-PL" sz="1600" dirty="0" err="1">
                <a:solidFill>
                  <a:srgbClr val="0000FF"/>
                </a:solidFill>
                <a:latin typeface="Courier New" panose="02070309020205020404" pitchFamily="49" charset="0"/>
              </a:rPr>
              <a:t>if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nargin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&gt; 0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   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obj.radius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= radius;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</a:t>
            </a:r>
            <a:r>
              <a:rPr lang="pl-PL" sz="1600" dirty="0" err="1">
                <a:solidFill>
                  <a:srgbClr val="0000FF"/>
                </a:solidFill>
                <a:latin typeface="Courier New" panose="02070309020205020404" pitchFamily="49" charset="0"/>
              </a:rPr>
              <a:t>else</a:t>
            </a:r>
            <a:endParaRPr lang="pl-PL" sz="1600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    </a:t>
            </a:r>
            <a:r>
              <a:rPr lang="pl-PL" sz="1600" dirty="0">
                <a:solidFill>
                  <a:srgbClr val="228B22"/>
                </a:solidFill>
                <a:latin typeface="Courier New" panose="02070309020205020404" pitchFamily="49" charset="0"/>
              </a:rPr>
              <a:t>% </a:t>
            </a:r>
            <a:r>
              <a:rPr lang="pl-PL" sz="1600" dirty="0" err="1">
                <a:solidFill>
                  <a:srgbClr val="228B22"/>
                </a:solidFill>
                <a:latin typeface="Courier New" panose="02070309020205020404" pitchFamily="49" charset="0"/>
              </a:rPr>
              <a:t>Default</a:t>
            </a:r>
            <a:r>
              <a:rPr lang="pl-PL" sz="1600" dirty="0">
                <a:solidFill>
                  <a:srgbClr val="228B22"/>
                </a:solidFill>
                <a:latin typeface="Courier New" panose="02070309020205020404" pitchFamily="49" charset="0"/>
              </a:rPr>
              <a:t> </a:t>
            </a:r>
            <a:r>
              <a:rPr lang="pl-PL" sz="1600" dirty="0" err="1">
                <a:solidFill>
                  <a:srgbClr val="228B22"/>
                </a:solidFill>
                <a:latin typeface="Courier New" panose="02070309020205020404" pitchFamily="49" charset="0"/>
              </a:rPr>
              <a:t>constructor</a:t>
            </a:r>
            <a:endParaRPr lang="pl-PL" sz="1600" dirty="0">
              <a:solidFill>
                <a:srgbClr val="228B22"/>
              </a:solidFill>
              <a:latin typeface="Courier New" panose="02070309020205020404" pitchFamily="49" charset="0"/>
            </a:endParaRP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</a:t>
            </a:r>
            <a:r>
              <a:rPr lang="pl-PL" sz="16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sz="16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pl-PL" sz="1600" dirty="0" smtClean="0">
                <a:solidFill>
                  <a:srgbClr val="0000FF"/>
                </a:solidFill>
                <a:latin typeface="Courier New" panose="02070309020205020404" pitchFamily="49" charset="0"/>
              </a:rPr>
              <a:t>        </a:t>
            </a:r>
            <a:r>
              <a:rPr lang="pl-PL" sz="1600" dirty="0" err="1" smtClean="0">
                <a:solidFill>
                  <a:srgbClr val="0000FF"/>
                </a:solidFill>
                <a:latin typeface="Courier New" panose="02070309020205020404" pitchFamily="49" charset="0"/>
              </a:rPr>
              <a:t>function</a:t>
            </a:r>
            <a:r>
              <a:rPr lang="pl-PL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[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area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] =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calculateArea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</a:t>
            </a:r>
            <a:r>
              <a:rPr lang="pl-PL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)…</a:t>
            </a:r>
            <a:endParaRPr lang="pl-PL" sz="1600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r>
              <a:rPr lang="pl-PL" sz="1600" dirty="0" smtClean="0">
                <a:solidFill>
                  <a:srgbClr val="0000FF"/>
                </a:solidFill>
                <a:latin typeface="Courier New" panose="02070309020205020404" pitchFamily="49" charset="0"/>
              </a:rPr>
              <a:t>        </a:t>
            </a:r>
            <a:r>
              <a:rPr lang="pl-PL" sz="1600" dirty="0" err="1" smtClean="0">
                <a:solidFill>
                  <a:srgbClr val="0000FF"/>
                </a:solidFill>
                <a:latin typeface="Courier New" panose="02070309020205020404" pitchFamily="49" charset="0"/>
              </a:rPr>
              <a:t>function</a:t>
            </a:r>
            <a:r>
              <a:rPr lang="pl-PL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= plot(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</a:t>
            </a:r>
            <a:r>
              <a:rPr lang="pl-PL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)…</a:t>
            </a:r>
            <a:endParaRPr lang="pl-PL" sz="1600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6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pl-PL" sz="16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</p:txBody>
      </p:sp>
      <p:sp>
        <p:nvSpPr>
          <p:cNvPr id="9" name="Prostokąt zaokrąglony 8"/>
          <p:cNvSpPr/>
          <p:nvPr/>
        </p:nvSpPr>
        <p:spPr>
          <a:xfrm>
            <a:off x="1451610" y="2947704"/>
            <a:ext cx="5543550" cy="1932905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4121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758" y="1177160"/>
            <a:ext cx="11344186" cy="3600000"/>
          </a:xfrm>
          <a:prstGeom prst="rect">
            <a:avLst/>
          </a:prstGeom>
        </p:spPr>
      </p:pic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400" dirty="0" smtClean="0"/>
              <a:t>Class UML diagram</a:t>
            </a:r>
            <a:endParaRPr lang="pl-PL" sz="4400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0AF2569-E62A-4A24-A1C5-4C7C86B55F18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27</a:t>
            </a:fld>
            <a:endParaRPr lang="pl-PL"/>
          </a:p>
        </p:txBody>
      </p:sp>
      <p:sp>
        <p:nvSpPr>
          <p:cNvPr id="14" name="pole tekstowe 13">
            <a:hlinkClick r:id="rId4"/>
          </p:cNvPr>
          <p:cNvSpPr txBox="1"/>
          <p:nvPr/>
        </p:nvSpPr>
        <p:spPr>
          <a:xfrm>
            <a:off x="1098483" y="5151832"/>
            <a:ext cx="8199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err="1" smtClean="0"/>
              <a:t>Created</a:t>
            </a:r>
            <a:r>
              <a:rPr lang="pl-PL" dirty="0" smtClean="0"/>
              <a:t> with Dia</a:t>
            </a:r>
            <a:r>
              <a:rPr lang="pl-PL" dirty="0"/>
              <a:t>: https://twiki.cern.ch/twiki/bin/view/TEMPEPE/UsefulSoftware</a:t>
            </a:r>
          </a:p>
        </p:txBody>
      </p:sp>
      <p:pic>
        <p:nvPicPr>
          <p:cNvPr id="15" name="Obraz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620" y="4879298"/>
            <a:ext cx="709863" cy="914400"/>
          </a:xfrm>
          <a:prstGeom prst="rect">
            <a:avLst/>
          </a:prstGeom>
        </p:spPr>
      </p:pic>
      <p:sp>
        <p:nvSpPr>
          <p:cNvPr id="16" name="Prostokąt zaokrąglony 15"/>
          <p:cNvSpPr/>
          <p:nvPr/>
        </p:nvSpPr>
        <p:spPr>
          <a:xfrm>
            <a:off x="670186" y="4234716"/>
            <a:ext cx="2412000" cy="2160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9" name="Prostokąt zaokrąglony 18"/>
          <p:cNvSpPr/>
          <p:nvPr/>
        </p:nvSpPr>
        <p:spPr>
          <a:xfrm>
            <a:off x="4368597" y="4062339"/>
            <a:ext cx="2412000" cy="2160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0" name="Prostokąt zaokrąglony 19"/>
          <p:cNvSpPr/>
          <p:nvPr/>
        </p:nvSpPr>
        <p:spPr>
          <a:xfrm>
            <a:off x="8464964" y="4380455"/>
            <a:ext cx="2412000" cy="2160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" name="pole tekstowe 21"/>
          <p:cNvSpPr txBox="1"/>
          <p:nvPr/>
        </p:nvSpPr>
        <p:spPr>
          <a:xfrm>
            <a:off x="8427400" y="2246850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err="1"/>
              <a:t>I</a:t>
            </a:r>
            <a:r>
              <a:rPr lang="pl-PL" dirty="0" err="1" smtClean="0"/>
              <a:t>nheritance</a:t>
            </a:r>
            <a:endParaRPr lang="pl-PL" dirty="0"/>
          </a:p>
        </p:txBody>
      </p:sp>
      <p:cxnSp>
        <p:nvCxnSpPr>
          <p:cNvPr id="23" name="Łącznik prosty ze strzałką 22"/>
          <p:cNvCxnSpPr>
            <a:stCxn id="22" idx="2"/>
          </p:cNvCxnSpPr>
          <p:nvPr/>
        </p:nvCxnSpPr>
        <p:spPr>
          <a:xfrm>
            <a:off x="9090402" y="2616182"/>
            <a:ext cx="156469" cy="272534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6249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 animBg="1"/>
      <p:bldP spid="20" grpId="0" animBg="1"/>
      <p:bldP spid="2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4400" dirty="0" err="1" smtClean="0"/>
              <a:t>GeometricFigureAbstract</a:t>
            </a:r>
            <a:r>
              <a:rPr lang="pl-PL" sz="4400" dirty="0" smtClean="0"/>
              <a:t> - </a:t>
            </a:r>
            <a:r>
              <a:rPr lang="pl-PL" sz="4400" dirty="0" err="1" smtClean="0"/>
              <a:t>Abstract</a:t>
            </a:r>
            <a:r>
              <a:rPr lang="pl-PL" sz="4400" dirty="0" smtClean="0"/>
              <a:t> Class </a:t>
            </a:r>
            <a:endParaRPr lang="pl-PL" sz="4400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9F3571C-6B80-4A20-9EDF-47148EDDDD35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28</a:t>
            </a:fld>
            <a:endParaRPr lang="pl-PL"/>
          </a:p>
        </p:txBody>
      </p:sp>
      <p:sp>
        <p:nvSpPr>
          <p:cNvPr id="8" name="Prostokąt 7"/>
          <p:cNvSpPr/>
          <p:nvPr/>
        </p:nvSpPr>
        <p:spPr>
          <a:xfrm>
            <a:off x="527321" y="1849204"/>
            <a:ext cx="83134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 err="1">
                <a:solidFill>
                  <a:srgbClr val="0000FF"/>
                </a:solidFill>
                <a:latin typeface="Courier New" panose="02070309020205020404" pitchFamily="49" charset="0"/>
              </a:rPr>
              <a:t>classdef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GeometricFigureAbstract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&lt; handle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600" dirty="0">
                <a:solidFill>
                  <a:srgbClr val="228B22"/>
                </a:solidFill>
                <a:latin typeface="Courier New" panose="02070309020205020404" pitchFamily="49" charset="0"/>
              </a:rPr>
              <a:t>%</a:t>
            </a:r>
            <a:r>
              <a:rPr lang="pl-PL" sz="1600" dirty="0" err="1">
                <a:solidFill>
                  <a:srgbClr val="228B22"/>
                </a:solidFill>
                <a:latin typeface="Courier New" panose="02070309020205020404" pitchFamily="49" charset="0"/>
              </a:rPr>
              <a:t>GeometricFigure</a:t>
            </a:r>
            <a:endParaRPr lang="pl-PL" sz="1600" dirty="0">
              <a:solidFill>
                <a:srgbClr val="228B22"/>
              </a:solidFill>
              <a:latin typeface="Courier New" panose="02070309020205020404" pitchFamily="49" charset="0"/>
            </a:endParaRP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600" dirty="0" err="1" smtClean="0">
                <a:solidFill>
                  <a:srgbClr val="0000FF"/>
                </a:solidFill>
                <a:latin typeface="Courier New" panose="02070309020205020404" pitchFamily="49" charset="0"/>
              </a:rPr>
              <a:t>properties</a:t>
            </a:r>
            <a:r>
              <a:rPr lang="pl-PL" sz="1600" dirty="0" smtClean="0">
                <a:solidFill>
                  <a:srgbClr val="0000FF"/>
                </a:solidFill>
                <a:latin typeface="Courier New" panose="02070309020205020404" pitchFamily="49" charset="0"/>
              </a:rPr>
              <a:t>…</a:t>
            </a:r>
            <a:endParaRPr lang="pl-PL" sz="1600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600" dirty="0" err="1">
                <a:solidFill>
                  <a:srgbClr val="0000FF"/>
                </a:solidFill>
                <a:latin typeface="Courier New" panose="02070309020205020404" pitchFamily="49" charset="0"/>
              </a:rPr>
              <a:t>methods</a:t>
            </a:r>
            <a:endParaRPr lang="pl-PL" sz="1600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sz="1600" dirty="0" err="1">
                <a:solidFill>
                  <a:srgbClr val="0000FF"/>
                </a:solidFill>
                <a:latin typeface="Courier New" panose="02070309020205020404" pitchFamily="49" charset="0"/>
              </a:rPr>
              <a:t>function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pl-PL" sz="16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GeometricFigureAbstract</a:t>
            </a:r>
            <a:r>
              <a:rPr lang="pl-PL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(x, 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y</a:t>
            </a:r>
            <a:r>
              <a:rPr lang="pl-PL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pl-PL" sz="16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color</a:t>
            </a:r>
            <a:r>
              <a:rPr lang="pl-PL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)...</a:t>
            </a:r>
            <a:endParaRPr lang="pl-PL" sz="1600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6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600" dirty="0" err="1">
                <a:solidFill>
                  <a:srgbClr val="0000FF"/>
                </a:solidFill>
                <a:latin typeface="Courier New" panose="02070309020205020404" pitchFamily="49" charset="0"/>
              </a:rPr>
              <a:t>methods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(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Abstract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area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calculateArea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</a:p>
          <a:p>
            <a:r>
              <a:rPr lang="pl-PL" sz="1600" dirty="0" smtClean="0">
                <a:solidFill>
                  <a:srgbClr val="0000FF"/>
                </a:solidFill>
                <a:latin typeface="Courier New" panose="02070309020205020404" pitchFamily="49" charset="0"/>
              </a:rPr>
              <a:t>    end</a:t>
            </a:r>
          </a:p>
          <a:p>
            <a:r>
              <a:rPr lang="pl-PL" sz="1600" dirty="0" smtClean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  <a:endParaRPr lang="pl-PL" sz="1600" dirty="0">
              <a:solidFill>
                <a:srgbClr val="0000FF"/>
              </a:solidFill>
              <a:latin typeface="Courier New" panose="02070309020205020404" pitchFamily="49" charset="0"/>
            </a:endParaRPr>
          </a:p>
        </p:txBody>
      </p:sp>
      <p:sp>
        <p:nvSpPr>
          <p:cNvPr id="9" name="pole tekstowe 8"/>
          <p:cNvSpPr txBox="1"/>
          <p:nvPr/>
        </p:nvSpPr>
        <p:spPr>
          <a:xfrm>
            <a:off x="4893493" y="4155608"/>
            <a:ext cx="635462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u="sng" dirty="0" err="1" smtClean="0"/>
              <a:t>Abstract</a:t>
            </a:r>
            <a:r>
              <a:rPr lang="pl-PL" sz="2000" u="sng" dirty="0" smtClean="0"/>
              <a:t> Method</a:t>
            </a:r>
          </a:p>
          <a:p>
            <a:pPr marL="285750" indent="-285750">
              <a:buFontTx/>
              <a:buChar char="-"/>
            </a:pPr>
            <a:r>
              <a:rPr lang="pl-PL" sz="2000" dirty="0" smtClean="0"/>
              <a:t>No </a:t>
            </a:r>
            <a:r>
              <a:rPr lang="pl-PL" sz="2000" dirty="0" err="1" smtClean="0"/>
              <a:t>implementation</a:t>
            </a:r>
            <a:r>
              <a:rPr lang="pl-PL" sz="2000" dirty="0"/>
              <a:t>!</a:t>
            </a:r>
            <a:r>
              <a:rPr lang="pl-PL" sz="2000" dirty="0" smtClean="0"/>
              <a:t> </a:t>
            </a:r>
            <a:r>
              <a:rPr lang="pl-PL" sz="2000" dirty="0" err="1"/>
              <a:t>E</a:t>
            </a:r>
            <a:r>
              <a:rPr lang="pl-PL" sz="2000" dirty="0" err="1" smtClean="0"/>
              <a:t>very</a:t>
            </a:r>
            <a:r>
              <a:rPr lang="pl-PL" sz="2000" dirty="0" smtClean="0"/>
              <a:t> </a:t>
            </a:r>
            <a:r>
              <a:rPr lang="pl-PL" sz="2000" dirty="0" err="1" smtClean="0"/>
              <a:t>class</a:t>
            </a:r>
            <a:r>
              <a:rPr lang="pl-PL" sz="2000" dirty="0" smtClean="0"/>
              <a:t> </a:t>
            </a:r>
            <a:r>
              <a:rPr lang="pl-PL" sz="2000" dirty="0" err="1" smtClean="0"/>
              <a:t>that</a:t>
            </a:r>
            <a:r>
              <a:rPr lang="pl-PL" sz="2000" dirty="0" smtClean="0"/>
              <a:t> </a:t>
            </a:r>
            <a:r>
              <a:rPr lang="pl-PL" sz="2000" dirty="0" err="1" smtClean="0"/>
              <a:t>inheritates</a:t>
            </a:r>
            <a:r>
              <a:rPr lang="pl-PL" sz="2000" dirty="0" smtClean="0"/>
              <a:t> </a:t>
            </a:r>
            <a:r>
              <a:rPr lang="pl-PL" sz="2000" dirty="0" err="1" smtClean="0"/>
              <a:t>this</a:t>
            </a:r>
            <a:r>
              <a:rPr lang="pl-PL" sz="2000" dirty="0"/>
              <a:t> 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err="1" smtClean="0"/>
              <a:t>Abstract</a:t>
            </a:r>
            <a:r>
              <a:rPr lang="pl-PL" sz="2000" dirty="0" smtClean="0"/>
              <a:t> Class </a:t>
            </a:r>
            <a:r>
              <a:rPr lang="pl-PL" sz="2000" dirty="0" err="1" smtClean="0"/>
              <a:t>has</a:t>
            </a:r>
            <a:r>
              <a:rPr lang="pl-PL" sz="2000" dirty="0" smtClean="0"/>
              <a:t> to </a:t>
            </a:r>
            <a:r>
              <a:rPr lang="pl-PL" sz="2000" dirty="0" err="1" smtClean="0"/>
              <a:t>implement</a:t>
            </a:r>
            <a:r>
              <a:rPr lang="pl-PL" sz="2000" dirty="0" smtClean="0"/>
              <a:t> </a:t>
            </a:r>
            <a:r>
              <a:rPr lang="pl-PL" sz="2000" dirty="0" err="1" smtClean="0"/>
              <a:t>it</a:t>
            </a:r>
            <a:r>
              <a:rPr lang="pl-PL" sz="2000" dirty="0" smtClean="0"/>
              <a:t> on </a:t>
            </a:r>
            <a:r>
              <a:rPr lang="pl-PL" sz="2000" dirty="0" err="1" smtClean="0"/>
              <a:t>its</a:t>
            </a:r>
            <a:r>
              <a:rPr lang="pl-PL" sz="2000" dirty="0" smtClean="0"/>
              <a:t> </a:t>
            </a:r>
            <a:r>
              <a:rPr lang="pl-PL" sz="2000" dirty="0" err="1" smtClean="0"/>
              <a:t>own</a:t>
            </a:r>
            <a:r>
              <a:rPr lang="pl-PL" sz="2000" dirty="0" smtClean="0"/>
              <a:t>.</a:t>
            </a:r>
            <a:endParaRPr lang="pl-PL" sz="2000" dirty="0"/>
          </a:p>
        </p:txBody>
      </p:sp>
      <p:cxnSp>
        <p:nvCxnSpPr>
          <p:cNvPr id="10" name="Łącznik prosty ze strzałką 9"/>
          <p:cNvCxnSpPr/>
          <p:nvPr/>
        </p:nvCxnSpPr>
        <p:spPr>
          <a:xfrm flipH="1" flipV="1">
            <a:off x="3120390" y="3954780"/>
            <a:ext cx="1611630" cy="70866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pole tekstowe 10"/>
          <p:cNvSpPr txBox="1"/>
          <p:nvPr/>
        </p:nvSpPr>
        <p:spPr>
          <a:xfrm>
            <a:off x="609601" y="5159386"/>
            <a:ext cx="107692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400" dirty="0" err="1" smtClean="0"/>
              <a:t>Very</a:t>
            </a:r>
            <a:r>
              <a:rPr lang="pl-PL" sz="2400" dirty="0" smtClean="0"/>
              <a:t> </a:t>
            </a:r>
            <a:r>
              <a:rPr lang="pl-PL" sz="2400" dirty="0" err="1" smtClean="0"/>
              <a:t>useful</a:t>
            </a:r>
            <a:r>
              <a:rPr lang="pl-PL" sz="2400" dirty="0" smtClean="0"/>
              <a:t> to </a:t>
            </a:r>
            <a:r>
              <a:rPr lang="pl-PL" sz="2400" dirty="0" err="1" smtClean="0"/>
              <a:t>simplify</a:t>
            </a:r>
            <a:r>
              <a:rPr lang="pl-PL" sz="2400" dirty="0" smtClean="0"/>
              <a:t> </a:t>
            </a:r>
            <a:r>
              <a:rPr lang="pl-PL" sz="2400" dirty="0" err="1" smtClean="0"/>
              <a:t>code</a:t>
            </a:r>
            <a:r>
              <a:rPr lang="pl-PL" sz="2400" dirty="0" smtClean="0"/>
              <a:t> </a:t>
            </a:r>
            <a:r>
              <a:rPr lang="pl-PL" sz="2400" dirty="0" err="1" smtClean="0"/>
              <a:t>extension</a:t>
            </a:r>
            <a:r>
              <a:rPr lang="pl-PL" sz="2400" dirty="0" smtClean="0"/>
              <a:t> – </a:t>
            </a:r>
            <a:r>
              <a:rPr lang="pl-PL" sz="2400" dirty="0" err="1" smtClean="0"/>
              <a:t>if</a:t>
            </a:r>
            <a:r>
              <a:rPr lang="pl-PL" sz="2400" dirty="0" smtClean="0"/>
              <a:t> we want to </a:t>
            </a:r>
            <a:r>
              <a:rPr lang="pl-PL" sz="2400" dirty="0" err="1" smtClean="0"/>
              <a:t>add</a:t>
            </a:r>
            <a:r>
              <a:rPr lang="pl-PL" sz="2400" dirty="0" smtClean="0"/>
              <a:t> triangle we </a:t>
            </a:r>
            <a:r>
              <a:rPr lang="pl-PL" sz="2400" dirty="0" err="1" smtClean="0"/>
              <a:t>have</a:t>
            </a:r>
            <a:r>
              <a:rPr lang="pl-PL" sz="2400" dirty="0" smtClean="0"/>
              <a:t> </a:t>
            </a:r>
            <a:r>
              <a:rPr lang="pl-PL" sz="2400" dirty="0" err="1" smtClean="0"/>
              <a:t>already</a:t>
            </a:r>
            <a:r>
              <a:rPr lang="pl-PL" sz="2400" dirty="0" smtClean="0"/>
              <a:t> a </a:t>
            </a:r>
            <a:r>
              <a:rPr lang="pl-PL" sz="2400" dirty="0" err="1" smtClean="0"/>
              <a:t>recipe</a:t>
            </a:r>
            <a:r>
              <a:rPr lang="pl-PL" sz="2400" dirty="0" smtClean="0"/>
              <a:t> </a:t>
            </a:r>
            <a:r>
              <a:rPr lang="pl-PL" sz="2400" dirty="0" err="1" smtClean="0"/>
              <a:t>what</a:t>
            </a:r>
            <a:r>
              <a:rPr lang="pl-PL" sz="2400" dirty="0" smtClean="0"/>
              <a:t> </a:t>
            </a:r>
            <a:r>
              <a:rPr lang="pl-PL" sz="2400" smtClean="0"/>
              <a:t>Triangle lass </a:t>
            </a:r>
            <a:r>
              <a:rPr lang="pl-PL" sz="2400" dirty="0" err="1" smtClean="0"/>
              <a:t>should</a:t>
            </a:r>
            <a:r>
              <a:rPr lang="pl-PL" sz="2400" dirty="0" smtClean="0"/>
              <a:t> do to </a:t>
            </a:r>
            <a:r>
              <a:rPr lang="pl-PL" sz="2400" dirty="0" err="1" smtClean="0"/>
              <a:t>keep</a:t>
            </a:r>
            <a:r>
              <a:rPr lang="pl-PL" sz="2400" dirty="0" smtClean="0"/>
              <a:t> </a:t>
            </a:r>
            <a:r>
              <a:rPr lang="pl-PL" sz="2400" dirty="0" err="1" smtClean="0"/>
              <a:t>our</a:t>
            </a:r>
            <a:r>
              <a:rPr lang="pl-PL" sz="2400" dirty="0" smtClean="0"/>
              <a:t> </a:t>
            </a:r>
            <a:r>
              <a:rPr lang="pl-PL" sz="2400" dirty="0" err="1" smtClean="0"/>
              <a:t>code</a:t>
            </a:r>
            <a:r>
              <a:rPr lang="pl-PL" sz="2400" dirty="0" smtClean="0"/>
              <a:t> in </a:t>
            </a:r>
            <a:r>
              <a:rPr lang="pl-PL" sz="2400" dirty="0" err="1" smtClean="0"/>
              <a:t>operation</a:t>
            </a:r>
            <a:r>
              <a:rPr lang="pl-PL" sz="2400" dirty="0" smtClean="0"/>
              <a:t>.</a:t>
            </a:r>
            <a:endParaRPr lang="pl-PL" sz="2400" dirty="0" smtClean="0"/>
          </a:p>
        </p:txBody>
      </p:sp>
    </p:spTree>
    <p:extLst>
      <p:ext uri="{BB962C8B-B14F-4D97-AF65-F5344CB8AC3E}">
        <p14:creationId xmlns:p14="http://schemas.microsoft.com/office/powerpoint/2010/main" val="4095848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6" y="1294664"/>
            <a:ext cx="11797953" cy="3744000"/>
          </a:xfrm>
          <a:prstGeom prst="rect">
            <a:avLst/>
          </a:prstGeom>
        </p:spPr>
      </p:pic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400" dirty="0" smtClean="0"/>
              <a:t>Class UML </a:t>
            </a:r>
            <a:r>
              <a:rPr lang="pl-PL" sz="4400" dirty="0"/>
              <a:t>diagram - </a:t>
            </a:r>
            <a:r>
              <a:rPr lang="pl-PL" sz="4400" dirty="0" err="1"/>
              <a:t>abstract</a:t>
            </a:r>
            <a:r>
              <a:rPr lang="pl-PL" sz="4400" dirty="0"/>
              <a:t> </a:t>
            </a:r>
            <a:r>
              <a:rPr lang="pl-PL" sz="4400" dirty="0" err="1"/>
              <a:t>class</a:t>
            </a:r>
            <a:r>
              <a:rPr lang="pl-PL" sz="4400" dirty="0"/>
              <a:t> </a:t>
            </a:r>
            <a:r>
              <a:rPr lang="pl-PL" sz="4400" dirty="0" smtClean="0"/>
              <a:t>1/2</a:t>
            </a:r>
            <a:endParaRPr lang="pl-PL" sz="4400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6FF916F-C46B-424B-8D65-B7CD7F0B125A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29</a:t>
            </a:fld>
            <a:endParaRPr lang="pl-PL"/>
          </a:p>
        </p:txBody>
      </p:sp>
      <p:sp>
        <p:nvSpPr>
          <p:cNvPr id="13" name="pole tekstowe 12"/>
          <p:cNvSpPr txBox="1"/>
          <p:nvPr/>
        </p:nvSpPr>
        <p:spPr>
          <a:xfrm>
            <a:off x="609601" y="5159386"/>
            <a:ext cx="107692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400" dirty="0" err="1" smtClean="0"/>
              <a:t>Each</a:t>
            </a:r>
            <a:r>
              <a:rPr lang="pl-PL" sz="2400" dirty="0" smtClean="0"/>
              <a:t> </a:t>
            </a:r>
            <a:r>
              <a:rPr lang="pl-PL" sz="2400" dirty="0" err="1" smtClean="0"/>
              <a:t>Figure</a:t>
            </a:r>
            <a:r>
              <a:rPr lang="pl-PL" sz="2400" dirty="0" smtClean="0"/>
              <a:t> </a:t>
            </a:r>
            <a:r>
              <a:rPr lang="pl-PL" sz="2400" dirty="0" err="1" smtClean="0"/>
              <a:t>class</a:t>
            </a:r>
            <a:r>
              <a:rPr lang="pl-PL" sz="2400" dirty="0" smtClean="0"/>
              <a:t> </a:t>
            </a:r>
            <a:r>
              <a:rPr lang="pl-PL" sz="2400" dirty="0" err="1" smtClean="0"/>
              <a:t>should</a:t>
            </a:r>
            <a:r>
              <a:rPr lang="pl-PL" sz="2400" dirty="0" smtClean="0"/>
              <a:t> </a:t>
            </a:r>
            <a:r>
              <a:rPr lang="pl-PL" sz="2400" dirty="0" err="1" smtClean="0"/>
              <a:t>also</a:t>
            </a:r>
            <a:r>
              <a:rPr lang="pl-PL" sz="2400" dirty="0" smtClean="0"/>
              <a:t> </a:t>
            </a:r>
            <a:r>
              <a:rPr lang="pl-PL" sz="2400" dirty="0" err="1" smtClean="0"/>
              <a:t>know</a:t>
            </a:r>
            <a:r>
              <a:rPr lang="pl-PL" sz="2400" dirty="0" smtClean="0"/>
              <a:t> </a:t>
            </a:r>
            <a:r>
              <a:rPr lang="pl-PL" sz="2400" dirty="0" err="1" smtClean="0"/>
              <a:t>how</a:t>
            </a:r>
            <a:r>
              <a:rPr lang="pl-PL" sz="2400" dirty="0" smtClean="0"/>
              <a:t> to </a:t>
            </a:r>
            <a:r>
              <a:rPr lang="pl-PL" sz="2400" dirty="0" err="1" smtClean="0"/>
              <a:t>calculate</a:t>
            </a:r>
            <a:r>
              <a:rPr lang="pl-PL" sz="2400" dirty="0" smtClean="0"/>
              <a:t> </a:t>
            </a:r>
            <a:r>
              <a:rPr lang="pl-PL" sz="2400" dirty="0" err="1" smtClean="0"/>
              <a:t>its</a:t>
            </a:r>
            <a:r>
              <a:rPr lang="pl-PL" sz="2400" dirty="0" smtClean="0"/>
              <a:t> </a:t>
            </a:r>
            <a:r>
              <a:rPr lang="pl-PL" sz="2400" dirty="0" err="1" smtClean="0"/>
              <a:t>perimeter</a:t>
            </a:r>
            <a:r>
              <a:rPr lang="pl-PL" sz="2400" dirty="0" smtClean="0"/>
              <a:t>, </a:t>
            </a:r>
            <a:r>
              <a:rPr lang="pl-PL" sz="2400" dirty="0" err="1" smtClean="0"/>
              <a:t>right</a:t>
            </a:r>
            <a:r>
              <a:rPr lang="pl-PL" sz="2400" dirty="0"/>
              <a:t>?</a:t>
            </a:r>
            <a:endParaRPr lang="pl-PL" sz="2400" dirty="0" smtClean="0"/>
          </a:p>
        </p:txBody>
      </p:sp>
      <p:sp>
        <p:nvSpPr>
          <p:cNvPr id="9" name="pole tekstowe 8"/>
          <p:cNvSpPr txBox="1"/>
          <p:nvPr/>
        </p:nvSpPr>
        <p:spPr>
          <a:xfrm>
            <a:off x="1411315" y="2623717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err="1" smtClean="0"/>
              <a:t>Abstract</a:t>
            </a:r>
            <a:r>
              <a:rPr lang="pl-PL" dirty="0" smtClean="0"/>
              <a:t> </a:t>
            </a:r>
            <a:r>
              <a:rPr lang="pl-PL" dirty="0" err="1" smtClean="0"/>
              <a:t>method</a:t>
            </a:r>
            <a:endParaRPr lang="pl-PL" dirty="0"/>
          </a:p>
        </p:txBody>
      </p:sp>
      <p:cxnSp>
        <p:nvCxnSpPr>
          <p:cNvPr id="10" name="Łącznik prosty ze strzałką 9"/>
          <p:cNvCxnSpPr/>
          <p:nvPr/>
        </p:nvCxnSpPr>
        <p:spPr>
          <a:xfrm>
            <a:off x="3281643" y="2808383"/>
            <a:ext cx="697230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pole tekstowe 10"/>
          <p:cNvSpPr txBox="1"/>
          <p:nvPr/>
        </p:nvSpPr>
        <p:spPr>
          <a:xfrm>
            <a:off x="1654971" y="1294664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err="1" smtClean="0"/>
              <a:t>Abstract</a:t>
            </a:r>
            <a:r>
              <a:rPr lang="pl-PL" dirty="0" smtClean="0"/>
              <a:t> </a:t>
            </a:r>
            <a:r>
              <a:rPr lang="pl-PL" dirty="0" err="1" smtClean="0"/>
              <a:t>class</a:t>
            </a:r>
            <a:endParaRPr lang="pl-PL" dirty="0"/>
          </a:p>
        </p:txBody>
      </p:sp>
      <p:cxnSp>
        <p:nvCxnSpPr>
          <p:cNvPr id="12" name="Łącznik prosty ze strzałką 11"/>
          <p:cNvCxnSpPr/>
          <p:nvPr/>
        </p:nvCxnSpPr>
        <p:spPr>
          <a:xfrm>
            <a:off x="3281643" y="1479330"/>
            <a:ext cx="697230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6895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9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4000" dirty="0" smtClean="0"/>
              <a:t>Software Development Workshop </a:t>
            </a:r>
            <a:r>
              <a:rPr lang="pl-PL" sz="4000" dirty="0" err="1" smtClean="0"/>
              <a:t>summary</a:t>
            </a:r>
            <a:endParaRPr lang="pl-PL" sz="4000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Object Oriented Programming Workshop</a:t>
            </a:r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1276177" y="1458949"/>
            <a:ext cx="10915823" cy="4003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•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–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•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–"/>
              <a:defRPr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»"/>
              <a:defRPr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-83" charset="0"/>
              <a:buNone/>
            </a:pPr>
            <a:r>
              <a:rPr lang="en-US" sz="3000" b="1" dirty="0" smtClean="0">
                <a:solidFill>
                  <a:srgbClr val="0055A0"/>
                </a:solidFill>
              </a:rPr>
              <a:t>Goal: </a:t>
            </a:r>
            <a:r>
              <a:rPr lang="pl-PL" sz="3000" dirty="0" smtClean="0">
                <a:solidFill>
                  <a:srgbClr val="0055A0"/>
                </a:solidFill>
              </a:rPr>
              <a:t>To </a:t>
            </a:r>
            <a:r>
              <a:rPr lang="pl-PL" sz="3000" dirty="0" err="1" smtClean="0">
                <a:solidFill>
                  <a:srgbClr val="0055A0"/>
                </a:solidFill>
              </a:rPr>
              <a:t>learn</a:t>
            </a:r>
            <a:r>
              <a:rPr lang="pl-PL" sz="3000" dirty="0" smtClean="0">
                <a:solidFill>
                  <a:srgbClr val="0055A0"/>
                </a:solidFill>
              </a:rPr>
              <a:t> </a:t>
            </a:r>
            <a:r>
              <a:rPr lang="pl-PL" sz="3000" dirty="0" err="1" smtClean="0">
                <a:solidFill>
                  <a:srgbClr val="0055A0"/>
                </a:solidFill>
              </a:rPr>
              <a:t>core</a:t>
            </a:r>
            <a:r>
              <a:rPr lang="pl-PL" sz="3000" dirty="0" smtClean="0">
                <a:solidFill>
                  <a:srgbClr val="0055A0"/>
                </a:solidFill>
              </a:rPr>
              <a:t> software development </a:t>
            </a:r>
            <a:r>
              <a:rPr lang="pl-PL" sz="3000" dirty="0" err="1" smtClean="0">
                <a:solidFill>
                  <a:srgbClr val="0055A0"/>
                </a:solidFill>
              </a:rPr>
              <a:t>skills</a:t>
            </a:r>
            <a:r>
              <a:rPr lang="pl-PL" sz="3000" dirty="0" smtClean="0">
                <a:solidFill>
                  <a:srgbClr val="0055A0"/>
                </a:solidFill>
              </a:rPr>
              <a:t>/</a:t>
            </a:r>
            <a:r>
              <a:rPr lang="pl-PL" sz="3000" dirty="0" err="1" smtClean="0">
                <a:solidFill>
                  <a:srgbClr val="0055A0"/>
                </a:solidFill>
              </a:rPr>
              <a:t>processes</a:t>
            </a:r>
            <a:endParaRPr lang="en-US" sz="3000" dirty="0" smtClean="0">
              <a:solidFill>
                <a:srgbClr val="0055A0"/>
              </a:solidFill>
            </a:endParaRPr>
          </a:p>
          <a:p>
            <a:pPr marL="0" indent="0">
              <a:lnSpc>
                <a:spcPct val="150000"/>
              </a:lnSpc>
              <a:buFont typeface="Arial" pitchFamily="-83" charset="0"/>
              <a:buNone/>
            </a:pPr>
            <a:r>
              <a:rPr lang="pl-PL" sz="3000" b="1" dirty="0" err="1" smtClean="0">
                <a:solidFill>
                  <a:srgbClr val="0055A0"/>
                </a:solidFill>
              </a:rPr>
              <a:t>Date</a:t>
            </a:r>
            <a:r>
              <a:rPr lang="en-US" sz="3000" b="1" dirty="0" smtClean="0">
                <a:solidFill>
                  <a:srgbClr val="0055A0"/>
                </a:solidFill>
              </a:rPr>
              <a:t>: </a:t>
            </a:r>
            <a:r>
              <a:rPr lang="pl-PL" sz="3000" dirty="0" smtClean="0">
                <a:solidFill>
                  <a:srgbClr val="0055A0"/>
                </a:solidFill>
              </a:rPr>
              <a:t>09/07/2015, 9h30-12h30</a:t>
            </a:r>
            <a:endParaRPr lang="pl-PL" sz="3000" dirty="0">
              <a:solidFill>
                <a:srgbClr val="0055A0"/>
              </a:solidFill>
            </a:endParaRPr>
          </a:p>
          <a:p>
            <a:pPr marL="0" indent="0">
              <a:lnSpc>
                <a:spcPct val="150000"/>
              </a:lnSpc>
              <a:buFont typeface="Arial" pitchFamily="-83" charset="0"/>
              <a:buNone/>
            </a:pPr>
            <a:r>
              <a:rPr lang="pl-PL" sz="3000" b="1" dirty="0" err="1" smtClean="0">
                <a:solidFill>
                  <a:srgbClr val="0055A0"/>
                </a:solidFill>
              </a:rPr>
              <a:t>Attendees</a:t>
            </a:r>
            <a:r>
              <a:rPr lang="en-US" sz="3000" b="1" dirty="0" smtClean="0">
                <a:solidFill>
                  <a:srgbClr val="0055A0"/>
                </a:solidFill>
              </a:rPr>
              <a:t>: </a:t>
            </a:r>
            <a:r>
              <a:rPr lang="pl-PL" sz="3000" dirty="0" smtClean="0">
                <a:solidFill>
                  <a:srgbClr val="0055A0"/>
                </a:solidFill>
              </a:rPr>
              <a:t>12 </a:t>
            </a:r>
            <a:r>
              <a:rPr lang="pl-PL" sz="3000" dirty="0" err="1" smtClean="0">
                <a:solidFill>
                  <a:srgbClr val="0055A0"/>
                </a:solidFill>
              </a:rPr>
              <a:t>people</a:t>
            </a:r>
            <a:endParaRPr lang="pl-PL" sz="3000" dirty="0">
              <a:solidFill>
                <a:srgbClr val="0055A0"/>
              </a:solidFill>
            </a:endParaRPr>
          </a:p>
          <a:p>
            <a:pPr marL="0" indent="0">
              <a:lnSpc>
                <a:spcPct val="150000"/>
              </a:lnSpc>
              <a:buFont typeface="Arial" pitchFamily="-83" charset="0"/>
              <a:buNone/>
            </a:pPr>
            <a:r>
              <a:rPr lang="pl-PL" sz="3000" b="1" dirty="0" err="1" smtClean="0">
                <a:solidFill>
                  <a:srgbClr val="0055A0"/>
                </a:solidFill>
              </a:rPr>
              <a:t>Speakers</a:t>
            </a:r>
            <a:r>
              <a:rPr lang="pl-PL" sz="3000" b="1" dirty="0" smtClean="0">
                <a:solidFill>
                  <a:srgbClr val="0055A0"/>
                </a:solidFill>
              </a:rPr>
              <a:t>: </a:t>
            </a:r>
            <a:r>
              <a:rPr lang="pl-PL" sz="3000" dirty="0" err="1" smtClean="0">
                <a:solidFill>
                  <a:srgbClr val="0055A0"/>
                </a:solidFill>
              </a:rPr>
              <a:t>Raphaela</a:t>
            </a:r>
            <a:r>
              <a:rPr lang="pl-PL" sz="3000" dirty="0" smtClean="0">
                <a:solidFill>
                  <a:srgbClr val="0055A0"/>
                </a:solidFill>
              </a:rPr>
              <a:t> </a:t>
            </a:r>
            <a:r>
              <a:rPr lang="pl-PL" sz="3000" dirty="0" err="1" smtClean="0">
                <a:solidFill>
                  <a:srgbClr val="0055A0"/>
                </a:solidFill>
              </a:rPr>
              <a:t>Heil</a:t>
            </a:r>
            <a:r>
              <a:rPr lang="pl-PL" sz="3000" dirty="0" smtClean="0">
                <a:solidFill>
                  <a:srgbClr val="0055A0"/>
                </a:solidFill>
              </a:rPr>
              <a:t>, Mateusz Koza, Kamil Król</a:t>
            </a:r>
            <a:r>
              <a:rPr lang="pl-PL" sz="3000" b="1" dirty="0" smtClean="0">
                <a:solidFill>
                  <a:srgbClr val="0055A0"/>
                </a:solidFill>
              </a:rPr>
              <a:t> </a:t>
            </a:r>
          </a:p>
          <a:p>
            <a:pPr marL="0" indent="0">
              <a:lnSpc>
                <a:spcPct val="150000"/>
              </a:lnSpc>
              <a:buFont typeface="Arial" pitchFamily="-83" charset="0"/>
              <a:buNone/>
            </a:pPr>
            <a:r>
              <a:rPr lang="pl-PL" sz="3000" b="1" dirty="0" err="1" smtClean="0">
                <a:solidFill>
                  <a:srgbClr val="0055A0"/>
                </a:solidFill>
              </a:rPr>
              <a:t>Minutes</a:t>
            </a:r>
            <a:r>
              <a:rPr lang="en-US" sz="3000" b="1" dirty="0" smtClean="0">
                <a:solidFill>
                  <a:srgbClr val="0055A0"/>
                </a:solidFill>
              </a:rPr>
              <a:t>:</a:t>
            </a:r>
            <a:r>
              <a:rPr lang="pl-PL" sz="3000" b="1" dirty="0">
                <a:solidFill>
                  <a:srgbClr val="0055A0"/>
                </a:solidFill>
              </a:rPr>
              <a:t> </a:t>
            </a:r>
            <a:r>
              <a:rPr lang="pl-PL" sz="1700" b="1" u="sng" dirty="0">
                <a:solidFill>
                  <a:srgbClr val="4D4D4D"/>
                </a:solidFill>
                <a:hlinkClick r:id="rId2"/>
              </a:rPr>
              <a:t>https://</a:t>
            </a:r>
            <a:r>
              <a:rPr lang="pl-PL" sz="1700" b="1" u="sng" dirty="0" smtClean="0">
                <a:solidFill>
                  <a:srgbClr val="4D4D4D"/>
                </a:solidFill>
                <a:hlinkClick r:id="rId2"/>
              </a:rPr>
              <a:t>wikis.cern.ch/display/MPESC/2015-07-09+Minutes+from+workshop</a:t>
            </a:r>
            <a:r>
              <a:rPr lang="pl-PL" sz="1700" b="1" u="sng" dirty="0" smtClean="0">
                <a:solidFill>
                  <a:srgbClr val="4D4D4D"/>
                </a:solidFill>
              </a:rPr>
              <a:t> +</a:t>
            </a:r>
            <a:r>
              <a:rPr lang="pl-PL" sz="1700" b="1" u="sng" dirty="0" err="1" smtClean="0">
                <a:solidFill>
                  <a:srgbClr val="4D4D4D"/>
                </a:solidFill>
              </a:rPr>
              <a:t>about+clean+code+development</a:t>
            </a:r>
            <a:endParaRPr lang="en-US" sz="1700" u="sng" dirty="0" smtClean="0">
              <a:solidFill>
                <a:srgbClr val="4D4D4D"/>
              </a:solidFill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6" r="3762" b="33914"/>
          <a:stretch/>
        </p:blipFill>
        <p:spPr bwMode="auto">
          <a:xfrm>
            <a:off x="600225" y="1375918"/>
            <a:ext cx="675952" cy="656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947" y="2884983"/>
            <a:ext cx="332509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891" y="2158056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6"/>
          <p:cNvSpPr txBox="1"/>
          <p:nvPr/>
        </p:nvSpPr>
        <p:spPr>
          <a:xfrm>
            <a:off x="747109" y="4326297"/>
            <a:ext cx="617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4000" dirty="0" smtClean="0">
                <a:solidFill>
                  <a:srgbClr val="92D050"/>
                </a:solidFill>
              </a:rPr>
              <a:t> 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12" name="Symbol zastępczy numeru slajdu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3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026" name="Picture 2" descr="https://encrypted-tbn1.gstatic.com/images?q=tbn:ANd9GcTdbWit3K-avGZJYxgmq6oTbKF05G-NHM8gnc_2T-0IxPJ531dR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785" y="3570668"/>
            <a:ext cx="322831" cy="537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ymbol zastępczy daty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B5D6EE3-73BF-43E3-B47F-19A3C722F853}" type="datetime1">
              <a:rPr lang="pl-PL" smtClean="0">
                <a:solidFill>
                  <a:srgbClr val="0055A0">
                    <a:tint val="75000"/>
                  </a:srgbClr>
                </a:solidFill>
              </a:rPr>
              <a:t>2015-08-14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937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4400" dirty="0" err="1" smtClean="0"/>
              <a:t>GeometricFigure</a:t>
            </a:r>
            <a:r>
              <a:rPr lang="pl-PL" sz="4400" dirty="0" smtClean="0"/>
              <a:t> </a:t>
            </a:r>
            <a:r>
              <a:rPr lang="pl-PL" sz="4400" dirty="0" err="1" smtClean="0"/>
              <a:t>Abstract</a:t>
            </a:r>
            <a:r>
              <a:rPr lang="pl-PL" sz="4400" dirty="0" smtClean="0"/>
              <a:t> Class </a:t>
            </a:r>
            <a:endParaRPr lang="pl-PL" sz="4400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B541DFA-9D3E-4ED8-8C4B-EECA3A331EEF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30</a:t>
            </a:fld>
            <a:endParaRPr lang="pl-PL"/>
          </a:p>
        </p:txBody>
      </p:sp>
      <p:sp>
        <p:nvSpPr>
          <p:cNvPr id="3" name="Prostokąt 2"/>
          <p:cNvSpPr/>
          <p:nvPr/>
        </p:nvSpPr>
        <p:spPr>
          <a:xfrm>
            <a:off x="609601" y="2076912"/>
            <a:ext cx="786583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 err="1">
                <a:solidFill>
                  <a:srgbClr val="0000FF"/>
                </a:solidFill>
                <a:latin typeface="Courier New" panose="02070309020205020404" pitchFamily="49" charset="0"/>
              </a:rPr>
              <a:t>classdef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GeometricFigureAbstract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&lt; handle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600" dirty="0">
                <a:solidFill>
                  <a:srgbClr val="228B22"/>
                </a:solidFill>
                <a:latin typeface="Courier New" panose="02070309020205020404" pitchFamily="49" charset="0"/>
              </a:rPr>
              <a:t>%</a:t>
            </a:r>
            <a:r>
              <a:rPr lang="pl-PL" sz="1600" dirty="0" err="1">
                <a:solidFill>
                  <a:srgbClr val="228B22"/>
                </a:solidFill>
                <a:latin typeface="Courier New" panose="02070309020205020404" pitchFamily="49" charset="0"/>
              </a:rPr>
              <a:t>GeometricFigure</a:t>
            </a:r>
            <a:endParaRPr lang="pl-PL" sz="1600" dirty="0">
              <a:solidFill>
                <a:srgbClr val="228B22"/>
              </a:solidFill>
              <a:latin typeface="Courier New" panose="02070309020205020404" pitchFamily="49" charset="0"/>
            </a:endParaRP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600" dirty="0" err="1" smtClean="0">
                <a:solidFill>
                  <a:srgbClr val="0000FF"/>
                </a:solidFill>
                <a:latin typeface="Courier New" panose="02070309020205020404" pitchFamily="49" charset="0"/>
              </a:rPr>
              <a:t>properties</a:t>
            </a:r>
            <a:r>
              <a:rPr lang="pl-PL" sz="1600" dirty="0" smtClean="0">
                <a:solidFill>
                  <a:srgbClr val="0000FF"/>
                </a:solidFill>
                <a:latin typeface="Courier New" panose="02070309020205020404" pitchFamily="49" charset="0"/>
              </a:rPr>
              <a:t>…</a:t>
            </a:r>
            <a:endParaRPr lang="pl-PL" sz="1600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600" dirty="0" err="1">
                <a:solidFill>
                  <a:srgbClr val="0000FF"/>
                </a:solidFill>
                <a:latin typeface="Courier New" panose="02070309020205020404" pitchFamily="49" charset="0"/>
              </a:rPr>
              <a:t>methods</a:t>
            </a:r>
            <a:endParaRPr lang="pl-PL" sz="1600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sz="1600" dirty="0" err="1">
                <a:solidFill>
                  <a:srgbClr val="0000FF"/>
                </a:solidFill>
                <a:latin typeface="Courier New" panose="02070309020205020404" pitchFamily="49" charset="0"/>
              </a:rPr>
              <a:t>function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pl-PL" sz="16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GeometricFigureAbstract</a:t>
            </a:r>
            <a:r>
              <a:rPr lang="pl-PL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(x, y, </a:t>
            </a:r>
            <a:r>
              <a:rPr lang="pl-PL" sz="16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color</a:t>
            </a:r>
            <a:r>
              <a:rPr lang="pl-PL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)…</a:t>
            </a:r>
            <a:endParaRPr lang="pl-PL" sz="1600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6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600" dirty="0" err="1">
                <a:solidFill>
                  <a:srgbClr val="0000FF"/>
                </a:solidFill>
                <a:latin typeface="Courier New" panose="02070309020205020404" pitchFamily="49" charset="0"/>
              </a:rPr>
              <a:t>methods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(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Abstract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area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calculateArea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perimeter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calculatePerimeter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6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pl-PL" sz="16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</p:txBody>
      </p:sp>
      <p:pic>
        <p:nvPicPr>
          <p:cNvPr id="8" name="Picture 2" descr="https://upload.wikimedia.org/wikipedia/commons/2/21/Matlab_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8724" y="0"/>
            <a:ext cx="443275" cy="398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59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62891" y="233499"/>
            <a:ext cx="11738610" cy="940443"/>
          </a:xfrm>
        </p:spPr>
        <p:txBody>
          <a:bodyPr>
            <a:noAutofit/>
          </a:bodyPr>
          <a:lstStyle/>
          <a:p>
            <a:r>
              <a:rPr lang="pl-PL" sz="3200" dirty="0" err="1" smtClean="0"/>
              <a:t>Wait</a:t>
            </a:r>
            <a:r>
              <a:rPr lang="pl-PL" sz="3200" dirty="0" smtClean="0"/>
              <a:t>, </a:t>
            </a:r>
            <a:r>
              <a:rPr lang="pl-PL" sz="3200" dirty="0" err="1" smtClean="0"/>
              <a:t>it’s</a:t>
            </a:r>
            <a:r>
              <a:rPr lang="pl-PL" sz="3200" dirty="0" smtClean="0"/>
              <a:t> not </a:t>
            </a:r>
            <a:r>
              <a:rPr lang="pl-PL" sz="3200" dirty="0" err="1" smtClean="0"/>
              <a:t>implemented</a:t>
            </a:r>
            <a:r>
              <a:rPr lang="pl-PL" sz="3200" dirty="0" smtClean="0"/>
              <a:t> in </a:t>
            </a:r>
            <a:r>
              <a:rPr lang="pl-PL" sz="3200" dirty="0" err="1" smtClean="0"/>
              <a:t>Circle</a:t>
            </a:r>
            <a:r>
              <a:rPr lang="pl-PL" sz="3200" dirty="0" smtClean="0"/>
              <a:t>, </a:t>
            </a:r>
            <a:r>
              <a:rPr lang="pl-PL" sz="3200" dirty="0" err="1" smtClean="0"/>
              <a:t>Square</a:t>
            </a:r>
            <a:r>
              <a:rPr lang="pl-PL" sz="3200" dirty="0" smtClean="0"/>
              <a:t>, </a:t>
            </a:r>
            <a:r>
              <a:rPr lang="pl-PL" sz="3200" dirty="0" err="1" smtClean="0"/>
              <a:t>Rectangle</a:t>
            </a:r>
            <a:r>
              <a:rPr lang="pl-PL" sz="3200" dirty="0" smtClean="0"/>
              <a:t> </a:t>
            </a:r>
            <a:r>
              <a:rPr lang="pl-PL" sz="3200" dirty="0" err="1" smtClean="0"/>
              <a:t>classes</a:t>
            </a:r>
            <a:r>
              <a:rPr lang="pl-PL" sz="3200" dirty="0" smtClean="0"/>
              <a:t>!</a:t>
            </a:r>
            <a:endParaRPr lang="pl-PL" sz="3200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9ADF42F-7DCE-4366-8627-467223BE9CD8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31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6483" y="1316355"/>
            <a:ext cx="7591425" cy="3790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59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62891" y="233499"/>
            <a:ext cx="11738610" cy="940443"/>
          </a:xfrm>
        </p:spPr>
        <p:txBody>
          <a:bodyPr>
            <a:noAutofit/>
          </a:bodyPr>
          <a:lstStyle/>
          <a:p>
            <a:r>
              <a:rPr lang="pl-PL" sz="3200" dirty="0" err="1" smtClean="0"/>
              <a:t>So</a:t>
            </a:r>
            <a:r>
              <a:rPr lang="pl-PL" sz="3200" dirty="0" smtClean="0"/>
              <a:t> </a:t>
            </a:r>
            <a:r>
              <a:rPr lang="pl-PL" sz="3200" dirty="0" err="1" smtClean="0"/>
              <a:t>let’s</a:t>
            </a:r>
            <a:r>
              <a:rPr lang="pl-PL" sz="3200" dirty="0" smtClean="0"/>
              <a:t> </a:t>
            </a:r>
            <a:r>
              <a:rPr lang="pl-PL" sz="3200" dirty="0" err="1" smtClean="0"/>
              <a:t>implement</a:t>
            </a:r>
            <a:r>
              <a:rPr lang="pl-PL" sz="3200" dirty="0" smtClean="0"/>
              <a:t> </a:t>
            </a:r>
            <a:r>
              <a:rPr lang="pl-PL" sz="3200" dirty="0" err="1" smtClean="0"/>
              <a:t>it</a:t>
            </a:r>
            <a:endParaRPr lang="pl-PL" sz="3200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9D061A9-8E2B-47DE-BA9F-12661C3AE4C2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32</a:t>
            </a:fld>
            <a:endParaRPr lang="pl-PL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6483" y="1173942"/>
            <a:ext cx="7591425" cy="4314825"/>
          </a:xfrm>
          <a:prstGeom prst="rect">
            <a:avLst/>
          </a:prstGeom>
        </p:spPr>
      </p:pic>
      <p:pic>
        <p:nvPicPr>
          <p:cNvPr id="8" name="Picture 2" descr="https://upload.wikimedia.org/wikipedia/commons/2/21/Matlab_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8724" y="0"/>
            <a:ext cx="443275" cy="398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353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1" y="1091937"/>
            <a:ext cx="10472263" cy="3816000"/>
          </a:xfrm>
          <a:prstGeom prst="rect">
            <a:avLst/>
          </a:prstGeom>
        </p:spPr>
      </p:pic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400" dirty="0" smtClean="0"/>
              <a:t>Class UML diagram – </a:t>
            </a:r>
            <a:r>
              <a:rPr lang="pl-PL" sz="4400" dirty="0" err="1" smtClean="0"/>
              <a:t>abstract</a:t>
            </a:r>
            <a:r>
              <a:rPr lang="pl-PL" sz="4400" dirty="0" smtClean="0"/>
              <a:t> </a:t>
            </a:r>
            <a:r>
              <a:rPr lang="pl-PL" sz="4400" dirty="0" err="1" smtClean="0"/>
              <a:t>class</a:t>
            </a:r>
            <a:r>
              <a:rPr lang="pl-PL" sz="4400" dirty="0" smtClean="0"/>
              <a:t> 2/2</a:t>
            </a:r>
            <a:endParaRPr lang="pl-PL" sz="4400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18A1736-FE14-40AA-BDE7-21C8BD681144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33</a:t>
            </a:fld>
            <a:endParaRPr lang="pl-PL"/>
          </a:p>
        </p:txBody>
      </p:sp>
      <p:sp>
        <p:nvSpPr>
          <p:cNvPr id="17" name="Prostokąt zaokrąglony 16"/>
          <p:cNvSpPr/>
          <p:nvPr/>
        </p:nvSpPr>
        <p:spPr>
          <a:xfrm>
            <a:off x="592300" y="4551747"/>
            <a:ext cx="2520000" cy="2160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Prostokąt zaokrąglony 17"/>
          <p:cNvSpPr/>
          <p:nvPr/>
        </p:nvSpPr>
        <p:spPr>
          <a:xfrm>
            <a:off x="4115951" y="4384084"/>
            <a:ext cx="2520000" cy="2160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" name="Prostokąt zaokrąglony 20"/>
          <p:cNvSpPr/>
          <p:nvPr/>
        </p:nvSpPr>
        <p:spPr>
          <a:xfrm>
            <a:off x="7925228" y="4691937"/>
            <a:ext cx="2520000" cy="2160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" name="pole tekstowe 21"/>
          <p:cNvSpPr txBox="1"/>
          <p:nvPr/>
        </p:nvSpPr>
        <p:spPr>
          <a:xfrm>
            <a:off x="609601" y="5100471"/>
            <a:ext cx="107692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400" dirty="0" smtClean="0"/>
              <a:t>In </a:t>
            </a:r>
            <a:r>
              <a:rPr lang="pl-PL" sz="2400" dirty="0" err="1" smtClean="0"/>
              <a:t>general</a:t>
            </a:r>
            <a:r>
              <a:rPr lang="pl-PL" sz="2400" dirty="0" smtClean="0"/>
              <a:t> plot() </a:t>
            </a:r>
            <a:r>
              <a:rPr lang="pl-PL" sz="2400" dirty="0" err="1" smtClean="0"/>
              <a:t>method</a:t>
            </a:r>
            <a:r>
              <a:rPr lang="pl-PL" sz="2400" dirty="0" smtClean="0"/>
              <a:t> </a:t>
            </a:r>
            <a:r>
              <a:rPr lang="pl-PL" sz="2400" dirty="0" err="1" smtClean="0"/>
              <a:t>is</a:t>
            </a:r>
            <a:r>
              <a:rPr lang="pl-PL" sz="2400" dirty="0" smtClean="0"/>
              <a:t> not </a:t>
            </a:r>
            <a:r>
              <a:rPr lang="pl-PL" sz="2400" dirty="0" err="1" smtClean="0"/>
              <a:t>an</a:t>
            </a:r>
            <a:r>
              <a:rPr lang="pl-PL" sz="2400" dirty="0" smtClean="0"/>
              <a:t> </a:t>
            </a:r>
            <a:r>
              <a:rPr lang="pl-PL" sz="2400" dirty="0" err="1" smtClean="0"/>
              <a:t>inherent</a:t>
            </a:r>
            <a:r>
              <a:rPr lang="pl-PL" sz="2400" dirty="0" smtClean="0"/>
              <a:t> </a:t>
            </a:r>
            <a:r>
              <a:rPr lang="pl-PL" sz="2400" dirty="0" err="1" smtClean="0"/>
              <a:t>feature</a:t>
            </a:r>
            <a:r>
              <a:rPr lang="pl-PL" sz="2400" dirty="0" smtClean="0"/>
              <a:t> of a </a:t>
            </a:r>
            <a:r>
              <a:rPr lang="pl-PL" sz="2400" dirty="0" err="1" smtClean="0"/>
              <a:t>figure</a:t>
            </a:r>
            <a:endParaRPr lang="pl-PL" sz="2400" dirty="0" smtClean="0"/>
          </a:p>
        </p:txBody>
      </p:sp>
    </p:spTree>
    <p:extLst>
      <p:ext uri="{BB962C8B-B14F-4D97-AF65-F5344CB8AC3E}">
        <p14:creationId xmlns:p14="http://schemas.microsoft.com/office/powerpoint/2010/main" val="375863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1" grpId="0" animBg="1"/>
      <p:bldP spid="2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4400" dirty="0" err="1" smtClean="0"/>
              <a:t>DrawFigure</a:t>
            </a:r>
            <a:r>
              <a:rPr lang="pl-PL" sz="4400" dirty="0" smtClean="0"/>
              <a:t> </a:t>
            </a:r>
            <a:r>
              <a:rPr lang="pl-PL" sz="4400" dirty="0" err="1" smtClean="0"/>
              <a:t>interface</a:t>
            </a:r>
            <a:endParaRPr lang="pl-PL" sz="4400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99B4FA9-69C5-440B-AE8C-051E3FC08F31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34</a:t>
            </a:fld>
            <a:endParaRPr lang="pl-PL"/>
          </a:p>
        </p:txBody>
      </p:sp>
      <p:pic>
        <p:nvPicPr>
          <p:cNvPr id="3076" name="Picture 4" descr="http://evolllution.com/wp-content/uploads/2012/09/handshak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834" y="3264363"/>
            <a:ext cx="2867426" cy="19116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ole tekstowe 2"/>
          <p:cNvSpPr txBox="1"/>
          <p:nvPr/>
        </p:nvSpPr>
        <p:spPr>
          <a:xfrm>
            <a:off x="1666816" y="5052871"/>
            <a:ext cx="2531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err="1" smtClean="0"/>
              <a:t>source</a:t>
            </a:r>
            <a:r>
              <a:rPr lang="pl-PL" dirty="0"/>
              <a:t>: evolllution.com</a:t>
            </a:r>
          </a:p>
        </p:txBody>
      </p:sp>
      <p:sp>
        <p:nvSpPr>
          <p:cNvPr id="8" name="Prostokąt 7"/>
          <p:cNvSpPr/>
          <p:nvPr/>
        </p:nvSpPr>
        <p:spPr>
          <a:xfrm>
            <a:off x="609601" y="1448481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dirty="0" err="1">
                <a:solidFill>
                  <a:srgbClr val="0000FF"/>
                </a:solidFill>
                <a:latin typeface="Courier New" panose="02070309020205020404" pitchFamily="49" charset="0"/>
              </a:rPr>
              <a:t>classdef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DrawFigure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&lt; handle</a:t>
            </a: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</a:t>
            </a:r>
            <a:r>
              <a:rPr lang="pl-PL" dirty="0" err="1">
                <a:solidFill>
                  <a:srgbClr val="0000FF"/>
                </a:solidFill>
                <a:latin typeface="Courier New" panose="02070309020205020404" pitchFamily="49" charset="0"/>
              </a:rPr>
              <a:t>methods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Abstract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</a:p>
          <a:p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	plot(</a:t>
            </a:r>
            <a:r>
              <a:rPr lang="pl-PL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obj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endParaRPr lang="pl-PL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</a:t>
            </a:r>
            <a:r>
              <a:rPr lang="pl-PL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pl-PL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endParaRPr lang="pl-PL" dirty="0"/>
          </a:p>
        </p:txBody>
      </p:sp>
      <p:sp>
        <p:nvSpPr>
          <p:cNvPr id="9" name="Prostokąt 8"/>
          <p:cNvSpPr/>
          <p:nvPr/>
        </p:nvSpPr>
        <p:spPr>
          <a:xfrm>
            <a:off x="5435497" y="1448481"/>
            <a:ext cx="681048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 err="1">
                <a:solidFill>
                  <a:srgbClr val="0000FF"/>
                </a:solidFill>
                <a:latin typeface="Courier New" panose="02070309020205020404" pitchFamily="49" charset="0"/>
              </a:rPr>
              <a:t>classdef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Square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&lt;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GeometricFigureAbstract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&amp; </a:t>
            </a:r>
            <a:r>
              <a:rPr lang="pl-PL" sz="16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DrawFigure</a:t>
            </a:r>
            <a:endParaRPr lang="pl-PL" sz="16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600" dirty="0">
                <a:solidFill>
                  <a:srgbClr val="228B22"/>
                </a:solidFill>
                <a:latin typeface="Courier New" panose="02070309020205020404" pitchFamily="49" charset="0"/>
              </a:rPr>
              <a:t>%</a:t>
            </a:r>
            <a:r>
              <a:rPr lang="pl-PL" sz="1600" dirty="0" err="1">
                <a:solidFill>
                  <a:srgbClr val="228B22"/>
                </a:solidFill>
                <a:latin typeface="Courier New" panose="02070309020205020404" pitchFamily="49" charset="0"/>
              </a:rPr>
              <a:t>Square</a:t>
            </a:r>
            <a:r>
              <a:rPr lang="pl-PL" sz="1600" dirty="0">
                <a:solidFill>
                  <a:srgbClr val="228B22"/>
                </a:solidFill>
                <a:latin typeface="Courier New" panose="02070309020205020404" pitchFamily="49" charset="0"/>
              </a:rPr>
              <a:t> Class </a:t>
            </a:r>
            <a:r>
              <a:rPr lang="pl-PL" sz="1600" dirty="0" err="1">
                <a:solidFill>
                  <a:srgbClr val="228B22"/>
                </a:solidFill>
                <a:latin typeface="Courier New" panose="02070309020205020404" pitchFamily="49" charset="0"/>
              </a:rPr>
              <a:t>representing</a:t>
            </a:r>
            <a:r>
              <a:rPr lang="pl-PL" sz="1600" dirty="0">
                <a:solidFill>
                  <a:srgbClr val="228B22"/>
                </a:solidFill>
                <a:latin typeface="Courier New" panose="02070309020205020404" pitchFamily="49" charset="0"/>
              </a:rPr>
              <a:t> </a:t>
            </a:r>
            <a:r>
              <a:rPr lang="pl-PL" sz="1600" dirty="0" err="1">
                <a:solidFill>
                  <a:srgbClr val="228B22"/>
                </a:solidFill>
                <a:latin typeface="Courier New" panose="02070309020205020404" pitchFamily="49" charset="0"/>
              </a:rPr>
              <a:t>circle</a:t>
            </a:r>
            <a:endParaRPr lang="pl-PL" sz="1600" dirty="0">
              <a:solidFill>
                <a:srgbClr val="228B22"/>
              </a:solidFill>
              <a:latin typeface="Courier New" panose="020703090202050204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600" dirty="0">
                <a:solidFill>
                  <a:srgbClr val="228B22"/>
                </a:solidFill>
                <a:latin typeface="Courier New" panose="02070309020205020404" pitchFamily="49" charset="0"/>
              </a:rPr>
              <a:t>%   contains side length and color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600" dirty="0" err="1" smtClean="0">
                <a:solidFill>
                  <a:srgbClr val="0000FF"/>
                </a:solidFill>
                <a:latin typeface="Courier New" panose="02070309020205020404" pitchFamily="49" charset="0"/>
              </a:rPr>
              <a:t>properties</a:t>
            </a:r>
            <a:r>
              <a:rPr lang="pl-PL" sz="1600" dirty="0" smtClean="0">
                <a:solidFill>
                  <a:srgbClr val="0000FF"/>
                </a:solidFill>
                <a:latin typeface="Courier New" panose="02070309020205020404" pitchFamily="49" charset="0"/>
              </a:rPr>
              <a:t>…</a:t>
            </a:r>
            <a:endParaRPr lang="pl-PL" sz="1600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600" dirty="0" err="1" smtClean="0">
                <a:solidFill>
                  <a:srgbClr val="0000FF"/>
                </a:solidFill>
                <a:latin typeface="Courier New" panose="02070309020205020404" pitchFamily="49" charset="0"/>
              </a:rPr>
              <a:t>methods</a:t>
            </a:r>
            <a:r>
              <a:rPr lang="pl-PL" sz="1600" dirty="0" smtClean="0">
                <a:solidFill>
                  <a:srgbClr val="0000FF"/>
                </a:solidFill>
                <a:latin typeface="Courier New" panose="02070309020205020404" pitchFamily="49" charset="0"/>
              </a:rPr>
              <a:t>…</a:t>
            </a:r>
            <a:endParaRPr lang="pl-PL" sz="1600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r>
              <a:rPr lang="pl-PL" sz="1600" dirty="0" smtClean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  <a:endParaRPr lang="pl-PL" sz="1600" dirty="0">
              <a:solidFill>
                <a:srgbClr val="0000FF"/>
              </a:solidFill>
              <a:latin typeface="Courier New" panose="02070309020205020404" pitchFamily="49" charset="0"/>
            </a:endParaRPr>
          </a:p>
        </p:txBody>
      </p:sp>
      <p:sp>
        <p:nvSpPr>
          <p:cNvPr id="10" name="Elipsa 9"/>
          <p:cNvSpPr/>
          <p:nvPr/>
        </p:nvSpPr>
        <p:spPr>
          <a:xfrm>
            <a:off x="10567807" y="1471341"/>
            <a:ext cx="311739" cy="311739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1" name="Picture 2" descr="https://upload.wikimedia.org/wikipedia/commons/2/21/Matlab_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8724" y="49428"/>
            <a:ext cx="443275" cy="398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7172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593" y="1159179"/>
            <a:ext cx="10667153" cy="4320000"/>
          </a:xfrm>
          <a:prstGeom prst="rect">
            <a:avLst/>
          </a:prstGeom>
        </p:spPr>
      </p:pic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400" dirty="0" smtClean="0"/>
              <a:t>Class UML diagram - </a:t>
            </a:r>
            <a:r>
              <a:rPr lang="pl-PL" sz="4400" dirty="0" err="1" smtClean="0"/>
              <a:t>interface</a:t>
            </a:r>
            <a:endParaRPr lang="pl-PL" sz="4400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DE42A91-9EE4-414C-A203-3FC7AD94C644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35</a:t>
            </a:fld>
            <a:endParaRPr lang="pl-PL"/>
          </a:p>
        </p:txBody>
      </p:sp>
      <p:sp>
        <p:nvSpPr>
          <p:cNvPr id="13" name="pole tekstowe 12"/>
          <p:cNvSpPr txBox="1"/>
          <p:nvPr/>
        </p:nvSpPr>
        <p:spPr>
          <a:xfrm>
            <a:off x="10621960" y="3226846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err="1" smtClean="0"/>
              <a:t>Realisation</a:t>
            </a:r>
            <a:endParaRPr lang="pl-PL" dirty="0"/>
          </a:p>
        </p:txBody>
      </p:sp>
      <p:cxnSp>
        <p:nvCxnSpPr>
          <p:cNvPr id="14" name="Łącznik prosty ze strzałką 13"/>
          <p:cNvCxnSpPr>
            <a:stCxn id="13" idx="1"/>
          </p:cNvCxnSpPr>
          <p:nvPr/>
        </p:nvCxnSpPr>
        <p:spPr>
          <a:xfrm flipH="1" flipV="1">
            <a:off x="10104120" y="3226846"/>
            <a:ext cx="517840" cy="184666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896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4400" dirty="0" smtClean="0"/>
              <a:t>Collection of </a:t>
            </a:r>
            <a:r>
              <a:rPr lang="pl-PL" sz="4400" dirty="0" err="1" smtClean="0"/>
              <a:t>objects</a:t>
            </a:r>
            <a:endParaRPr lang="pl-PL" sz="4400" dirty="0"/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pl-PL" sz="3200" dirty="0" err="1" smtClean="0"/>
              <a:t>Vector</a:t>
            </a:r>
            <a:r>
              <a:rPr lang="pl-PL" sz="3200" dirty="0" smtClean="0"/>
              <a:t> (1D) </a:t>
            </a:r>
            <a:r>
              <a:rPr lang="pl-PL" sz="3200" dirty="0"/>
              <a:t>of </a:t>
            </a:r>
            <a:r>
              <a:rPr lang="pl-PL" sz="3200" dirty="0" err="1" smtClean="0"/>
              <a:t>objects</a:t>
            </a:r>
            <a:endParaRPr lang="pl-PL" sz="32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pl-PL" sz="3200" dirty="0"/>
              <a:t>A</a:t>
            </a:r>
            <a:r>
              <a:rPr lang="pl-PL" sz="3200" dirty="0" smtClean="0"/>
              <a:t>rray (2D) </a:t>
            </a:r>
            <a:r>
              <a:rPr lang="pl-PL" sz="3200" dirty="0"/>
              <a:t>of </a:t>
            </a:r>
            <a:r>
              <a:rPr lang="pl-PL" sz="3200" dirty="0" err="1" smtClean="0"/>
              <a:t>objects</a:t>
            </a:r>
            <a:endParaRPr lang="pl-PL" sz="32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pl-PL" sz="3200" dirty="0"/>
              <a:t>C</a:t>
            </a:r>
            <a:r>
              <a:rPr lang="pl-PL" sz="3200" dirty="0" smtClean="0"/>
              <a:t>ell of </a:t>
            </a:r>
            <a:r>
              <a:rPr lang="pl-PL" sz="3200" dirty="0" err="1" smtClean="0"/>
              <a:t>objects</a:t>
            </a:r>
            <a:endParaRPr lang="pl-PL" sz="32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pl-PL" sz="3200" dirty="0" smtClean="0"/>
              <a:t>Map of </a:t>
            </a:r>
            <a:r>
              <a:rPr lang="pl-PL" sz="3200" dirty="0" err="1" smtClean="0"/>
              <a:t>objects</a:t>
            </a:r>
            <a:endParaRPr lang="pl-PL" sz="3200" dirty="0"/>
          </a:p>
          <a:p>
            <a:endParaRPr lang="pl-PL" sz="3200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FCB3765-BA86-4C91-9598-768A75DE387A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36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1406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4400" dirty="0" smtClean="0"/>
              <a:t>Collection of </a:t>
            </a:r>
            <a:r>
              <a:rPr lang="pl-PL" sz="4400" dirty="0" err="1" smtClean="0"/>
              <a:t>objects</a:t>
            </a:r>
            <a:r>
              <a:rPr lang="pl-PL" sz="4400" dirty="0" smtClean="0"/>
              <a:t> – </a:t>
            </a:r>
            <a:r>
              <a:rPr lang="pl-PL" sz="4400" dirty="0" err="1"/>
              <a:t>v</a:t>
            </a:r>
            <a:r>
              <a:rPr lang="pl-PL" sz="4400" dirty="0" err="1" smtClean="0"/>
              <a:t>ector</a:t>
            </a:r>
            <a:r>
              <a:rPr lang="pl-PL" sz="4400" dirty="0" smtClean="0"/>
              <a:t> of </a:t>
            </a:r>
            <a:r>
              <a:rPr lang="pl-PL" sz="4400" dirty="0" err="1" smtClean="0"/>
              <a:t>objects</a:t>
            </a:r>
            <a:endParaRPr lang="pl-PL" sz="4400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5040C32-A353-4863-9390-6EDE41874620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37</a:t>
            </a:fld>
            <a:endParaRPr lang="pl-PL"/>
          </a:p>
        </p:txBody>
      </p:sp>
      <p:sp>
        <p:nvSpPr>
          <p:cNvPr id="10" name="Prostokąt 9"/>
          <p:cNvSpPr/>
          <p:nvPr/>
        </p:nvSpPr>
        <p:spPr>
          <a:xfrm>
            <a:off x="609601" y="1133660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figuresVector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Circle.empty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(10, 0);</a:t>
            </a:r>
          </a:p>
          <a:p>
            <a:r>
              <a:rPr lang="pl-PL" dirty="0">
                <a:solidFill>
                  <a:srgbClr val="0000FF"/>
                </a:solidFill>
                <a:latin typeface="Courier New" panose="02070309020205020404" pitchFamily="49" charset="0"/>
              </a:rPr>
              <a:t>for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i = 1 : 10</a:t>
            </a: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figuresVector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(i) =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Circle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(i,0,0,</a:t>
            </a:r>
            <a:r>
              <a:rPr lang="pl-PL" dirty="0">
                <a:solidFill>
                  <a:srgbClr val="A020F0"/>
                </a:solidFill>
                <a:latin typeface="Courier New" panose="02070309020205020404" pitchFamily="49" charset="0"/>
              </a:rPr>
              <a:t>'r'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pl-PL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figuresVector</a:t>
            </a:r>
            <a:endParaRPr lang="pl-PL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figuresVector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(3)</a:t>
            </a:r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5356" y="1156520"/>
            <a:ext cx="3996643" cy="4775650"/>
          </a:xfrm>
          <a:prstGeom prst="rect">
            <a:avLst/>
          </a:prstGeom>
        </p:spPr>
      </p:pic>
      <p:pic>
        <p:nvPicPr>
          <p:cNvPr id="8" name="Picture 2" descr="https://upload.wikimedia.org/wikipedia/commons/2/21/Matlab_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8724" y="0"/>
            <a:ext cx="443275" cy="398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6697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4400" dirty="0" smtClean="0"/>
              <a:t>Collection of </a:t>
            </a:r>
            <a:r>
              <a:rPr lang="pl-PL" sz="4400" dirty="0" err="1" smtClean="0"/>
              <a:t>objects</a:t>
            </a:r>
            <a:r>
              <a:rPr lang="pl-PL" sz="4400" dirty="0" smtClean="0"/>
              <a:t> – </a:t>
            </a:r>
            <a:r>
              <a:rPr lang="pl-PL" sz="4400" dirty="0" err="1" smtClean="0"/>
              <a:t>array</a:t>
            </a:r>
            <a:r>
              <a:rPr lang="pl-PL" sz="4400" dirty="0" smtClean="0"/>
              <a:t> of </a:t>
            </a:r>
            <a:r>
              <a:rPr lang="pl-PL" sz="4400" dirty="0" err="1" smtClean="0"/>
              <a:t>objects</a:t>
            </a:r>
            <a:endParaRPr lang="pl-PL" sz="4400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086FCD2-31BC-40D8-A143-88867EE35680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38</a:t>
            </a:fld>
            <a:endParaRPr lang="pl-PL"/>
          </a:p>
        </p:txBody>
      </p:sp>
      <p:sp>
        <p:nvSpPr>
          <p:cNvPr id="8" name="Prostokąt 7"/>
          <p:cNvSpPr/>
          <p:nvPr/>
        </p:nvSpPr>
        <p:spPr>
          <a:xfrm>
            <a:off x="609600" y="1257568"/>
            <a:ext cx="662558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figuresArray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Circle.empty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(10, 0);</a:t>
            </a:r>
          </a:p>
          <a:p>
            <a:r>
              <a:rPr lang="pl-PL" dirty="0">
                <a:solidFill>
                  <a:srgbClr val="0000FF"/>
                </a:solidFill>
                <a:latin typeface="Courier New" panose="02070309020205020404" pitchFamily="49" charset="0"/>
              </a:rPr>
              <a:t>for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i = 1 : 10</a:t>
            </a: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figuresArray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(i) =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Circle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(i,0,0,</a:t>
            </a:r>
            <a:r>
              <a:rPr lang="pl-PL" dirty="0">
                <a:solidFill>
                  <a:srgbClr val="A020F0"/>
                </a:solidFill>
                <a:latin typeface="Courier New" panose="02070309020205020404" pitchFamily="49" charset="0"/>
              </a:rPr>
              <a:t>'r'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pl-PL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figuresArray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= (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reshape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(figuresArray,2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,[]))';</a:t>
            </a:r>
            <a:endParaRPr lang="pl-PL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figuresArray</a:t>
            </a:r>
            <a:endParaRPr lang="pl-PL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figuresArray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(3)</a:t>
            </a:r>
          </a:p>
        </p:txBody>
      </p:sp>
      <p:pic>
        <p:nvPicPr>
          <p:cNvPr id="9" name="Obraz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7517" y="1173942"/>
            <a:ext cx="3684483" cy="4758603"/>
          </a:xfrm>
          <a:prstGeom prst="rect">
            <a:avLst/>
          </a:prstGeom>
        </p:spPr>
      </p:pic>
      <p:pic>
        <p:nvPicPr>
          <p:cNvPr id="10" name="Picture 2" descr="https://upload.wikimedia.org/wikipedia/commons/2/21/Matlab_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8724" y="37071"/>
            <a:ext cx="443275" cy="398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53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4400" dirty="0" smtClean="0"/>
              <a:t>Collection of </a:t>
            </a:r>
            <a:r>
              <a:rPr lang="pl-PL" sz="4400" dirty="0" err="1" smtClean="0"/>
              <a:t>objects</a:t>
            </a:r>
            <a:r>
              <a:rPr lang="pl-PL" sz="4400" dirty="0" smtClean="0"/>
              <a:t> – </a:t>
            </a:r>
            <a:r>
              <a:rPr lang="pl-PL" sz="4400" dirty="0" err="1" smtClean="0"/>
              <a:t>cell</a:t>
            </a:r>
            <a:r>
              <a:rPr lang="pl-PL" sz="4400" dirty="0" smtClean="0"/>
              <a:t> of </a:t>
            </a:r>
            <a:r>
              <a:rPr lang="pl-PL" sz="4400" dirty="0" err="1" smtClean="0"/>
              <a:t>objects</a:t>
            </a:r>
            <a:endParaRPr lang="pl-PL" sz="4400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9314EC8-B7B1-4636-B6B5-52472368EC12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39</a:t>
            </a:fld>
            <a:endParaRPr lang="pl-PL"/>
          </a:p>
        </p:txBody>
      </p:sp>
      <p:sp>
        <p:nvSpPr>
          <p:cNvPr id="3" name="Prostokąt 2"/>
          <p:cNvSpPr/>
          <p:nvPr/>
        </p:nvSpPr>
        <p:spPr>
          <a:xfrm>
            <a:off x="1562100" y="1168807"/>
            <a:ext cx="885063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circleCell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= {};</a:t>
            </a:r>
          </a:p>
          <a:p>
            <a:r>
              <a:rPr lang="pl-PL" dirty="0">
                <a:solidFill>
                  <a:srgbClr val="0000FF"/>
                </a:solidFill>
                <a:latin typeface="Courier New" panose="02070309020205020404" pitchFamily="49" charset="0"/>
              </a:rPr>
              <a:t>for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i = 1 : 4</a:t>
            </a:r>
          </a:p>
          <a:p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</a:rPr>
              <a:t>circleCell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{ length(</a:t>
            </a: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</a:rPr>
              <a:t>circleCell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) + 1 } = Circle(i,0,0,</a:t>
            </a:r>
            <a:r>
              <a:rPr lang="en-US" dirty="0">
                <a:solidFill>
                  <a:srgbClr val="A020F0"/>
                </a:solidFill>
                <a:latin typeface="Courier New" panose="02070309020205020404" pitchFamily="49" charset="0"/>
              </a:rPr>
              <a:t>'r'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pl-PL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circleCell</a:t>
            </a:r>
            <a:endParaRPr lang="pl-PL" dirty="0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2132" y="2757487"/>
            <a:ext cx="9744075" cy="3171825"/>
          </a:xfrm>
          <a:prstGeom prst="rect">
            <a:avLst/>
          </a:prstGeom>
        </p:spPr>
      </p:pic>
      <p:pic>
        <p:nvPicPr>
          <p:cNvPr id="9" name="Picture 2" descr="https://upload.wikimedia.org/wikipedia/commons/2/21/Matlab_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8724" y="0"/>
            <a:ext cx="443275" cy="398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07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609600" y="1269784"/>
            <a:ext cx="5610793" cy="3058437"/>
          </a:xfrm>
        </p:spPr>
        <p:txBody>
          <a:bodyPr>
            <a:normAutofit/>
          </a:bodyPr>
          <a:lstStyle/>
          <a:p>
            <a:pPr marL="48766" indent="0" algn="ctr">
              <a:buNone/>
            </a:pPr>
            <a:r>
              <a:rPr lang="pl-PL" sz="4800" dirty="0" smtClean="0">
                <a:solidFill>
                  <a:srgbClr val="92D050"/>
                </a:solidFill>
              </a:rPr>
              <a:t>+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sz="2000" dirty="0" err="1" smtClean="0">
                <a:solidFill>
                  <a:srgbClr val="92D050"/>
                </a:solidFill>
              </a:rPr>
              <a:t>Raised</a:t>
            </a:r>
            <a:r>
              <a:rPr lang="pl-PL" sz="2000" dirty="0" smtClean="0">
                <a:solidFill>
                  <a:srgbClr val="92D050"/>
                </a:solidFill>
              </a:rPr>
              <a:t> </a:t>
            </a:r>
            <a:r>
              <a:rPr lang="pl-PL" sz="2000" dirty="0" err="1" smtClean="0">
                <a:solidFill>
                  <a:srgbClr val="92D050"/>
                </a:solidFill>
              </a:rPr>
              <a:t>awerness</a:t>
            </a:r>
            <a:r>
              <a:rPr lang="pl-PL" sz="2000" dirty="0" smtClean="0">
                <a:solidFill>
                  <a:srgbClr val="92D050"/>
                </a:solidFill>
              </a:rPr>
              <a:t> on </a:t>
            </a:r>
            <a:r>
              <a:rPr lang="pl-PL" sz="2000" dirty="0" err="1" smtClean="0">
                <a:solidFill>
                  <a:srgbClr val="92D050"/>
                </a:solidFill>
              </a:rPr>
              <a:t>good</a:t>
            </a:r>
            <a:r>
              <a:rPr lang="pl-PL" sz="2000" dirty="0" smtClean="0">
                <a:solidFill>
                  <a:srgbClr val="92D050"/>
                </a:solidFill>
              </a:rPr>
              <a:t> SW style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sz="2000" dirty="0" err="1" smtClean="0">
                <a:solidFill>
                  <a:srgbClr val="92D050"/>
                </a:solidFill>
              </a:rPr>
              <a:t>Coding</a:t>
            </a:r>
            <a:r>
              <a:rPr lang="pl-PL" sz="2000" dirty="0" smtClean="0">
                <a:solidFill>
                  <a:srgbClr val="92D050"/>
                </a:solidFill>
              </a:rPr>
              <a:t> </a:t>
            </a:r>
            <a:r>
              <a:rPr lang="pl-PL" sz="2000" dirty="0" err="1" smtClean="0">
                <a:solidFill>
                  <a:srgbClr val="92D050"/>
                </a:solidFill>
              </a:rPr>
              <a:t>Conventions</a:t>
            </a:r>
            <a:r>
              <a:rPr lang="pl-PL" sz="2000" dirty="0" smtClean="0">
                <a:solidFill>
                  <a:srgbClr val="92D050"/>
                </a:solidFill>
              </a:rPr>
              <a:t> for </a:t>
            </a:r>
            <a:r>
              <a:rPr lang="pl-PL" sz="2000" dirty="0" err="1" smtClean="0">
                <a:solidFill>
                  <a:srgbClr val="92D050"/>
                </a:solidFill>
              </a:rPr>
              <a:t>our</a:t>
            </a:r>
            <a:r>
              <a:rPr lang="pl-PL" sz="2000" dirty="0" smtClean="0">
                <a:solidFill>
                  <a:srgbClr val="92D050"/>
                </a:solidFill>
              </a:rPr>
              <a:t> </a:t>
            </a:r>
            <a:r>
              <a:rPr lang="pl-PL" sz="2000" dirty="0" err="1" smtClean="0">
                <a:solidFill>
                  <a:srgbClr val="92D050"/>
                </a:solidFill>
              </a:rPr>
              <a:t>section</a:t>
            </a:r>
            <a:endParaRPr lang="pl-PL" sz="2000" dirty="0" smtClean="0">
              <a:solidFill>
                <a:srgbClr val="92D050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pl-PL" sz="2000" dirty="0" smtClean="0">
                <a:solidFill>
                  <a:srgbClr val="92D050"/>
                </a:solidFill>
              </a:rPr>
              <a:t>Software </a:t>
            </a:r>
            <a:r>
              <a:rPr lang="pl-PL" sz="2000" dirty="0" err="1" smtClean="0">
                <a:solidFill>
                  <a:srgbClr val="92D050"/>
                </a:solidFill>
              </a:rPr>
              <a:t>projects</a:t>
            </a:r>
            <a:r>
              <a:rPr lang="pl-PL" sz="2000" dirty="0" smtClean="0">
                <a:solidFill>
                  <a:srgbClr val="92D050"/>
                </a:solidFill>
              </a:rPr>
              <a:t> </a:t>
            </a:r>
            <a:r>
              <a:rPr lang="pl-PL" sz="2000" dirty="0" err="1" smtClean="0">
                <a:solidFill>
                  <a:srgbClr val="92D050"/>
                </a:solidFill>
              </a:rPr>
              <a:t>summarised</a:t>
            </a:r>
            <a:endParaRPr lang="pl-PL" sz="2000" dirty="0" smtClean="0">
              <a:solidFill>
                <a:srgbClr val="92D050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pl-PL" sz="2000" dirty="0" err="1" smtClean="0">
                <a:solidFill>
                  <a:srgbClr val="92D050"/>
                </a:solidFill>
              </a:rPr>
              <a:t>Neural</a:t>
            </a:r>
            <a:r>
              <a:rPr lang="pl-PL" sz="2000" dirty="0" smtClean="0">
                <a:solidFill>
                  <a:srgbClr val="92D050"/>
                </a:solidFill>
              </a:rPr>
              <a:t> Network </a:t>
            </a:r>
            <a:r>
              <a:rPr lang="pl-PL" sz="2000" dirty="0" err="1" smtClean="0">
                <a:solidFill>
                  <a:srgbClr val="92D050"/>
                </a:solidFill>
              </a:rPr>
              <a:t>tool</a:t>
            </a:r>
            <a:r>
              <a:rPr lang="pl-PL" sz="2000" dirty="0" smtClean="0">
                <a:solidFill>
                  <a:srgbClr val="92D050"/>
                </a:solidFill>
              </a:rPr>
              <a:t> </a:t>
            </a:r>
            <a:r>
              <a:rPr lang="pl-PL" sz="2000" dirty="0" err="1" smtClean="0">
                <a:solidFill>
                  <a:srgbClr val="92D050"/>
                </a:solidFill>
              </a:rPr>
              <a:t>refactoring</a:t>
            </a:r>
            <a:r>
              <a:rPr lang="pl-PL" sz="2000" dirty="0" smtClean="0">
                <a:solidFill>
                  <a:srgbClr val="92D050"/>
                </a:solidFill>
              </a:rPr>
              <a:t>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sz="2000" dirty="0" smtClean="0">
                <a:solidFill>
                  <a:srgbClr val="92D050"/>
                </a:solidFill>
              </a:rPr>
              <a:t>Development of PM JAVA</a:t>
            </a:r>
            <a:r>
              <a:rPr lang="pl-PL" sz="2000" dirty="0" smtClean="0">
                <a:solidFill>
                  <a:srgbClr val="92D050"/>
                </a:solidFill>
                <a:sym typeface="Wingdings" panose="05000000000000000000" pitchFamily="2" charset="2"/>
              </a:rPr>
              <a:t> MATLAB </a:t>
            </a:r>
            <a:r>
              <a:rPr lang="pl-PL" sz="2000" dirty="0" err="1" smtClean="0">
                <a:solidFill>
                  <a:srgbClr val="92D050"/>
                </a:solidFill>
              </a:rPr>
              <a:t>tool</a:t>
            </a:r>
            <a:endParaRPr lang="pl-PL" sz="2000" dirty="0" smtClean="0">
              <a:solidFill>
                <a:srgbClr val="92D050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pl-PL" sz="2000" dirty="0" smtClean="0">
                <a:solidFill>
                  <a:srgbClr val="92D050"/>
                </a:solidFill>
              </a:rPr>
              <a:t>OOP Workshop</a:t>
            </a:r>
          </a:p>
        </p:txBody>
      </p:sp>
      <p:sp>
        <p:nvSpPr>
          <p:cNvPr id="8" name="Symbol zastępczy zawartości 7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48766" indent="0" algn="ctr">
              <a:buNone/>
            </a:pPr>
            <a:r>
              <a:rPr lang="pl-PL" sz="4800" dirty="0" smtClean="0">
                <a:solidFill>
                  <a:srgbClr val="FF0000"/>
                </a:solidFill>
              </a:rPr>
              <a:t>-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000" dirty="0" smtClean="0">
                <a:solidFill>
                  <a:srgbClr val="FF0000"/>
                </a:solidFill>
              </a:rPr>
              <a:t>R</a:t>
            </a:r>
            <a:r>
              <a:rPr lang="pl-PL" sz="2000" dirty="0" smtClean="0">
                <a:solidFill>
                  <a:srgbClr val="FF0000"/>
                </a:solidFill>
              </a:rPr>
              <a:t>epository not set up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l-PL" sz="2000" dirty="0" err="1" smtClean="0">
                <a:solidFill>
                  <a:srgbClr val="FF0000"/>
                </a:solidFill>
              </a:rPr>
              <a:t>Code</a:t>
            </a:r>
            <a:r>
              <a:rPr lang="pl-PL" sz="2000" dirty="0" smtClean="0">
                <a:solidFill>
                  <a:srgbClr val="FF0000"/>
                </a:solidFill>
              </a:rPr>
              <a:t> </a:t>
            </a:r>
            <a:r>
              <a:rPr lang="pl-PL" sz="2000" dirty="0" err="1" smtClean="0">
                <a:solidFill>
                  <a:srgbClr val="FF0000"/>
                </a:solidFill>
              </a:rPr>
              <a:t>Review</a:t>
            </a:r>
            <a:r>
              <a:rPr lang="pl-PL" sz="2000" dirty="0" smtClean="0">
                <a:solidFill>
                  <a:srgbClr val="FF0000"/>
                </a:solidFill>
              </a:rPr>
              <a:t> </a:t>
            </a:r>
            <a:r>
              <a:rPr lang="pl-PL" sz="2000" dirty="0" err="1" smtClean="0">
                <a:solidFill>
                  <a:srgbClr val="FF0000"/>
                </a:solidFill>
              </a:rPr>
              <a:t>tool</a:t>
            </a:r>
            <a:r>
              <a:rPr lang="pl-PL" sz="2000" dirty="0" smtClean="0">
                <a:solidFill>
                  <a:srgbClr val="FF0000"/>
                </a:solidFill>
              </a:rPr>
              <a:t> not set </a:t>
            </a:r>
            <a:r>
              <a:rPr lang="pl-PL" sz="2000" dirty="0" err="1" smtClean="0">
                <a:solidFill>
                  <a:srgbClr val="FF0000"/>
                </a:solidFill>
              </a:rPr>
              <a:t>up</a:t>
            </a:r>
            <a:endParaRPr lang="pl-PL" sz="2000" dirty="0" smtClean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pl-PL" sz="2000" dirty="0" err="1" smtClean="0">
                <a:solidFill>
                  <a:srgbClr val="FF0000"/>
                </a:solidFill>
              </a:rPr>
              <a:t>Heuristics</a:t>
            </a:r>
            <a:r>
              <a:rPr lang="pl-PL" sz="2000" dirty="0" smtClean="0">
                <a:solidFill>
                  <a:srgbClr val="FF0000"/>
                </a:solidFill>
              </a:rPr>
              <a:t> for GUI </a:t>
            </a:r>
            <a:r>
              <a:rPr lang="pl-PL" sz="2000" dirty="0" err="1" smtClean="0">
                <a:solidFill>
                  <a:srgbClr val="FF0000"/>
                </a:solidFill>
              </a:rPr>
              <a:t>undefined</a:t>
            </a:r>
            <a:endParaRPr lang="pl-PL" sz="2000" dirty="0">
              <a:solidFill>
                <a:srgbClr val="FF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2C312-D232-4DD3-94CC-991439B3869F}" type="datetime1">
              <a:rPr lang="pl-PL" smtClean="0"/>
              <a:t>2015-08-14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4</a:t>
            </a:fld>
            <a:endParaRPr lang="pl-PL"/>
          </a:p>
        </p:txBody>
      </p:sp>
      <p:sp>
        <p:nvSpPr>
          <p:cNvPr id="13" name="Tytuł 1"/>
          <p:cNvSpPr txBox="1">
            <a:spLocks/>
          </p:cNvSpPr>
          <p:nvPr/>
        </p:nvSpPr>
        <p:spPr>
          <a:xfrm>
            <a:off x="1294841" y="196425"/>
            <a:ext cx="10969139" cy="940443"/>
          </a:xfrm>
          <a:prstGeom prst="rect">
            <a:avLst/>
          </a:prstGeom>
        </p:spPr>
        <p:txBody>
          <a:bodyPr vert="horz" lIns="45720" rIns="45720" anchor="b">
            <a:normAutofit fontScale="97500"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4400" dirty="0" err="1" smtClean="0">
                <a:solidFill>
                  <a:srgbClr val="92D050"/>
                </a:solidFill>
              </a:rPr>
              <a:t>Lessons</a:t>
            </a:r>
            <a:r>
              <a:rPr lang="pl-PL" sz="4400" dirty="0" smtClean="0">
                <a:solidFill>
                  <a:srgbClr val="92D050"/>
                </a:solidFill>
              </a:rPr>
              <a:t> </a:t>
            </a:r>
            <a:r>
              <a:rPr lang="pl-PL" sz="4400" dirty="0" err="1" smtClean="0">
                <a:solidFill>
                  <a:srgbClr val="92D050"/>
                </a:solidFill>
              </a:rPr>
              <a:t>learnt</a:t>
            </a:r>
            <a:r>
              <a:rPr lang="pl-PL" sz="4400" dirty="0">
                <a:solidFill>
                  <a:srgbClr val="92D050"/>
                </a:solidFill>
              </a:rPr>
              <a:t>…</a:t>
            </a:r>
            <a:r>
              <a:rPr lang="pl-PL" sz="4400" dirty="0" err="1" smtClean="0">
                <a:solidFill>
                  <a:schemeClr val="bg1"/>
                </a:solidFill>
              </a:rPr>
              <a:t>ailures</a:t>
            </a:r>
            <a:r>
              <a:rPr lang="pl-PL" sz="4400" dirty="0" smtClean="0">
                <a:solidFill>
                  <a:schemeClr val="bg1"/>
                </a:solidFill>
              </a:rPr>
              <a:t> </a:t>
            </a:r>
            <a:r>
              <a:rPr lang="pl-PL" sz="4400" dirty="0" err="1" smtClean="0">
                <a:solidFill>
                  <a:schemeClr val="bg1"/>
                </a:solidFill>
              </a:rPr>
              <a:t>made</a:t>
            </a:r>
            <a:endParaRPr lang="pl-PL" sz="4400" dirty="0">
              <a:solidFill>
                <a:schemeClr val="bg1"/>
              </a:solidFill>
            </a:endParaRPr>
          </a:p>
        </p:txBody>
      </p:sp>
      <p:grpSp>
        <p:nvGrpSpPr>
          <p:cNvPr id="10" name="Grupa 9"/>
          <p:cNvGrpSpPr/>
          <p:nvPr/>
        </p:nvGrpSpPr>
        <p:grpSpPr>
          <a:xfrm>
            <a:off x="1294841" y="4679017"/>
            <a:ext cx="2095445" cy="1168726"/>
            <a:chOff x="121186" y="4698023"/>
            <a:chExt cx="2095445" cy="1168726"/>
          </a:xfrm>
        </p:grpSpPr>
        <p:pic>
          <p:nvPicPr>
            <p:cNvPr id="1026" name="Picture 2" descr="http://png-3.findicons.com/files/icons/2795/office_2013_hd/2000/word.png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1072" y="4698023"/>
              <a:ext cx="780857" cy="7808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pole tekstowe 8"/>
            <p:cNvSpPr txBox="1"/>
            <p:nvPr/>
          </p:nvSpPr>
          <p:spPr>
            <a:xfrm>
              <a:off x="121186" y="5497417"/>
              <a:ext cx="20954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err="1" smtClean="0"/>
                <a:t>Coding</a:t>
              </a:r>
              <a:r>
                <a:rPr lang="pl-PL" dirty="0" smtClean="0"/>
                <a:t> </a:t>
              </a:r>
              <a:r>
                <a:rPr lang="pl-PL" dirty="0" err="1" smtClean="0"/>
                <a:t>convention</a:t>
              </a:r>
              <a:endParaRPr lang="pl-PL" dirty="0"/>
            </a:p>
          </p:txBody>
        </p:sp>
      </p:grpSp>
      <p:grpSp>
        <p:nvGrpSpPr>
          <p:cNvPr id="15" name="Grupa 14"/>
          <p:cNvGrpSpPr/>
          <p:nvPr/>
        </p:nvGrpSpPr>
        <p:grpSpPr>
          <a:xfrm>
            <a:off x="3540928" y="4697554"/>
            <a:ext cx="1967205" cy="1150189"/>
            <a:chOff x="2367273" y="4716560"/>
            <a:chExt cx="1967205" cy="1150189"/>
          </a:xfrm>
        </p:grpSpPr>
        <p:pic>
          <p:nvPicPr>
            <p:cNvPr id="12" name="Picture 2" descr="http://png-3.findicons.com/files/icons/2795/office_2013_hd/2000/word.png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0446" y="4716560"/>
              <a:ext cx="780857" cy="7808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pole tekstowe 13"/>
            <p:cNvSpPr txBox="1"/>
            <p:nvPr/>
          </p:nvSpPr>
          <p:spPr>
            <a:xfrm>
              <a:off x="2367273" y="5497417"/>
              <a:ext cx="19672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Software </a:t>
              </a:r>
              <a:r>
                <a:rPr lang="pl-PL" dirty="0" err="1" smtClean="0"/>
                <a:t>projects</a:t>
              </a:r>
              <a:endParaRPr lang="pl-PL" dirty="0"/>
            </a:p>
          </p:txBody>
        </p:sp>
      </p:grpSp>
      <p:sp>
        <p:nvSpPr>
          <p:cNvPr id="17" name="Tytuł 1"/>
          <p:cNvSpPr txBox="1">
            <a:spLocks/>
          </p:cNvSpPr>
          <p:nvPr/>
        </p:nvSpPr>
        <p:spPr>
          <a:xfrm>
            <a:off x="2529841" y="214962"/>
            <a:ext cx="10969139" cy="940443"/>
          </a:xfrm>
          <a:prstGeom prst="rect">
            <a:avLst/>
          </a:prstGeom>
        </p:spPr>
        <p:txBody>
          <a:bodyPr vert="horz" lIns="45720" rIns="45720" anchor="b">
            <a:normAutofit fontScale="97500"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4400" dirty="0" smtClean="0">
                <a:solidFill>
                  <a:srgbClr val="FF0000"/>
                </a:solidFill>
              </a:rPr>
              <a:t>                            …</a:t>
            </a:r>
            <a:r>
              <a:rPr lang="pl-PL" sz="4800" dirty="0" err="1" smtClean="0">
                <a:solidFill>
                  <a:srgbClr val="FF0000"/>
                </a:solidFill>
              </a:rPr>
              <a:t>failures</a:t>
            </a:r>
            <a:r>
              <a:rPr lang="pl-PL" sz="4800" dirty="0" smtClean="0">
                <a:solidFill>
                  <a:srgbClr val="FF0000"/>
                </a:solidFill>
              </a:rPr>
              <a:t> </a:t>
            </a:r>
            <a:r>
              <a:rPr lang="pl-PL" sz="4800" dirty="0" err="1" smtClean="0">
                <a:solidFill>
                  <a:srgbClr val="FF0000"/>
                </a:solidFill>
              </a:rPr>
              <a:t>made</a:t>
            </a:r>
            <a:endParaRPr lang="pl-PL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005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4400" dirty="0" smtClean="0"/>
              <a:t>Collection of </a:t>
            </a:r>
            <a:r>
              <a:rPr lang="pl-PL" sz="4400" dirty="0" err="1" smtClean="0"/>
              <a:t>objects</a:t>
            </a:r>
            <a:r>
              <a:rPr lang="pl-PL" sz="4400" dirty="0" smtClean="0"/>
              <a:t> – map of </a:t>
            </a:r>
            <a:r>
              <a:rPr lang="pl-PL" sz="4400" dirty="0" err="1" smtClean="0"/>
              <a:t>objects</a:t>
            </a:r>
            <a:endParaRPr lang="pl-PL" sz="4400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F604C4F-CA7A-4CCD-8353-79360CA56C6C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40</a:t>
            </a:fld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8365" y="1393508"/>
            <a:ext cx="9071610" cy="4527676"/>
          </a:xfrm>
          <a:prstGeom prst="rect">
            <a:avLst/>
          </a:prstGeom>
        </p:spPr>
      </p:pic>
      <p:pic>
        <p:nvPicPr>
          <p:cNvPr id="9" name="Picture 2" descr="https://upload.wikimedia.org/wikipedia/commons/2/21/Matlab_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8724" y="0"/>
            <a:ext cx="443275" cy="398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159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400" dirty="0" smtClean="0"/>
              <a:t>Access to </a:t>
            </a:r>
            <a:r>
              <a:rPr lang="pl-PL" sz="4400" dirty="0" err="1" smtClean="0"/>
              <a:t>fields</a:t>
            </a:r>
            <a:r>
              <a:rPr lang="pl-PL" sz="4400" dirty="0" smtClean="0"/>
              <a:t>: public </a:t>
            </a:r>
            <a:r>
              <a:rPr lang="pl-PL" sz="4400" dirty="0" err="1" smtClean="0"/>
              <a:t>or</a:t>
            </a:r>
            <a:r>
              <a:rPr lang="pl-PL" sz="4400" dirty="0" smtClean="0"/>
              <a:t> </a:t>
            </a:r>
            <a:r>
              <a:rPr lang="pl-PL" sz="4400" dirty="0" err="1" smtClean="0"/>
              <a:t>private</a:t>
            </a:r>
            <a:endParaRPr lang="pl-PL" sz="4400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0C2E66-EC50-4D20-924F-F5D1C55C566F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41</a:t>
            </a:fld>
            <a:endParaRPr lang="pl-PL"/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8575" y="1075044"/>
            <a:ext cx="4543425" cy="4314825"/>
          </a:xfrm>
          <a:prstGeom prst="rect">
            <a:avLst/>
          </a:prstGeom>
        </p:spPr>
      </p:pic>
      <p:sp>
        <p:nvSpPr>
          <p:cNvPr id="3" name="Prostokąt 2"/>
          <p:cNvSpPr/>
          <p:nvPr/>
        </p:nvSpPr>
        <p:spPr>
          <a:xfrm>
            <a:off x="609601" y="1303085"/>
            <a:ext cx="6096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dirty="0" err="1">
                <a:solidFill>
                  <a:srgbClr val="0000FF"/>
                </a:solidFill>
                <a:latin typeface="Courier New" panose="02070309020205020404" pitchFamily="49" charset="0"/>
              </a:rPr>
              <a:t>classdef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PublicPrivate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&lt; handle   </a:t>
            </a:r>
            <a:endParaRPr lang="pl-PL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dirty="0" err="1">
                <a:solidFill>
                  <a:srgbClr val="0000FF"/>
                </a:solidFill>
                <a:latin typeface="Courier New" panose="02070309020205020404" pitchFamily="49" charset="0"/>
              </a:rPr>
              <a:t>properties</a:t>
            </a:r>
            <a:endParaRPr lang="pl-PL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publicData</a:t>
            </a:r>
            <a:endParaRPr lang="pl-PL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dirty="0" err="1">
                <a:solidFill>
                  <a:srgbClr val="0000FF"/>
                </a:solidFill>
                <a:latin typeface="Courier New" panose="02070309020205020404" pitchFamily="49" charset="0"/>
              </a:rPr>
              <a:t>properties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(Access =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private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privateData</a:t>
            </a:r>
            <a:endParaRPr lang="pl-PL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pl-PL" dirty="0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dirty="0" err="1">
                <a:solidFill>
                  <a:srgbClr val="0000FF"/>
                </a:solidFill>
                <a:latin typeface="Courier New" panose="02070309020205020404" pitchFamily="49" charset="0"/>
              </a:rPr>
              <a:t>methods</a:t>
            </a:r>
            <a:endParaRPr lang="pl-PL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</a:p>
          <a:p>
            <a:r>
              <a:rPr lang="pl-PL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endParaRPr lang="pl-PL" dirty="0"/>
          </a:p>
        </p:txBody>
      </p:sp>
      <p:sp>
        <p:nvSpPr>
          <p:cNvPr id="8" name="pole tekstowe 7"/>
          <p:cNvSpPr txBox="1"/>
          <p:nvPr/>
        </p:nvSpPr>
        <p:spPr>
          <a:xfrm>
            <a:off x="609601" y="5420315"/>
            <a:ext cx="107692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2400" dirty="0" err="1" smtClean="0"/>
              <a:t>Without</a:t>
            </a:r>
            <a:r>
              <a:rPr lang="pl-PL" sz="2400" dirty="0" smtClean="0"/>
              <a:t> </a:t>
            </a:r>
            <a:r>
              <a:rPr lang="pl-PL" sz="2400" dirty="0" err="1" smtClean="0"/>
              <a:t>additional</a:t>
            </a:r>
            <a:r>
              <a:rPr lang="pl-PL" sz="2400" dirty="0" smtClean="0"/>
              <a:t> </a:t>
            </a:r>
            <a:r>
              <a:rPr lang="pl-PL" sz="2400" dirty="0" err="1" smtClean="0"/>
              <a:t>definition</a:t>
            </a:r>
            <a:r>
              <a:rPr lang="pl-PL" sz="2400" dirty="0" smtClean="0"/>
              <a:t> </a:t>
            </a:r>
            <a:r>
              <a:rPr lang="pl-PL" sz="2400" dirty="0" err="1" smtClean="0"/>
              <a:t>properties</a:t>
            </a:r>
            <a:r>
              <a:rPr lang="pl-PL" sz="2400" dirty="0" smtClean="0"/>
              <a:t> and </a:t>
            </a:r>
            <a:r>
              <a:rPr lang="pl-PL" sz="2400" dirty="0" err="1" smtClean="0"/>
              <a:t>methods</a:t>
            </a:r>
            <a:r>
              <a:rPr lang="pl-PL" sz="2400" dirty="0" smtClean="0"/>
              <a:t> </a:t>
            </a:r>
            <a:r>
              <a:rPr lang="pl-PL" sz="2400" dirty="0" err="1" smtClean="0"/>
              <a:t>are</a:t>
            </a:r>
            <a:r>
              <a:rPr lang="pl-PL" sz="2400" dirty="0" smtClean="0"/>
              <a:t> public.</a:t>
            </a:r>
          </a:p>
        </p:txBody>
      </p:sp>
      <p:pic>
        <p:nvPicPr>
          <p:cNvPr id="9" name="Picture 2" descr="https://upload.wikimedia.org/wikipedia/commons/2/21/Matlab_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8724" y="0"/>
            <a:ext cx="443275" cy="398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4405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400" dirty="0" err="1" smtClean="0"/>
              <a:t>Setter</a:t>
            </a:r>
            <a:r>
              <a:rPr lang="pl-PL" sz="4400" dirty="0" smtClean="0"/>
              <a:t> &amp; Getter </a:t>
            </a:r>
            <a:r>
              <a:rPr lang="pl-PL" sz="4400" dirty="0" err="1" smtClean="0"/>
              <a:t>methods</a:t>
            </a:r>
            <a:endParaRPr lang="pl-PL" sz="4400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2550000-A9FB-4496-9DD7-3F6AE7614E82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42</a:t>
            </a:fld>
            <a:endParaRPr lang="pl-PL"/>
          </a:p>
        </p:txBody>
      </p:sp>
      <p:sp>
        <p:nvSpPr>
          <p:cNvPr id="2" name="Prostokąt 1"/>
          <p:cNvSpPr/>
          <p:nvPr/>
        </p:nvSpPr>
        <p:spPr>
          <a:xfrm>
            <a:off x="609601" y="1173942"/>
            <a:ext cx="630074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 err="1">
                <a:solidFill>
                  <a:srgbClr val="0000FF"/>
                </a:solidFill>
                <a:latin typeface="Courier New" panose="02070309020205020404" pitchFamily="49" charset="0"/>
              </a:rPr>
              <a:t>classdef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sz="16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PublicPrivate</a:t>
            </a:r>
            <a:r>
              <a:rPr lang="pl-PL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&lt; handle   </a:t>
            </a:r>
            <a:endParaRPr lang="pl-PL" sz="16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600" dirty="0" err="1">
                <a:solidFill>
                  <a:srgbClr val="0000FF"/>
                </a:solidFill>
                <a:latin typeface="Courier New" panose="02070309020205020404" pitchFamily="49" charset="0"/>
              </a:rPr>
              <a:t>properties</a:t>
            </a:r>
            <a:endParaRPr lang="pl-PL" sz="1600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publicData</a:t>
            </a:r>
            <a:endParaRPr lang="pl-PL" sz="16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6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600" dirty="0" err="1">
                <a:solidFill>
                  <a:srgbClr val="0000FF"/>
                </a:solidFill>
                <a:latin typeface="Courier New" panose="02070309020205020404" pitchFamily="49" charset="0"/>
              </a:rPr>
              <a:t>properties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(Access =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private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privateData</a:t>
            </a:r>
            <a:endParaRPr lang="pl-PL" sz="16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6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pl-PL" sz="1600" dirty="0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600" dirty="0" err="1">
                <a:solidFill>
                  <a:srgbClr val="0000FF"/>
                </a:solidFill>
                <a:latin typeface="Courier New" panose="02070309020205020404" pitchFamily="49" charset="0"/>
              </a:rPr>
              <a:t>methods</a:t>
            </a:r>
            <a:endParaRPr lang="pl-PL" sz="1600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sz="1600" dirty="0" err="1">
                <a:solidFill>
                  <a:srgbClr val="0000FF"/>
                </a:solidFill>
                <a:latin typeface="Courier New" panose="02070309020205020404" pitchFamily="49" charset="0"/>
              </a:rPr>
              <a:t>function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setPrivateData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value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obj.privateData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value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sz="16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sz="1600" dirty="0" err="1">
                <a:solidFill>
                  <a:srgbClr val="0000FF"/>
                </a:solidFill>
                <a:latin typeface="Courier New" panose="02070309020205020404" pitchFamily="49" charset="0"/>
              </a:rPr>
              <a:t>function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value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getPrivateData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value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obj.privateData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sz="16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6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pl-PL" sz="16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8575" y="601980"/>
            <a:ext cx="4543425" cy="5334000"/>
          </a:xfrm>
          <a:prstGeom prst="rect">
            <a:avLst/>
          </a:prstGeom>
        </p:spPr>
      </p:pic>
      <p:pic>
        <p:nvPicPr>
          <p:cNvPr id="8" name="Picture 2" descr="https://upload.wikimedia.org/wikipedia/commons/2/21/Matlab_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8724" y="0"/>
            <a:ext cx="443275" cy="398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4621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400" dirty="0" err="1" smtClean="0"/>
              <a:t>DrawerGui</a:t>
            </a:r>
            <a:r>
              <a:rPr lang="pl-PL" sz="4400" dirty="0" smtClean="0"/>
              <a:t> </a:t>
            </a:r>
            <a:r>
              <a:rPr lang="pl-PL" sz="4400" dirty="0" smtClean="0"/>
              <a:t>Class</a:t>
            </a:r>
            <a:endParaRPr lang="pl-PL" sz="5400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387D982-B4C4-461A-B1DF-361B72973194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43</a:t>
            </a:fld>
            <a:endParaRPr lang="pl-PL"/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1705" y="337880"/>
            <a:ext cx="4467225" cy="5514975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9917" y="1704009"/>
            <a:ext cx="5257795" cy="2782716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465437" y="5016792"/>
            <a:ext cx="63384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 err="1"/>
              <a:t>It’s</a:t>
            </a:r>
            <a:r>
              <a:rPr lang="pl-PL" dirty="0"/>
              <a:t> not a </a:t>
            </a:r>
            <a:r>
              <a:rPr lang="pl-PL" dirty="0" err="1"/>
              <a:t>good</a:t>
            </a:r>
            <a:r>
              <a:rPr lang="pl-PL" dirty="0"/>
              <a:t> idea to </a:t>
            </a:r>
            <a:r>
              <a:rPr lang="pl-PL" dirty="0" err="1" smtClean="0"/>
              <a:t>give</a:t>
            </a:r>
            <a:r>
              <a:rPr lang="pl-PL" dirty="0" smtClean="0"/>
              <a:t> </a:t>
            </a:r>
            <a:r>
              <a:rPr lang="pl-PL" dirty="0" err="1" smtClean="0"/>
              <a:t>figure</a:t>
            </a:r>
            <a:r>
              <a:rPr lang="pl-PL" dirty="0" smtClean="0"/>
              <a:t> </a:t>
            </a:r>
            <a:r>
              <a:rPr lang="pl-PL" dirty="0"/>
              <a:t>handle </a:t>
            </a:r>
            <a:r>
              <a:rPr lang="pl-PL" dirty="0" smtClean="0"/>
              <a:t>a public </a:t>
            </a:r>
            <a:r>
              <a:rPr lang="pl-PL" dirty="0" err="1" smtClean="0"/>
              <a:t>access</a:t>
            </a:r>
            <a:r>
              <a:rPr lang="pl-PL" dirty="0" smtClean="0"/>
              <a:t>!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0877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400" dirty="0" err="1" smtClean="0"/>
              <a:t>Wrapping</a:t>
            </a:r>
            <a:r>
              <a:rPr lang="pl-PL" sz="4400" dirty="0" smtClean="0"/>
              <a:t> </a:t>
            </a:r>
            <a:r>
              <a:rPr lang="pl-PL" sz="4400" dirty="0" err="1" smtClean="0"/>
              <a:t>all</a:t>
            </a:r>
            <a:r>
              <a:rPr lang="pl-PL" sz="4400" dirty="0" smtClean="0"/>
              <a:t> </a:t>
            </a:r>
            <a:r>
              <a:rPr lang="pl-PL" sz="4400" dirty="0" err="1" smtClean="0"/>
              <a:t>up</a:t>
            </a:r>
            <a:r>
              <a:rPr lang="pl-PL" sz="4400" dirty="0" smtClean="0"/>
              <a:t> – </a:t>
            </a:r>
            <a:r>
              <a:rPr lang="pl-PL" sz="4400" dirty="0" err="1" smtClean="0"/>
              <a:t>DrawerGui</a:t>
            </a:r>
            <a:r>
              <a:rPr lang="pl-PL" sz="4400" dirty="0" smtClean="0"/>
              <a:t> Class</a:t>
            </a:r>
            <a:endParaRPr lang="pl-PL" sz="5400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387D982-B4C4-461A-B1DF-361B72973194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44</a:t>
            </a:fld>
            <a:endParaRPr lang="pl-PL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057714"/>
            <a:ext cx="11197740" cy="4843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91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400" dirty="0" err="1" smtClean="0"/>
              <a:t>Find</a:t>
            </a:r>
            <a:r>
              <a:rPr lang="pl-PL" sz="4400" dirty="0" smtClean="0"/>
              <a:t> Maximum </a:t>
            </a:r>
            <a:r>
              <a:rPr lang="pl-PL" sz="4400" dirty="0" err="1" smtClean="0"/>
              <a:t>area</a:t>
            </a:r>
            <a:endParaRPr lang="pl-PL" sz="4400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23C7339-5D1F-41B6-82A8-4E1DC4F88FB1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45</a:t>
            </a:fld>
            <a:endParaRPr lang="pl-PL"/>
          </a:p>
        </p:txBody>
      </p:sp>
      <p:sp>
        <p:nvSpPr>
          <p:cNvPr id="2" name="Prostokąt 1"/>
          <p:cNvSpPr/>
          <p:nvPr/>
        </p:nvSpPr>
        <p:spPr>
          <a:xfrm>
            <a:off x="609601" y="1173942"/>
            <a:ext cx="965474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maxArea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= -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Inf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indexMaxArea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= -1;</a:t>
            </a:r>
          </a:p>
          <a:p>
            <a:r>
              <a:rPr lang="pl-PL" dirty="0">
                <a:solidFill>
                  <a:srgbClr val="0000FF"/>
                </a:solidFill>
                <a:latin typeface="Courier New" panose="02070309020205020404" pitchFamily="49" charset="0"/>
              </a:rPr>
              <a:t>for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i = 1 :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length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drawer.geomFigures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</a:p>
          <a:p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dirty="0">
                <a:solidFill>
                  <a:srgbClr val="228B22"/>
                </a:solidFill>
                <a:latin typeface="Courier New" panose="02070309020205020404" pitchFamily="49" charset="0"/>
              </a:rPr>
              <a:t>% If </a:t>
            </a:r>
            <a:r>
              <a:rPr lang="pl-PL" dirty="0" smtClean="0">
                <a:solidFill>
                  <a:srgbClr val="228B22"/>
                </a:solidFill>
                <a:latin typeface="Courier New" panose="02070309020205020404" pitchFamily="49" charset="0"/>
              </a:rPr>
              <a:t>i-th</a:t>
            </a:r>
            <a:r>
              <a:rPr lang="en-US" dirty="0" smtClean="0">
                <a:solidFill>
                  <a:srgbClr val="228B22"/>
                </a:solidFill>
                <a:latin typeface="Courier New" panose="02070309020205020404" pitchFamily="49" charset="0"/>
              </a:rPr>
              <a:t> </a:t>
            </a:r>
            <a:r>
              <a:rPr lang="en-US" dirty="0">
                <a:solidFill>
                  <a:srgbClr val="228B22"/>
                </a:solidFill>
                <a:latin typeface="Courier New" panose="02070309020205020404" pitchFamily="49" charset="0"/>
              </a:rPr>
              <a:t>cell entry is an instance of </a:t>
            </a:r>
            <a:r>
              <a:rPr lang="en-US" dirty="0" err="1">
                <a:solidFill>
                  <a:srgbClr val="228B22"/>
                </a:solidFill>
                <a:latin typeface="Courier New" panose="02070309020205020404" pitchFamily="49" charset="0"/>
              </a:rPr>
              <a:t>GeometricFigureAbstract</a:t>
            </a:r>
            <a:endParaRPr lang="en-US" dirty="0">
              <a:solidFill>
                <a:srgbClr val="228B22"/>
              </a:solidFill>
              <a:latin typeface="Courier New" panose="020703090202050204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dirty="0">
                <a:solidFill>
                  <a:srgbClr val="228B22"/>
                </a:solidFill>
                <a:latin typeface="Courier New" panose="02070309020205020404" pitchFamily="49" charset="0"/>
              </a:rPr>
              <a:t>% </a:t>
            </a:r>
            <a:r>
              <a:rPr lang="pl-PL" dirty="0" err="1" smtClean="0">
                <a:solidFill>
                  <a:srgbClr val="228B22"/>
                </a:solidFill>
                <a:latin typeface="Courier New" panose="02070309020205020404" pitchFamily="49" charset="0"/>
              </a:rPr>
              <a:t>code</a:t>
            </a:r>
            <a:r>
              <a:rPr lang="pl-PL" dirty="0" smtClean="0">
                <a:solidFill>
                  <a:srgbClr val="228B22"/>
                </a:solidFill>
                <a:latin typeface="Courier New" panose="02070309020205020404" pitchFamily="49" charset="0"/>
              </a:rPr>
              <a:t> </a:t>
            </a:r>
            <a:r>
              <a:rPr lang="pl-PL" dirty="0" err="1" smtClean="0">
                <a:solidFill>
                  <a:srgbClr val="228B22"/>
                </a:solidFill>
                <a:latin typeface="Courier New" panose="02070309020205020404" pitchFamily="49" charset="0"/>
              </a:rPr>
              <a:t>can</a:t>
            </a:r>
            <a:r>
              <a:rPr lang="pl-PL" dirty="0" smtClean="0">
                <a:solidFill>
                  <a:srgbClr val="228B22"/>
                </a:solidFill>
                <a:latin typeface="Courier New" panose="02070309020205020404" pitchFamily="49" charset="0"/>
              </a:rPr>
              <a:t> </a:t>
            </a:r>
            <a:r>
              <a:rPr lang="en-US" dirty="0" smtClean="0">
                <a:solidFill>
                  <a:srgbClr val="228B22"/>
                </a:solidFill>
                <a:latin typeface="Courier New" panose="02070309020205020404" pitchFamily="49" charset="0"/>
              </a:rPr>
              <a:t>calculate </a:t>
            </a:r>
            <a:r>
              <a:rPr lang="en-US" dirty="0">
                <a:solidFill>
                  <a:srgbClr val="228B22"/>
                </a:solidFill>
                <a:latin typeface="Courier New" panose="02070309020205020404" pitchFamily="49" charset="0"/>
              </a:rPr>
              <a:t>area no matter what </a:t>
            </a:r>
            <a:r>
              <a:rPr lang="en-US" dirty="0" smtClean="0">
                <a:solidFill>
                  <a:srgbClr val="228B22"/>
                </a:solidFill>
                <a:latin typeface="Courier New" panose="02070309020205020404" pitchFamily="49" charset="0"/>
              </a:rPr>
              <a:t>object</a:t>
            </a:r>
            <a:r>
              <a:rPr lang="pl-PL" dirty="0" smtClean="0">
                <a:solidFill>
                  <a:srgbClr val="228B22"/>
                </a:solidFill>
                <a:latin typeface="Courier New" panose="02070309020205020404" pitchFamily="49" charset="0"/>
              </a:rPr>
              <a:t> </a:t>
            </a:r>
            <a:r>
              <a:rPr lang="en-US" dirty="0">
                <a:solidFill>
                  <a:srgbClr val="228B22"/>
                </a:solidFill>
                <a:latin typeface="Courier New" panose="02070309020205020404" pitchFamily="49" charset="0"/>
              </a:rPr>
              <a:t>it </a:t>
            </a:r>
            <a:r>
              <a:rPr lang="en-US" dirty="0" smtClean="0">
                <a:solidFill>
                  <a:srgbClr val="228B22"/>
                </a:solidFill>
                <a:latin typeface="Courier New" panose="02070309020205020404" pitchFamily="49" charset="0"/>
              </a:rPr>
              <a:t>is</a:t>
            </a:r>
            <a:r>
              <a:rPr lang="pl-PL" dirty="0" smtClean="0">
                <a:solidFill>
                  <a:srgbClr val="228B22"/>
                </a:solidFill>
                <a:latin typeface="Courier New" panose="02070309020205020404" pitchFamily="49" charset="0"/>
              </a:rPr>
              <a:t>:</a:t>
            </a:r>
            <a:endParaRPr lang="en-US" dirty="0">
              <a:solidFill>
                <a:srgbClr val="228B22"/>
              </a:solidFill>
              <a:latin typeface="Courier New" panose="020703090202050204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dirty="0">
                <a:solidFill>
                  <a:srgbClr val="228B22"/>
                </a:solidFill>
                <a:latin typeface="Courier New" panose="02070309020205020404" pitchFamily="49" charset="0"/>
              </a:rPr>
              <a:t>% </a:t>
            </a:r>
            <a:r>
              <a:rPr lang="en-US" dirty="0" smtClean="0">
                <a:solidFill>
                  <a:srgbClr val="228B22"/>
                </a:solidFill>
                <a:latin typeface="Courier New" panose="02070309020205020404" pitchFamily="49" charset="0"/>
              </a:rPr>
              <a:t>Circle</a:t>
            </a:r>
            <a:r>
              <a:rPr lang="en-US" dirty="0">
                <a:solidFill>
                  <a:srgbClr val="228B22"/>
                </a:solidFill>
                <a:latin typeface="Courier New" panose="02070309020205020404" pitchFamily="49" charset="0"/>
              </a:rPr>
              <a:t>, Square, Rectangle.</a:t>
            </a: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dirty="0" err="1">
                <a:solidFill>
                  <a:srgbClr val="0000FF"/>
                </a:solidFill>
                <a:latin typeface="Courier New" panose="02070309020205020404" pitchFamily="49" charset="0"/>
              </a:rPr>
              <a:t>if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isa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drawer.geomFigures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{i}, </a:t>
            </a:r>
            <a:r>
              <a:rPr lang="pl-PL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pl-PL" dirty="0" err="1">
                <a:solidFill>
                  <a:srgbClr val="A020F0"/>
                </a:solidFill>
                <a:latin typeface="Courier New" panose="02070309020205020404" pitchFamily="49" charset="0"/>
              </a:rPr>
              <a:t>GeometricFigureAbstract</a:t>
            </a:r>
            <a:r>
              <a:rPr lang="pl-PL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area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drawer.geomFigures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{i}.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calculateArea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();</a:t>
            </a: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dirty="0" err="1">
                <a:solidFill>
                  <a:srgbClr val="0000FF"/>
                </a:solidFill>
                <a:latin typeface="Courier New" panose="02070309020205020404" pitchFamily="49" charset="0"/>
              </a:rPr>
              <a:t>if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area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&gt;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maxArea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maxArea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area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indexMaxArea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= i;</a:t>
            </a: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pl-PL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</a:rPr>
              <a:t>disp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([</a:t>
            </a:r>
            <a:r>
              <a:rPr lang="en-US" dirty="0">
                <a:solidFill>
                  <a:srgbClr val="A020F0"/>
                </a:solidFill>
                <a:latin typeface="Courier New" panose="02070309020205020404" pitchFamily="49" charset="0"/>
              </a:rPr>
              <a:t>'Largest area has '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 num2str(</a:t>
            </a: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</a:rPr>
              <a:t>indexMaxArea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) </a:t>
            </a:r>
            <a:r>
              <a:rPr lang="en-US" dirty="0">
                <a:solidFill>
                  <a:srgbClr val="A020F0"/>
                </a:solidFill>
                <a:latin typeface="Courier New" panose="02070309020205020404" pitchFamily="49" charset="0"/>
              </a:rPr>
              <a:t>' element.'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])</a:t>
            </a:r>
          </a:p>
          <a:p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drawer.geomFigures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indexMaxArea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97030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pl-PL" sz="4400" dirty="0" err="1" smtClean="0"/>
              <a:t>Documenting</a:t>
            </a:r>
            <a:r>
              <a:rPr lang="pl-PL" sz="4400" dirty="0" smtClean="0"/>
              <a:t> a </a:t>
            </a:r>
            <a:r>
              <a:rPr lang="pl-PL" sz="4400" dirty="0" err="1" smtClean="0"/>
              <a:t>class</a:t>
            </a:r>
            <a:endParaRPr lang="pl-PL" sz="5400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BA1E23D-C5B6-4FB9-98F2-995DACB7E143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46</a:t>
            </a:fld>
            <a:endParaRPr lang="pl-PL"/>
          </a:p>
        </p:txBody>
      </p:sp>
      <p:sp>
        <p:nvSpPr>
          <p:cNvPr id="2" name="Prostokąt 1"/>
          <p:cNvSpPr/>
          <p:nvPr/>
        </p:nvSpPr>
        <p:spPr>
          <a:xfrm>
            <a:off x="609601" y="233499"/>
            <a:ext cx="6096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1400" dirty="0" err="1">
                <a:solidFill>
                  <a:srgbClr val="0000FF"/>
                </a:solidFill>
                <a:latin typeface="Courier New" panose="02070309020205020404" pitchFamily="49" charset="0"/>
              </a:rPr>
              <a:t>classdef</a:t>
            </a:r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someClass</a:t>
            </a:r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&lt; handle</a:t>
            </a:r>
          </a:p>
          <a:p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400" dirty="0">
                <a:solidFill>
                  <a:srgbClr val="228B22"/>
                </a:solidFill>
                <a:latin typeface="Courier New" panose="02070309020205020404" pitchFamily="49" charset="0"/>
              </a:rPr>
              <a:t>% </a:t>
            </a:r>
            <a:r>
              <a:rPr lang="en-US" sz="1400" dirty="0" err="1">
                <a:solidFill>
                  <a:srgbClr val="228B22"/>
                </a:solidFill>
                <a:latin typeface="Courier New" panose="02070309020205020404" pitchFamily="49" charset="0"/>
              </a:rPr>
              <a:t>someClass</a:t>
            </a:r>
            <a:r>
              <a:rPr lang="en-US" sz="1400" dirty="0">
                <a:solidFill>
                  <a:srgbClr val="228B22"/>
                </a:solidFill>
                <a:latin typeface="Courier New" panose="02070309020205020404" pitchFamily="49" charset="0"/>
              </a:rPr>
              <a:t> Summary of this class goes here</a:t>
            </a:r>
          </a:p>
          <a:p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400" dirty="0">
                <a:solidFill>
                  <a:srgbClr val="228B22"/>
                </a:solidFill>
                <a:latin typeface="Courier New" panose="02070309020205020404" pitchFamily="49" charset="0"/>
              </a:rPr>
              <a:t>%   </a:t>
            </a:r>
            <a:r>
              <a:rPr lang="pl-PL" sz="1400" dirty="0" err="1">
                <a:solidFill>
                  <a:srgbClr val="228B22"/>
                </a:solidFill>
                <a:latin typeface="Courier New" panose="02070309020205020404" pitchFamily="49" charset="0"/>
              </a:rPr>
              <a:t>Detailed</a:t>
            </a:r>
            <a:r>
              <a:rPr lang="pl-PL" sz="1400" dirty="0">
                <a:solidFill>
                  <a:srgbClr val="228B22"/>
                </a:solidFill>
                <a:latin typeface="Courier New" panose="02070309020205020404" pitchFamily="49" charset="0"/>
              </a:rPr>
              <a:t> </a:t>
            </a:r>
            <a:r>
              <a:rPr lang="pl-PL" sz="1400" dirty="0" err="1">
                <a:solidFill>
                  <a:srgbClr val="228B22"/>
                </a:solidFill>
                <a:latin typeface="Courier New" panose="02070309020205020404" pitchFamily="49" charset="0"/>
              </a:rPr>
              <a:t>explanation</a:t>
            </a:r>
            <a:r>
              <a:rPr lang="pl-PL" sz="1400" dirty="0">
                <a:solidFill>
                  <a:srgbClr val="228B22"/>
                </a:solidFill>
                <a:latin typeface="Courier New" panose="02070309020205020404" pitchFamily="49" charset="0"/>
              </a:rPr>
              <a:t> </a:t>
            </a:r>
            <a:r>
              <a:rPr lang="pl-PL" sz="1400" dirty="0" err="1">
                <a:solidFill>
                  <a:srgbClr val="228B22"/>
                </a:solidFill>
                <a:latin typeface="Courier New" panose="02070309020205020404" pitchFamily="49" charset="0"/>
              </a:rPr>
              <a:t>goes</a:t>
            </a:r>
            <a:r>
              <a:rPr lang="pl-PL" sz="1400" dirty="0">
                <a:solidFill>
                  <a:srgbClr val="228B22"/>
                </a:solidFill>
                <a:latin typeface="Courier New" panose="02070309020205020404" pitchFamily="49" charset="0"/>
              </a:rPr>
              <a:t> </a:t>
            </a:r>
            <a:r>
              <a:rPr lang="pl-PL" sz="1400" dirty="0" err="1">
                <a:solidFill>
                  <a:srgbClr val="228B22"/>
                </a:solidFill>
                <a:latin typeface="Courier New" panose="02070309020205020404" pitchFamily="49" charset="0"/>
              </a:rPr>
              <a:t>here</a:t>
            </a:r>
            <a:endParaRPr lang="pl-PL" sz="1400" dirty="0">
              <a:solidFill>
                <a:srgbClr val="228B22"/>
              </a:solidFill>
              <a:latin typeface="Courier New" panose="02070309020205020404" pitchFamily="49" charset="0"/>
            </a:endParaRPr>
          </a:p>
          <a:p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400" dirty="0" err="1">
                <a:solidFill>
                  <a:srgbClr val="0000FF"/>
                </a:solidFill>
                <a:latin typeface="Courier New" panose="02070309020205020404" pitchFamily="49" charset="0"/>
              </a:rPr>
              <a:t>properties</a:t>
            </a:r>
            <a:endParaRPr lang="pl-PL" sz="1400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       One     </a:t>
            </a:r>
            <a:r>
              <a:rPr lang="pl-PL" sz="1400" dirty="0">
                <a:solidFill>
                  <a:srgbClr val="228B22"/>
                </a:solidFill>
                <a:latin typeface="Courier New" panose="02070309020205020404" pitchFamily="49" charset="0"/>
              </a:rPr>
              <a:t>% First public </a:t>
            </a:r>
            <a:r>
              <a:rPr lang="pl-PL" sz="1400" dirty="0" err="1">
                <a:solidFill>
                  <a:srgbClr val="228B22"/>
                </a:solidFill>
                <a:latin typeface="Courier New" panose="02070309020205020404" pitchFamily="49" charset="0"/>
              </a:rPr>
              <a:t>property</a:t>
            </a:r>
            <a:endParaRPr lang="pl-PL" sz="1400" dirty="0">
              <a:solidFill>
                <a:srgbClr val="228B22"/>
              </a:solidFill>
              <a:latin typeface="Courier New" panose="02070309020205020404" pitchFamily="49" charset="0"/>
            </a:endParaRPr>
          </a:p>
          <a:p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Two</a:t>
            </a:r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    </a:t>
            </a:r>
            <a:r>
              <a:rPr lang="pl-PL" sz="1400" dirty="0">
                <a:solidFill>
                  <a:srgbClr val="228B22"/>
                </a:solidFill>
                <a:latin typeface="Courier New" panose="02070309020205020404" pitchFamily="49" charset="0"/>
              </a:rPr>
              <a:t>% Second public </a:t>
            </a:r>
            <a:r>
              <a:rPr lang="pl-PL" sz="1400" dirty="0" err="1">
                <a:solidFill>
                  <a:srgbClr val="228B22"/>
                </a:solidFill>
                <a:latin typeface="Courier New" panose="02070309020205020404" pitchFamily="49" charset="0"/>
              </a:rPr>
              <a:t>property</a:t>
            </a:r>
            <a:endParaRPr lang="pl-PL" sz="1400" dirty="0">
              <a:solidFill>
                <a:srgbClr val="228B22"/>
              </a:solidFill>
              <a:latin typeface="Courier New" panose="02070309020205020404" pitchFamily="49" charset="0"/>
            </a:endParaRPr>
          </a:p>
          <a:p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4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400" dirty="0" err="1">
                <a:solidFill>
                  <a:srgbClr val="0000FF"/>
                </a:solidFill>
                <a:latin typeface="Courier New" panose="02070309020205020404" pitchFamily="49" charset="0"/>
              </a:rPr>
              <a:t>properties</a:t>
            </a:r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(Access=</a:t>
            </a:r>
            <a:r>
              <a:rPr lang="pl-PL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private</a:t>
            </a:r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</a:p>
          <a:p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       Three   </a:t>
            </a:r>
            <a:r>
              <a:rPr lang="en-US" sz="1400" dirty="0">
                <a:solidFill>
                  <a:srgbClr val="228B22"/>
                </a:solidFill>
                <a:latin typeface="Courier New" panose="02070309020205020404" pitchFamily="49" charset="0"/>
              </a:rPr>
              <a:t>% Do not show this property</a:t>
            </a:r>
          </a:p>
          <a:p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4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     </a:t>
            </a:r>
          </a:p>
          <a:p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400" dirty="0" err="1">
                <a:solidFill>
                  <a:srgbClr val="0000FF"/>
                </a:solidFill>
                <a:latin typeface="Courier New" panose="02070309020205020404" pitchFamily="49" charset="0"/>
              </a:rPr>
              <a:t>methods</a:t>
            </a:r>
            <a:endParaRPr lang="pl-PL" sz="1400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sz="1400" dirty="0" err="1">
                <a:solidFill>
                  <a:srgbClr val="0000FF"/>
                </a:solidFill>
                <a:latin typeface="Courier New" panose="02070309020205020404" pitchFamily="49" charset="0"/>
              </a:rPr>
              <a:t>function</a:t>
            </a:r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</a:t>
            </a:r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pl-PL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someClass</a:t>
            </a:r>
            <a:endParaRPr lang="pl-PL" sz="14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</a:t>
            </a:r>
            <a:r>
              <a:rPr lang="pl-PL" sz="1400" dirty="0">
                <a:solidFill>
                  <a:srgbClr val="228B22"/>
                </a:solidFill>
                <a:latin typeface="Courier New" panose="02070309020205020404" pitchFamily="49" charset="0"/>
              </a:rPr>
              <a:t>% </a:t>
            </a:r>
            <a:r>
              <a:rPr lang="pl-PL" sz="1400" dirty="0" err="1">
                <a:solidFill>
                  <a:srgbClr val="228B22"/>
                </a:solidFill>
                <a:latin typeface="Courier New" panose="02070309020205020404" pitchFamily="49" charset="0"/>
              </a:rPr>
              <a:t>Summary</a:t>
            </a:r>
            <a:r>
              <a:rPr lang="pl-PL" sz="1400" dirty="0">
                <a:solidFill>
                  <a:srgbClr val="228B22"/>
                </a:solidFill>
                <a:latin typeface="Courier New" panose="02070309020205020404" pitchFamily="49" charset="0"/>
              </a:rPr>
              <a:t> of </a:t>
            </a:r>
            <a:r>
              <a:rPr lang="pl-PL" sz="1400" dirty="0" err="1">
                <a:solidFill>
                  <a:srgbClr val="228B22"/>
                </a:solidFill>
                <a:latin typeface="Courier New" panose="02070309020205020404" pitchFamily="49" charset="0"/>
              </a:rPr>
              <a:t>constructor</a:t>
            </a:r>
            <a:endParaRPr lang="pl-PL" sz="1400" dirty="0">
              <a:solidFill>
                <a:srgbClr val="228B22"/>
              </a:solidFill>
              <a:latin typeface="Courier New" panose="02070309020205020404" pitchFamily="49" charset="0"/>
            </a:endParaRPr>
          </a:p>
          <a:p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sz="14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sz="1400" dirty="0" err="1">
                <a:solidFill>
                  <a:srgbClr val="0000FF"/>
                </a:solidFill>
                <a:latin typeface="Courier New" panose="02070309020205020404" pitchFamily="49" charset="0"/>
              </a:rPr>
              <a:t>function</a:t>
            </a:r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myMethod</a:t>
            </a:r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pl-PL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</a:t>
            </a:r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</a:p>
          <a:p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</a:t>
            </a:r>
            <a:r>
              <a:rPr lang="pl-PL" sz="1400" dirty="0">
                <a:solidFill>
                  <a:srgbClr val="228B22"/>
                </a:solidFill>
                <a:latin typeface="Courier New" panose="02070309020205020404" pitchFamily="49" charset="0"/>
              </a:rPr>
              <a:t>% </a:t>
            </a:r>
            <a:r>
              <a:rPr lang="pl-PL" sz="1400" dirty="0" err="1">
                <a:solidFill>
                  <a:srgbClr val="228B22"/>
                </a:solidFill>
                <a:latin typeface="Courier New" panose="02070309020205020404" pitchFamily="49" charset="0"/>
              </a:rPr>
              <a:t>Summary</a:t>
            </a:r>
            <a:r>
              <a:rPr lang="pl-PL" sz="1400" dirty="0">
                <a:solidFill>
                  <a:srgbClr val="228B22"/>
                </a:solidFill>
                <a:latin typeface="Courier New" panose="02070309020205020404" pitchFamily="49" charset="0"/>
              </a:rPr>
              <a:t> of </a:t>
            </a:r>
            <a:r>
              <a:rPr lang="pl-PL" sz="1400" dirty="0" err="1">
                <a:solidFill>
                  <a:srgbClr val="228B22"/>
                </a:solidFill>
                <a:latin typeface="Courier New" panose="02070309020205020404" pitchFamily="49" charset="0"/>
              </a:rPr>
              <a:t>myMethod</a:t>
            </a:r>
            <a:endParaRPr lang="pl-PL" sz="1400" dirty="0">
              <a:solidFill>
                <a:srgbClr val="228B22"/>
              </a:solidFill>
              <a:latin typeface="Courier New" panose="02070309020205020404" pitchFamily="49" charset="0"/>
            </a:endParaRPr>
          </a:p>
          <a:p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</a:t>
            </a:r>
            <a:r>
              <a:rPr lang="pl-PL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disp</a:t>
            </a:r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pl-PL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</a:t>
            </a:r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</a:p>
          <a:p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sz="14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4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400" dirty="0" err="1">
                <a:solidFill>
                  <a:srgbClr val="0000FF"/>
                </a:solidFill>
                <a:latin typeface="Courier New" panose="02070309020205020404" pitchFamily="49" charset="0"/>
              </a:rPr>
              <a:t>methods</a:t>
            </a:r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(</a:t>
            </a:r>
            <a:r>
              <a:rPr lang="pl-PL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Static</a:t>
            </a:r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</a:p>
          <a:p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sz="1400" dirty="0" err="1">
                <a:solidFill>
                  <a:srgbClr val="0000FF"/>
                </a:solidFill>
                <a:latin typeface="Courier New" panose="02070309020205020404" pitchFamily="49" charset="0"/>
              </a:rPr>
              <a:t>function</a:t>
            </a:r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myStaticMethod</a:t>
            </a:r>
            <a:endParaRPr lang="pl-PL" sz="14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</a:t>
            </a:r>
            <a:r>
              <a:rPr lang="pl-PL" sz="1400" dirty="0">
                <a:solidFill>
                  <a:srgbClr val="228B22"/>
                </a:solidFill>
                <a:latin typeface="Courier New" panose="02070309020205020404" pitchFamily="49" charset="0"/>
              </a:rPr>
              <a:t>% </a:t>
            </a:r>
            <a:r>
              <a:rPr lang="pl-PL" sz="1400" dirty="0" err="1">
                <a:solidFill>
                  <a:srgbClr val="228B22"/>
                </a:solidFill>
                <a:latin typeface="Courier New" panose="02070309020205020404" pitchFamily="49" charset="0"/>
              </a:rPr>
              <a:t>Summary</a:t>
            </a:r>
            <a:r>
              <a:rPr lang="pl-PL" sz="1400" dirty="0">
                <a:solidFill>
                  <a:srgbClr val="228B22"/>
                </a:solidFill>
                <a:latin typeface="Courier New" panose="02070309020205020404" pitchFamily="49" charset="0"/>
              </a:rPr>
              <a:t> of </a:t>
            </a:r>
            <a:r>
              <a:rPr lang="pl-PL" sz="1400" dirty="0" err="1">
                <a:solidFill>
                  <a:srgbClr val="228B22"/>
                </a:solidFill>
                <a:latin typeface="Courier New" panose="02070309020205020404" pitchFamily="49" charset="0"/>
              </a:rPr>
              <a:t>myStaticMethod</a:t>
            </a:r>
            <a:endParaRPr lang="pl-PL" sz="1400" dirty="0">
              <a:solidFill>
                <a:srgbClr val="228B22"/>
              </a:solidFill>
              <a:latin typeface="Courier New" panose="02070309020205020404" pitchFamily="49" charset="0"/>
            </a:endParaRPr>
          </a:p>
          <a:p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sz="14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4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pl-PL" sz="14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</p:txBody>
      </p:sp>
      <p:sp>
        <p:nvSpPr>
          <p:cNvPr id="8" name="Symbol zastępczy zawartości 2"/>
          <p:cNvSpPr>
            <a:spLocks noGrp="1"/>
          </p:cNvSpPr>
          <p:nvPr>
            <p:ph idx="1"/>
          </p:nvPr>
        </p:nvSpPr>
        <p:spPr>
          <a:xfrm>
            <a:off x="6391367" y="1135177"/>
            <a:ext cx="4522469" cy="47378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pl-PL" sz="2400" dirty="0" err="1" smtClean="0"/>
              <a:t>doc</a:t>
            </a:r>
            <a:r>
              <a:rPr lang="pl-PL" sz="2400" dirty="0" smtClean="0"/>
              <a:t> </a:t>
            </a:r>
            <a:r>
              <a:rPr lang="pl-PL" sz="2400" dirty="0" err="1" smtClean="0"/>
              <a:t>someClass</a:t>
            </a:r>
            <a:endParaRPr lang="pl-PL" sz="2400" dirty="0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0341" y="1699796"/>
            <a:ext cx="4976663" cy="4221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58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>
          <a:xfrm>
            <a:off x="851972" y="2690260"/>
            <a:ext cx="10969139" cy="940443"/>
          </a:xfrm>
        </p:spPr>
        <p:txBody>
          <a:bodyPr>
            <a:normAutofit fontScale="90000"/>
          </a:bodyPr>
          <a:lstStyle/>
          <a:p>
            <a:pPr algn="r"/>
            <a:r>
              <a:rPr lang="pl-PL" dirty="0" smtClean="0"/>
              <a:t>Case </a:t>
            </a:r>
            <a:r>
              <a:rPr lang="pl-PL" dirty="0" err="1" smtClean="0"/>
              <a:t>Study</a:t>
            </a:r>
            <a:r>
              <a:rPr lang="pl-PL" dirty="0" smtClean="0"/>
              <a:t>: TESS</a:t>
            </a:r>
            <a:br>
              <a:rPr lang="pl-PL" dirty="0" smtClean="0"/>
            </a:br>
            <a:r>
              <a:rPr lang="pl-PL" sz="3600" dirty="0" smtClean="0"/>
              <a:t>Michał Maciejewski</a:t>
            </a:r>
            <a:br>
              <a:rPr lang="pl-PL" sz="3600" dirty="0" smtClean="0"/>
            </a:br>
            <a:r>
              <a:rPr lang="pl-PL" sz="3600" dirty="0" smtClean="0"/>
              <a:t>Emmanuele Ravaioli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7D3F44F-0E09-4D31-B115-974888AD9E6B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47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44417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400" dirty="0" smtClean="0"/>
              <a:t>Object-</a:t>
            </a:r>
            <a:r>
              <a:rPr lang="pl-PL" sz="4400" dirty="0" err="1" smtClean="0"/>
              <a:t>Oriented</a:t>
            </a:r>
            <a:r>
              <a:rPr lang="pl-PL" sz="4400" dirty="0" smtClean="0"/>
              <a:t> </a:t>
            </a:r>
            <a:r>
              <a:rPr lang="pl-PL" sz="4400" dirty="0" err="1" smtClean="0"/>
              <a:t>Modelling</a:t>
            </a:r>
            <a:endParaRPr lang="pl-PL" sz="4400" dirty="0"/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609600" y="1325607"/>
            <a:ext cx="10972800" cy="743223"/>
          </a:xfrm>
        </p:spPr>
        <p:txBody>
          <a:bodyPr/>
          <a:lstStyle/>
          <a:p>
            <a:pPr marL="48766" indent="0" algn="ctr">
              <a:buNone/>
            </a:pPr>
            <a:r>
              <a:rPr lang="pl-PL" sz="3200" dirty="0" err="1" smtClean="0"/>
              <a:t>Bottom-up</a:t>
            </a:r>
            <a:r>
              <a:rPr lang="pl-PL" sz="3200" dirty="0" smtClean="0"/>
              <a:t> modeling software development</a:t>
            </a:r>
          </a:p>
          <a:p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8E90C63-E529-490F-86C0-39310CAA8E12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48</a:t>
            </a:fld>
            <a:endParaRPr lang="pl-PL"/>
          </a:p>
        </p:txBody>
      </p:sp>
      <p:sp>
        <p:nvSpPr>
          <p:cNvPr id="8" name="Symbol zastępczy zawartości 1"/>
          <p:cNvSpPr txBox="1">
            <a:spLocks/>
          </p:cNvSpPr>
          <p:nvPr/>
        </p:nvSpPr>
        <p:spPr>
          <a:xfrm>
            <a:off x="609600" y="4983207"/>
            <a:ext cx="10972800" cy="74322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658336" indent="-60957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6948" indent="-60957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34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6872" indent="-457178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46996" indent="-457178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546" indent="-457178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7598" indent="-243829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667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192" indent="-243829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786" indent="-243829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05" indent="-243829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766" indent="0" algn="ctr">
              <a:buNone/>
            </a:pPr>
            <a:r>
              <a:rPr lang="pl-PL" sz="3200" dirty="0"/>
              <a:t>Top-down </a:t>
            </a:r>
            <a:r>
              <a:rPr lang="pl-PL" sz="3200" dirty="0" err="1"/>
              <a:t>physical</a:t>
            </a:r>
            <a:r>
              <a:rPr lang="pl-PL" sz="3200" dirty="0"/>
              <a:t> system </a:t>
            </a:r>
            <a:r>
              <a:rPr lang="pl-PL" sz="3200" dirty="0" err="1"/>
              <a:t>analysis</a:t>
            </a:r>
            <a:endParaRPr lang="pl-PL" sz="3200" dirty="0"/>
          </a:p>
          <a:p>
            <a:pPr algn="ctr"/>
            <a:endParaRPr lang="pl-PL" dirty="0"/>
          </a:p>
        </p:txBody>
      </p:sp>
      <p:pic>
        <p:nvPicPr>
          <p:cNvPr id="2050" name="Picture 2" descr="https://encrypted-tbn3.gstatic.com/images?q=tbn:ANd9GcRzwoDU-XMcZj9o5boYGmYl8grrgmfeZUcqQSMbm-ozk-N4iitfcsnFtboJ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4970" y="2209065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4964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8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400" dirty="0" smtClean="0"/>
              <a:t>CLIQ </a:t>
            </a:r>
            <a:r>
              <a:rPr lang="pl-PL" sz="4400" dirty="0" err="1" smtClean="0"/>
              <a:t>protected</a:t>
            </a:r>
            <a:r>
              <a:rPr lang="pl-PL" sz="4400" dirty="0" smtClean="0"/>
              <a:t> S.C. magnet</a:t>
            </a:r>
            <a:endParaRPr lang="pl-PL" sz="4400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4E060E1-E2B2-4D08-98B7-C2D86DFC5031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49</a:t>
            </a:fld>
            <a:endParaRPr lang="pl-PL"/>
          </a:p>
        </p:txBody>
      </p:sp>
      <p:pic>
        <p:nvPicPr>
          <p:cNvPr id="9" name="Obraz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5025" y="1766887"/>
            <a:ext cx="7981950" cy="332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42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ctrTitle"/>
          </p:nvPr>
        </p:nvSpPr>
        <p:spPr>
          <a:xfrm>
            <a:off x="805542" y="1407525"/>
            <a:ext cx="10580915" cy="2358768"/>
          </a:xfrm>
        </p:spPr>
        <p:txBody>
          <a:bodyPr>
            <a:noAutofit/>
          </a:bodyPr>
          <a:lstStyle/>
          <a:p>
            <a:pPr algn="r"/>
            <a:r>
              <a:rPr lang="pl-PL" sz="4800" dirty="0" smtClean="0"/>
              <a:t>Object-</a:t>
            </a:r>
            <a:r>
              <a:rPr lang="pl-PL" sz="4800" dirty="0" err="1" smtClean="0"/>
              <a:t>Oriented</a:t>
            </a:r>
            <a:r>
              <a:rPr lang="pl-PL" sz="4800" dirty="0" smtClean="0"/>
              <a:t> Programming </a:t>
            </a:r>
            <a:r>
              <a:rPr lang="pl-PL" sz="4800" i="1" dirty="0" smtClean="0"/>
              <a:t>Workshop</a:t>
            </a:r>
            <a:r>
              <a:rPr lang="pl-PL" sz="4800" dirty="0" smtClean="0"/>
              <a:t/>
            </a:r>
            <a:br>
              <a:rPr lang="pl-PL" sz="4800" dirty="0" smtClean="0"/>
            </a:br>
            <a:r>
              <a:rPr lang="pl-PL" sz="4800" dirty="0" smtClean="0"/>
              <a:t/>
            </a:r>
            <a:br>
              <a:rPr lang="pl-PL" sz="4800" dirty="0" smtClean="0"/>
            </a:br>
            <a:r>
              <a:rPr lang="pl-PL" sz="3600" i="1" dirty="0" err="1" smtClean="0"/>
              <a:t>Introduction</a:t>
            </a:r>
            <a:r>
              <a:rPr lang="pl-PL" sz="3600" i="1" dirty="0" smtClean="0"/>
              <a:t> in MATLAB</a:t>
            </a:r>
            <a:endParaRPr lang="en-US" sz="4800" i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Podtytuł 4"/>
          <p:cNvSpPr>
            <a:spLocks noGrp="1"/>
          </p:cNvSpPr>
          <p:nvPr>
            <p:ph type="subTitle" idx="1"/>
          </p:nvPr>
        </p:nvSpPr>
        <p:spPr>
          <a:xfrm>
            <a:off x="0" y="4464908"/>
            <a:ext cx="12192000" cy="1394256"/>
          </a:xfrm>
        </p:spPr>
        <p:txBody>
          <a:bodyPr>
            <a:normAutofit fontScale="92500" lnSpcReduction="10000"/>
          </a:bodyPr>
          <a:lstStyle/>
          <a:p>
            <a:r>
              <a:rPr lang="pl-PL" u="sng" dirty="0" smtClean="0"/>
              <a:t>Michał Maciejewski</a:t>
            </a:r>
            <a:r>
              <a:rPr lang="pl-PL" dirty="0" smtClean="0"/>
              <a:t>, Bernhard </a:t>
            </a:r>
            <a:r>
              <a:rPr lang="pl-PL" dirty="0" err="1" smtClean="0"/>
              <a:t>Auchmann</a:t>
            </a:r>
            <a:r>
              <a:rPr lang="pl-PL" dirty="0" smtClean="0"/>
              <a:t>, Lorenzo Bortot, </a:t>
            </a:r>
            <a:br>
              <a:rPr lang="pl-PL" dirty="0" smtClean="0"/>
            </a:br>
            <a:r>
              <a:rPr lang="pl-PL" dirty="0" smtClean="0"/>
              <a:t>Mateusz Koza, Kamil Król, Jean-Christophe Garnier</a:t>
            </a:r>
            <a:br>
              <a:rPr lang="pl-PL" dirty="0" smtClean="0"/>
            </a:br>
            <a:r>
              <a:rPr lang="pl-PL" dirty="0" smtClean="0"/>
              <a:t>TE-MPE-PE/MS</a:t>
            </a:r>
          </a:p>
          <a:p>
            <a:r>
              <a:rPr lang="pl-PL" dirty="0" smtClean="0"/>
              <a:t>13.</a:t>
            </a:r>
            <a:r>
              <a:rPr lang="en-GB" dirty="0" smtClean="0"/>
              <a:t>0</a:t>
            </a:r>
            <a:r>
              <a:rPr lang="pl-PL" dirty="0"/>
              <a:t>8</a:t>
            </a:r>
            <a:r>
              <a:rPr lang="pl-PL" dirty="0" smtClean="0"/>
              <a:t>.201</a:t>
            </a:r>
            <a:r>
              <a:rPr lang="en-GB" dirty="0" smtClean="0"/>
              <a:t>5</a:t>
            </a:r>
            <a:endParaRPr lang="pl-PL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FE271-72D9-4AE6-AD5C-779E2BD60BC0}" type="datetime1">
              <a:rPr lang="pl-PL" smtClean="0"/>
              <a:t>2015-08-14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4572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>
          <a:xfrm>
            <a:off x="609601" y="147000"/>
            <a:ext cx="10969139" cy="940443"/>
          </a:xfrm>
        </p:spPr>
        <p:txBody>
          <a:bodyPr>
            <a:normAutofit/>
          </a:bodyPr>
          <a:lstStyle/>
          <a:p>
            <a:r>
              <a:rPr lang="pl-PL" sz="4000" dirty="0" smtClean="0"/>
              <a:t>CLIQ </a:t>
            </a:r>
            <a:r>
              <a:rPr lang="pl-PL" sz="4000" dirty="0" err="1" smtClean="0"/>
              <a:t>protected</a:t>
            </a:r>
            <a:r>
              <a:rPr lang="pl-PL" sz="4000" dirty="0" smtClean="0"/>
              <a:t> S.C. magnet - </a:t>
            </a:r>
            <a:r>
              <a:rPr lang="pl-PL" sz="4000" dirty="0" err="1" smtClean="0"/>
              <a:t>schematic</a:t>
            </a:r>
            <a:endParaRPr lang="pl-PL" sz="4000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18A8198-C6F7-40E7-88EE-3A207E235883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50</a:t>
            </a:fld>
            <a:endParaRPr lang="pl-PL"/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5359087"/>
              </p:ext>
            </p:extLst>
          </p:nvPr>
        </p:nvGraphicFramePr>
        <p:xfrm>
          <a:off x="1395792" y="940707"/>
          <a:ext cx="10411878" cy="22250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735313"/>
                <a:gridCol w="1975626"/>
                <a:gridCol w="1495000"/>
                <a:gridCol w="1735313"/>
                <a:gridCol w="1735313"/>
                <a:gridCol w="173531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err="1" smtClean="0"/>
                        <a:t>Name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Magnet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err="1" smtClean="0"/>
                        <a:t>Protection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err="1" smtClean="0"/>
                        <a:t>Other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err="1" smtClean="0"/>
                        <a:t>Position</a:t>
                      </a:r>
                      <a:r>
                        <a:rPr lang="pl-PL" dirty="0" smtClean="0"/>
                        <a:t> From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err="1" smtClean="0"/>
                        <a:t>Direction</a:t>
                      </a:r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PC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PC_I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err="1" smtClean="0"/>
                        <a:t>none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N</a:t>
                      </a:r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Stop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StopSimulation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PC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E</a:t>
                      </a:r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Gnd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err="1" smtClean="0"/>
                        <a:t>Ground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PC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S</a:t>
                      </a:r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M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SCMagnetNb3Sn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PC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N</a:t>
                      </a:r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C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CLIQ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M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N</a:t>
                      </a:r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5321956"/>
              </p:ext>
            </p:extLst>
          </p:nvPr>
        </p:nvGraphicFramePr>
        <p:xfrm>
          <a:off x="2417011" y="3288556"/>
          <a:ext cx="8128000" cy="25958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275306"/>
                <a:gridCol w="1788694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From Component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From Port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To Component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To Port</a:t>
                      </a:r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Stop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pos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PC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neg</a:t>
                      </a:r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PC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pos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M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pos</a:t>
                      </a:r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M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neg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Stop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neg</a:t>
                      </a:r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PC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neg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Gnd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err="1" smtClean="0"/>
                        <a:t>gnd</a:t>
                      </a:r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C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pos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M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QR4_1/pos</a:t>
                      </a:r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C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neg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M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neg</a:t>
                      </a:r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6443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400" dirty="0" smtClean="0"/>
              <a:t>Model </a:t>
            </a:r>
            <a:r>
              <a:rPr lang="pl-PL" sz="4400" dirty="0" err="1" smtClean="0"/>
              <a:t>Creation</a:t>
            </a:r>
            <a:r>
              <a:rPr lang="pl-PL" sz="4400" dirty="0" smtClean="0"/>
              <a:t> </a:t>
            </a:r>
            <a:r>
              <a:rPr lang="pl-PL" sz="4400" dirty="0" err="1" smtClean="0"/>
              <a:t>Procedure</a:t>
            </a:r>
            <a:endParaRPr lang="pl-PL" sz="4400" dirty="0"/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91716" indent="-742950">
              <a:buFont typeface="+mj-lt"/>
              <a:buAutoNum type="arabicPeriod"/>
            </a:pPr>
            <a:r>
              <a:rPr lang="pl-PL" sz="3200" dirty="0" smtClean="0"/>
              <a:t>Read </a:t>
            </a:r>
            <a:r>
              <a:rPr lang="pl-PL" sz="3200" dirty="0"/>
              <a:t>Model </a:t>
            </a:r>
            <a:r>
              <a:rPr lang="pl-PL" sz="3200" dirty="0" err="1"/>
              <a:t>structure</a:t>
            </a:r>
            <a:r>
              <a:rPr lang="pl-PL" sz="3200" dirty="0"/>
              <a:t> &amp; </a:t>
            </a:r>
            <a:r>
              <a:rPr lang="pl-PL" sz="3200" dirty="0" err="1"/>
              <a:t>parameters</a:t>
            </a:r>
            <a:endParaRPr lang="pl-PL" sz="3200" dirty="0" smtClean="0"/>
          </a:p>
          <a:p>
            <a:pPr marL="791716" indent="-742950">
              <a:buFont typeface="+mj-lt"/>
              <a:buAutoNum type="arabicPeriod"/>
            </a:pPr>
            <a:r>
              <a:rPr lang="pl-PL" sz="3200" dirty="0" err="1" smtClean="0"/>
              <a:t>Initialise</a:t>
            </a:r>
            <a:r>
              <a:rPr lang="pl-PL" sz="3200" dirty="0" smtClean="0"/>
              <a:t> </a:t>
            </a:r>
            <a:r>
              <a:rPr lang="pl-PL" sz="3200" dirty="0" err="1" smtClean="0"/>
              <a:t>components</a:t>
            </a:r>
            <a:endParaRPr lang="pl-PL" sz="3200" dirty="0" smtClean="0"/>
          </a:p>
          <a:p>
            <a:pPr marL="791716" indent="-742950">
              <a:buFont typeface="+mj-lt"/>
              <a:buAutoNum type="arabicPeriod"/>
            </a:pPr>
            <a:r>
              <a:rPr lang="pl-PL" sz="3200" dirty="0" err="1" smtClean="0"/>
              <a:t>Calculate</a:t>
            </a:r>
            <a:r>
              <a:rPr lang="pl-PL" sz="3200" dirty="0" smtClean="0"/>
              <a:t> </a:t>
            </a:r>
            <a:r>
              <a:rPr lang="pl-PL" sz="3200" dirty="0" err="1" smtClean="0"/>
              <a:t>component’s</a:t>
            </a:r>
            <a:r>
              <a:rPr lang="pl-PL" sz="3200" dirty="0" smtClean="0"/>
              <a:t> </a:t>
            </a:r>
            <a:r>
              <a:rPr lang="pl-PL" sz="3200" dirty="0" err="1"/>
              <a:t>p</a:t>
            </a:r>
            <a:r>
              <a:rPr lang="pl-PL" sz="3200" dirty="0" err="1" smtClean="0"/>
              <a:t>osition</a:t>
            </a:r>
            <a:endParaRPr lang="pl-PL" sz="3200" dirty="0" smtClean="0"/>
          </a:p>
          <a:p>
            <a:pPr marL="791716" indent="-742950">
              <a:buFont typeface="+mj-lt"/>
              <a:buAutoNum type="arabicPeriod"/>
            </a:pPr>
            <a:r>
              <a:rPr lang="pl-PL" sz="3200" dirty="0" smtClean="0"/>
              <a:t>Place </a:t>
            </a:r>
            <a:r>
              <a:rPr lang="pl-PL" sz="3200" dirty="0" err="1" smtClean="0"/>
              <a:t>components</a:t>
            </a:r>
            <a:r>
              <a:rPr lang="pl-PL" sz="3200" dirty="0" smtClean="0"/>
              <a:t> on </a:t>
            </a:r>
            <a:r>
              <a:rPr lang="pl-PL" sz="3200" dirty="0" err="1" smtClean="0"/>
              <a:t>schematic</a:t>
            </a:r>
            <a:endParaRPr lang="pl-PL" sz="3200" dirty="0" smtClean="0"/>
          </a:p>
          <a:p>
            <a:pPr marL="791716" indent="-742950">
              <a:buFont typeface="+mj-lt"/>
              <a:buAutoNum type="arabicPeriod"/>
            </a:pPr>
            <a:r>
              <a:rPr lang="pl-PL" sz="3200" dirty="0" smtClean="0"/>
              <a:t>Connect </a:t>
            </a:r>
            <a:r>
              <a:rPr lang="pl-PL" sz="3200" dirty="0" err="1" smtClean="0"/>
              <a:t>components</a:t>
            </a:r>
            <a:endParaRPr lang="pl-PL" sz="3200" dirty="0" smtClean="0"/>
          </a:p>
          <a:p>
            <a:pPr marL="791716" indent="-742950">
              <a:buFont typeface="+mj-lt"/>
              <a:buAutoNum type="arabicPeriod"/>
            </a:pPr>
            <a:r>
              <a:rPr lang="pl-PL" sz="3200" dirty="0" smtClean="0"/>
              <a:t>Set </a:t>
            </a:r>
            <a:r>
              <a:rPr lang="pl-PL" sz="3200" dirty="0" err="1" smtClean="0"/>
              <a:t>component’s</a:t>
            </a:r>
            <a:r>
              <a:rPr lang="pl-PL" sz="3200" dirty="0" smtClean="0"/>
              <a:t> </a:t>
            </a:r>
            <a:r>
              <a:rPr lang="pl-PL" sz="3200" dirty="0" err="1" smtClean="0"/>
              <a:t>parameters</a:t>
            </a:r>
            <a:endParaRPr lang="pl-PL" sz="3200" dirty="0" smtClean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06E418F-0FFE-427F-9FDD-1BE69863EDB6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51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97157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48766"/>
            <a:r>
              <a:rPr lang="pl-PL" sz="3600" dirty="0" smtClean="0"/>
              <a:t>1. Read </a:t>
            </a:r>
            <a:r>
              <a:rPr lang="pl-PL" sz="3600" dirty="0"/>
              <a:t>Model </a:t>
            </a:r>
            <a:r>
              <a:rPr lang="pl-PL" sz="3600" dirty="0" err="1"/>
              <a:t>structure</a:t>
            </a:r>
            <a:r>
              <a:rPr lang="pl-PL" sz="3600" dirty="0"/>
              <a:t> &amp; </a:t>
            </a:r>
            <a:r>
              <a:rPr lang="pl-PL" sz="3600" dirty="0" err="1"/>
              <a:t>parameters</a:t>
            </a:r>
            <a:endParaRPr lang="pl-PL" sz="3600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FBB88F2-F507-4BB0-BE36-764680B78AD2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52</a:t>
            </a:fld>
            <a:endParaRPr lang="pl-PL"/>
          </a:p>
        </p:txBody>
      </p:sp>
      <p:sp>
        <p:nvSpPr>
          <p:cNvPr id="8" name="Prostokąt 7"/>
          <p:cNvSpPr/>
          <p:nvPr/>
        </p:nvSpPr>
        <p:spPr>
          <a:xfrm>
            <a:off x="609601" y="1255604"/>
            <a:ext cx="98506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 err="1" smtClean="0">
                <a:solidFill>
                  <a:srgbClr val="0000FF"/>
                </a:solidFill>
                <a:latin typeface="Courier New" panose="02070309020205020404" pitchFamily="49" charset="0"/>
              </a:rPr>
              <a:t>function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[] =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readConfiguration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(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)</a:t>
            </a:r>
          </a:p>
          <a:p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obj.configuration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=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obj.excel.raw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{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obj.CONFIGURATIONSHEET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};</a:t>
            </a:r>
          </a:p>
          <a:p>
            <a:r>
              <a:rPr lang="pl-PL" dirty="0" smtClean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  <a:endParaRPr lang="pl-PL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r>
              <a:rPr lang="pl-PL" dirty="0" smtClean="0">
                <a:solidFill>
                  <a:srgbClr val="228B22"/>
                </a:solidFill>
                <a:latin typeface="Courier New" panose="02070309020205020404" pitchFamily="49" charset="0"/>
              </a:rPr>
              <a:t>%------------------------------------------------------------------</a:t>
            </a:r>
            <a:endParaRPr lang="pl-PL" dirty="0">
              <a:solidFill>
                <a:srgbClr val="228B22"/>
              </a:solidFill>
              <a:latin typeface="Courier New" panose="02070309020205020404" pitchFamily="49" charset="0"/>
            </a:endParaRPr>
          </a:p>
          <a:p>
            <a:r>
              <a:rPr lang="pl-PL" dirty="0" err="1" smtClean="0">
                <a:solidFill>
                  <a:srgbClr val="0000FF"/>
                </a:solidFill>
                <a:latin typeface="Courier New" panose="02070309020205020404" pitchFamily="49" charset="0"/>
              </a:rPr>
              <a:t>function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[] =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readConnections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(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)</a:t>
            </a:r>
          </a:p>
          <a:p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obj.connections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=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obj.excel.text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{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obj.CONNECTIONSHEET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};</a:t>
            </a:r>
          </a:p>
          <a:p>
            <a:r>
              <a:rPr lang="pl-PL" dirty="0" smtClean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  <a:endParaRPr lang="pl-PL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r>
              <a:rPr lang="pl-PL" dirty="0" smtClean="0">
                <a:solidFill>
                  <a:srgbClr val="228B22"/>
                </a:solidFill>
                <a:latin typeface="Courier New" panose="02070309020205020404" pitchFamily="49" charset="0"/>
              </a:rPr>
              <a:t>%------------------------------------------------------------------</a:t>
            </a:r>
            <a:endParaRPr lang="pl-PL" dirty="0">
              <a:solidFill>
                <a:srgbClr val="228B22"/>
              </a:solidFill>
              <a:latin typeface="Courier New" panose="02070309020205020404" pitchFamily="49" charset="0"/>
            </a:endParaRPr>
          </a:p>
          <a:p>
            <a:r>
              <a:rPr lang="en-US" dirty="0" smtClean="0">
                <a:solidFill>
                  <a:srgbClr val="0000FF"/>
                </a:solidFill>
                <a:latin typeface="Courier New" panose="02070309020205020404" pitchFamily="49" charset="0"/>
              </a:rPr>
              <a:t>function</a:t>
            </a:r>
            <a:r>
              <a:rPr lang="en-US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</a:rPr>
              <a:t>mapParam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</a:rPr>
              <a:t>readMagnetParameters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( </a:t>
            </a: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</a:rPr>
              <a:t>startSheet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endParaRPr lang="pl-PL" dirty="0" smtClean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…</a:t>
            </a:r>
          </a:p>
          <a:p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pl-PL" dirty="0">
                <a:solidFill>
                  <a:srgbClr val="228B22"/>
                </a:solidFill>
                <a:latin typeface="Courier New" panose="02070309020205020404" pitchFamily="49" charset="0"/>
              </a:rPr>
              <a:t>%------------------------------------------------------------------</a:t>
            </a:r>
          </a:p>
          <a:p>
            <a:r>
              <a:rPr lang="pl-PL" dirty="0" err="1" smtClean="0">
                <a:solidFill>
                  <a:srgbClr val="0000FF"/>
                </a:solidFill>
                <a:latin typeface="Courier New" panose="02070309020205020404" pitchFamily="49" charset="0"/>
              </a:rPr>
              <a:t>function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mapParam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readOtherParameters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(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</a:p>
          <a:p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…</a:t>
            </a:r>
          </a:p>
          <a:p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end</a:t>
            </a:r>
            <a:endParaRPr lang="pl-PL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endParaRPr lang="en-US" dirty="0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980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>
          <a:xfrm>
            <a:off x="405065" y="233499"/>
            <a:ext cx="10969139" cy="940443"/>
          </a:xfrm>
        </p:spPr>
        <p:txBody>
          <a:bodyPr>
            <a:noAutofit/>
          </a:bodyPr>
          <a:lstStyle/>
          <a:p>
            <a:pPr marL="48766"/>
            <a:r>
              <a:rPr lang="pl-PL" sz="3600" dirty="0" smtClean="0"/>
              <a:t>2. </a:t>
            </a:r>
            <a:r>
              <a:rPr lang="pl-PL" sz="3600" dirty="0" err="1" smtClean="0"/>
              <a:t>Initialise</a:t>
            </a:r>
            <a:r>
              <a:rPr lang="pl-PL" sz="3600" dirty="0" smtClean="0"/>
              <a:t> </a:t>
            </a:r>
            <a:r>
              <a:rPr lang="pl-PL" sz="3600" dirty="0" err="1" smtClean="0"/>
              <a:t>components</a:t>
            </a:r>
            <a:r>
              <a:rPr lang="pl-PL" sz="3600" dirty="0" smtClean="0"/>
              <a:t> – </a:t>
            </a:r>
            <a:r>
              <a:rPr lang="pl-PL" sz="3600" dirty="0" err="1" smtClean="0"/>
              <a:t>Factory</a:t>
            </a:r>
            <a:r>
              <a:rPr lang="pl-PL" sz="3600" dirty="0" smtClean="0"/>
              <a:t> Design </a:t>
            </a:r>
            <a:r>
              <a:rPr lang="pl-PL" sz="3600" dirty="0" err="1" smtClean="0"/>
              <a:t>Pattern</a:t>
            </a:r>
            <a:endParaRPr lang="pl-PL" sz="3600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4D7E1C6-95BD-46A0-A854-ABE284AE2E3F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53</a:t>
            </a:fld>
            <a:endParaRPr lang="pl-PL"/>
          </a:p>
        </p:txBody>
      </p:sp>
      <p:sp>
        <p:nvSpPr>
          <p:cNvPr id="2" name="Prostokąt 1"/>
          <p:cNvSpPr/>
          <p:nvPr/>
        </p:nvSpPr>
        <p:spPr>
          <a:xfrm>
            <a:off x="405065" y="1173942"/>
            <a:ext cx="1636776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  <a:latin typeface="Courier New" panose="02070309020205020404" pitchFamily="49" charset="0"/>
              </a:rPr>
              <a:t>function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US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initialiseObjects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</a:rPr>
              <a:t>( </a:t>
            </a:r>
            <a:r>
              <a:rPr lang="en-US" sz="14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obj</a:t>
            </a:r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endParaRPr lang="en-US" sz="14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lvl="1"/>
            <a:r>
              <a:rPr lang="en-US" sz="1400" dirty="0">
                <a:solidFill>
                  <a:srgbClr val="0000FF"/>
                </a:solidFill>
                <a:latin typeface="Courier New" panose="02070309020205020404" pitchFamily="49" charset="0"/>
              </a:rPr>
              <a:t>for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i = 1 : length( </a:t>
            </a:r>
            <a:r>
              <a:rPr lang="en-US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obj.configuration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)</a:t>
            </a:r>
          </a:p>
          <a:p>
            <a:pPr lvl="1"/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prefix</a:t>
            </a:r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pl-PL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obj.configuration</a:t>
            </a:r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{i}.</a:t>
            </a:r>
            <a:r>
              <a:rPr lang="pl-PL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name</a:t>
            </a:r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pPr lvl="1"/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400" dirty="0" err="1">
                <a:solidFill>
                  <a:srgbClr val="0000FF"/>
                </a:solidFill>
                <a:latin typeface="Courier New" panose="02070309020205020404" pitchFamily="49" charset="0"/>
              </a:rPr>
              <a:t>switch</a:t>
            </a:r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obj.configuration</a:t>
            </a:r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{i}.</a:t>
            </a:r>
            <a:r>
              <a:rPr lang="pl-PL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libComponent</a:t>
            </a:r>
            <a:endParaRPr lang="pl-PL" sz="14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lvl="1"/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sz="1400" dirty="0" err="1">
                <a:solidFill>
                  <a:srgbClr val="0000FF"/>
                </a:solidFill>
                <a:latin typeface="Courier New" panose="02070309020205020404" pitchFamily="49" charset="0"/>
              </a:rPr>
              <a:t>case</a:t>
            </a:r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sz="1400" dirty="0">
                <a:solidFill>
                  <a:srgbClr val="A020F0"/>
                </a:solidFill>
                <a:latin typeface="Courier New" panose="02070309020205020404" pitchFamily="49" charset="0"/>
              </a:rPr>
              <a:t>'SCMagnetNb3Sn'</a:t>
            </a:r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pPr lvl="1"/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</a:t>
            </a:r>
            <a:r>
              <a:rPr lang="pl-PL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mapTemp</a:t>
            </a:r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= containers.Map( </a:t>
            </a:r>
            <a:r>
              <a:rPr lang="pl-PL" sz="14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prefix</a:t>
            </a:r>
            <a:r>
              <a:rPr lang="pl-PL" sz="14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, SCMagnetNb3Sn(obj.sys</a:t>
            </a:r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pl-PL" sz="14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prefix</a:t>
            </a:r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pl-PL" sz="14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obj.md.get</a:t>
            </a:r>
            <a:r>
              <a:rPr lang="pl-PL" sz="14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pl-PL" sz="14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prefix</a:t>
            </a:r>
            <a:r>
              <a:rPr lang="pl-PL" sz="14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)));</a:t>
            </a:r>
            <a:endParaRPr lang="pl-PL" sz="14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lvl="1"/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sz="1400" dirty="0" err="1">
                <a:solidFill>
                  <a:srgbClr val="0000FF"/>
                </a:solidFill>
                <a:latin typeface="Courier New" panose="02070309020205020404" pitchFamily="49" charset="0"/>
              </a:rPr>
              <a:t>case</a:t>
            </a:r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sz="1400" dirty="0">
                <a:solidFill>
                  <a:srgbClr val="A020F0"/>
                </a:solidFill>
                <a:latin typeface="Courier New" panose="02070309020205020404" pitchFamily="49" charset="0"/>
              </a:rPr>
              <a:t>'CLIQ'</a:t>
            </a:r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pPr lvl="1"/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</a:t>
            </a:r>
            <a:r>
              <a:rPr lang="pl-PL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mapTemp</a:t>
            </a:r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= containers.Map( </a:t>
            </a:r>
            <a:r>
              <a:rPr lang="pl-PL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prefix</a:t>
            </a:r>
            <a:r>
              <a:rPr lang="pl-PL" sz="14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US" sz="14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</a:rPr>
              <a:t>CLIQ( obj.sys, </a:t>
            </a:r>
            <a:r>
              <a:rPr lang="en-US" sz="14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prefix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obj.md.get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</a:rPr>
              <a:t>(prefix), </a:t>
            </a:r>
            <a:r>
              <a:rPr lang="en-US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fullLoad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</a:rPr>
              <a:t>) );</a:t>
            </a:r>
          </a:p>
          <a:p>
            <a:pPr lvl="1"/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sz="1400" dirty="0" err="1">
                <a:solidFill>
                  <a:srgbClr val="0000FF"/>
                </a:solidFill>
                <a:latin typeface="Courier New" panose="02070309020205020404" pitchFamily="49" charset="0"/>
              </a:rPr>
              <a:t>case</a:t>
            </a:r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sz="1400" dirty="0">
                <a:solidFill>
                  <a:srgbClr val="A020F0"/>
                </a:solidFill>
                <a:latin typeface="Courier New" panose="02070309020205020404" pitchFamily="49" charset="0"/>
              </a:rPr>
              <a:t>'PC_I'</a:t>
            </a:r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pPr lvl="1"/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</a:t>
            </a:r>
            <a:r>
              <a:rPr lang="pl-PL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mapTemp</a:t>
            </a:r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= containers.Map( </a:t>
            </a:r>
            <a:r>
              <a:rPr lang="pl-PL" sz="14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prefix,PC_I</a:t>
            </a:r>
            <a:r>
              <a:rPr lang="pl-PL" sz="14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(obj.sys</a:t>
            </a:r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pl-PL" sz="14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prefix</a:t>
            </a:r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pl-PL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obj.md.get</a:t>
            </a:r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pl-PL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prefix</a:t>
            </a:r>
            <a:r>
              <a:rPr lang="pl-PL" sz="14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)));</a:t>
            </a:r>
            <a:endParaRPr lang="pl-PL" sz="14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lvl="1"/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sz="1400" dirty="0" err="1">
                <a:solidFill>
                  <a:srgbClr val="0000FF"/>
                </a:solidFill>
                <a:latin typeface="Courier New" panose="02070309020205020404" pitchFamily="49" charset="0"/>
              </a:rPr>
              <a:t>case</a:t>
            </a:r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sz="1400" dirty="0">
                <a:solidFill>
                  <a:srgbClr val="A020F0"/>
                </a:solidFill>
                <a:latin typeface="Courier New" panose="02070309020205020404" pitchFamily="49" charset="0"/>
              </a:rPr>
              <a:t>'StopSimulation'</a:t>
            </a:r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pPr lvl="1"/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</a:t>
            </a:r>
            <a:r>
              <a:rPr lang="pl-PL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mapTemp</a:t>
            </a:r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= containers.Map( </a:t>
            </a:r>
            <a:r>
              <a:rPr lang="pl-PL" sz="14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prefix</a:t>
            </a:r>
            <a:r>
              <a:rPr lang="pl-PL" sz="14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en-US" sz="14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StopSimulation(obj.sys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en-US" sz="14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prefix, </a:t>
            </a:r>
            <a:r>
              <a:rPr lang="en-US" sz="14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obj.md.get</a:t>
            </a:r>
            <a:r>
              <a:rPr lang="en-US" sz="14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(prefix)));</a:t>
            </a:r>
            <a:endParaRPr lang="en-US" sz="14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lvl="1"/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sz="1400" dirty="0" err="1">
                <a:solidFill>
                  <a:srgbClr val="0000FF"/>
                </a:solidFill>
                <a:latin typeface="Courier New" panose="02070309020205020404" pitchFamily="49" charset="0"/>
              </a:rPr>
              <a:t>case</a:t>
            </a:r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sz="140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pl-PL" sz="1400" dirty="0" err="1">
                <a:solidFill>
                  <a:srgbClr val="A020F0"/>
                </a:solidFill>
                <a:latin typeface="Courier New" panose="02070309020205020404" pitchFamily="49" charset="0"/>
              </a:rPr>
              <a:t>Ground</a:t>
            </a:r>
            <a:r>
              <a:rPr lang="pl-PL" sz="140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pPr lvl="1"/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</a:t>
            </a:r>
            <a:r>
              <a:rPr lang="pl-PL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mapTemp</a:t>
            </a:r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= containers.Map( </a:t>
            </a:r>
            <a:r>
              <a:rPr lang="pl-PL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prefix</a:t>
            </a:r>
            <a:r>
              <a:rPr lang="pl-PL" sz="14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pl-PL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Ground</a:t>
            </a:r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(obj.sys, </a:t>
            </a:r>
            <a:r>
              <a:rPr lang="pl-PL" sz="1400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prefix</a:t>
            </a:r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pl-PL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obj.md.get</a:t>
            </a:r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pl-PL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prefix</a:t>
            </a:r>
            <a:r>
              <a:rPr lang="pl-PL" sz="14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)));</a:t>
            </a:r>
            <a:endParaRPr lang="pl-PL" sz="14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lvl="1"/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sz="1400" dirty="0" err="1">
                <a:solidFill>
                  <a:srgbClr val="0000FF"/>
                </a:solidFill>
                <a:latin typeface="Courier New" panose="02070309020205020404" pitchFamily="49" charset="0"/>
              </a:rPr>
              <a:t>otherwise</a:t>
            </a:r>
            <a:endParaRPr lang="pl-PL" sz="1400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pPr lvl="1"/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error([</a:t>
            </a:r>
            <a:r>
              <a:rPr lang="en-US" sz="1400" dirty="0">
                <a:solidFill>
                  <a:srgbClr val="A020F0"/>
                </a:solidFill>
                <a:latin typeface="Courier New" panose="02070309020205020404" pitchFamily="49" charset="0"/>
              </a:rPr>
              <a:t>'This library component '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obj.configuration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</a:rPr>
              <a:t>{i}.</a:t>
            </a:r>
            <a:r>
              <a:rPr lang="en-US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libComponent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400" dirty="0">
                <a:solidFill>
                  <a:srgbClr val="A020F0"/>
                </a:solidFill>
                <a:latin typeface="Courier New" panose="02070309020205020404" pitchFamily="49" charset="0"/>
              </a:rPr>
              <a:t>' is not supported'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</a:rPr>
              <a:t>])</a:t>
            </a:r>
          </a:p>
          <a:p>
            <a:pPr lvl="1"/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4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pPr lvl="1"/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obj.blocksMap</a:t>
            </a:r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= [</a:t>
            </a:r>
            <a:r>
              <a:rPr lang="pl-PL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obj.blocksMap</a:t>
            </a:r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; </a:t>
            </a:r>
            <a:r>
              <a:rPr lang="pl-PL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mapTemp</a:t>
            </a:r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];</a:t>
            </a:r>
          </a:p>
          <a:p>
            <a:pPr lvl="1"/>
            <a:r>
              <a:rPr lang="pl-PL" sz="14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pPr lvl="1"/>
            <a:r>
              <a:rPr lang="pl-PL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obj.solver</a:t>
            </a:r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pl-PL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Solver</a:t>
            </a:r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(obj.sys, </a:t>
            </a:r>
            <a:r>
              <a:rPr lang="pl-PL" sz="1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obj.md.solver</a:t>
            </a:r>
            <a:r>
              <a:rPr lang="pl-PL" sz="140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pl-PL" sz="14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301026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8766"/>
            <a:r>
              <a:rPr lang="pl-PL" sz="3600" dirty="0" smtClean="0"/>
              <a:t>3. </a:t>
            </a:r>
            <a:r>
              <a:rPr lang="pl-PL" sz="3600" dirty="0" err="1" smtClean="0"/>
              <a:t>Calculate</a:t>
            </a:r>
            <a:r>
              <a:rPr lang="pl-PL" sz="3600" dirty="0" smtClean="0"/>
              <a:t> </a:t>
            </a:r>
            <a:r>
              <a:rPr lang="pl-PL" sz="3600" dirty="0" err="1"/>
              <a:t>component’s</a:t>
            </a:r>
            <a:r>
              <a:rPr lang="pl-PL" sz="3600" dirty="0"/>
              <a:t> </a:t>
            </a:r>
            <a:r>
              <a:rPr lang="pl-PL" sz="3600" dirty="0" err="1"/>
              <a:t>position</a:t>
            </a:r>
            <a:endParaRPr lang="pl-PL" sz="3600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FD9B172-804E-4E3F-8B1E-802FD9C7221B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54</a:t>
            </a:fld>
            <a:endParaRPr lang="pl-PL"/>
          </a:p>
        </p:txBody>
      </p:sp>
      <p:sp>
        <p:nvSpPr>
          <p:cNvPr id="9" name="Prostokąt 8"/>
          <p:cNvSpPr/>
          <p:nvPr/>
        </p:nvSpPr>
        <p:spPr>
          <a:xfrm>
            <a:off x="262890" y="1173942"/>
            <a:ext cx="140131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rgbClr val="0000FF"/>
                </a:solidFill>
                <a:latin typeface="Courier New" panose="02070309020205020404" pitchFamily="49" charset="0"/>
              </a:rPr>
              <a:t>function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calculatePosition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(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)</a:t>
            </a:r>
          </a:p>
          <a:p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dirty="0">
                <a:solidFill>
                  <a:srgbClr val="228B22"/>
                </a:solidFill>
                <a:latin typeface="Courier New" panose="02070309020205020404" pitchFamily="49" charset="0"/>
              </a:rPr>
              <a:t>% For the first component it is predefined</a:t>
            </a: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x = 200;</a:t>
            </a: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y = 200;</a:t>
            </a: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setPosition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(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obj.blocksMap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obj.configuration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{1}.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name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), [x y] );</a:t>
            </a:r>
          </a:p>
          <a:p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dirty="0">
                <a:solidFill>
                  <a:srgbClr val="228B22"/>
                </a:solidFill>
                <a:latin typeface="Courier New" panose="02070309020205020404" pitchFamily="49" charset="0"/>
              </a:rPr>
              <a:t>% For the other is </a:t>
            </a:r>
            <a:r>
              <a:rPr lang="en-US" dirty="0" err="1">
                <a:solidFill>
                  <a:srgbClr val="228B22"/>
                </a:solidFill>
                <a:latin typeface="Courier New" panose="02070309020205020404" pitchFamily="49" charset="0"/>
              </a:rPr>
              <a:t>is</a:t>
            </a:r>
            <a:r>
              <a:rPr lang="en-US" dirty="0">
                <a:solidFill>
                  <a:srgbClr val="228B22"/>
                </a:solidFill>
                <a:latin typeface="Courier New" panose="02070309020205020404" pitchFamily="49" charset="0"/>
              </a:rPr>
              <a:t> always relative</a:t>
            </a:r>
          </a:p>
          <a:p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urier New" panose="02070309020205020404" pitchFamily="49" charset="0"/>
              </a:rPr>
              <a:t>for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 i = 2 : length( </a:t>
            </a: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obj.configuration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 )</a:t>
            </a: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ulv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obj.blocksMap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obj.configuration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{i}.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positionFrom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).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getUpperLeftVertex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();</a:t>
            </a: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lrv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obj.blocksMap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obj.configuration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{i}.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positionFrom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).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getLowerRightVertex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();</a:t>
            </a: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    [x, y] =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calculatePositionFromCardinalDirections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ulv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lrv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setPosition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obj.blocksMap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obj.configuration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{i}.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name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), [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ceil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(x)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ceil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(y)]);</a:t>
            </a: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pl-PL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416037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8766"/>
            <a:r>
              <a:rPr lang="pl-PL" sz="3600" dirty="0" smtClean="0"/>
              <a:t>4. Place </a:t>
            </a:r>
            <a:r>
              <a:rPr lang="pl-PL" sz="3600" dirty="0" err="1"/>
              <a:t>components</a:t>
            </a:r>
            <a:r>
              <a:rPr lang="pl-PL" sz="3600" dirty="0"/>
              <a:t> on </a:t>
            </a:r>
            <a:r>
              <a:rPr lang="pl-PL" sz="3600" dirty="0" err="1"/>
              <a:t>schematic</a:t>
            </a:r>
            <a:endParaRPr lang="pl-PL" sz="3600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0E5FF42-D15D-4BB0-8CC2-1F3E68D33D89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55</a:t>
            </a:fld>
            <a:endParaRPr lang="pl-PL"/>
          </a:p>
        </p:txBody>
      </p:sp>
      <p:sp>
        <p:nvSpPr>
          <p:cNvPr id="9" name="Prostokąt 8"/>
          <p:cNvSpPr/>
          <p:nvPr/>
        </p:nvSpPr>
        <p:spPr>
          <a:xfrm>
            <a:off x="1720290" y="2284808"/>
            <a:ext cx="87477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 err="1" smtClean="0">
                <a:solidFill>
                  <a:srgbClr val="0000FF"/>
                </a:solidFill>
                <a:latin typeface="Courier New" panose="02070309020205020404" pitchFamily="49" charset="0"/>
              </a:rPr>
              <a:t>function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placeBlocks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(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)</a:t>
            </a:r>
          </a:p>
          <a:p>
            <a:r>
              <a:rPr lang="pl-PL" dirty="0" smtClean="0">
                <a:solidFill>
                  <a:srgbClr val="0000FF"/>
                </a:solidFill>
                <a:latin typeface="Courier New" panose="02070309020205020404" pitchFamily="49" charset="0"/>
              </a:rPr>
              <a:t>    for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k =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obj.blocksMap.keys</a:t>
            </a:r>
            <a:endParaRPr lang="pl-PL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placeBlocks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(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obj.blocksMap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( char(k) ) );</a:t>
            </a:r>
          </a:p>
          <a:p>
            <a:r>
              <a:rPr lang="pl-PL" dirty="0" smtClean="0">
                <a:solidFill>
                  <a:srgbClr val="0000FF"/>
                </a:solidFill>
                <a:latin typeface="Courier New" panose="02070309020205020404" pitchFamily="49" charset="0"/>
              </a:rPr>
              <a:t>    end</a:t>
            </a:r>
            <a:endParaRPr lang="pl-PL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r>
              <a:rPr lang="pl-PL" dirty="0" smtClean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  <a:endParaRPr lang="pl-PL" dirty="0"/>
          </a:p>
        </p:txBody>
      </p:sp>
      <p:pic>
        <p:nvPicPr>
          <p:cNvPr id="8" name="Obraz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9914" y="2191384"/>
            <a:ext cx="2258695" cy="14319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6689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8766"/>
            <a:r>
              <a:rPr lang="pl-PL" sz="3600" dirty="0" smtClean="0"/>
              <a:t>5. Connect </a:t>
            </a:r>
            <a:r>
              <a:rPr lang="pl-PL" sz="3600" dirty="0" err="1"/>
              <a:t>components</a:t>
            </a:r>
            <a:endParaRPr lang="pl-PL" sz="3600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6B230D-188A-4B1E-87E0-18EC2E409DE8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56</a:t>
            </a:fld>
            <a:endParaRPr lang="pl-PL"/>
          </a:p>
        </p:txBody>
      </p:sp>
      <p:sp>
        <p:nvSpPr>
          <p:cNvPr id="8" name="Prostokąt 7"/>
          <p:cNvSpPr/>
          <p:nvPr/>
        </p:nvSpPr>
        <p:spPr>
          <a:xfrm>
            <a:off x="609601" y="1541354"/>
            <a:ext cx="1017832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rgbClr val="0000FF"/>
                </a:solidFill>
                <a:latin typeface="Courier New" panose="02070309020205020404" pitchFamily="49" charset="0"/>
              </a:rPr>
              <a:t>function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connectBlocks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(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)</a:t>
            </a:r>
          </a:p>
          <a:p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obj.connections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= 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obj.cellText2connect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(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obj.md.connections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);</a:t>
            </a:r>
          </a:p>
          <a:p>
            <a:r>
              <a:rPr lang="pl-PL" dirty="0" smtClean="0">
                <a:solidFill>
                  <a:srgbClr val="0000FF"/>
                </a:solidFill>
                <a:latin typeface="Courier New" panose="02070309020205020404" pitchFamily="49" charset="0"/>
              </a:rPr>
              <a:t>    </a:t>
            </a:r>
            <a:r>
              <a:rPr lang="en-US" dirty="0" smtClean="0">
                <a:solidFill>
                  <a:srgbClr val="0000FF"/>
                </a:solidFill>
                <a:latin typeface="Courier New" panose="02070309020205020404" pitchFamily="49" charset="0"/>
              </a:rPr>
              <a:t>for</a:t>
            </a:r>
            <a:r>
              <a:rPr lang="en-US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i = 1 : length( </a:t>
            </a: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obj.connections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 )</a:t>
            </a: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fromBlock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=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obj.connections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{i}.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fromBlock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fromPort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=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obj.connections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{i}.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fromPort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toBlock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=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obj.connections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{i}.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toBlock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toPort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=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obj.connections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{i}.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toPort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add_line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(obj.sys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pl-PL" dirty="0">
                <a:solidFill>
                  <a:srgbClr val="0000FF"/>
                </a:solidFill>
                <a:latin typeface="Courier New" panose="02070309020205020404" pitchFamily="49" charset="0"/>
              </a:rPr>
              <a:t>...</a:t>
            </a: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obj.blocksMap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( </a:t>
            </a:r>
            <a:r>
              <a:rPr lang="pl-PL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fromBlock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).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getPortHandle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( </a:t>
            </a:r>
            <a:r>
              <a:rPr lang="pl-PL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fromPort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),</a:t>
            </a:r>
            <a:r>
              <a:rPr lang="pl-PL" dirty="0">
                <a:solidFill>
                  <a:srgbClr val="0000FF"/>
                </a:solidFill>
                <a:latin typeface="Courier New" panose="02070309020205020404" pitchFamily="49" charset="0"/>
              </a:rPr>
              <a:t>...</a:t>
            </a: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obj.blocksMap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( </a:t>
            </a:r>
            <a:r>
              <a:rPr lang="pl-PL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toBlock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).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getPortHandle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( </a:t>
            </a:r>
            <a:r>
              <a:rPr lang="pl-PL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toPort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),</a:t>
            </a:r>
            <a:r>
              <a:rPr lang="pl-PL" dirty="0">
                <a:solidFill>
                  <a:srgbClr val="0000FF"/>
                </a:solidFill>
                <a:latin typeface="Courier New" panose="02070309020205020404" pitchFamily="49" charset="0"/>
              </a:rPr>
              <a:t>...</a:t>
            </a: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dirty="0" smtClean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pl-PL" dirty="0" err="1" smtClean="0">
                <a:solidFill>
                  <a:srgbClr val="A020F0"/>
                </a:solidFill>
                <a:latin typeface="Courier New" panose="02070309020205020404" pitchFamily="49" charset="0"/>
              </a:rPr>
              <a:t>autorouting</a:t>
            </a:r>
            <a:r>
              <a:rPr lang="pl-PL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pl-PL" dirty="0">
                <a:solidFill>
                  <a:srgbClr val="A020F0"/>
                </a:solidFill>
                <a:latin typeface="Courier New" panose="02070309020205020404" pitchFamily="49" charset="0"/>
              </a:rPr>
              <a:t>'on'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pl-PL" dirty="0" smtClean="0">
                <a:solidFill>
                  <a:srgbClr val="0000FF"/>
                </a:solidFill>
                <a:latin typeface="Courier New" panose="02070309020205020404" pitchFamily="49" charset="0"/>
              </a:rPr>
              <a:t>    end</a:t>
            </a:r>
            <a:endParaRPr lang="pl-PL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r>
              <a:rPr lang="pl-PL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</p:txBody>
      </p:sp>
      <p:pic>
        <p:nvPicPr>
          <p:cNvPr id="9" name="Obraz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0667" y="1899920"/>
            <a:ext cx="2446338" cy="21961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2250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8766"/>
            <a:r>
              <a:rPr lang="pl-PL" sz="3600" dirty="0" smtClean="0"/>
              <a:t>6. Set </a:t>
            </a:r>
            <a:r>
              <a:rPr lang="pl-PL" sz="3600" dirty="0" err="1"/>
              <a:t>component’s</a:t>
            </a:r>
            <a:r>
              <a:rPr lang="pl-PL" sz="3600" dirty="0"/>
              <a:t> </a:t>
            </a:r>
            <a:r>
              <a:rPr lang="pl-PL" sz="3600" dirty="0" err="1"/>
              <a:t>parameters</a:t>
            </a:r>
            <a:endParaRPr lang="pl-PL" sz="3600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DB5DC74-3BC8-4CBC-9DDD-9E7C208AE9AA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57</a:t>
            </a:fld>
            <a:endParaRPr lang="pl-PL"/>
          </a:p>
        </p:txBody>
      </p:sp>
      <p:sp>
        <p:nvSpPr>
          <p:cNvPr id="8" name="Prostokąt 7"/>
          <p:cNvSpPr/>
          <p:nvPr/>
        </p:nvSpPr>
        <p:spPr>
          <a:xfrm>
            <a:off x="1697430" y="2076510"/>
            <a:ext cx="87934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 err="1" smtClean="0">
                <a:solidFill>
                  <a:srgbClr val="0000FF"/>
                </a:solidFill>
                <a:latin typeface="Courier New" panose="02070309020205020404" pitchFamily="49" charset="0"/>
              </a:rPr>
              <a:t>function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= setParameters(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)</a:t>
            </a:r>
          </a:p>
          <a:p>
            <a:r>
              <a:rPr lang="pl-PL" dirty="0" smtClean="0">
                <a:solidFill>
                  <a:srgbClr val="0000FF"/>
                </a:solidFill>
                <a:latin typeface="Courier New" panose="02070309020205020404" pitchFamily="49" charset="0"/>
              </a:rPr>
              <a:t>    for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k =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obj.blocksMap.keys</a:t>
            </a:r>
            <a:endParaRPr lang="pl-PL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    setParameters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( </a:t>
            </a:r>
            <a:r>
              <a:rPr lang="pl-PL" dirty="0" err="1">
                <a:solidFill>
                  <a:srgbClr val="000000"/>
                </a:solidFill>
                <a:latin typeface="Courier New" panose="02070309020205020404" pitchFamily="49" charset="0"/>
              </a:rPr>
              <a:t>obj.blocksMap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( char(k) ) );</a:t>
            </a: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dirty="0" smtClean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  <a:endParaRPr lang="pl-PL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</a:t>
            </a:r>
            <a:endParaRPr lang="pl-PL" dirty="0" smtClean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</a:t>
            </a:r>
            <a:r>
              <a:rPr lang="pl-PL" dirty="0" smtClean="0">
                <a:solidFill>
                  <a:srgbClr val="228B22"/>
                </a:solidFill>
                <a:latin typeface="Courier New" panose="02070309020205020404" pitchFamily="49" charset="0"/>
              </a:rPr>
              <a:t>% </a:t>
            </a:r>
            <a:r>
              <a:rPr lang="pl-PL" dirty="0">
                <a:solidFill>
                  <a:srgbClr val="228B22"/>
                </a:solidFill>
                <a:latin typeface="Courier New" panose="02070309020205020404" pitchFamily="49" charset="0"/>
              </a:rPr>
              <a:t>Set </a:t>
            </a:r>
            <a:r>
              <a:rPr lang="pl-PL" dirty="0" err="1">
                <a:solidFill>
                  <a:srgbClr val="228B22"/>
                </a:solidFill>
                <a:latin typeface="Courier New" panose="02070309020205020404" pitchFamily="49" charset="0"/>
              </a:rPr>
              <a:t>simulation</a:t>
            </a:r>
            <a:r>
              <a:rPr lang="pl-PL" dirty="0">
                <a:solidFill>
                  <a:srgbClr val="228B22"/>
                </a:solidFill>
                <a:latin typeface="Courier New" panose="02070309020205020404" pitchFamily="49" charset="0"/>
              </a:rPr>
              <a:t> </a:t>
            </a:r>
            <a:r>
              <a:rPr lang="pl-PL" dirty="0" err="1">
                <a:solidFill>
                  <a:srgbClr val="228B22"/>
                </a:solidFill>
                <a:latin typeface="Courier New" panose="02070309020205020404" pitchFamily="49" charset="0"/>
              </a:rPr>
              <a:t>solver</a:t>
            </a:r>
            <a:r>
              <a:rPr lang="pl-PL" dirty="0">
                <a:solidFill>
                  <a:srgbClr val="228B22"/>
                </a:solidFill>
                <a:latin typeface="Courier New" panose="02070309020205020404" pitchFamily="49" charset="0"/>
              </a:rPr>
              <a:t> </a:t>
            </a:r>
            <a:r>
              <a:rPr lang="pl-PL" dirty="0" err="1">
                <a:solidFill>
                  <a:srgbClr val="228B22"/>
                </a:solidFill>
                <a:latin typeface="Courier New" panose="02070309020205020404" pitchFamily="49" charset="0"/>
              </a:rPr>
              <a:t>parameter</a:t>
            </a:r>
            <a:endParaRPr lang="pl-PL" dirty="0">
              <a:solidFill>
                <a:srgbClr val="228B22"/>
              </a:solidFill>
              <a:latin typeface="Courier New" panose="02070309020205020404" pitchFamily="49" charset="0"/>
            </a:endParaRPr>
          </a:p>
          <a:p>
            <a:r>
              <a:rPr lang="pl-PL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dirty="0" err="1" smtClean="0">
                <a:solidFill>
                  <a:srgbClr val="000000"/>
                </a:solidFill>
                <a:latin typeface="Courier New" panose="02070309020205020404" pitchFamily="49" charset="0"/>
              </a:rPr>
              <a:t>obj.solver.setParameters</a:t>
            </a:r>
            <a:r>
              <a:rPr lang="pl-PL" dirty="0">
                <a:solidFill>
                  <a:srgbClr val="000000"/>
                </a:solidFill>
                <a:latin typeface="Courier New" panose="02070309020205020404" pitchFamily="49" charset="0"/>
              </a:rPr>
              <a:t>();</a:t>
            </a:r>
          </a:p>
          <a:p>
            <a:r>
              <a:rPr lang="pl-PL" dirty="0" smtClean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  <a:endParaRPr lang="pl-PL" dirty="0">
              <a:solidFill>
                <a:srgbClr val="0000FF"/>
              </a:solidFill>
              <a:latin typeface="Courier New" panose="02070309020205020404" pitchFamily="49" charset="0"/>
            </a:endParaRPr>
          </a:p>
        </p:txBody>
      </p:sp>
      <p:pic>
        <p:nvPicPr>
          <p:cNvPr id="9" name="Obraz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9914" y="2191384"/>
            <a:ext cx="2258695" cy="14319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8826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400" dirty="0" smtClean="0"/>
              <a:t>*Operator </a:t>
            </a:r>
            <a:r>
              <a:rPr lang="pl-PL" sz="4400" dirty="0" err="1" smtClean="0"/>
              <a:t>overload</a:t>
            </a:r>
            <a:endParaRPr lang="pl-PL" sz="4400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53824E1-7687-4281-8C8E-CA3837273078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58</a:t>
            </a:fld>
            <a:endParaRPr lang="pl-PL"/>
          </a:p>
        </p:txBody>
      </p:sp>
      <p:sp>
        <p:nvSpPr>
          <p:cNvPr id="2" name="Prostokąt 1"/>
          <p:cNvSpPr/>
          <p:nvPr/>
        </p:nvSpPr>
        <p:spPr>
          <a:xfrm>
            <a:off x="609601" y="1322532"/>
            <a:ext cx="1524762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  <a:latin typeface="Courier New" panose="02070309020205020404" pitchFamily="49" charset="0"/>
              </a:rPr>
              <a:t>function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r = </a:t>
            </a:r>
            <a:r>
              <a:rPr lang="en-US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eq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(obj1, obj2) </a:t>
            </a:r>
            <a:r>
              <a:rPr lang="en-US" sz="1600" dirty="0">
                <a:solidFill>
                  <a:srgbClr val="228B22"/>
                </a:solidFill>
                <a:latin typeface="Courier New" panose="02070309020205020404" pitchFamily="49" charset="0"/>
              </a:rPr>
              <a:t>% m1 == m2</a:t>
            </a:r>
          </a:p>
          <a:p>
            <a:r>
              <a:rPr lang="pl-PL" sz="1600" dirty="0" err="1">
                <a:solidFill>
                  <a:srgbClr val="0000FF"/>
                </a:solidFill>
                <a:latin typeface="Courier New" panose="02070309020205020404" pitchFamily="49" charset="0"/>
              </a:rPr>
              <a:t>if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isa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(obj1, </a:t>
            </a:r>
            <a:r>
              <a:rPr lang="pl-PL" sz="1600" dirty="0">
                <a:solidFill>
                  <a:srgbClr val="A020F0"/>
                </a:solidFill>
                <a:latin typeface="Courier New" panose="02070309020205020404" pitchFamily="49" charset="0"/>
              </a:rPr>
              <a:t>'Model'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) &amp;&amp;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isa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(obj2, </a:t>
            </a:r>
            <a:r>
              <a:rPr lang="pl-PL" sz="1600" dirty="0">
                <a:solidFill>
                  <a:srgbClr val="A020F0"/>
                </a:solidFill>
                <a:latin typeface="Courier New" panose="02070309020205020404" pitchFamily="49" charset="0"/>
              </a:rPr>
              <a:t>'Model'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r =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true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600" dirty="0">
                <a:solidFill>
                  <a:srgbClr val="0000FF"/>
                </a:solidFill>
                <a:latin typeface="Courier New" panose="02070309020205020404" pitchFamily="49" charset="0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length( obj1.configuration ) == length( obj2.configuration )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en-US" sz="1600" dirty="0">
                <a:solidFill>
                  <a:srgbClr val="0000FF"/>
                </a:solidFill>
                <a:latin typeface="Courier New" panose="02070309020205020404" pitchFamily="49" charset="0"/>
              </a:rPr>
              <a:t>for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i = 1 : length( obj1.configuration )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</a:t>
            </a:r>
            <a:r>
              <a:rPr lang="en-US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isSameLibrary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strcmp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( obj1.configuration{i}.</a:t>
            </a:r>
            <a:r>
              <a:rPr lang="en-US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libComponent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pl-PL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…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	</a:t>
            </a:r>
            <a:r>
              <a:rPr lang="pl-PL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				</a:t>
            </a:r>
            <a:r>
              <a:rPr lang="en-US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obj2.configuration{i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}.</a:t>
            </a:r>
            <a:r>
              <a:rPr lang="en-US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libComponent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isSameName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strcmp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( obj1.configuration{i}.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name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, obj2.configuration{i}.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name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</a:t>
            </a:r>
            <a:r>
              <a:rPr lang="pl-PL" sz="1600" dirty="0" err="1">
                <a:solidFill>
                  <a:srgbClr val="0000FF"/>
                </a:solidFill>
                <a:latin typeface="Courier New" panose="02070309020205020404" pitchFamily="49" charset="0"/>
              </a:rPr>
              <a:t>if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~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isSameLibrary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|| ~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isSameName</a:t>
            </a:r>
            <a:endParaRPr lang="pl-PL" sz="16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    r =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false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    </a:t>
            </a:r>
            <a:r>
              <a:rPr lang="pl-PL" sz="1600" dirty="0" err="1">
                <a:solidFill>
                  <a:srgbClr val="0000FF"/>
                </a:solidFill>
                <a:latin typeface="Courier New" panose="02070309020205020404" pitchFamily="49" charset="0"/>
              </a:rPr>
              <a:t>break</a:t>
            </a:r>
            <a:endParaRPr lang="pl-PL" sz="1600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</a:t>
            </a:r>
            <a:r>
              <a:rPr lang="pl-PL" sz="16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pl-PL" sz="16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600" dirty="0" err="1">
                <a:solidFill>
                  <a:srgbClr val="0000FF"/>
                </a:solidFill>
                <a:latin typeface="Courier New" panose="02070309020205020404" pitchFamily="49" charset="0"/>
              </a:rPr>
              <a:t>else</a:t>
            </a:r>
            <a:endParaRPr lang="pl-PL" sz="1600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 r = </a:t>
            </a:r>
            <a:r>
              <a:rPr lang="pl-PL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false</a:t>
            </a:r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pl-PL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pl-PL" sz="16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pl-PL" sz="1600" dirty="0">
                <a:solidFill>
                  <a:srgbClr val="0000FF"/>
                </a:solidFill>
                <a:latin typeface="Courier New" panose="02070309020205020404" pitchFamily="49" charset="0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120122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trzałka zakrzywiona w prawo 18"/>
          <p:cNvSpPr/>
          <p:nvPr/>
        </p:nvSpPr>
        <p:spPr>
          <a:xfrm flipH="1" flipV="1">
            <a:off x="8096666" y="1394461"/>
            <a:ext cx="1795120" cy="3751833"/>
          </a:xfrm>
          <a:prstGeom prst="curvedRightArrow">
            <a:avLst>
              <a:gd name="adj1" fmla="val 12410"/>
              <a:gd name="adj2" fmla="val 36123"/>
              <a:gd name="adj3" fmla="val 2500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6" name="Symbol zastępczy daty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fld id="{0486B6D8-B1E9-4209-B028-557472F87333}" type="datetime1">
              <a:rPr lang="pl-PL" smtClean="0"/>
              <a:t>2015-08-14</a:t>
            </a:fld>
            <a:endParaRPr lang="en-US" dirty="0"/>
          </a:p>
        </p:txBody>
      </p:sp>
      <p:sp>
        <p:nvSpPr>
          <p:cNvPr id="7" name="Symbol zastępczy stopki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 smtClean="0"/>
              <a:t>Object Oriented Programming Workshop</a:t>
            </a:r>
            <a:endParaRPr lang="pl-PL" dirty="0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59</a:t>
            </a:fld>
            <a:endParaRPr lang="en-US" dirty="0"/>
          </a:p>
        </p:txBody>
      </p:sp>
      <p:sp>
        <p:nvSpPr>
          <p:cNvPr id="3" name="Prostokąt zaokrąglony 2"/>
          <p:cNvSpPr/>
          <p:nvPr/>
        </p:nvSpPr>
        <p:spPr>
          <a:xfrm>
            <a:off x="3111841" y="4586750"/>
            <a:ext cx="5968314" cy="720000"/>
          </a:xfrm>
          <a:prstGeom prst="roundRect">
            <a:avLst/>
          </a:prstGeom>
          <a:ln w="38100">
            <a:solidFill>
              <a:srgbClr val="00B0F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400" b="1" dirty="0">
                <a:solidFill>
                  <a:srgbClr val="00B0F0"/>
                </a:solidFill>
              </a:rPr>
              <a:t>Simulink (</a:t>
            </a:r>
            <a:r>
              <a:rPr lang="pl-PL" sz="2400" b="1" dirty="0" err="1">
                <a:solidFill>
                  <a:srgbClr val="00B0F0"/>
                </a:solidFill>
              </a:rPr>
              <a:t>Solver</a:t>
            </a:r>
            <a:r>
              <a:rPr lang="pl-PL" sz="2400" b="1" dirty="0">
                <a:solidFill>
                  <a:srgbClr val="00B0F0"/>
                </a:solidFill>
              </a:rPr>
              <a:t>, </a:t>
            </a:r>
            <a:r>
              <a:rPr lang="pl-PL" sz="2400" b="1" dirty="0" smtClean="0">
                <a:solidFill>
                  <a:srgbClr val="00B0F0"/>
                </a:solidFill>
              </a:rPr>
              <a:t>Library, </a:t>
            </a:r>
            <a:r>
              <a:rPr lang="pl-PL" sz="2400" b="1" dirty="0">
                <a:solidFill>
                  <a:srgbClr val="00B0F0"/>
                </a:solidFill>
              </a:rPr>
              <a:t>Model)</a:t>
            </a:r>
            <a:endParaRPr lang="pl-PL" b="1" dirty="0">
              <a:solidFill>
                <a:srgbClr val="00B0F0"/>
              </a:solidFill>
            </a:endParaRPr>
          </a:p>
        </p:txBody>
      </p:sp>
      <p:sp>
        <p:nvSpPr>
          <p:cNvPr id="13" name="Prostokąt zaokrąglony 12"/>
          <p:cNvSpPr/>
          <p:nvPr/>
        </p:nvSpPr>
        <p:spPr>
          <a:xfrm>
            <a:off x="4081848" y="2897141"/>
            <a:ext cx="4028303" cy="720000"/>
          </a:xfrm>
          <a:prstGeom prst="roundRect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400" b="1" dirty="0" smtClean="0">
                <a:solidFill>
                  <a:srgbClr val="00B050"/>
                </a:solidFill>
              </a:rPr>
              <a:t>Main </a:t>
            </a:r>
            <a:r>
              <a:rPr lang="pl-PL" sz="2400" b="1" dirty="0" err="1" smtClean="0">
                <a:solidFill>
                  <a:srgbClr val="00B050"/>
                </a:solidFill>
              </a:rPr>
              <a:t>application</a:t>
            </a:r>
            <a:r>
              <a:rPr lang="pl-PL" sz="2400" b="1" dirty="0" smtClean="0">
                <a:solidFill>
                  <a:srgbClr val="00B050"/>
                </a:solidFill>
              </a:rPr>
              <a:t> (</a:t>
            </a:r>
            <a:r>
              <a:rPr lang="pl-PL" sz="2400" b="1" dirty="0" err="1" smtClean="0">
                <a:solidFill>
                  <a:srgbClr val="00B050"/>
                </a:solidFill>
              </a:rPr>
              <a:t>server</a:t>
            </a:r>
            <a:r>
              <a:rPr lang="pl-PL" sz="2400" b="1" dirty="0" smtClean="0">
                <a:solidFill>
                  <a:srgbClr val="00B050"/>
                </a:solidFill>
              </a:rPr>
              <a:t>)</a:t>
            </a:r>
            <a:endParaRPr lang="pl-PL" b="1" dirty="0">
              <a:solidFill>
                <a:srgbClr val="00B050"/>
              </a:solidFill>
            </a:endParaRPr>
          </a:p>
        </p:txBody>
      </p:sp>
      <p:sp>
        <p:nvSpPr>
          <p:cNvPr id="14" name="Prostokąt zaokrąglony 13"/>
          <p:cNvSpPr/>
          <p:nvPr/>
        </p:nvSpPr>
        <p:spPr>
          <a:xfrm>
            <a:off x="5284370" y="1293616"/>
            <a:ext cx="1623261" cy="720000"/>
          </a:xfrm>
          <a:prstGeom prst="round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400" b="1" dirty="0">
                <a:solidFill>
                  <a:srgbClr val="FF0000"/>
                </a:solidFill>
              </a:rPr>
              <a:t>GUI</a:t>
            </a:r>
            <a:endParaRPr lang="pl-PL" b="1" dirty="0">
              <a:solidFill>
                <a:srgbClr val="FF0000"/>
              </a:solidFill>
            </a:endParaRPr>
          </a:p>
        </p:txBody>
      </p:sp>
      <p:pic>
        <p:nvPicPr>
          <p:cNvPr id="4" name="Obraz 3" descr="Wycinek ekranu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3899" y="3712722"/>
            <a:ext cx="757891" cy="757891"/>
          </a:xfrm>
          <a:prstGeom prst="rect">
            <a:avLst/>
          </a:prstGeom>
        </p:spPr>
      </p:pic>
      <p:pic>
        <p:nvPicPr>
          <p:cNvPr id="5" name="Obraz 4" descr="Wycinek ekranu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3075" y="2851293"/>
            <a:ext cx="997891" cy="861428"/>
          </a:xfrm>
          <a:prstGeom prst="rect">
            <a:avLst/>
          </a:prstGeom>
        </p:spPr>
      </p:pic>
      <p:pic>
        <p:nvPicPr>
          <p:cNvPr id="16" name="Obraz 15" descr="Wycinek ekranu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1319" y="2003524"/>
            <a:ext cx="823050" cy="778319"/>
          </a:xfrm>
          <a:prstGeom prst="rect">
            <a:avLst/>
          </a:prstGeom>
        </p:spPr>
      </p:pic>
      <p:sp>
        <p:nvSpPr>
          <p:cNvPr id="17" name="Strzałka w dół 16"/>
          <p:cNvSpPr/>
          <p:nvPr/>
        </p:nvSpPr>
        <p:spPr>
          <a:xfrm>
            <a:off x="5923003" y="2155208"/>
            <a:ext cx="345989" cy="580768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Strzałka w dół 17"/>
          <p:cNvSpPr/>
          <p:nvPr/>
        </p:nvSpPr>
        <p:spPr>
          <a:xfrm>
            <a:off x="5923002" y="3811561"/>
            <a:ext cx="345989" cy="580768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Tytuł 6"/>
          <p:cNvSpPr>
            <a:spLocks noGrp="1"/>
          </p:cNvSpPr>
          <p:nvPr>
            <p:ph type="title"/>
          </p:nvPr>
        </p:nvSpPr>
        <p:spPr>
          <a:xfrm>
            <a:off x="609601" y="233499"/>
            <a:ext cx="10969139" cy="940443"/>
          </a:xfrm>
        </p:spPr>
        <p:txBody>
          <a:bodyPr>
            <a:normAutofit/>
          </a:bodyPr>
          <a:lstStyle/>
          <a:p>
            <a:r>
              <a:rPr lang="pl-PL" sz="4400" dirty="0" smtClean="0"/>
              <a:t>TESS Framework Architecture</a:t>
            </a:r>
            <a:endParaRPr lang="pl-PL" sz="4400" dirty="0"/>
          </a:p>
        </p:txBody>
      </p:sp>
      <p:sp>
        <p:nvSpPr>
          <p:cNvPr id="21" name="Prostokąt zaokrąglony 20"/>
          <p:cNvSpPr/>
          <p:nvPr/>
        </p:nvSpPr>
        <p:spPr>
          <a:xfrm>
            <a:off x="1723580" y="2897141"/>
            <a:ext cx="3030274" cy="720000"/>
          </a:xfrm>
          <a:prstGeom prst="roundRect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400" b="1" dirty="0" smtClean="0">
                <a:solidFill>
                  <a:srgbClr val="00B050"/>
                </a:solidFill>
              </a:rPr>
              <a:t>Control </a:t>
            </a:r>
            <a:r>
              <a:rPr lang="pl-PL" sz="2400" b="1" dirty="0" err="1" smtClean="0">
                <a:solidFill>
                  <a:srgbClr val="00B050"/>
                </a:solidFill>
              </a:rPr>
              <a:t>Simulation</a:t>
            </a:r>
            <a:r>
              <a:rPr lang="pl-PL" sz="2400" b="1" dirty="0" smtClean="0">
                <a:solidFill>
                  <a:srgbClr val="00B050"/>
                </a:solidFill>
              </a:rPr>
              <a:t> Module</a:t>
            </a:r>
            <a:endParaRPr lang="pl-PL" b="1" dirty="0">
              <a:solidFill>
                <a:srgbClr val="00B050"/>
              </a:solidFill>
            </a:endParaRPr>
          </a:p>
        </p:txBody>
      </p:sp>
      <p:sp>
        <p:nvSpPr>
          <p:cNvPr id="22" name="Prostokąt zaokrąglony 21"/>
          <p:cNvSpPr/>
          <p:nvPr/>
        </p:nvSpPr>
        <p:spPr>
          <a:xfrm>
            <a:off x="4753854" y="2876585"/>
            <a:ext cx="3030274" cy="720000"/>
          </a:xfrm>
          <a:prstGeom prst="roundRect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400" b="1" dirty="0" err="1" smtClean="0">
                <a:solidFill>
                  <a:srgbClr val="00B050"/>
                </a:solidFill>
              </a:rPr>
              <a:t>Parametric</a:t>
            </a:r>
            <a:r>
              <a:rPr lang="pl-PL" sz="2400" b="1" dirty="0" smtClean="0">
                <a:solidFill>
                  <a:srgbClr val="00B050"/>
                </a:solidFill>
              </a:rPr>
              <a:t> </a:t>
            </a:r>
            <a:r>
              <a:rPr lang="pl-PL" sz="2400" b="1" dirty="0" err="1" smtClean="0">
                <a:solidFill>
                  <a:srgbClr val="00B050"/>
                </a:solidFill>
              </a:rPr>
              <a:t>Sweep</a:t>
            </a:r>
            <a:r>
              <a:rPr lang="pl-PL" sz="2400" b="1" dirty="0" smtClean="0">
                <a:solidFill>
                  <a:srgbClr val="00B050"/>
                </a:solidFill>
              </a:rPr>
              <a:t> Module</a:t>
            </a:r>
            <a:endParaRPr lang="pl-PL" b="1" dirty="0">
              <a:solidFill>
                <a:srgbClr val="00B050"/>
              </a:solidFill>
            </a:endParaRPr>
          </a:p>
        </p:txBody>
      </p:sp>
      <p:sp>
        <p:nvSpPr>
          <p:cNvPr id="23" name="Prostokąt zaokrąglony 22"/>
          <p:cNvSpPr/>
          <p:nvPr/>
        </p:nvSpPr>
        <p:spPr>
          <a:xfrm>
            <a:off x="7784128" y="2888015"/>
            <a:ext cx="3030274" cy="720000"/>
          </a:xfrm>
          <a:prstGeom prst="roundRect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400" b="1" dirty="0" smtClean="0">
                <a:solidFill>
                  <a:srgbClr val="00B050"/>
                </a:solidFill>
              </a:rPr>
              <a:t>Report </a:t>
            </a:r>
            <a:r>
              <a:rPr lang="pl-PL" sz="2400" b="1" dirty="0" err="1" smtClean="0">
                <a:solidFill>
                  <a:srgbClr val="00B050"/>
                </a:solidFill>
              </a:rPr>
              <a:t>Generation</a:t>
            </a:r>
            <a:r>
              <a:rPr lang="pl-PL" sz="2400" b="1" dirty="0" smtClean="0">
                <a:solidFill>
                  <a:srgbClr val="00B050"/>
                </a:solidFill>
              </a:rPr>
              <a:t> Module</a:t>
            </a:r>
            <a:endParaRPr lang="pl-PL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5901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3" grpId="0" animBg="1"/>
      <p:bldP spid="13" grpId="0" animBg="1"/>
      <p:bldP spid="14" grpId="0" animBg="1"/>
      <p:bldP spid="17" grpId="0" animBg="1"/>
      <p:bldP spid="18" grpId="0" animBg="1"/>
      <p:bldP spid="21" grpId="0" animBg="1"/>
      <p:bldP spid="22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400" dirty="0" smtClean="0"/>
              <a:t>OOP – simple facts</a:t>
            </a:r>
            <a:endParaRPr lang="pl-PL" sz="4400" dirty="0"/>
          </a:p>
        </p:txBody>
      </p:sp>
      <p:sp>
        <p:nvSpPr>
          <p:cNvPr id="8" name="Symbol zastępczy zawartości 7"/>
          <p:cNvSpPr>
            <a:spLocks noGrp="1"/>
          </p:cNvSpPr>
          <p:nvPr>
            <p:ph idx="1"/>
          </p:nvPr>
        </p:nvSpPr>
        <p:spPr>
          <a:xfrm>
            <a:off x="605940" y="1173942"/>
            <a:ext cx="10972800" cy="2616466"/>
          </a:xfrm>
        </p:spPr>
        <p:txBody>
          <a:bodyPr>
            <a:normAutofit/>
          </a:bodyPr>
          <a:lstStyle/>
          <a:p>
            <a:pPr marL="791716" indent="-742950" algn="just">
              <a:lnSpc>
                <a:spcPct val="150000"/>
              </a:lnSpc>
              <a:buAutoNum type="arabicPeriod"/>
            </a:pPr>
            <a:r>
              <a:rPr lang="pl-PL" sz="2800" dirty="0" smtClean="0"/>
              <a:t>We use it unconsciously in other tools (e.x. COMSOL</a:t>
            </a:r>
            <a:r>
              <a:rPr lang="en-GB" sz="2800" dirty="0" smtClean="0"/>
              <a:t>, DSL</a:t>
            </a:r>
            <a:r>
              <a:rPr lang="pl-PL" sz="2800" dirty="0" smtClean="0"/>
              <a:t>)</a:t>
            </a:r>
          </a:p>
          <a:p>
            <a:pPr marL="791716" indent="-742950" algn="just">
              <a:lnSpc>
                <a:spcPct val="150000"/>
              </a:lnSpc>
              <a:buAutoNum type="arabicPeriod"/>
            </a:pPr>
            <a:r>
              <a:rPr lang="pl-PL" sz="2800" dirty="0" smtClean="0"/>
              <a:t>We </a:t>
            </a:r>
            <a:r>
              <a:rPr lang="pl-PL" sz="2800" dirty="0" err="1" smtClean="0"/>
              <a:t>have</a:t>
            </a:r>
            <a:r>
              <a:rPr lang="pl-PL" sz="2800" dirty="0" smtClean="0"/>
              <a:t> </a:t>
            </a:r>
            <a:r>
              <a:rPr lang="pl-PL" sz="2800" dirty="0" err="1" smtClean="0"/>
              <a:t>some</a:t>
            </a:r>
            <a:r>
              <a:rPr lang="pl-PL" sz="2800" dirty="0" smtClean="0"/>
              <a:t> </a:t>
            </a:r>
            <a:r>
              <a:rPr lang="pl-PL" sz="2800" dirty="0" err="1" smtClean="0"/>
              <a:t>code</a:t>
            </a:r>
            <a:r>
              <a:rPr lang="pl-PL" sz="2800" dirty="0" smtClean="0"/>
              <a:t> </a:t>
            </a:r>
            <a:r>
              <a:rPr lang="pl-PL" sz="2800" dirty="0" err="1" smtClean="0"/>
              <a:t>written</a:t>
            </a:r>
            <a:r>
              <a:rPr lang="pl-PL" sz="2800" dirty="0" smtClean="0"/>
              <a:t> </a:t>
            </a:r>
            <a:r>
              <a:rPr lang="pl-PL" sz="2800" dirty="0" err="1" smtClean="0"/>
              <a:t>this</a:t>
            </a:r>
            <a:r>
              <a:rPr lang="pl-PL" sz="2800" dirty="0" smtClean="0"/>
              <a:t> </a:t>
            </a:r>
            <a:r>
              <a:rPr lang="pl-PL" sz="2800" dirty="0" err="1" smtClean="0"/>
              <a:t>way</a:t>
            </a:r>
            <a:r>
              <a:rPr lang="pl-PL" sz="2800" dirty="0" smtClean="0"/>
              <a:t> (TESS, ANUBIS)</a:t>
            </a:r>
          </a:p>
          <a:p>
            <a:pPr marL="791716" indent="-742950" algn="just">
              <a:buAutoNum type="arabicPeriod"/>
            </a:pPr>
            <a:r>
              <a:rPr lang="pl-PL" sz="2800" dirty="0" smtClean="0"/>
              <a:t>After the workshop we </a:t>
            </a:r>
            <a:r>
              <a:rPr lang="en-GB" sz="2800" dirty="0" smtClean="0"/>
              <a:t>may </a:t>
            </a:r>
            <a:r>
              <a:rPr lang="pl-PL" sz="2800" dirty="0" smtClean="0"/>
              <a:t>appreciate its </a:t>
            </a:r>
            <a:r>
              <a:rPr lang="pl-PL" sz="2800" b="1" dirty="0" smtClean="0"/>
              <a:t>clarity</a:t>
            </a:r>
            <a:r>
              <a:rPr lang="pl-PL" sz="2800" dirty="0" smtClean="0"/>
              <a:t> and </a:t>
            </a:r>
            <a:r>
              <a:rPr lang="pl-PL" sz="2800" b="1" dirty="0" smtClean="0"/>
              <a:t>apply to solve </a:t>
            </a:r>
            <a:r>
              <a:rPr lang="pl-PL" sz="2800" u="sng" dirty="0" smtClean="0"/>
              <a:t>certain problems</a:t>
            </a:r>
            <a:endParaRPr lang="pl-PL" sz="2800" u="sng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5509059-F06D-4744-9A63-9090CD904200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6</a:t>
            </a:fld>
            <a:endParaRPr lang="pl-PL"/>
          </a:p>
        </p:txBody>
      </p:sp>
      <p:sp>
        <p:nvSpPr>
          <p:cNvPr id="10" name="TextBox 9"/>
          <p:cNvSpPr txBox="1"/>
          <p:nvPr/>
        </p:nvSpPr>
        <p:spPr>
          <a:xfrm>
            <a:off x="605940" y="1344082"/>
            <a:ext cx="498855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3200" dirty="0">
              <a:solidFill>
                <a:srgbClr val="00B05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09074" y="3576689"/>
            <a:ext cx="10961077" cy="2308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import com.comsol.model</a:t>
            </a:r>
            <a:r>
              <a:rPr lang="en-GB" dirty="0" smtClean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.*</a:t>
            </a:r>
            <a:br>
              <a:rPr lang="en-GB" dirty="0" smtClean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 smtClean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import </a:t>
            </a:r>
            <a:r>
              <a:rPr lang="en-GB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com.comsol.model.util</a:t>
            </a:r>
            <a:r>
              <a:rPr lang="en-GB" dirty="0" smtClean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.*</a:t>
            </a:r>
            <a:br>
              <a:rPr lang="en-GB" dirty="0" smtClean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en-GB" dirty="0" smtClean="0">
              <a:solidFill>
                <a:schemeClr val="accent6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dirty="0" smtClean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model </a:t>
            </a:r>
            <a:r>
              <a:rPr lang="en-GB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GB" dirty="0" err="1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ModelUtil.create</a:t>
            </a:r>
            <a:r>
              <a:rPr lang="en-GB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('Model</a:t>
            </a:r>
            <a:r>
              <a:rPr lang="en-GB" dirty="0" smtClean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');</a:t>
            </a:r>
            <a:br>
              <a:rPr lang="en-GB" dirty="0" smtClean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 err="1" smtClean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model.modelPath</a:t>
            </a:r>
            <a:r>
              <a:rPr lang="en-GB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('G:\Projects\</a:t>
            </a:r>
            <a:r>
              <a:rPr lang="en-GB" dirty="0" err="1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lhccm</a:t>
            </a:r>
            <a:r>
              <a:rPr lang="en-GB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\</a:t>
            </a:r>
            <a:r>
              <a:rPr lang="en-GB" dirty="0" err="1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QuSi_ANSYS</a:t>
            </a:r>
            <a:r>
              <a:rPr lang="en-GB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\Adaptive Mesh Refinement\Test</a:t>
            </a:r>
            <a:r>
              <a:rPr lang="en-GB" dirty="0" smtClean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');</a:t>
            </a:r>
            <a:br>
              <a:rPr lang="en-GB" dirty="0" smtClean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 err="1" smtClean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model.modelNode.create</a:t>
            </a:r>
            <a:r>
              <a:rPr lang="en-GB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('comp1</a:t>
            </a:r>
            <a:r>
              <a:rPr lang="en-GB" dirty="0" smtClean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');</a:t>
            </a:r>
            <a:br>
              <a:rPr lang="en-GB" dirty="0" smtClean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 err="1" smtClean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model.geom.create</a:t>
            </a:r>
            <a:r>
              <a:rPr lang="en-GB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('geom1', 1</a:t>
            </a:r>
            <a:r>
              <a:rPr lang="en-GB" dirty="0" smtClean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br>
              <a:rPr lang="en-GB" dirty="0" smtClean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 err="1" smtClean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model.mesh.create</a:t>
            </a:r>
            <a:r>
              <a:rPr lang="en-GB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('mesh1', 'geom1</a:t>
            </a:r>
            <a:r>
              <a:rPr lang="en-GB" dirty="0" smtClean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');</a:t>
            </a:r>
            <a:r>
              <a:rPr lang="pl-PL" dirty="0" smtClean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		*</a:t>
            </a:r>
            <a:r>
              <a:rPr lang="pl-PL" dirty="0" err="1" smtClean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Courtesy</a:t>
            </a:r>
            <a:r>
              <a:rPr lang="pl-PL" dirty="0" smtClean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dirty="0" err="1" smtClean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Deepak</a:t>
            </a:r>
            <a:r>
              <a:rPr lang="pl-PL" dirty="0" smtClean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dirty="0" err="1" smtClean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Paudel</a:t>
            </a:r>
            <a:endParaRPr lang="en-GB" dirty="0">
              <a:solidFill>
                <a:schemeClr val="accent6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5940" y="2082928"/>
            <a:ext cx="498855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3200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5940" y="2655851"/>
            <a:ext cx="412292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rgbClr val="0070C0"/>
                </a:solidFill>
                <a:sym typeface="Wingdings 2" panose="05020102010507070707" pitchFamily="18" charset="2"/>
              </a:rPr>
              <a:t>?</a:t>
            </a:r>
            <a:endParaRPr lang="en-GB" sz="3200" dirty="0">
              <a:solidFill>
                <a:srgbClr val="0070C0"/>
              </a:solidFill>
            </a:endParaRPr>
          </a:p>
        </p:txBody>
      </p:sp>
      <p:pic>
        <p:nvPicPr>
          <p:cNvPr id="13" name="Picture 12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4915" y="3813549"/>
            <a:ext cx="1162050" cy="1543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84420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10" grpId="0" animBg="1"/>
      <p:bldP spid="3" grpId="0" animBg="1"/>
      <p:bldP spid="11" grpId="0" animBg="1"/>
      <p:bldP spid="12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>
          <a:xfrm>
            <a:off x="851972" y="2690260"/>
            <a:ext cx="10969139" cy="940443"/>
          </a:xfrm>
        </p:spPr>
        <p:txBody>
          <a:bodyPr>
            <a:normAutofit fontScale="90000"/>
          </a:bodyPr>
          <a:lstStyle/>
          <a:p>
            <a:pPr algn="r"/>
            <a:r>
              <a:rPr lang="pl-PL" dirty="0" smtClean="0"/>
              <a:t>Case </a:t>
            </a:r>
            <a:r>
              <a:rPr lang="pl-PL" dirty="0" err="1" smtClean="0"/>
              <a:t>Study</a:t>
            </a:r>
            <a:r>
              <a:rPr lang="pl-PL" dirty="0" smtClean="0"/>
              <a:t>: ANUBIS  </a:t>
            </a:r>
            <a:br>
              <a:rPr lang="pl-PL" dirty="0" smtClean="0"/>
            </a:br>
            <a:r>
              <a:rPr lang="pl-PL" sz="3600" dirty="0" smtClean="0"/>
              <a:t>Lorenzo </a:t>
            </a:r>
            <a:r>
              <a:rPr lang="pl-PL" sz="3600" dirty="0" err="1" smtClean="0"/>
              <a:t>Bortot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EC31227-44D2-4B68-853D-703411E792BD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60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50151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400" dirty="0" smtClean="0"/>
              <a:t>Library of </a:t>
            </a:r>
            <a:r>
              <a:rPr lang="pl-PL" sz="4400" dirty="0" err="1" smtClean="0"/>
              <a:t>classes</a:t>
            </a:r>
            <a:endParaRPr lang="pl-PL" sz="4400" dirty="0"/>
          </a:p>
        </p:txBody>
      </p:sp>
      <p:sp>
        <p:nvSpPr>
          <p:cNvPr id="2" name="Symbol zastępczy zawartości 1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48766" indent="0" algn="ctr">
              <a:buNone/>
            </a:pPr>
            <a:r>
              <a:rPr lang="pl-PL" u="sng" dirty="0" smtClean="0"/>
              <a:t>GUI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l-PL" dirty="0" err="1" smtClean="0"/>
              <a:t>Figure</a:t>
            </a:r>
            <a:endParaRPr lang="pl-PL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pl-PL" dirty="0" err="1" smtClean="0"/>
              <a:t>Table</a:t>
            </a:r>
            <a:endParaRPr lang="pl-PL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pl-PL" dirty="0" smtClean="0"/>
              <a:t>Button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l-PL" dirty="0" err="1" smtClean="0"/>
              <a:t>TextField</a:t>
            </a:r>
            <a:endParaRPr lang="pl-PL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pl-PL" dirty="0" err="1" smtClean="0"/>
              <a:t>Label</a:t>
            </a:r>
            <a:endParaRPr lang="pl-PL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pl-PL" dirty="0" smtClean="0"/>
              <a:t>…</a:t>
            </a:r>
          </a:p>
          <a:p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48766" indent="0" algn="ctr">
              <a:buNone/>
            </a:pPr>
            <a:r>
              <a:rPr lang="pl-PL" u="sng" dirty="0" smtClean="0"/>
              <a:t>Utilities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l-PL" dirty="0" err="1" smtClean="0"/>
              <a:t>Text</a:t>
            </a:r>
            <a:endParaRPr lang="pl-PL" dirty="0"/>
          </a:p>
          <a:p>
            <a:pPr>
              <a:buFont typeface="Wingdings" panose="05000000000000000000" pitchFamily="2" charset="2"/>
              <a:buChar char="§"/>
            </a:pPr>
            <a:r>
              <a:rPr lang="pl-PL" dirty="0" smtClean="0"/>
              <a:t>XML</a:t>
            </a:r>
            <a:endParaRPr lang="pl-PL" dirty="0"/>
          </a:p>
          <a:p>
            <a:pPr>
              <a:buFont typeface="Wingdings" panose="05000000000000000000" pitchFamily="2" charset="2"/>
              <a:buChar char="§"/>
            </a:pPr>
            <a:r>
              <a:rPr lang="pl-PL" dirty="0" smtClean="0"/>
              <a:t>CSV</a:t>
            </a:r>
            <a:endParaRPr lang="pl-PL" dirty="0"/>
          </a:p>
          <a:p>
            <a:pPr>
              <a:buFont typeface="Wingdings" panose="05000000000000000000" pitchFamily="2" charset="2"/>
              <a:buChar char="§"/>
            </a:pPr>
            <a:r>
              <a:rPr lang="pl-PL" dirty="0" smtClean="0"/>
              <a:t>Excel</a:t>
            </a:r>
            <a:endParaRPr lang="pl-PL" dirty="0"/>
          </a:p>
          <a:p>
            <a:pPr marL="48766" indent="0" algn="ctr">
              <a:buNone/>
            </a:pP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04192-563C-45F2-B07B-1947C261EEA1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61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3468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 smtClean="0"/>
              <a:t>Useful</a:t>
            </a:r>
            <a:r>
              <a:rPr lang="pl-PL" dirty="0" smtClean="0"/>
              <a:t> </a:t>
            </a:r>
            <a:r>
              <a:rPr lang="pl-PL" dirty="0" err="1" smtClean="0"/>
              <a:t>resources</a:t>
            </a:r>
            <a:endParaRPr lang="pl-PL" dirty="0"/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8766" indent="0">
              <a:lnSpc>
                <a:spcPct val="150000"/>
              </a:lnSpc>
              <a:buNone/>
            </a:pPr>
            <a:r>
              <a:rPr lang="pl-PL" sz="2000" dirty="0">
                <a:hlinkClick r:id="rId3"/>
              </a:rPr>
              <a:t>https://</a:t>
            </a:r>
            <a:r>
              <a:rPr lang="pl-PL" sz="2000" dirty="0" smtClean="0">
                <a:hlinkClick r:id="rId3"/>
              </a:rPr>
              <a:t>www.mathworks.com/help/pdf_doc/matlab/matlab_oop.pdf</a:t>
            </a:r>
            <a:endParaRPr lang="pl-PL" sz="2000" dirty="0" smtClean="0"/>
          </a:p>
          <a:p>
            <a:pPr marL="48766" indent="0">
              <a:lnSpc>
                <a:spcPct val="150000"/>
              </a:lnSpc>
              <a:buNone/>
            </a:pPr>
            <a:r>
              <a:rPr lang="pl-PL" sz="2000" dirty="0" smtClean="0"/>
              <a:t>B. Meyer: Object-</a:t>
            </a:r>
            <a:r>
              <a:rPr lang="pl-PL" sz="2000" dirty="0" err="1" smtClean="0"/>
              <a:t>Oriented</a:t>
            </a:r>
            <a:r>
              <a:rPr lang="pl-PL" sz="2000" dirty="0" smtClean="0"/>
              <a:t> Programming</a:t>
            </a:r>
          </a:p>
          <a:p>
            <a:pPr marL="48766" indent="0">
              <a:buNone/>
            </a:pPr>
            <a:r>
              <a:rPr lang="en-US" sz="2000" dirty="0"/>
              <a:t>M. </a:t>
            </a:r>
            <a:r>
              <a:rPr lang="en-US" sz="2000" dirty="0" smtClean="0"/>
              <a:t>Maciejewski</a:t>
            </a:r>
            <a:r>
              <a:rPr lang="pl-PL" sz="2000" dirty="0" smtClean="0"/>
              <a:t>: </a:t>
            </a:r>
            <a:r>
              <a:rPr lang="en-US" sz="2000" dirty="0" smtClean="0"/>
              <a:t>Automated </a:t>
            </a:r>
            <a:r>
              <a:rPr lang="en-US" sz="2000" dirty="0"/>
              <a:t>Object-Oriented Simulation Framework for Superconducting Magnets Modelling at </a:t>
            </a:r>
            <a:r>
              <a:rPr lang="en-US" sz="2000" dirty="0" smtClean="0"/>
              <a:t>CERN</a:t>
            </a:r>
            <a:r>
              <a:rPr lang="pl-PL" sz="2000" dirty="0" smtClean="0"/>
              <a:t> (</a:t>
            </a:r>
            <a:r>
              <a:rPr lang="pl-PL" sz="2000" dirty="0" err="1" smtClean="0"/>
              <a:t>available</a:t>
            </a:r>
            <a:r>
              <a:rPr lang="pl-PL" sz="2000" dirty="0" smtClean="0"/>
              <a:t> </a:t>
            </a:r>
            <a:r>
              <a:rPr lang="pl-PL" sz="2000" dirty="0" err="1" smtClean="0"/>
              <a:t>at</a:t>
            </a:r>
            <a:r>
              <a:rPr lang="pl-PL" sz="2000" dirty="0" smtClean="0"/>
              <a:t> </a:t>
            </a:r>
            <a:r>
              <a:rPr lang="pl-PL" sz="2000" dirty="0" err="1" smtClean="0"/>
              <a:t>our</a:t>
            </a:r>
            <a:r>
              <a:rPr lang="pl-PL" sz="2000" dirty="0" smtClean="0"/>
              <a:t> </a:t>
            </a:r>
            <a:r>
              <a:rPr lang="pl-PL" sz="2000" dirty="0" err="1" smtClean="0"/>
              <a:t>website</a:t>
            </a:r>
            <a:r>
              <a:rPr lang="pl-PL" sz="2000" dirty="0" smtClean="0"/>
              <a:t>)</a:t>
            </a:r>
            <a:endParaRPr lang="pl-PL" sz="2000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AD2BE29-5C8B-4635-9BBF-01FC123B1B5E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62</a:t>
            </a:fld>
            <a:endParaRPr lang="pl-PL"/>
          </a:p>
        </p:txBody>
      </p:sp>
      <p:pic>
        <p:nvPicPr>
          <p:cNvPr id="1026" name="Picture 2" descr="https://twiki.cern.ch/twiki/pub/TWiki/TWikiDocGraphics/external-link.gif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6038" y="0"/>
            <a:ext cx="123825" cy="11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289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 smtClean="0"/>
              <a:t>Summary</a:t>
            </a:r>
            <a:endParaRPr lang="pl-PL" dirty="0"/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609600" y="1325607"/>
            <a:ext cx="11426190" cy="427086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l-PL" sz="2400" dirty="0" smtClean="0"/>
              <a:t>OOP </a:t>
            </a:r>
            <a:r>
              <a:rPr lang="pl-PL" sz="2400" dirty="0" err="1" smtClean="0"/>
              <a:t>applies</a:t>
            </a:r>
            <a:r>
              <a:rPr lang="pl-PL" sz="2400" dirty="0" smtClean="0"/>
              <a:t> to </a:t>
            </a:r>
            <a:r>
              <a:rPr lang="pl-PL" sz="2400" dirty="0" err="1" smtClean="0"/>
              <a:t>certain</a:t>
            </a:r>
            <a:r>
              <a:rPr lang="pl-PL" sz="2400" dirty="0" smtClean="0"/>
              <a:t> </a:t>
            </a:r>
            <a:r>
              <a:rPr lang="pl-PL" sz="2400" dirty="0" err="1" smtClean="0"/>
              <a:t>class</a:t>
            </a:r>
            <a:r>
              <a:rPr lang="pl-PL" sz="2400" dirty="0" smtClean="0"/>
              <a:t> of </a:t>
            </a:r>
            <a:r>
              <a:rPr lang="pl-PL" sz="2400" dirty="0" err="1" smtClean="0"/>
              <a:t>problems</a:t>
            </a:r>
            <a:endParaRPr lang="pl-PL" sz="2400" dirty="0" smtClean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l-PL" sz="2400" dirty="0" smtClean="0"/>
              <a:t>Class </a:t>
            </a:r>
            <a:r>
              <a:rPr lang="pl-PL" sz="2400" dirty="0" err="1" smtClean="0"/>
              <a:t>is</a:t>
            </a:r>
            <a:r>
              <a:rPr lang="pl-PL" sz="2400" dirty="0" smtClean="0"/>
              <a:t> a </a:t>
            </a:r>
            <a:r>
              <a:rPr lang="pl-PL" sz="2400" dirty="0" err="1" smtClean="0"/>
              <a:t>structure</a:t>
            </a:r>
            <a:r>
              <a:rPr lang="pl-PL" sz="2400" dirty="0" smtClean="0"/>
              <a:t> + </a:t>
            </a:r>
            <a:r>
              <a:rPr lang="pl-PL" sz="2400" dirty="0" err="1" smtClean="0"/>
              <a:t>methods</a:t>
            </a:r>
            <a:endParaRPr lang="pl-PL" sz="2400" dirty="0" smtClean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l-PL" sz="2400" dirty="0" smtClean="0"/>
              <a:t>Problem </a:t>
            </a:r>
            <a:r>
              <a:rPr lang="pl-PL" sz="2400" dirty="0" err="1" smtClean="0"/>
              <a:t>can</a:t>
            </a:r>
            <a:r>
              <a:rPr lang="pl-PL" sz="2400" dirty="0" smtClean="0"/>
              <a:t> </a:t>
            </a:r>
            <a:r>
              <a:rPr lang="pl-PL" sz="2400" dirty="0" err="1" smtClean="0"/>
              <a:t>have</a:t>
            </a:r>
            <a:r>
              <a:rPr lang="pl-PL" sz="2400" dirty="0" smtClean="0"/>
              <a:t> </a:t>
            </a:r>
            <a:r>
              <a:rPr lang="pl-PL" sz="2400" dirty="0" err="1" smtClean="0"/>
              <a:t>hierarchical</a:t>
            </a:r>
            <a:r>
              <a:rPr lang="pl-PL" sz="2400" dirty="0" smtClean="0"/>
              <a:t> </a:t>
            </a:r>
            <a:r>
              <a:rPr lang="pl-PL" sz="2400" dirty="0" err="1" smtClean="0"/>
              <a:t>representation</a:t>
            </a:r>
            <a:r>
              <a:rPr lang="pl-PL" sz="2400" dirty="0" smtClean="0"/>
              <a:t> </a:t>
            </a:r>
            <a:r>
              <a:rPr lang="pl-PL" sz="2400" dirty="0" err="1" smtClean="0"/>
              <a:t>employing</a:t>
            </a:r>
            <a:r>
              <a:rPr lang="pl-PL" sz="2400" dirty="0" smtClean="0"/>
              <a:t> </a:t>
            </a:r>
            <a:r>
              <a:rPr lang="pl-PL" sz="2400" dirty="0" err="1" smtClean="0"/>
              <a:t>inheritance</a:t>
            </a:r>
            <a:endParaRPr lang="pl-PL" sz="2400" dirty="0" smtClean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l-PL" sz="2400" dirty="0" err="1" smtClean="0"/>
              <a:t>Use</a:t>
            </a:r>
            <a:r>
              <a:rPr lang="pl-PL" sz="2400" dirty="0" smtClean="0"/>
              <a:t> </a:t>
            </a:r>
            <a:r>
              <a:rPr lang="pl-PL" sz="2400" dirty="0" err="1" smtClean="0"/>
              <a:t>superclass</a:t>
            </a:r>
            <a:r>
              <a:rPr lang="pl-PL" sz="2400" dirty="0" smtClean="0"/>
              <a:t> to </a:t>
            </a:r>
            <a:r>
              <a:rPr lang="pl-PL" sz="2400" dirty="0" err="1" smtClean="0"/>
              <a:t>extract</a:t>
            </a:r>
            <a:r>
              <a:rPr lang="pl-PL" sz="2400" dirty="0" smtClean="0"/>
              <a:t> </a:t>
            </a:r>
            <a:r>
              <a:rPr lang="pl-PL" sz="2400" dirty="0" err="1" smtClean="0"/>
              <a:t>common</a:t>
            </a:r>
            <a:r>
              <a:rPr lang="pl-PL" sz="2400" dirty="0" smtClean="0"/>
              <a:t> </a:t>
            </a:r>
            <a:r>
              <a:rPr lang="pl-PL" sz="2400" dirty="0" err="1" smtClean="0"/>
              <a:t>properties</a:t>
            </a:r>
            <a:r>
              <a:rPr lang="pl-PL" sz="2400" dirty="0" smtClean="0"/>
              <a:t>/</a:t>
            </a:r>
            <a:r>
              <a:rPr lang="pl-PL" sz="2400" dirty="0" err="1" smtClean="0"/>
              <a:t>methods</a:t>
            </a:r>
            <a:r>
              <a:rPr lang="pl-PL" sz="2400" dirty="0" smtClean="0"/>
              <a:t> for a </a:t>
            </a:r>
            <a:r>
              <a:rPr lang="pl-PL" sz="2400" dirty="0" err="1" smtClean="0"/>
              <a:t>group</a:t>
            </a:r>
            <a:r>
              <a:rPr lang="pl-PL" sz="2400" dirty="0" smtClean="0"/>
              <a:t> of </a:t>
            </a:r>
            <a:r>
              <a:rPr lang="pl-PL" sz="2400" dirty="0" err="1" smtClean="0"/>
              <a:t>objects</a:t>
            </a:r>
            <a:endParaRPr lang="pl-PL" sz="2400" dirty="0" smtClean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l-PL" sz="2400" dirty="0" err="1" smtClean="0"/>
              <a:t>Abstract</a:t>
            </a:r>
            <a:r>
              <a:rPr lang="pl-PL" sz="2400" dirty="0" smtClean="0"/>
              <a:t> </a:t>
            </a:r>
            <a:r>
              <a:rPr lang="pl-PL" sz="2400" dirty="0" err="1" smtClean="0"/>
              <a:t>class</a:t>
            </a:r>
            <a:r>
              <a:rPr lang="pl-PL" sz="2400" dirty="0" smtClean="0"/>
              <a:t> </a:t>
            </a:r>
            <a:r>
              <a:rPr lang="pl-PL" sz="2400" dirty="0" err="1" smtClean="0"/>
              <a:t>provides</a:t>
            </a:r>
            <a:r>
              <a:rPr lang="pl-PL" sz="2400" dirty="0" smtClean="0"/>
              <a:t> </a:t>
            </a:r>
            <a:r>
              <a:rPr lang="pl-PL" sz="2400" dirty="0" err="1" smtClean="0"/>
              <a:t>common</a:t>
            </a:r>
            <a:r>
              <a:rPr lang="pl-PL" sz="2400" dirty="0" smtClean="0"/>
              <a:t> </a:t>
            </a:r>
            <a:r>
              <a:rPr lang="pl-PL" sz="2400" dirty="0" err="1" smtClean="0"/>
              <a:t>properties</a:t>
            </a:r>
            <a:r>
              <a:rPr lang="pl-PL" sz="2400" dirty="0" smtClean="0"/>
              <a:t> and set of </a:t>
            </a:r>
            <a:r>
              <a:rPr lang="pl-PL" sz="2400" dirty="0" err="1" smtClean="0"/>
              <a:t>methods</a:t>
            </a:r>
            <a:endParaRPr lang="pl-PL" sz="2400" dirty="0" smtClean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l-PL" sz="2400" dirty="0" smtClean="0"/>
              <a:t>Interface </a:t>
            </a:r>
            <a:r>
              <a:rPr lang="pl-PL" sz="2400" dirty="0" err="1" smtClean="0"/>
              <a:t>is</a:t>
            </a:r>
            <a:r>
              <a:rPr lang="pl-PL" sz="2400" dirty="0" smtClean="0"/>
              <a:t> a </a:t>
            </a:r>
            <a:r>
              <a:rPr lang="pl-PL" sz="2400" dirty="0" err="1" smtClean="0"/>
              <a:t>contract</a:t>
            </a:r>
            <a:r>
              <a:rPr lang="pl-PL" sz="2400" dirty="0" smtClean="0"/>
              <a:t> to </a:t>
            </a:r>
            <a:r>
              <a:rPr lang="pl-PL" sz="2400" dirty="0" err="1" smtClean="0"/>
              <a:t>implement</a:t>
            </a:r>
            <a:r>
              <a:rPr lang="pl-PL" sz="2400" dirty="0" smtClean="0"/>
              <a:t> </a:t>
            </a:r>
            <a:r>
              <a:rPr lang="pl-PL" sz="2400" dirty="0" err="1" smtClean="0"/>
              <a:t>certain</a:t>
            </a:r>
            <a:r>
              <a:rPr lang="pl-PL" sz="2400" dirty="0" smtClean="0"/>
              <a:t> </a:t>
            </a:r>
            <a:r>
              <a:rPr lang="pl-PL" sz="2400" dirty="0" err="1" smtClean="0"/>
              <a:t>methods</a:t>
            </a:r>
            <a:endParaRPr lang="pl-PL" sz="2400" dirty="0" smtClean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l-PL" sz="2400" dirty="0" err="1" smtClean="0"/>
              <a:t>Try</a:t>
            </a:r>
            <a:r>
              <a:rPr lang="pl-PL" sz="2400" dirty="0" smtClean="0"/>
              <a:t> </a:t>
            </a:r>
            <a:r>
              <a:rPr lang="pl-PL" sz="2400" dirty="0" err="1" smtClean="0"/>
              <a:t>yourself</a:t>
            </a:r>
            <a:r>
              <a:rPr lang="pl-PL" sz="2400" dirty="0" smtClean="0"/>
              <a:t> and </a:t>
            </a:r>
            <a:r>
              <a:rPr lang="pl-PL" sz="2400" dirty="0" err="1" smtClean="0"/>
              <a:t>ask</a:t>
            </a:r>
            <a:r>
              <a:rPr lang="pl-PL" sz="2400" dirty="0" smtClean="0"/>
              <a:t> </a:t>
            </a:r>
            <a:r>
              <a:rPr lang="pl-PL" sz="2400" dirty="0" err="1" smtClean="0"/>
              <a:t>colleagues</a:t>
            </a:r>
            <a:r>
              <a:rPr lang="pl-PL" sz="2400" dirty="0" smtClean="0"/>
              <a:t> for </a:t>
            </a:r>
            <a:r>
              <a:rPr lang="pl-PL" sz="2400" dirty="0" err="1" smtClean="0"/>
              <a:t>support</a:t>
            </a:r>
            <a:r>
              <a:rPr lang="pl-PL" sz="2400" dirty="0" smtClean="0"/>
              <a:t>!</a:t>
            </a:r>
          </a:p>
          <a:p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E95811E-D08C-41D2-B687-1D3D52B97325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63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46617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>
          <a:xfrm>
            <a:off x="613262" y="2655566"/>
            <a:ext cx="10969139" cy="940443"/>
          </a:xfrm>
        </p:spPr>
        <p:txBody>
          <a:bodyPr>
            <a:normAutofit fontScale="90000"/>
          </a:bodyPr>
          <a:lstStyle/>
          <a:p>
            <a:r>
              <a:rPr lang="pl-PL" dirty="0" err="1" smtClean="0"/>
              <a:t>What</a:t>
            </a:r>
            <a:r>
              <a:rPr lang="pl-PL" dirty="0" smtClean="0"/>
              <a:t> do </a:t>
            </a:r>
            <a:r>
              <a:rPr lang="pl-PL" dirty="0" err="1" smtClean="0"/>
              <a:t>you</a:t>
            </a:r>
            <a:r>
              <a:rPr lang="pl-PL" dirty="0" smtClean="0"/>
              <a:t> </a:t>
            </a:r>
            <a:r>
              <a:rPr lang="pl-PL" dirty="0" err="1" smtClean="0"/>
              <a:t>think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9FB0E26-73D3-4601-98F0-F69CA4323BFA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64</a:t>
            </a:fld>
            <a:endParaRPr lang="pl-PL"/>
          </a:p>
        </p:txBody>
      </p:sp>
      <p:sp>
        <p:nvSpPr>
          <p:cNvPr id="8" name="Prostokąt 7"/>
          <p:cNvSpPr/>
          <p:nvPr/>
        </p:nvSpPr>
        <p:spPr>
          <a:xfrm>
            <a:off x="7520841" y="-2884412"/>
            <a:ext cx="5277407" cy="110799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714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59086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400" dirty="0" smtClean="0"/>
              <a:t>Content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26ECF41-87A4-4600-BEDD-B0CC0D6F68C8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7</a:t>
            </a:fld>
            <a:endParaRPr lang="pl-PL"/>
          </a:p>
        </p:txBody>
      </p:sp>
      <p:sp>
        <p:nvSpPr>
          <p:cNvPr id="2" name="pole tekstowe 1"/>
          <p:cNvSpPr txBox="1"/>
          <p:nvPr/>
        </p:nvSpPr>
        <p:spPr>
          <a:xfrm>
            <a:off x="3471660" y="3050367"/>
            <a:ext cx="12282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smtClean="0"/>
              <a:t>Objects</a:t>
            </a:r>
            <a:endParaRPr lang="pl-PL" dirty="0"/>
          </a:p>
        </p:txBody>
      </p:sp>
      <p:sp>
        <p:nvSpPr>
          <p:cNvPr id="9" name="pole tekstowe 8"/>
          <p:cNvSpPr txBox="1"/>
          <p:nvPr/>
        </p:nvSpPr>
        <p:spPr>
          <a:xfrm>
            <a:off x="4616766" y="3173910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err="1" smtClean="0"/>
              <a:t>Classes</a:t>
            </a:r>
            <a:endParaRPr lang="pl-PL" dirty="0"/>
          </a:p>
        </p:txBody>
      </p:sp>
      <p:sp>
        <p:nvSpPr>
          <p:cNvPr id="10" name="pole tekstowe 9"/>
          <p:cNvSpPr txBox="1"/>
          <p:nvPr/>
        </p:nvSpPr>
        <p:spPr>
          <a:xfrm>
            <a:off x="3798624" y="2496803"/>
            <a:ext cx="21034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/>
              <a:t>Architecture</a:t>
            </a:r>
            <a:endParaRPr lang="pl-PL" dirty="0"/>
          </a:p>
        </p:txBody>
      </p:sp>
      <p:sp>
        <p:nvSpPr>
          <p:cNvPr id="11" name="pole tekstowe 10"/>
          <p:cNvSpPr txBox="1"/>
          <p:nvPr/>
        </p:nvSpPr>
        <p:spPr>
          <a:xfrm>
            <a:off x="3551483" y="4073174"/>
            <a:ext cx="1714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UML </a:t>
            </a:r>
            <a:r>
              <a:rPr lang="pl-PL" dirty="0" err="1" smtClean="0"/>
              <a:t>Diagrams</a:t>
            </a:r>
            <a:endParaRPr lang="pl-PL" dirty="0"/>
          </a:p>
        </p:txBody>
      </p:sp>
      <p:sp>
        <p:nvSpPr>
          <p:cNvPr id="12" name="pole tekstowe 11"/>
          <p:cNvSpPr txBox="1"/>
          <p:nvPr/>
        </p:nvSpPr>
        <p:spPr>
          <a:xfrm>
            <a:off x="4900402" y="4584304"/>
            <a:ext cx="16754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err="1" smtClean="0"/>
              <a:t>Hierarachy</a:t>
            </a:r>
            <a:endParaRPr lang="pl-PL" dirty="0"/>
          </a:p>
        </p:txBody>
      </p:sp>
      <p:sp>
        <p:nvSpPr>
          <p:cNvPr id="13" name="pole tekstowe 12"/>
          <p:cNvSpPr txBox="1"/>
          <p:nvPr/>
        </p:nvSpPr>
        <p:spPr>
          <a:xfrm>
            <a:off x="2470421" y="3542376"/>
            <a:ext cx="25555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 smtClean="0"/>
              <a:t>Single </a:t>
            </a:r>
            <a:r>
              <a:rPr lang="pl-PL" sz="2000" dirty="0" err="1" smtClean="0"/>
              <a:t>Responsibility</a:t>
            </a:r>
            <a:endParaRPr lang="pl-PL" sz="2000" dirty="0"/>
          </a:p>
        </p:txBody>
      </p:sp>
      <p:sp>
        <p:nvSpPr>
          <p:cNvPr id="14" name="pole tekstowe 13"/>
          <p:cNvSpPr txBox="1"/>
          <p:nvPr/>
        </p:nvSpPr>
        <p:spPr>
          <a:xfrm>
            <a:off x="6094170" y="2105486"/>
            <a:ext cx="13821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smtClean="0"/>
              <a:t>Interface</a:t>
            </a:r>
            <a:endParaRPr lang="pl-PL" dirty="0"/>
          </a:p>
        </p:txBody>
      </p:sp>
      <p:sp>
        <p:nvSpPr>
          <p:cNvPr id="15" name="pole tekstowe 14"/>
          <p:cNvSpPr txBox="1"/>
          <p:nvPr/>
        </p:nvSpPr>
        <p:spPr>
          <a:xfrm>
            <a:off x="5112485" y="3740582"/>
            <a:ext cx="17091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err="1" smtClean="0"/>
              <a:t>Inheritance</a:t>
            </a:r>
            <a:endParaRPr lang="pl-PL" sz="2400" dirty="0"/>
          </a:p>
        </p:txBody>
      </p:sp>
      <p:sp>
        <p:nvSpPr>
          <p:cNvPr id="16" name="pole tekstowe 15"/>
          <p:cNvSpPr txBox="1"/>
          <p:nvPr/>
        </p:nvSpPr>
        <p:spPr>
          <a:xfrm>
            <a:off x="2715354" y="1770172"/>
            <a:ext cx="1572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err="1" smtClean="0"/>
              <a:t>Scalability</a:t>
            </a:r>
            <a:endParaRPr lang="pl-PL" sz="2000" dirty="0"/>
          </a:p>
        </p:txBody>
      </p:sp>
      <p:sp>
        <p:nvSpPr>
          <p:cNvPr id="17" name="pole tekstowe 16"/>
          <p:cNvSpPr txBox="1"/>
          <p:nvPr/>
        </p:nvSpPr>
        <p:spPr>
          <a:xfrm>
            <a:off x="6919554" y="3874882"/>
            <a:ext cx="18293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err="1" smtClean="0"/>
              <a:t>Extendibility</a:t>
            </a:r>
            <a:endParaRPr lang="pl-PL" dirty="0"/>
          </a:p>
        </p:txBody>
      </p:sp>
      <p:sp>
        <p:nvSpPr>
          <p:cNvPr id="18" name="pole tekstowe 17"/>
          <p:cNvSpPr txBox="1"/>
          <p:nvPr/>
        </p:nvSpPr>
        <p:spPr>
          <a:xfrm>
            <a:off x="7069071" y="2645068"/>
            <a:ext cx="20361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err="1" smtClean="0"/>
              <a:t>Maintainibility</a:t>
            </a:r>
            <a:endParaRPr lang="pl-PL" sz="2400" dirty="0"/>
          </a:p>
        </p:txBody>
      </p:sp>
      <p:sp>
        <p:nvSpPr>
          <p:cNvPr id="19" name="pole tekstowe 18"/>
          <p:cNvSpPr txBox="1"/>
          <p:nvPr/>
        </p:nvSpPr>
        <p:spPr>
          <a:xfrm>
            <a:off x="4616766" y="1759354"/>
            <a:ext cx="17972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 err="1" smtClean="0"/>
              <a:t>Encapsulation</a:t>
            </a:r>
            <a:endParaRPr lang="pl-PL" sz="2000" dirty="0"/>
          </a:p>
        </p:txBody>
      </p:sp>
      <p:sp>
        <p:nvSpPr>
          <p:cNvPr id="20" name="pole tekstowe 19"/>
          <p:cNvSpPr txBox="1"/>
          <p:nvPr/>
        </p:nvSpPr>
        <p:spPr>
          <a:xfrm>
            <a:off x="7250731" y="1752658"/>
            <a:ext cx="2888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err="1" smtClean="0"/>
              <a:t>Operators</a:t>
            </a:r>
            <a:r>
              <a:rPr lang="pl-PL" sz="2400" dirty="0" smtClean="0"/>
              <a:t> </a:t>
            </a:r>
            <a:r>
              <a:rPr lang="pl-PL" sz="2400" dirty="0" err="1" smtClean="0"/>
              <a:t>Overload</a:t>
            </a:r>
            <a:endParaRPr lang="pl-PL" sz="2400" dirty="0"/>
          </a:p>
        </p:txBody>
      </p:sp>
      <p:sp>
        <p:nvSpPr>
          <p:cNvPr id="21" name="pole tekstowe 20"/>
          <p:cNvSpPr txBox="1"/>
          <p:nvPr/>
        </p:nvSpPr>
        <p:spPr>
          <a:xfrm>
            <a:off x="8136534" y="4632969"/>
            <a:ext cx="13676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 err="1" smtClean="0"/>
              <a:t>Modularity</a:t>
            </a:r>
            <a:endParaRPr lang="pl-PL" sz="2000" dirty="0"/>
          </a:p>
        </p:txBody>
      </p:sp>
      <p:sp>
        <p:nvSpPr>
          <p:cNvPr id="22" name="pole tekstowe 21"/>
          <p:cNvSpPr txBox="1"/>
          <p:nvPr/>
        </p:nvSpPr>
        <p:spPr>
          <a:xfrm>
            <a:off x="6502709" y="4401904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err="1" smtClean="0"/>
              <a:t>Reusability</a:t>
            </a:r>
            <a:endParaRPr lang="pl-PL" dirty="0"/>
          </a:p>
        </p:txBody>
      </p:sp>
      <p:sp>
        <p:nvSpPr>
          <p:cNvPr id="23" name="pole tekstowe 22"/>
          <p:cNvSpPr txBox="1"/>
          <p:nvPr/>
        </p:nvSpPr>
        <p:spPr>
          <a:xfrm>
            <a:off x="1438567" y="2176108"/>
            <a:ext cx="16930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err="1" smtClean="0"/>
              <a:t>Reusability</a:t>
            </a:r>
            <a:endParaRPr lang="pl-PL" sz="2400" dirty="0"/>
          </a:p>
        </p:txBody>
      </p:sp>
      <p:sp>
        <p:nvSpPr>
          <p:cNvPr id="25" name="pole tekstowe 24"/>
          <p:cNvSpPr txBox="1"/>
          <p:nvPr/>
        </p:nvSpPr>
        <p:spPr>
          <a:xfrm>
            <a:off x="1521249" y="4135833"/>
            <a:ext cx="10070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smtClean="0"/>
              <a:t>Fields</a:t>
            </a:r>
            <a:endParaRPr lang="pl-PL" dirty="0"/>
          </a:p>
        </p:txBody>
      </p:sp>
      <p:sp>
        <p:nvSpPr>
          <p:cNvPr id="26" name="pole tekstowe 25"/>
          <p:cNvSpPr txBox="1"/>
          <p:nvPr/>
        </p:nvSpPr>
        <p:spPr>
          <a:xfrm>
            <a:off x="1216558" y="3462595"/>
            <a:ext cx="11673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 err="1" smtClean="0"/>
              <a:t>Methods</a:t>
            </a:r>
            <a:endParaRPr lang="pl-PL" sz="2000" dirty="0"/>
          </a:p>
        </p:txBody>
      </p:sp>
      <p:sp>
        <p:nvSpPr>
          <p:cNvPr id="27" name="pole tekstowe 26"/>
          <p:cNvSpPr txBox="1"/>
          <p:nvPr/>
        </p:nvSpPr>
        <p:spPr>
          <a:xfrm>
            <a:off x="2433245" y="4419306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err="1" smtClean="0"/>
              <a:t>Constructor</a:t>
            </a:r>
            <a:endParaRPr lang="pl-PL" dirty="0"/>
          </a:p>
        </p:txBody>
      </p:sp>
      <p:sp>
        <p:nvSpPr>
          <p:cNvPr id="28" name="pole tekstowe 27"/>
          <p:cNvSpPr txBox="1"/>
          <p:nvPr/>
        </p:nvSpPr>
        <p:spPr>
          <a:xfrm>
            <a:off x="7108653" y="3295633"/>
            <a:ext cx="18373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 err="1" smtClean="0"/>
              <a:t>Abstract</a:t>
            </a:r>
            <a:r>
              <a:rPr lang="pl-PL" sz="2000" dirty="0" smtClean="0"/>
              <a:t> Class</a:t>
            </a:r>
            <a:endParaRPr lang="pl-PL" sz="2000" dirty="0"/>
          </a:p>
        </p:txBody>
      </p:sp>
      <p:sp>
        <p:nvSpPr>
          <p:cNvPr id="29" name="pole tekstowe 28"/>
          <p:cNvSpPr txBox="1"/>
          <p:nvPr/>
        </p:nvSpPr>
        <p:spPr>
          <a:xfrm>
            <a:off x="8868308" y="3295633"/>
            <a:ext cx="1312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 err="1" smtClean="0"/>
              <a:t>Testability</a:t>
            </a:r>
            <a:endParaRPr lang="pl-PL" dirty="0"/>
          </a:p>
        </p:txBody>
      </p:sp>
      <p:sp>
        <p:nvSpPr>
          <p:cNvPr id="30" name="pole tekstowe 29"/>
          <p:cNvSpPr txBox="1"/>
          <p:nvPr/>
        </p:nvSpPr>
        <p:spPr>
          <a:xfrm>
            <a:off x="9489376" y="2702788"/>
            <a:ext cx="16578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err="1" smtClean="0"/>
              <a:t>Operability</a:t>
            </a:r>
            <a:endParaRPr lang="pl-PL" dirty="0"/>
          </a:p>
        </p:txBody>
      </p:sp>
      <p:sp>
        <p:nvSpPr>
          <p:cNvPr id="31" name="pole tekstowe 30"/>
          <p:cNvSpPr txBox="1"/>
          <p:nvPr/>
        </p:nvSpPr>
        <p:spPr>
          <a:xfrm>
            <a:off x="9582887" y="2176108"/>
            <a:ext cx="22034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err="1" smtClean="0"/>
              <a:t>Private</a:t>
            </a:r>
            <a:r>
              <a:rPr lang="pl-PL" sz="2400" dirty="0" smtClean="0"/>
              <a:t> Access</a:t>
            </a:r>
            <a:endParaRPr lang="pl-PL" sz="2400" dirty="0"/>
          </a:p>
        </p:txBody>
      </p:sp>
      <p:sp>
        <p:nvSpPr>
          <p:cNvPr id="32" name="pole tekstowe 31"/>
          <p:cNvSpPr txBox="1"/>
          <p:nvPr/>
        </p:nvSpPr>
        <p:spPr>
          <a:xfrm>
            <a:off x="9052158" y="3955374"/>
            <a:ext cx="19639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err="1" smtClean="0"/>
              <a:t>Superclass</a:t>
            </a:r>
            <a:endParaRPr lang="pl-PL" dirty="0"/>
          </a:p>
        </p:txBody>
      </p:sp>
      <p:sp>
        <p:nvSpPr>
          <p:cNvPr id="34" name="pole tekstowe 33"/>
          <p:cNvSpPr txBox="1"/>
          <p:nvPr/>
        </p:nvSpPr>
        <p:spPr>
          <a:xfrm>
            <a:off x="1877466" y="2780757"/>
            <a:ext cx="1588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err="1" smtClean="0"/>
              <a:t>Properties</a:t>
            </a:r>
            <a:endParaRPr lang="pl-PL" sz="2400" dirty="0"/>
          </a:p>
        </p:txBody>
      </p:sp>
      <p:sp>
        <p:nvSpPr>
          <p:cNvPr id="35" name="pole tekstowe 34"/>
          <p:cNvSpPr txBox="1"/>
          <p:nvPr/>
        </p:nvSpPr>
        <p:spPr>
          <a:xfrm>
            <a:off x="5522124" y="2831131"/>
            <a:ext cx="16193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200" dirty="0" err="1" smtClean="0"/>
              <a:t>Mindset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03349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ole tekstowe 23"/>
          <p:cNvSpPr txBox="1"/>
          <p:nvPr/>
        </p:nvSpPr>
        <p:spPr>
          <a:xfrm>
            <a:off x="921998" y="673845"/>
            <a:ext cx="9991838" cy="5386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4400" dirty="0" smtClean="0">
                <a:solidFill>
                  <a:srgbClr val="D7F6C0"/>
                </a:solidFill>
              </a:rPr>
              <a:t>OOP</a:t>
            </a:r>
            <a:endParaRPr lang="pl-PL" sz="2000" dirty="0">
              <a:solidFill>
                <a:srgbClr val="D7F6C0"/>
              </a:solidFill>
            </a:endParaRPr>
          </a:p>
        </p:txBody>
      </p:sp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400" dirty="0" smtClean="0"/>
              <a:t>Content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1F8C198-7A9E-4128-9860-6C6C391EA94B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8</a:t>
            </a:fld>
            <a:endParaRPr lang="pl-PL"/>
          </a:p>
        </p:txBody>
      </p:sp>
      <p:sp>
        <p:nvSpPr>
          <p:cNvPr id="2" name="pole tekstowe 1"/>
          <p:cNvSpPr txBox="1"/>
          <p:nvPr/>
        </p:nvSpPr>
        <p:spPr>
          <a:xfrm>
            <a:off x="3471660" y="3050367"/>
            <a:ext cx="12282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smtClean="0"/>
              <a:t>O</a:t>
            </a:r>
            <a:r>
              <a:rPr lang="pl-PL" sz="2400" dirty="0" smtClean="0">
                <a:solidFill>
                  <a:srgbClr val="00B050"/>
                </a:solidFill>
              </a:rPr>
              <a:t>bje</a:t>
            </a:r>
            <a:r>
              <a:rPr lang="pl-PL" sz="2400" dirty="0" smtClean="0"/>
              <a:t>cts</a:t>
            </a:r>
            <a:endParaRPr lang="pl-PL" dirty="0"/>
          </a:p>
        </p:txBody>
      </p:sp>
      <p:sp>
        <p:nvSpPr>
          <p:cNvPr id="9" name="pole tekstowe 8"/>
          <p:cNvSpPr txBox="1"/>
          <p:nvPr/>
        </p:nvSpPr>
        <p:spPr>
          <a:xfrm>
            <a:off x="4616766" y="3173910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err="1" smtClean="0">
                <a:solidFill>
                  <a:srgbClr val="00B050"/>
                </a:solidFill>
              </a:rPr>
              <a:t>Cla</a:t>
            </a:r>
            <a:r>
              <a:rPr lang="pl-PL" dirty="0" err="1" smtClean="0"/>
              <a:t>sses</a:t>
            </a:r>
            <a:endParaRPr lang="pl-PL" dirty="0"/>
          </a:p>
        </p:txBody>
      </p:sp>
      <p:sp>
        <p:nvSpPr>
          <p:cNvPr id="10" name="pole tekstowe 9"/>
          <p:cNvSpPr txBox="1"/>
          <p:nvPr/>
        </p:nvSpPr>
        <p:spPr>
          <a:xfrm>
            <a:off x="3798624" y="2496803"/>
            <a:ext cx="21034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>
                <a:solidFill>
                  <a:srgbClr val="00B050"/>
                </a:solidFill>
              </a:rPr>
              <a:t>A</a:t>
            </a:r>
            <a:r>
              <a:rPr lang="pl-PL" sz="2800" dirty="0" smtClean="0"/>
              <a:t>rchit</a:t>
            </a:r>
            <a:r>
              <a:rPr lang="pl-PL" sz="2800" dirty="0" smtClean="0">
                <a:solidFill>
                  <a:srgbClr val="00B050"/>
                </a:solidFill>
              </a:rPr>
              <a:t>ec</a:t>
            </a:r>
            <a:r>
              <a:rPr lang="pl-PL" sz="2800" dirty="0" smtClean="0"/>
              <a:t>ture</a:t>
            </a:r>
            <a:endParaRPr lang="pl-PL" dirty="0"/>
          </a:p>
        </p:txBody>
      </p:sp>
      <p:sp>
        <p:nvSpPr>
          <p:cNvPr id="11" name="pole tekstowe 10"/>
          <p:cNvSpPr txBox="1"/>
          <p:nvPr/>
        </p:nvSpPr>
        <p:spPr>
          <a:xfrm>
            <a:off x="3551483" y="4073174"/>
            <a:ext cx="1714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00B050"/>
                </a:solidFill>
              </a:rPr>
              <a:t>UM</a:t>
            </a:r>
            <a:r>
              <a:rPr lang="pl-PL" dirty="0" smtClean="0"/>
              <a:t>L </a:t>
            </a:r>
            <a:r>
              <a:rPr lang="pl-PL" dirty="0" err="1" smtClean="0"/>
              <a:t>Diagra</a:t>
            </a:r>
            <a:r>
              <a:rPr lang="pl-PL" dirty="0" err="1" smtClean="0">
                <a:solidFill>
                  <a:srgbClr val="00B050"/>
                </a:solidFill>
              </a:rPr>
              <a:t>ms</a:t>
            </a:r>
            <a:endParaRPr lang="pl-PL" dirty="0">
              <a:solidFill>
                <a:srgbClr val="00B050"/>
              </a:solidFill>
            </a:endParaRPr>
          </a:p>
        </p:txBody>
      </p:sp>
      <p:sp>
        <p:nvSpPr>
          <p:cNvPr id="12" name="pole tekstowe 11"/>
          <p:cNvSpPr txBox="1"/>
          <p:nvPr/>
        </p:nvSpPr>
        <p:spPr>
          <a:xfrm>
            <a:off x="4900402" y="4584304"/>
            <a:ext cx="16754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err="1" smtClean="0"/>
              <a:t>Hier</a:t>
            </a:r>
            <a:r>
              <a:rPr lang="pl-PL" sz="2400" dirty="0" err="1" smtClean="0">
                <a:solidFill>
                  <a:srgbClr val="00B050"/>
                </a:solidFill>
              </a:rPr>
              <a:t>arachy</a:t>
            </a:r>
            <a:endParaRPr lang="pl-PL" dirty="0">
              <a:solidFill>
                <a:srgbClr val="00B050"/>
              </a:solidFill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2470421" y="3542376"/>
            <a:ext cx="25555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 smtClean="0"/>
              <a:t>Single </a:t>
            </a:r>
            <a:r>
              <a:rPr lang="pl-PL" sz="2000" dirty="0" err="1" smtClean="0"/>
              <a:t>Res</a:t>
            </a:r>
            <a:r>
              <a:rPr lang="pl-PL" sz="2000" dirty="0" err="1" smtClean="0">
                <a:solidFill>
                  <a:srgbClr val="00B050"/>
                </a:solidFill>
              </a:rPr>
              <a:t>pon</a:t>
            </a:r>
            <a:r>
              <a:rPr lang="pl-PL" sz="2000" dirty="0" err="1" smtClean="0"/>
              <a:t>sibil</a:t>
            </a:r>
            <a:r>
              <a:rPr lang="pl-PL" sz="2000" dirty="0" err="1" smtClean="0">
                <a:solidFill>
                  <a:srgbClr val="00B050"/>
                </a:solidFill>
              </a:rPr>
              <a:t>ity</a:t>
            </a:r>
            <a:endParaRPr lang="pl-PL" sz="2000" dirty="0">
              <a:solidFill>
                <a:srgbClr val="00B050"/>
              </a:solidFill>
            </a:endParaRPr>
          </a:p>
        </p:txBody>
      </p:sp>
      <p:sp>
        <p:nvSpPr>
          <p:cNvPr id="14" name="pole tekstowe 13"/>
          <p:cNvSpPr txBox="1"/>
          <p:nvPr/>
        </p:nvSpPr>
        <p:spPr>
          <a:xfrm>
            <a:off x="6094170" y="2105486"/>
            <a:ext cx="13821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smtClean="0"/>
              <a:t>Inter</a:t>
            </a:r>
            <a:r>
              <a:rPr lang="pl-PL" sz="2400" dirty="0" smtClean="0">
                <a:solidFill>
                  <a:srgbClr val="00B050"/>
                </a:solidFill>
              </a:rPr>
              <a:t>face</a:t>
            </a:r>
            <a:endParaRPr lang="pl-PL" dirty="0">
              <a:solidFill>
                <a:srgbClr val="00B050"/>
              </a:solidFill>
            </a:endParaRPr>
          </a:p>
        </p:txBody>
      </p:sp>
      <p:sp>
        <p:nvSpPr>
          <p:cNvPr id="15" name="pole tekstowe 14"/>
          <p:cNvSpPr txBox="1"/>
          <p:nvPr/>
        </p:nvSpPr>
        <p:spPr>
          <a:xfrm>
            <a:off x="5112485" y="3740582"/>
            <a:ext cx="17091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err="1" smtClean="0"/>
              <a:t>Inheritance</a:t>
            </a:r>
            <a:endParaRPr lang="pl-PL" sz="2400" dirty="0"/>
          </a:p>
        </p:txBody>
      </p:sp>
      <p:sp>
        <p:nvSpPr>
          <p:cNvPr id="16" name="pole tekstowe 15"/>
          <p:cNvSpPr txBox="1"/>
          <p:nvPr/>
        </p:nvSpPr>
        <p:spPr>
          <a:xfrm>
            <a:off x="2715354" y="1770172"/>
            <a:ext cx="1572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err="1" smtClean="0">
                <a:solidFill>
                  <a:srgbClr val="00B050"/>
                </a:solidFill>
              </a:rPr>
              <a:t>Scala</a:t>
            </a:r>
            <a:r>
              <a:rPr lang="pl-PL" sz="2400" dirty="0" err="1" smtClean="0"/>
              <a:t>bility</a:t>
            </a:r>
            <a:endParaRPr lang="pl-PL" sz="2000" dirty="0"/>
          </a:p>
        </p:txBody>
      </p:sp>
      <p:sp>
        <p:nvSpPr>
          <p:cNvPr id="17" name="pole tekstowe 16"/>
          <p:cNvSpPr txBox="1"/>
          <p:nvPr/>
        </p:nvSpPr>
        <p:spPr>
          <a:xfrm>
            <a:off x="6919554" y="3874882"/>
            <a:ext cx="18293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err="1" smtClean="0">
                <a:solidFill>
                  <a:srgbClr val="00B050"/>
                </a:solidFill>
              </a:rPr>
              <a:t>Ext</a:t>
            </a:r>
            <a:r>
              <a:rPr lang="pl-PL" sz="2400" dirty="0" err="1" smtClean="0"/>
              <a:t>endib</a:t>
            </a:r>
            <a:r>
              <a:rPr lang="pl-PL" sz="2400" dirty="0" err="1" smtClean="0">
                <a:solidFill>
                  <a:srgbClr val="00B050"/>
                </a:solidFill>
              </a:rPr>
              <a:t>ilit</a:t>
            </a:r>
            <a:r>
              <a:rPr lang="pl-PL" sz="2400" dirty="0" err="1" smtClean="0"/>
              <a:t>y</a:t>
            </a:r>
            <a:endParaRPr lang="pl-PL" dirty="0"/>
          </a:p>
        </p:txBody>
      </p:sp>
      <p:sp>
        <p:nvSpPr>
          <p:cNvPr id="18" name="pole tekstowe 17"/>
          <p:cNvSpPr txBox="1"/>
          <p:nvPr/>
        </p:nvSpPr>
        <p:spPr>
          <a:xfrm>
            <a:off x="7069071" y="2645068"/>
            <a:ext cx="20361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err="1" smtClean="0">
                <a:solidFill>
                  <a:srgbClr val="00B050"/>
                </a:solidFill>
              </a:rPr>
              <a:t>Ma</a:t>
            </a:r>
            <a:r>
              <a:rPr lang="pl-PL" sz="2400" dirty="0" err="1" smtClean="0"/>
              <a:t>intai</a:t>
            </a:r>
            <a:r>
              <a:rPr lang="pl-PL" sz="2400" dirty="0" err="1" smtClean="0">
                <a:solidFill>
                  <a:srgbClr val="00B050"/>
                </a:solidFill>
              </a:rPr>
              <a:t>nib</a:t>
            </a:r>
            <a:r>
              <a:rPr lang="pl-PL" sz="2400" dirty="0" err="1" smtClean="0"/>
              <a:t>ility</a:t>
            </a:r>
            <a:endParaRPr lang="pl-PL" sz="2400" dirty="0"/>
          </a:p>
        </p:txBody>
      </p:sp>
      <p:sp>
        <p:nvSpPr>
          <p:cNvPr id="19" name="pole tekstowe 18"/>
          <p:cNvSpPr txBox="1"/>
          <p:nvPr/>
        </p:nvSpPr>
        <p:spPr>
          <a:xfrm>
            <a:off x="4616766" y="1759354"/>
            <a:ext cx="17972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 err="1" smtClean="0"/>
              <a:t>Encap</a:t>
            </a:r>
            <a:r>
              <a:rPr lang="pl-PL" sz="2000" dirty="0" err="1" smtClean="0">
                <a:solidFill>
                  <a:srgbClr val="00B050"/>
                </a:solidFill>
              </a:rPr>
              <a:t>sulation</a:t>
            </a:r>
            <a:endParaRPr lang="pl-PL" sz="2000" dirty="0">
              <a:solidFill>
                <a:srgbClr val="00B050"/>
              </a:solidFill>
            </a:endParaRPr>
          </a:p>
        </p:txBody>
      </p:sp>
      <p:sp>
        <p:nvSpPr>
          <p:cNvPr id="20" name="pole tekstowe 19"/>
          <p:cNvSpPr txBox="1"/>
          <p:nvPr/>
        </p:nvSpPr>
        <p:spPr>
          <a:xfrm>
            <a:off x="7250731" y="1752658"/>
            <a:ext cx="2888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err="1" smtClean="0"/>
              <a:t>Opera</a:t>
            </a:r>
            <a:r>
              <a:rPr lang="pl-PL" sz="2400" dirty="0" err="1" smtClean="0">
                <a:solidFill>
                  <a:srgbClr val="00B050"/>
                </a:solidFill>
              </a:rPr>
              <a:t>tors</a:t>
            </a:r>
            <a:r>
              <a:rPr lang="pl-PL" sz="2400" dirty="0" smtClean="0">
                <a:solidFill>
                  <a:srgbClr val="00B050"/>
                </a:solidFill>
              </a:rPr>
              <a:t> </a:t>
            </a:r>
            <a:r>
              <a:rPr lang="pl-PL" sz="2400" dirty="0" err="1" smtClean="0">
                <a:solidFill>
                  <a:srgbClr val="00B050"/>
                </a:solidFill>
              </a:rPr>
              <a:t>Overload</a:t>
            </a:r>
            <a:endParaRPr lang="pl-PL" sz="2400" dirty="0">
              <a:solidFill>
                <a:srgbClr val="00B050"/>
              </a:solidFill>
            </a:endParaRPr>
          </a:p>
        </p:txBody>
      </p:sp>
      <p:sp>
        <p:nvSpPr>
          <p:cNvPr id="21" name="pole tekstowe 20"/>
          <p:cNvSpPr txBox="1"/>
          <p:nvPr/>
        </p:nvSpPr>
        <p:spPr>
          <a:xfrm>
            <a:off x="8136534" y="4632969"/>
            <a:ext cx="13676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 err="1" smtClean="0">
                <a:solidFill>
                  <a:srgbClr val="00B050"/>
                </a:solidFill>
              </a:rPr>
              <a:t>Mo</a:t>
            </a:r>
            <a:r>
              <a:rPr lang="pl-PL" sz="2000" dirty="0" err="1" smtClean="0"/>
              <a:t>dularity</a:t>
            </a:r>
            <a:endParaRPr lang="pl-PL" sz="2000" dirty="0"/>
          </a:p>
        </p:txBody>
      </p:sp>
      <p:sp>
        <p:nvSpPr>
          <p:cNvPr id="22" name="pole tekstowe 21"/>
          <p:cNvSpPr txBox="1"/>
          <p:nvPr/>
        </p:nvSpPr>
        <p:spPr>
          <a:xfrm>
            <a:off x="6502709" y="4401904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err="1" smtClean="0">
                <a:solidFill>
                  <a:srgbClr val="00B050"/>
                </a:solidFill>
              </a:rPr>
              <a:t>Reus</a:t>
            </a:r>
            <a:r>
              <a:rPr lang="pl-PL" dirty="0" err="1" smtClean="0"/>
              <a:t>ability</a:t>
            </a:r>
            <a:endParaRPr lang="pl-PL" dirty="0"/>
          </a:p>
        </p:txBody>
      </p:sp>
      <p:sp>
        <p:nvSpPr>
          <p:cNvPr id="23" name="pole tekstowe 22"/>
          <p:cNvSpPr txBox="1"/>
          <p:nvPr/>
        </p:nvSpPr>
        <p:spPr>
          <a:xfrm>
            <a:off x="1438567" y="2176108"/>
            <a:ext cx="16930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err="1" smtClean="0">
                <a:solidFill>
                  <a:srgbClr val="00B050"/>
                </a:solidFill>
              </a:rPr>
              <a:t>Re</a:t>
            </a:r>
            <a:r>
              <a:rPr lang="pl-PL" sz="2400" dirty="0" err="1" smtClean="0"/>
              <a:t>usability</a:t>
            </a:r>
            <a:endParaRPr lang="pl-PL" sz="2400" dirty="0"/>
          </a:p>
        </p:txBody>
      </p:sp>
      <p:sp>
        <p:nvSpPr>
          <p:cNvPr id="25" name="pole tekstowe 24"/>
          <p:cNvSpPr txBox="1"/>
          <p:nvPr/>
        </p:nvSpPr>
        <p:spPr>
          <a:xfrm>
            <a:off x="1521249" y="4135833"/>
            <a:ext cx="10070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smtClean="0">
                <a:solidFill>
                  <a:srgbClr val="00B050"/>
                </a:solidFill>
              </a:rPr>
              <a:t>Fi</a:t>
            </a:r>
            <a:r>
              <a:rPr lang="pl-PL" sz="2400" dirty="0" smtClean="0"/>
              <a:t>elds</a:t>
            </a:r>
            <a:endParaRPr lang="pl-PL" dirty="0"/>
          </a:p>
        </p:txBody>
      </p:sp>
      <p:sp>
        <p:nvSpPr>
          <p:cNvPr id="26" name="pole tekstowe 25"/>
          <p:cNvSpPr txBox="1"/>
          <p:nvPr/>
        </p:nvSpPr>
        <p:spPr>
          <a:xfrm>
            <a:off x="1216558" y="3462595"/>
            <a:ext cx="11673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 err="1" smtClean="0">
                <a:solidFill>
                  <a:srgbClr val="00B050"/>
                </a:solidFill>
              </a:rPr>
              <a:t>Me</a:t>
            </a:r>
            <a:r>
              <a:rPr lang="pl-PL" sz="2000" dirty="0" err="1" smtClean="0"/>
              <a:t>thods</a:t>
            </a:r>
            <a:endParaRPr lang="pl-PL" sz="2000" dirty="0"/>
          </a:p>
        </p:txBody>
      </p:sp>
      <p:sp>
        <p:nvSpPr>
          <p:cNvPr id="27" name="pole tekstowe 26"/>
          <p:cNvSpPr txBox="1"/>
          <p:nvPr/>
        </p:nvSpPr>
        <p:spPr>
          <a:xfrm>
            <a:off x="2433245" y="4419306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err="1" smtClean="0"/>
              <a:t>Cons</a:t>
            </a:r>
            <a:r>
              <a:rPr lang="pl-PL" dirty="0" err="1" smtClean="0">
                <a:solidFill>
                  <a:srgbClr val="00B050"/>
                </a:solidFill>
              </a:rPr>
              <a:t>tructor</a:t>
            </a:r>
            <a:endParaRPr lang="pl-PL" dirty="0">
              <a:solidFill>
                <a:srgbClr val="00B050"/>
              </a:solidFill>
            </a:endParaRPr>
          </a:p>
        </p:txBody>
      </p:sp>
      <p:sp>
        <p:nvSpPr>
          <p:cNvPr id="28" name="pole tekstowe 27"/>
          <p:cNvSpPr txBox="1"/>
          <p:nvPr/>
        </p:nvSpPr>
        <p:spPr>
          <a:xfrm>
            <a:off x="7108653" y="3295633"/>
            <a:ext cx="18373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 err="1" smtClean="0">
                <a:solidFill>
                  <a:srgbClr val="00B050"/>
                </a:solidFill>
              </a:rPr>
              <a:t>Abs</a:t>
            </a:r>
            <a:r>
              <a:rPr lang="pl-PL" sz="2000" dirty="0" err="1" smtClean="0"/>
              <a:t>tract</a:t>
            </a:r>
            <a:r>
              <a:rPr lang="pl-PL" sz="2000" dirty="0" smtClean="0"/>
              <a:t> </a:t>
            </a:r>
            <a:r>
              <a:rPr lang="pl-PL" sz="2000" dirty="0" smtClean="0">
                <a:solidFill>
                  <a:srgbClr val="00B050"/>
                </a:solidFill>
              </a:rPr>
              <a:t>Class</a:t>
            </a:r>
            <a:endParaRPr lang="pl-PL" sz="2000" dirty="0">
              <a:solidFill>
                <a:srgbClr val="00B050"/>
              </a:solidFill>
            </a:endParaRPr>
          </a:p>
        </p:txBody>
      </p:sp>
      <p:sp>
        <p:nvSpPr>
          <p:cNvPr id="29" name="pole tekstowe 28"/>
          <p:cNvSpPr txBox="1"/>
          <p:nvPr/>
        </p:nvSpPr>
        <p:spPr>
          <a:xfrm>
            <a:off x="8868308" y="3295633"/>
            <a:ext cx="1312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 err="1" smtClean="0">
                <a:solidFill>
                  <a:srgbClr val="00B050"/>
                </a:solidFill>
              </a:rPr>
              <a:t>Testability</a:t>
            </a:r>
            <a:endParaRPr lang="pl-PL" dirty="0">
              <a:solidFill>
                <a:srgbClr val="00B050"/>
              </a:solidFill>
            </a:endParaRPr>
          </a:p>
        </p:txBody>
      </p:sp>
      <p:sp>
        <p:nvSpPr>
          <p:cNvPr id="30" name="pole tekstowe 29"/>
          <p:cNvSpPr txBox="1"/>
          <p:nvPr/>
        </p:nvSpPr>
        <p:spPr>
          <a:xfrm>
            <a:off x="9489376" y="2702788"/>
            <a:ext cx="16578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err="1" smtClean="0"/>
              <a:t>Ope</a:t>
            </a:r>
            <a:r>
              <a:rPr lang="pl-PL" sz="2400" dirty="0" err="1" smtClean="0">
                <a:solidFill>
                  <a:srgbClr val="00B050"/>
                </a:solidFill>
              </a:rPr>
              <a:t>rab</a:t>
            </a:r>
            <a:r>
              <a:rPr lang="pl-PL" sz="2400" dirty="0" err="1" smtClean="0"/>
              <a:t>ility</a:t>
            </a:r>
            <a:endParaRPr lang="pl-PL" dirty="0"/>
          </a:p>
        </p:txBody>
      </p:sp>
      <p:sp>
        <p:nvSpPr>
          <p:cNvPr id="31" name="pole tekstowe 30"/>
          <p:cNvSpPr txBox="1"/>
          <p:nvPr/>
        </p:nvSpPr>
        <p:spPr>
          <a:xfrm>
            <a:off x="9582887" y="2176108"/>
            <a:ext cx="22034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err="1" smtClean="0"/>
              <a:t>Priv</a:t>
            </a:r>
            <a:r>
              <a:rPr lang="pl-PL" sz="2400" dirty="0" err="1" smtClean="0">
                <a:solidFill>
                  <a:srgbClr val="00B050"/>
                </a:solidFill>
              </a:rPr>
              <a:t>at</a:t>
            </a:r>
            <a:r>
              <a:rPr lang="pl-PL" sz="2400" dirty="0" err="1" smtClean="0"/>
              <a:t>e</a:t>
            </a:r>
            <a:r>
              <a:rPr lang="pl-PL" sz="2400" dirty="0" smtClean="0"/>
              <a:t> Access</a:t>
            </a:r>
            <a:endParaRPr lang="pl-PL" sz="2400" dirty="0"/>
          </a:p>
        </p:txBody>
      </p:sp>
      <p:sp>
        <p:nvSpPr>
          <p:cNvPr id="32" name="pole tekstowe 31"/>
          <p:cNvSpPr txBox="1"/>
          <p:nvPr/>
        </p:nvSpPr>
        <p:spPr>
          <a:xfrm>
            <a:off x="9052158" y="3955374"/>
            <a:ext cx="19639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err="1" smtClean="0"/>
              <a:t>Superclass</a:t>
            </a:r>
            <a:endParaRPr lang="pl-PL" dirty="0"/>
          </a:p>
        </p:txBody>
      </p:sp>
      <p:sp>
        <p:nvSpPr>
          <p:cNvPr id="34" name="pole tekstowe 33"/>
          <p:cNvSpPr txBox="1"/>
          <p:nvPr/>
        </p:nvSpPr>
        <p:spPr>
          <a:xfrm>
            <a:off x="1877466" y="2780757"/>
            <a:ext cx="1588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err="1" smtClean="0"/>
              <a:t>Properties</a:t>
            </a:r>
            <a:endParaRPr lang="pl-PL" sz="2400" dirty="0"/>
          </a:p>
        </p:txBody>
      </p:sp>
      <p:sp>
        <p:nvSpPr>
          <p:cNvPr id="35" name="pole tekstowe 34"/>
          <p:cNvSpPr txBox="1"/>
          <p:nvPr/>
        </p:nvSpPr>
        <p:spPr>
          <a:xfrm>
            <a:off x="5522124" y="2831131"/>
            <a:ext cx="16193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200" dirty="0" err="1" smtClean="0"/>
              <a:t>Mindset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2356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FA8ED1D-4913-445C-8BAC-373A6FBFE763}" type="datetime1">
              <a:rPr lang="pl-PL" smtClean="0"/>
              <a:t>2015-08-14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Object Oriented Programming Workshop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9</a:t>
            </a:fld>
            <a:endParaRPr lang="pl-PL"/>
          </a:p>
        </p:txBody>
      </p:sp>
      <p:sp>
        <p:nvSpPr>
          <p:cNvPr id="3" name="Prostokąt 2"/>
          <p:cNvSpPr/>
          <p:nvPr/>
        </p:nvSpPr>
        <p:spPr>
          <a:xfrm>
            <a:off x="228600" y="1709410"/>
            <a:ext cx="1173861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1" dirty="0" smtClean="0"/>
              <a:t>You can build software literally five to 10 times faster, and that software is much more reliable, much easier to maintain and much more powerful.</a:t>
            </a:r>
          </a:p>
          <a:p>
            <a:pPr algn="r"/>
            <a:r>
              <a:rPr lang="pl-PL" sz="2400" dirty="0" smtClean="0">
                <a:solidFill>
                  <a:srgbClr val="000000"/>
                </a:solidFill>
              </a:rPr>
              <a:t>-Steve </a:t>
            </a:r>
            <a:r>
              <a:rPr lang="pl-PL" sz="2400" dirty="0" err="1" smtClean="0">
                <a:solidFill>
                  <a:srgbClr val="000000"/>
                </a:solidFill>
              </a:rPr>
              <a:t>Jobs</a:t>
            </a:r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endParaRPr lang="en-US" u="none" strike="noStrike" dirty="0">
              <a:solidFill>
                <a:srgbClr val="000000"/>
              </a:solidFill>
              <a:effectLst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228600" y="5264765"/>
            <a:ext cx="116471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Read more: </a:t>
            </a:r>
            <a:r>
              <a:rPr lang="en-US" dirty="0">
                <a:solidFill>
                  <a:srgbClr val="003399"/>
                </a:solidFill>
                <a:hlinkClick r:id="rId3"/>
              </a:rPr>
              <a:t>http://www.rollingstone.com/culture/news/steve-jobs-in-1994-the-rolling-stone-interview-20110117#ixzz3ia7pp8L1</a:t>
            </a:r>
            <a:r>
              <a:rPr lang="en-US" dirty="0">
                <a:solidFill>
                  <a:srgbClr val="000000"/>
                </a:solidFill>
              </a:rPr>
              <a:t> </a:t>
            </a:r>
            <a:endParaRPr lang="pl-PL" dirty="0"/>
          </a:p>
        </p:txBody>
      </p:sp>
      <p:sp>
        <p:nvSpPr>
          <p:cNvPr id="7" name="Tytuł 6"/>
          <p:cNvSpPr>
            <a:spLocks noGrp="1"/>
          </p:cNvSpPr>
          <p:nvPr>
            <p:ph type="title"/>
          </p:nvPr>
        </p:nvSpPr>
        <p:spPr>
          <a:xfrm>
            <a:off x="609601" y="233499"/>
            <a:ext cx="10969139" cy="940443"/>
          </a:xfrm>
        </p:spPr>
        <p:txBody>
          <a:bodyPr>
            <a:normAutofit/>
          </a:bodyPr>
          <a:lstStyle/>
          <a:p>
            <a:r>
              <a:rPr lang="pl-PL" sz="4400" dirty="0" smtClean="0"/>
              <a:t>Steve </a:t>
            </a:r>
            <a:r>
              <a:rPr lang="pl-PL" sz="4400" dirty="0" err="1" smtClean="0"/>
              <a:t>Jobs</a:t>
            </a:r>
            <a:r>
              <a:rPr lang="pl-PL" sz="4400" dirty="0" smtClean="0"/>
              <a:t> on OOP</a:t>
            </a:r>
            <a:endParaRPr lang="pl-PL" sz="4400" dirty="0"/>
          </a:p>
        </p:txBody>
      </p:sp>
    </p:spTree>
    <p:extLst>
      <p:ext uri="{BB962C8B-B14F-4D97-AF65-F5344CB8AC3E}">
        <p14:creationId xmlns:p14="http://schemas.microsoft.com/office/powerpoint/2010/main" val="3456215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zn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zn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93279729CE984B8C8814E495EBBEBC" ma:contentTypeVersion="0" ma:contentTypeDescription="Create a new document." ma:contentTypeScope="" ma:versionID="4131ca9d0ab39a1ef491a9cb6f047bd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278b829886fe16d5c4cff8fd3bc4397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6EB9DF9-E23B-49C2-9DAB-47EFE8B47D03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AF5924D-FE46-423B-8B35-DCCE8C9D1B0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6801EDE-BDC8-4F97-8683-CDA80C8336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9183</TotalTime>
  <Words>3247</Words>
  <Application>Microsoft Office PowerPoint</Application>
  <PresentationFormat>Panoramiczny</PresentationFormat>
  <Paragraphs>950</Paragraphs>
  <Slides>64</Slides>
  <Notes>58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2</vt:i4>
      </vt:variant>
      <vt:variant>
        <vt:lpstr>Tytuły slajdów</vt:lpstr>
      </vt:variant>
      <vt:variant>
        <vt:i4>64</vt:i4>
      </vt:variant>
    </vt:vector>
  </HeadingPairs>
  <TitlesOfParts>
    <vt:vector size="72" baseType="lpstr">
      <vt:lpstr>ＭＳ Ｐゴシック</vt:lpstr>
      <vt:lpstr>Arial</vt:lpstr>
      <vt:lpstr>Calibri</vt:lpstr>
      <vt:lpstr>Courier New</vt:lpstr>
      <vt:lpstr>Wingdings</vt:lpstr>
      <vt:lpstr>Wingdings 2</vt:lpstr>
      <vt:lpstr>CERNCorporate16-9</vt:lpstr>
      <vt:lpstr>1_CERNCorporate16-9</vt:lpstr>
      <vt:lpstr>Object-Oriented Programming Workshop  </vt:lpstr>
      <vt:lpstr>Prezentacja programu PowerPoint</vt:lpstr>
      <vt:lpstr>Software Development Workshop summary</vt:lpstr>
      <vt:lpstr>Prezentacja programu PowerPoint</vt:lpstr>
      <vt:lpstr>Object-Oriented Programming Workshop  Introduction in MATLAB</vt:lpstr>
      <vt:lpstr>OOP – simple facts</vt:lpstr>
      <vt:lpstr>Content</vt:lpstr>
      <vt:lpstr>Content</vt:lpstr>
      <vt:lpstr>Steve Jobs on OOP</vt:lpstr>
      <vt:lpstr>Scripted vs OO code</vt:lpstr>
      <vt:lpstr>Map – built-in MATLAB class</vt:lpstr>
      <vt:lpstr>MException – built-in MATLAB class</vt:lpstr>
      <vt:lpstr>Case study – plane figures drawer</vt:lpstr>
      <vt:lpstr>We all know structures, do we? </vt:lpstr>
      <vt:lpstr>Class = structure + methods</vt:lpstr>
      <vt:lpstr> Circle: sample class</vt:lpstr>
      <vt:lpstr>Class Constructor</vt:lpstr>
      <vt:lpstr>Class Default Constructor</vt:lpstr>
      <vt:lpstr>Rookie mistake</vt:lpstr>
      <vt:lpstr>Rookie mistake</vt:lpstr>
      <vt:lpstr>Class Methods – calculateArea()</vt:lpstr>
      <vt:lpstr>Class Methods – help from default constructor</vt:lpstr>
      <vt:lpstr>Few more words on methods</vt:lpstr>
      <vt:lpstr>Class UML diagram - notation</vt:lpstr>
      <vt:lpstr>Superclass GeometricFigure</vt:lpstr>
      <vt:lpstr>Circle Class Inherits from GeometricFigure</vt:lpstr>
      <vt:lpstr>Class UML diagram</vt:lpstr>
      <vt:lpstr>GeometricFigureAbstract - Abstract Class </vt:lpstr>
      <vt:lpstr>Class UML diagram - abstract class 1/2</vt:lpstr>
      <vt:lpstr>GeometricFigure Abstract Class </vt:lpstr>
      <vt:lpstr>Wait, it’s not implemented in Circle, Square, Rectangle classes!</vt:lpstr>
      <vt:lpstr>So let’s implement it</vt:lpstr>
      <vt:lpstr>Class UML diagram – abstract class 2/2</vt:lpstr>
      <vt:lpstr>DrawFigure interface</vt:lpstr>
      <vt:lpstr>Class UML diagram - interface</vt:lpstr>
      <vt:lpstr>Collection of objects</vt:lpstr>
      <vt:lpstr>Collection of objects – vector of objects</vt:lpstr>
      <vt:lpstr>Collection of objects – array of objects</vt:lpstr>
      <vt:lpstr>Collection of objects – cell of objects</vt:lpstr>
      <vt:lpstr>Collection of objects – map of objects</vt:lpstr>
      <vt:lpstr>Access to fields: public or private</vt:lpstr>
      <vt:lpstr>Setter &amp; Getter methods</vt:lpstr>
      <vt:lpstr>DrawerGui Class</vt:lpstr>
      <vt:lpstr>Wrapping all up – DrawerGui Class</vt:lpstr>
      <vt:lpstr>Find Maximum area</vt:lpstr>
      <vt:lpstr>Documenting a class</vt:lpstr>
      <vt:lpstr>Case Study: TESS Michał Maciejewski Emmanuele Ravaioli</vt:lpstr>
      <vt:lpstr>Object-Oriented Modelling</vt:lpstr>
      <vt:lpstr>CLIQ protected S.C. magnet</vt:lpstr>
      <vt:lpstr>CLIQ protected S.C. magnet - schematic</vt:lpstr>
      <vt:lpstr>Model Creation Procedure</vt:lpstr>
      <vt:lpstr>1. Read Model structure &amp; parameters</vt:lpstr>
      <vt:lpstr>2. Initialise components – Factory Design Pattern</vt:lpstr>
      <vt:lpstr>3. Calculate component’s position</vt:lpstr>
      <vt:lpstr>4. Place components on schematic</vt:lpstr>
      <vt:lpstr>5. Connect components</vt:lpstr>
      <vt:lpstr>6. Set component’s parameters</vt:lpstr>
      <vt:lpstr>*Operator overload</vt:lpstr>
      <vt:lpstr>TESS Framework Architecture</vt:lpstr>
      <vt:lpstr>Case Study: ANUBIS   Lorenzo Bortot</vt:lpstr>
      <vt:lpstr>Library of classes</vt:lpstr>
      <vt:lpstr>Useful resources</vt:lpstr>
      <vt:lpstr>Summary</vt:lpstr>
      <vt:lpstr>What do you think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Lessons learned during stay at TU Darmstadt</dc:title>
  <dc:creator>Michał Maciejewski</dc:creator>
  <cp:lastModifiedBy>Michał Maciejewski</cp:lastModifiedBy>
  <cp:revision>812</cp:revision>
  <dcterms:created xsi:type="dcterms:W3CDTF">2014-04-13T10:01:50Z</dcterms:created>
  <dcterms:modified xsi:type="dcterms:W3CDTF">2015-08-14T09:21:31Z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0x010100FB93279729CE984B8C8814E495EBBEBC</vt:lpwstr>
  </property>
  <property fmtid="{D5CDD505-2E9C-101B-9397-08002B2CF9AE}" pid="3" name="IsMyDocuments">
    <vt:bool>true</vt:bool>
  </property>
</Properties>
</file>