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0" r:id="rId3"/>
    <p:sldId id="266" r:id="rId4"/>
    <p:sldId id="290" r:id="rId5"/>
    <p:sldId id="289" r:id="rId6"/>
    <p:sldId id="273" r:id="rId7"/>
    <p:sldId id="271" r:id="rId8"/>
    <p:sldId id="285" r:id="rId9"/>
    <p:sldId id="284" r:id="rId10"/>
    <p:sldId id="291" r:id="rId11"/>
    <p:sldId id="287" r:id="rId12"/>
    <p:sldId id="283" r:id="rId13"/>
    <p:sldId id="262" r:id="rId14"/>
    <p:sldId id="263" r:id="rId15"/>
    <p:sldId id="276" r:id="rId16"/>
    <p:sldId id="286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242"/>
    <a:srgbClr val="008E0E"/>
    <a:srgbClr val="00A20F"/>
    <a:srgbClr val="E9EDF4"/>
    <a:srgbClr val="EA7500"/>
    <a:srgbClr val="EC80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9" d="100"/>
          <a:sy n="89" d="100"/>
        </p:scale>
        <p:origin x="1310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t\tgriesem\Desktop\MPE_piquet\NEW\Histogram_201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t\tgriesem\Desktop\MPE_piquet\NEW\Histogram_201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t\tgriesem\Desktop\MPE_piquet\NEW\Histogram_2012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t\tgriesem\Desktop\MPE_piquet\NEW\Histogram_201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3099300087489056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Failures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Sheet1!$A$2:$A$10</c:f>
              <c:strCache>
                <c:ptCount val="9"/>
                <c:pt idx="0">
                  <c:v>MAIN DIPOLE</c:v>
                </c:pt>
                <c:pt idx="1">
                  <c:v>600AEE</c:v>
                </c:pt>
                <c:pt idx="2">
                  <c:v>IPQ</c:v>
                </c:pt>
                <c:pt idx="3">
                  <c:v>MAIN QUAD</c:v>
                </c:pt>
                <c:pt idx="4">
                  <c:v>Multiple</c:v>
                </c:pt>
                <c:pt idx="5">
                  <c:v>600ANOEECR</c:v>
                </c:pt>
                <c:pt idx="6">
                  <c:v>IT</c:v>
                </c:pt>
                <c:pt idx="7">
                  <c:v>600ANOEE</c:v>
                </c:pt>
                <c:pt idx="8">
                  <c:v>IPD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29</c:v>
                </c:pt>
                <c:pt idx="1">
                  <c:v>20</c:v>
                </c:pt>
                <c:pt idx="2">
                  <c:v>17</c:v>
                </c:pt>
                <c:pt idx="3">
                  <c:v>16</c:v>
                </c:pt>
                <c:pt idx="4">
                  <c:v>12</c:v>
                </c:pt>
                <c:pt idx="5">
                  <c:v>9</c:v>
                </c:pt>
                <c:pt idx="6">
                  <c:v>6</c:v>
                </c:pt>
                <c:pt idx="7">
                  <c:v>5</c:v>
                </c:pt>
                <c:pt idx="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5"/>
        <c:axId val="188278688"/>
        <c:axId val="188287200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Fault time (h)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Sheet1!$A$2:$A$10</c15:sqref>
                        </c15:formulaRef>
                      </c:ext>
                    </c:extLst>
                    <c:strCache>
                      <c:ptCount val="9"/>
                      <c:pt idx="0">
                        <c:v>MAIN DIPOLE</c:v>
                      </c:pt>
                      <c:pt idx="1">
                        <c:v>600AEE</c:v>
                      </c:pt>
                      <c:pt idx="2">
                        <c:v>IPQ</c:v>
                      </c:pt>
                      <c:pt idx="3">
                        <c:v>MAIN QUAD</c:v>
                      </c:pt>
                      <c:pt idx="4">
                        <c:v>Multiple</c:v>
                      </c:pt>
                      <c:pt idx="5">
                        <c:v>600ANOEECR</c:v>
                      </c:pt>
                      <c:pt idx="6">
                        <c:v>IT</c:v>
                      </c:pt>
                      <c:pt idx="7">
                        <c:v>600ANOEE</c:v>
                      </c:pt>
                      <c:pt idx="8">
                        <c:v>IPD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Sheet1!$C$2:$C$10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29.65</c:v>
                      </c:pt>
                      <c:pt idx="1">
                        <c:v>20.75</c:v>
                      </c:pt>
                      <c:pt idx="2">
                        <c:v>18.75</c:v>
                      </c:pt>
                      <c:pt idx="3">
                        <c:v>30.5</c:v>
                      </c:pt>
                      <c:pt idx="4">
                        <c:v>26.75</c:v>
                      </c:pt>
                      <c:pt idx="5">
                        <c:v>7.75</c:v>
                      </c:pt>
                      <c:pt idx="6">
                        <c:v>13.75</c:v>
                      </c:pt>
                      <c:pt idx="7">
                        <c:v>3</c:v>
                      </c:pt>
                      <c:pt idx="8">
                        <c:v>0.5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188278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87200"/>
        <c:crosses val="autoZero"/>
        <c:auto val="1"/>
        <c:lblAlgn val="ctr"/>
        <c:lblOffset val="100"/>
        <c:noMultiLvlLbl val="0"/>
      </c:catAx>
      <c:valAx>
        <c:axId val="1882872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27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8575678040244971"/>
          <c:y val="5.0925925925925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Sheet1!$C$14</c:f>
              <c:strCache>
                <c:ptCount val="1"/>
                <c:pt idx="0">
                  <c:v>Fault time (h)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strRef>
              <c:f>Sheet1!$A$15:$A$23</c:f>
              <c:strCache>
                <c:ptCount val="9"/>
                <c:pt idx="0">
                  <c:v>MAIN QUAD</c:v>
                </c:pt>
                <c:pt idx="1">
                  <c:v>MAIN DIPOLE</c:v>
                </c:pt>
                <c:pt idx="2">
                  <c:v>Multiple</c:v>
                </c:pt>
                <c:pt idx="3">
                  <c:v>600AEE</c:v>
                </c:pt>
                <c:pt idx="4">
                  <c:v>IPQ</c:v>
                </c:pt>
                <c:pt idx="5">
                  <c:v>IT</c:v>
                </c:pt>
                <c:pt idx="6">
                  <c:v>600ANOEECR</c:v>
                </c:pt>
                <c:pt idx="7">
                  <c:v>600ANOEE</c:v>
                </c:pt>
                <c:pt idx="8">
                  <c:v>IPD</c:v>
                </c:pt>
              </c:strCache>
            </c:strRef>
          </c:cat>
          <c:val>
            <c:numRef>
              <c:f>Sheet1!$C$15:$C$23</c:f>
              <c:numCache>
                <c:formatCode>General</c:formatCode>
                <c:ptCount val="9"/>
                <c:pt idx="0">
                  <c:v>30.5</c:v>
                </c:pt>
                <c:pt idx="1">
                  <c:v>29.65</c:v>
                </c:pt>
                <c:pt idx="2">
                  <c:v>26.75</c:v>
                </c:pt>
                <c:pt idx="3">
                  <c:v>20.75</c:v>
                </c:pt>
                <c:pt idx="4">
                  <c:v>18.75</c:v>
                </c:pt>
                <c:pt idx="5">
                  <c:v>13.75</c:v>
                </c:pt>
                <c:pt idx="6">
                  <c:v>7.75</c:v>
                </c:pt>
                <c:pt idx="7">
                  <c:v>3</c:v>
                </c:pt>
                <c:pt idx="8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7823080"/>
        <c:axId val="187792488"/>
      </c:barChart>
      <c:catAx>
        <c:axId val="1878230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792488"/>
        <c:crosses val="autoZero"/>
        <c:auto val="1"/>
        <c:lblAlgn val="ctr"/>
        <c:lblOffset val="100"/>
        <c:noMultiLvlLbl val="0"/>
      </c:catAx>
      <c:valAx>
        <c:axId val="1877924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23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4296942221065344"/>
          <c:y val="6.018518518518518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Sheet1!$B$33</c:f>
              <c:strCache>
                <c:ptCount val="1"/>
                <c:pt idx="0">
                  <c:v>Failures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Sheet1!$A$34:$A$42</c:f>
              <c:strCache>
                <c:ptCount val="9"/>
                <c:pt idx="0">
                  <c:v>QPS card failure</c:v>
                </c:pt>
                <c:pt idx="1">
                  <c:v>QPS cards recovery failure</c:v>
                </c:pt>
                <c:pt idx="2">
                  <c:v>FIP communiction loss</c:v>
                </c:pt>
                <c:pt idx="3">
                  <c:v>U_res treshold exeeded</c:v>
                </c:pt>
                <c:pt idx="4">
                  <c:v>Switch closing failure</c:v>
                </c:pt>
                <c:pt idx="5">
                  <c:v>Communication loss</c:v>
                </c:pt>
                <c:pt idx="6">
                  <c:v>Voltage tap open</c:v>
                </c:pt>
                <c:pt idx="7">
                  <c:v>Spurious EE triggering</c:v>
                </c:pt>
                <c:pt idx="8">
                  <c:v>Internal communication loss</c:v>
                </c:pt>
              </c:strCache>
            </c:strRef>
          </c:cat>
          <c:val>
            <c:numRef>
              <c:f>Sheet1!$B$34:$B$42</c:f>
              <c:numCache>
                <c:formatCode>General</c:formatCode>
                <c:ptCount val="9"/>
                <c:pt idx="0">
                  <c:v>19</c:v>
                </c:pt>
                <c:pt idx="1">
                  <c:v>19</c:v>
                </c:pt>
                <c:pt idx="2">
                  <c:v>13</c:v>
                </c:pt>
                <c:pt idx="3">
                  <c:v>11</c:v>
                </c:pt>
                <c:pt idx="4">
                  <c:v>9</c:v>
                </c:pt>
                <c:pt idx="5">
                  <c:v>8</c:v>
                </c:pt>
                <c:pt idx="6">
                  <c:v>6</c:v>
                </c:pt>
                <c:pt idx="7">
                  <c:v>4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7646144"/>
        <c:axId val="187873552"/>
      </c:barChart>
      <c:catAx>
        <c:axId val="1876461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873552"/>
        <c:crosses val="autoZero"/>
        <c:auto val="1"/>
        <c:lblAlgn val="ctr"/>
        <c:lblOffset val="100"/>
        <c:noMultiLvlLbl val="0"/>
      </c:catAx>
      <c:valAx>
        <c:axId val="187873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646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0558411603508238"/>
          <c:y val="6.94444444444444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Sheet1!$C$47</c:f>
              <c:strCache>
                <c:ptCount val="1"/>
                <c:pt idx="0">
                  <c:v>Fault time (h)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Sheet1!$A$48:$A$56</c:f>
              <c:strCache>
                <c:ptCount val="9"/>
                <c:pt idx="0">
                  <c:v>QPS card failure</c:v>
                </c:pt>
                <c:pt idx="1">
                  <c:v>FIP communiction loss</c:v>
                </c:pt>
                <c:pt idx="2">
                  <c:v>QPS cards recovery failure</c:v>
                </c:pt>
                <c:pt idx="3">
                  <c:v>Voltage tap open</c:v>
                </c:pt>
                <c:pt idx="4">
                  <c:v>Switch closing failure</c:v>
                </c:pt>
                <c:pt idx="5">
                  <c:v>Communication loss</c:v>
                </c:pt>
                <c:pt idx="6">
                  <c:v>U_res treshold exeeded</c:v>
                </c:pt>
                <c:pt idx="7">
                  <c:v>Spurious EE triggering</c:v>
                </c:pt>
                <c:pt idx="8">
                  <c:v>Internal communication loss</c:v>
                </c:pt>
              </c:strCache>
            </c:strRef>
          </c:cat>
          <c:val>
            <c:numRef>
              <c:f>Sheet1!$C$48:$C$56</c:f>
              <c:numCache>
                <c:formatCode>General</c:formatCode>
                <c:ptCount val="9"/>
                <c:pt idx="0">
                  <c:v>28.25</c:v>
                </c:pt>
                <c:pt idx="1">
                  <c:v>20.75</c:v>
                </c:pt>
                <c:pt idx="2">
                  <c:v>16</c:v>
                </c:pt>
                <c:pt idx="3">
                  <c:v>14.75</c:v>
                </c:pt>
                <c:pt idx="4">
                  <c:v>13.25</c:v>
                </c:pt>
                <c:pt idx="5">
                  <c:v>10.050000000000001</c:v>
                </c:pt>
                <c:pt idx="6">
                  <c:v>9.75</c:v>
                </c:pt>
                <c:pt idx="7">
                  <c:v>6.75</c:v>
                </c:pt>
                <c:pt idx="8">
                  <c:v>1.75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8923040"/>
        <c:axId val="158925784"/>
      </c:barChart>
      <c:catAx>
        <c:axId val="158923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925784"/>
        <c:crosses val="autoZero"/>
        <c:auto val="1"/>
        <c:lblAlgn val="ctr"/>
        <c:lblOffset val="100"/>
        <c:noMultiLvlLbl val="0"/>
      </c:catAx>
      <c:valAx>
        <c:axId val="158925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9230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69182" cy="4798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314" y="0"/>
            <a:ext cx="3169180" cy="4798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F60A9-18FC-4E01-B2A4-DBA416C52B9C}" type="datetimeFigureOut">
              <a:rPr lang="en-GB" smtClean="0"/>
              <a:t>19/11/2015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838"/>
            <a:ext cx="3169182" cy="4798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314" y="9119838"/>
            <a:ext cx="3169180" cy="4798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4894F-AD45-407C-93B9-E33739E74A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1219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E2E2B-CA2D-467D-ADA0-EEDB8F8DA324}" type="datetimeFigureOut">
              <a:rPr lang="en-GB" smtClean="0"/>
              <a:t>19/11/2015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19476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6"/>
            <a:ext cx="3169920" cy="4800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B7719-695A-4981-83A9-A2F80BE627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713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B7719-695A-4981-83A9-A2F80BE627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06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15807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23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7236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733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603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13247"/>
            <a:ext cx="44239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1317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24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61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570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0079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220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476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E2FFDD1-AD0D-4E46-AFEC-C6CD732CB80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609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0" y="6497960"/>
            <a:ext cx="9144000" cy="36004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74535" y="652409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defTabSz="914400" rtl="0" eaLnBrk="1" latinLnBrk="0" hangingPunct="1"/>
            <a:r>
              <a:rPr lang="de-DE" sz="1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T. Griesemer </a:t>
            </a:r>
            <a:endParaRPr lang="en-GB" sz="140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Users\tgriesem\Downloads\CERN_LOG_L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6" y="72008"/>
            <a:ext cx="64483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02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291264" cy="1368152"/>
          </a:xfrm>
        </p:spPr>
        <p:txBody>
          <a:bodyPr>
            <a:normAutofit fontScale="90000"/>
          </a:bodyPr>
          <a:lstStyle/>
          <a:p>
            <a: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  <a:t>LHC Failure studies</a:t>
            </a:r>
            <a:b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b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4800" b="1" dirty="0" smtClean="0">
                <a:solidFill>
                  <a:schemeClr val="tx2">
                    <a:lumMod val="75000"/>
                  </a:schemeClr>
                </a:solidFill>
              </a:rPr>
              <a:t>Focus on documentation</a:t>
            </a:r>
            <a:endParaRPr lang="en-GB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t>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959884" y="5301208"/>
            <a:ext cx="55322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smtClean="0"/>
              <a:t>Thanks to </a:t>
            </a:r>
            <a:r>
              <a:rPr lang="de-D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Zinour</a:t>
            </a:r>
            <a:r>
              <a:rPr lang="de-DE" sz="2000" dirty="0" smtClean="0"/>
              <a:t> </a:t>
            </a:r>
            <a:r>
              <a:rPr lang="de-DE" sz="2000" dirty="0" smtClean="0"/>
              <a:t>and </a:t>
            </a:r>
            <a:r>
              <a:rPr lang="de-D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Andrea</a:t>
            </a:r>
            <a:r>
              <a:rPr lang="de-DE" sz="2000" b="1" dirty="0" smtClean="0"/>
              <a:t> </a:t>
            </a:r>
            <a:r>
              <a:rPr lang="de-DE" sz="2000" dirty="0" smtClean="0"/>
              <a:t>for the </a:t>
            </a:r>
            <a:r>
              <a:rPr lang="de-DE" sz="2000" dirty="0" smtClean="0"/>
              <a:t>contribution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0542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Concept by PhD student of Stuttgart (M. Bartholdt, to be published)</a:t>
            </a:r>
          </a:p>
          <a:p>
            <a:r>
              <a:rPr lang="de-DE" sz="2800" dirty="0" smtClean="0"/>
              <a:t>Combination of availability and costs</a:t>
            </a:r>
          </a:p>
          <a:p>
            <a:r>
              <a:rPr lang="de-DE" sz="2800" dirty="0" smtClean="0"/>
              <a:t>Methods applied in industry to accelerator domain</a:t>
            </a:r>
          </a:p>
          <a:p>
            <a:r>
              <a:rPr lang="de-DE" sz="2800" dirty="0" smtClean="0"/>
              <a:t>Example: Machine Protection System</a:t>
            </a:r>
          </a:p>
          <a:p>
            <a:r>
              <a:rPr lang="de-DE" sz="2800" dirty="0" smtClean="0"/>
              <a:t>Goal: Find the best spots to invest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5873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Availability budgets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1084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Main </a:t>
            </a:r>
            <a:r>
              <a:rPr lang="de-DE" sz="2800" b="1" dirty="0" smtClean="0"/>
              <a:t>failure contributors </a:t>
            </a:r>
            <a:r>
              <a:rPr lang="de-DE" sz="2800" dirty="0" smtClean="0"/>
              <a:t>are displayed in the analysis of the piquet data</a:t>
            </a:r>
          </a:p>
          <a:p>
            <a:r>
              <a:rPr lang="de-DE" sz="2800" dirty="0" smtClean="0"/>
              <a:t>Sufficient </a:t>
            </a:r>
            <a:r>
              <a:rPr lang="de-DE" sz="2800" b="1" dirty="0" smtClean="0"/>
              <a:t>failure documentation </a:t>
            </a:r>
            <a:r>
              <a:rPr lang="de-DE" sz="2800" dirty="0"/>
              <a:t>i</a:t>
            </a:r>
            <a:r>
              <a:rPr lang="de-DE" sz="2800" dirty="0" smtClean="0"/>
              <a:t>s the first </a:t>
            </a:r>
            <a:r>
              <a:rPr lang="de-DE" sz="2800" dirty="0" smtClean="0"/>
              <a:t>step of efficient failure studies</a:t>
            </a:r>
          </a:p>
          <a:p>
            <a:r>
              <a:rPr lang="de-DE" sz="2800" b="1" dirty="0" smtClean="0"/>
              <a:t>2015 data </a:t>
            </a:r>
            <a:r>
              <a:rPr lang="de-DE" sz="2800" dirty="0" smtClean="0"/>
              <a:t>upgrading </a:t>
            </a:r>
            <a:r>
              <a:rPr lang="de-DE" sz="2800" dirty="0" smtClean="0"/>
              <a:t>(ongoing work</a:t>
            </a:r>
            <a:r>
              <a:rPr lang="de-DE" sz="2800" dirty="0" smtClean="0"/>
              <a:t>)</a:t>
            </a:r>
          </a:p>
          <a:p>
            <a:r>
              <a:rPr lang="de-DE" sz="2800" b="1" dirty="0" smtClean="0"/>
              <a:t>Power converter </a:t>
            </a:r>
            <a:r>
              <a:rPr lang="de-DE" sz="2800" dirty="0" smtClean="0"/>
              <a:t>data studies (upcoming)</a:t>
            </a:r>
          </a:p>
          <a:p>
            <a:r>
              <a:rPr lang="de-DE" sz="2800" b="1" dirty="0" smtClean="0"/>
              <a:t>Availability budgets </a:t>
            </a:r>
            <a:r>
              <a:rPr lang="de-DE" sz="2800" dirty="0" smtClean="0"/>
              <a:t>calculations (upcoming)</a:t>
            </a:r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Conclusion and outlook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454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48" y="2169846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de-DE" sz="7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</a:t>
            </a:r>
          </a:p>
          <a:p>
            <a:pPr marL="0" indent="0" algn="ctr">
              <a:buNone/>
            </a:pPr>
            <a:r>
              <a:rPr lang="de-DE" sz="7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attention</a:t>
            </a:r>
            <a:endParaRPr lang="en-GB" sz="72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60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Computer-aided design project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3938" y="1530700"/>
            <a:ext cx="3816424" cy="22258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dirty="0" smtClean="0"/>
              <a:t>Motivation:</a:t>
            </a:r>
          </a:p>
          <a:p>
            <a:pPr marL="0" indent="0">
              <a:buNone/>
            </a:pPr>
            <a:endParaRPr lang="de-DE" sz="1050" dirty="0" smtClean="0"/>
          </a:p>
          <a:p>
            <a:pPr marL="0" indent="0">
              <a:buNone/>
            </a:pPr>
            <a:r>
              <a:rPr lang="de-DE" sz="2400" dirty="0" smtClean="0"/>
              <a:t>Measuring of the </a:t>
            </a:r>
            <a:r>
              <a:rPr lang="de-DE" sz="2400" b="1" dirty="0" smtClean="0"/>
              <a:t>transversal</a:t>
            </a:r>
            <a:r>
              <a:rPr lang="de-DE" sz="2400" dirty="0" smtClean="0"/>
              <a:t> magnetic field of a solenoid magnet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t>13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42420"/>
            <a:ext cx="4536504" cy="340237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63560" y="4581128"/>
            <a:ext cx="7848872" cy="144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/>
              <a:t>Magnetic needle with attached mirror</a:t>
            </a:r>
          </a:p>
          <a:p>
            <a:r>
              <a:rPr lang="de-DE" sz="2400" dirty="0" smtClean="0"/>
              <a:t>Laser for measuring offset</a:t>
            </a:r>
          </a:p>
          <a:p>
            <a:r>
              <a:rPr lang="de-DE" sz="2400" dirty="0" smtClean="0"/>
              <a:t>Control circuit for balancing the offset with secendary magnetic field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9312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Modeling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55533"/>
            <a:ext cx="7920880" cy="570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2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033230" y="3244334"/>
            <a:ext cx="1077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bg1"/>
                </a:solidFill>
              </a:rPr>
              <a:t>Modeling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Modeling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495590"/>
            <a:ext cx="3281314" cy="25509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349" y="988077"/>
            <a:ext cx="34435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Components magnetic needle: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Mirror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Iron parts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Nylon string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 smtClean="0"/>
              <a:t>Brass screws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11768" y="920621"/>
            <a:ext cx="28512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Important properties: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Centre of mass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Moment of inertia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2000" dirty="0"/>
              <a:t>Maximum </a:t>
            </a:r>
            <a:r>
              <a:rPr lang="de-DE" sz="2000" dirty="0" smtClean="0"/>
              <a:t>angle</a:t>
            </a:r>
          </a:p>
          <a:p>
            <a:endParaRPr lang="de-DE" sz="2000" dirty="0" smtClean="0"/>
          </a:p>
          <a:p>
            <a:pPr lvl="1"/>
            <a:endParaRPr lang="de-DE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987824" y="5199844"/>
            <a:ext cx="36724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Parts designed, produced, assembled and tested. </a:t>
            </a:r>
          </a:p>
          <a:p>
            <a:r>
              <a:rPr lang="de-DE" sz="2000" dirty="0" smtClean="0"/>
              <a:t>Fully functional  </a:t>
            </a:r>
            <a:r>
              <a:rPr lang="en-GB" sz="2400" dirty="0">
                <a:solidFill>
                  <a:schemeClr val="tx2"/>
                </a:solidFill>
              </a:rPr>
              <a:t>✔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37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Setup in the lab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39" y="873364"/>
            <a:ext cx="7296810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54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800" u="sng" dirty="0" smtClean="0"/>
          </a:p>
          <a:p>
            <a:pPr marL="0" indent="0">
              <a:buNone/>
            </a:pPr>
            <a:r>
              <a:rPr lang="de-DE" sz="2800" dirty="0" smtClean="0"/>
              <a:t>	1.	LHC Failure </a:t>
            </a:r>
            <a:r>
              <a:rPr lang="de-DE" sz="2800" dirty="0" smtClean="0"/>
              <a:t>statistics</a:t>
            </a:r>
          </a:p>
          <a:p>
            <a:pPr marL="0" indent="0">
              <a:buNone/>
            </a:pPr>
            <a:r>
              <a:rPr lang="de-DE" sz="2800" dirty="0"/>
              <a:t>	</a:t>
            </a:r>
            <a:r>
              <a:rPr lang="de-DE" sz="2800" dirty="0" smtClean="0"/>
              <a:t>2.	Work process</a:t>
            </a:r>
            <a:endParaRPr lang="de-DE" sz="2800" dirty="0" smtClean="0"/>
          </a:p>
          <a:p>
            <a:pPr marL="0" indent="0">
              <a:buNone/>
            </a:pPr>
            <a:r>
              <a:rPr lang="de-DE" sz="2800" dirty="0" smtClean="0"/>
              <a:t>	</a:t>
            </a:r>
            <a:r>
              <a:rPr lang="de-DE" sz="2800" dirty="0" smtClean="0"/>
              <a:t>3.</a:t>
            </a:r>
            <a:r>
              <a:rPr lang="de-DE" sz="2800" dirty="0" smtClean="0"/>
              <a:t>	Piquet data</a:t>
            </a:r>
          </a:p>
          <a:p>
            <a:pPr marL="457200" lvl="1" indent="0">
              <a:buNone/>
            </a:pPr>
            <a:r>
              <a:rPr lang="de-DE" dirty="0"/>
              <a:t>	</a:t>
            </a:r>
            <a:r>
              <a:rPr lang="de-DE" dirty="0" smtClean="0"/>
              <a:t>4.</a:t>
            </a:r>
            <a:r>
              <a:rPr lang="de-DE" dirty="0"/>
              <a:t>	</a:t>
            </a:r>
            <a:r>
              <a:rPr lang="de-DE" dirty="0" smtClean="0"/>
              <a:t>Analysis and results</a:t>
            </a:r>
          </a:p>
          <a:p>
            <a:pPr marL="457200" lvl="1" indent="0">
              <a:buNone/>
            </a:pPr>
            <a:r>
              <a:rPr lang="de-DE" dirty="0"/>
              <a:t>	</a:t>
            </a:r>
            <a:r>
              <a:rPr lang="de-DE" dirty="0"/>
              <a:t>5</a:t>
            </a:r>
            <a:r>
              <a:rPr lang="de-DE" dirty="0" smtClean="0"/>
              <a:t>.</a:t>
            </a:r>
            <a:r>
              <a:rPr lang="de-DE" dirty="0" smtClean="0"/>
              <a:t>	Efficient documentation </a:t>
            </a:r>
          </a:p>
          <a:p>
            <a:pPr marL="457200" lvl="1" indent="0">
              <a:buNone/>
            </a:pPr>
            <a:r>
              <a:rPr lang="de-DE" dirty="0"/>
              <a:t>	</a:t>
            </a:r>
            <a:r>
              <a:rPr lang="de-DE" dirty="0"/>
              <a:t>6</a:t>
            </a:r>
            <a:r>
              <a:rPr lang="de-DE" dirty="0" smtClean="0"/>
              <a:t>.</a:t>
            </a:r>
            <a:r>
              <a:rPr lang="de-DE" dirty="0" smtClean="0"/>
              <a:t>	Conclusion and outlook</a:t>
            </a:r>
          </a:p>
          <a:p>
            <a:pPr marL="457200" lvl="1" indent="0">
              <a:buNone/>
            </a:pPr>
            <a:r>
              <a:rPr lang="de-DE" dirty="0" smtClean="0"/>
              <a:t>    </a:t>
            </a:r>
            <a:r>
              <a:rPr lang="de-DE" dirty="0" smtClean="0"/>
              <a:t>(7.</a:t>
            </a:r>
            <a:r>
              <a:rPr lang="de-DE" dirty="0" smtClean="0"/>
              <a:t>	Computer-aided design project)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Content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75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7322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LHC failure </a:t>
            </a:r>
            <a:r>
              <a:rPr lang="de-DE" dirty="0" smtClean="0">
                <a:solidFill>
                  <a:schemeClr val="bg1"/>
                </a:solidFill>
              </a:rPr>
              <a:t>statistics - 2015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7" y="1028113"/>
            <a:ext cx="9036517" cy="542522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0094" y="1628800"/>
            <a:ext cx="5333960" cy="329172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48693" y="5302949"/>
            <a:ext cx="3837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66"/>
                </a:solidFill>
                <a:latin typeface="+mn-lt"/>
              </a:rPr>
              <a:t>Cryo: ~ 51 h quench recovery </a:t>
            </a:r>
          </a:p>
          <a:p>
            <a:pPr algn="ctr"/>
            <a:r>
              <a:rPr lang="en-GB" dirty="0" smtClean="0">
                <a:solidFill>
                  <a:srgbClr val="000066"/>
                </a:solidFill>
                <a:latin typeface="+mn-lt"/>
              </a:rPr>
              <a:t>(“child fault”)</a:t>
            </a:r>
            <a:endParaRPr lang="en-GB" dirty="0">
              <a:solidFill>
                <a:srgbClr val="000066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87121" y="162880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ns run</a:t>
            </a:r>
            <a:endParaRPr lang="en-GB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0833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de-DE" sz="2800" dirty="0" smtClean="0"/>
              <a:t>Comparing logbook, AFT, COMS, Piquet data</a:t>
            </a:r>
          </a:p>
          <a:p>
            <a:r>
              <a:rPr lang="de-DE" sz="2800" b="1" dirty="0" smtClean="0"/>
              <a:t>Logbook</a:t>
            </a:r>
            <a:r>
              <a:rPr lang="de-DE" sz="2800" dirty="0" smtClean="0"/>
              <a:t> and </a:t>
            </a:r>
            <a:r>
              <a:rPr lang="de-DE" sz="2800" b="1" dirty="0" smtClean="0"/>
              <a:t>AFT</a:t>
            </a:r>
            <a:r>
              <a:rPr lang="de-DE" sz="2800" dirty="0" smtClean="0"/>
              <a:t> do not provide much details</a:t>
            </a:r>
          </a:p>
          <a:p>
            <a:r>
              <a:rPr lang="de-DE" sz="2800" b="1" dirty="0" smtClean="0"/>
              <a:t>COMS</a:t>
            </a:r>
            <a:r>
              <a:rPr lang="de-DE" sz="2800" dirty="0" smtClean="0"/>
              <a:t> more detailed but time assignment imperfect and includes minor concerns (Distributions)</a:t>
            </a:r>
          </a:p>
          <a:p>
            <a:r>
              <a:rPr lang="de-DE" sz="2800" dirty="0" smtClean="0"/>
              <a:t>Piquet data turns out to be most </a:t>
            </a:r>
            <a:r>
              <a:rPr lang="de-DE" sz="2800" b="1" dirty="0" smtClean="0"/>
              <a:t>reliable</a:t>
            </a:r>
            <a:r>
              <a:rPr lang="de-DE" sz="2800" dirty="0" smtClean="0"/>
              <a:t> data</a:t>
            </a:r>
          </a:p>
          <a:p>
            <a:r>
              <a:rPr lang="de-DE" sz="2800" b="1" dirty="0" smtClean="0"/>
              <a:t>Upgrading</a:t>
            </a:r>
            <a:r>
              <a:rPr lang="de-DE" sz="2800" dirty="0" smtClean="0"/>
              <a:t> and </a:t>
            </a:r>
            <a:r>
              <a:rPr lang="de-DE" sz="2800" b="1" dirty="0" smtClean="0"/>
              <a:t>correcting</a:t>
            </a:r>
            <a:r>
              <a:rPr lang="de-DE" sz="2800" dirty="0" smtClean="0"/>
              <a:t> piquet data in collaboration with Zinour (lots of work)</a:t>
            </a:r>
          </a:p>
          <a:p>
            <a:r>
              <a:rPr lang="de-DE" sz="2800" dirty="0" smtClean="0"/>
              <a:t>New </a:t>
            </a:r>
            <a:r>
              <a:rPr lang="de-DE" sz="2800" b="1" dirty="0" smtClean="0"/>
              <a:t>statistics</a:t>
            </a:r>
            <a:r>
              <a:rPr lang="de-DE" sz="2800" dirty="0" smtClean="0"/>
              <a:t> of the faults			</a:t>
            </a:r>
          </a:p>
          <a:p>
            <a:r>
              <a:rPr lang="de-DE" sz="2800" dirty="0" smtClean="0"/>
              <a:t>Proposal for </a:t>
            </a:r>
            <a:r>
              <a:rPr lang="de-DE" sz="2800" b="1" dirty="0" smtClean="0"/>
              <a:t>AFT extension </a:t>
            </a:r>
            <a:r>
              <a:rPr lang="de-DE" sz="2800" dirty="0" smtClean="0"/>
              <a:t>(implementing data)</a:t>
            </a: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00946" y="2583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Work process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34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300" y="1348999"/>
            <a:ext cx="8229600" cy="4525963"/>
          </a:xfrm>
        </p:spPr>
        <p:txBody>
          <a:bodyPr>
            <a:noAutofit/>
          </a:bodyPr>
          <a:lstStyle/>
          <a:p>
            <a:r>
              <a:rPr lang="de-DE" sz="2800" dirty="0" smtClean="0"/>
              <a:t>Data concerns </a:t>
            </a:r>
            <a:r>
              <a:rPr lang="de-DE" sz="2800" b="1" dirty="0" smtClean="0"/>
              <a:t>QPS</a:t>
            </a:r>
            <a:r>
              <a:rPr lang="de-DE" sz="2800" dirty="0" smtClean="0"/>
              <a:t> and </a:t>
            </a:r>
            <a:r>
              <a:rPr lang="de-DE" sz="2800" b="1" dirty="0" smtClean="0"/>
              <a:t>circuit </a:t>
            </a:r>
            <a:r>
              <a:rPr lang="de-DE" sz="2800" dirty="0" smtClean="0"/>
              <a:t>failures </a:t>
            </a:r>
          </a:p>
          <a:p>
            <a:r>
              <a:rPr lang="de-DE" sz="2800" dirty="0" smtClean="0"/>
              <a:t>Piquet </a:t>
            </a:r>
            <a:r>
              <a:rPr lang="de-DE" sz="2800" dirty="0" smtClean="0"/>
              <a:t>is the main </a:t>
            </a:r>
            <a:r>
              <a:rPr lang="de-DE" sz="2800" b="1" dirty="0" smtClean="0"/>
              <a:t>responsible person </a:t>
            </a:r>
            <a:r>
              <a:rPr lang="de-DE" sz="2800" dirty="0" smtClean="0"/>
              <a:t>for the maintenance </a:t>
            </a:r>
            <a:r>
              <a:rPr lang="de-DE" sz="2800" dirty="0" smtClean="0"/>
              <a:t>work of the LHC</a:t>
            </a:r>
            <a:endParaRPr lang="de-DE" sz="2800" dirty="0" smtClean="0"/>
          </a:p>
          <a:p>
            <a:r>
              <a:rPr lang="de-DE" sz="2800" dirty="0" smtClean="0"/>
              <a:t>Each time there is a failure that </a:t>
            </a:r>
            <a:r>
              <a:rPr lang="de-DE" sz="2800" dirty="0" smtClean="0"/>
              <a:t>requires </a:t>
            </a:r>
            <a:r>
              <a:rPr lang="de-DE" sz="2800" b="1" dirty="0" smtClean="0"/>
              <a:t>maintenance work</a:t>
            </a:r>
            <a:r>
              <a:rPr lang="de-DE" sz="2800" dirty="0" smtClean="0"/>
              <a:t> of the piquet, an entry in the piquet data is made</a:t>
            </a:r>
          </a:p>
          <a:p>
            <a:r>
              <a:rPr lang="de-DE" sz="2800" dirty="0" smtClean="0"/>
              <a:t>Piquet data is more </a:t>
            </a:r>
            <a:r>
              <a:rPr lang="de-DE" sz="2800" b="1" dirty="0" smtClean="0"/>
              <a:t>detailed</a:t>
            </a:r>
            <a:r>
              <a:rPr lang="de-DE" sz="2800" dirty="0" smtClean="0"/>
              <a:t> than other failure data (AFT, logbook, ...)</a:t>
            </a:r>
          </a:p>
          <a:p>
            <a:r>
              <a:rPr lang="de-DE" sz="2800" dirty="0" smtClean="0"/>
              <a:t>Data is not always provided with all required details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75619" y="0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chemeClr val="bg1"/>
                </a:solidFill>
              </a:rPr>
              <a:t>Piquet data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6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75619" y="0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chemeClr val="bg1"/>
                </a:solidFill>
              </a:rPr>
              <a:t>Piquet data - example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800991"/>
            <a:ext cx="1701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Example (2012):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19" y="2930562"/>
            <a:ext cx="8599646" cy="16147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19" y="1246015"/>
            <a:ext cx="8720300" cy="159945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19" y="4692958"/>
            <a:ext cx="8426118" cy="1610228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7020272" y="1299521"/>
            <a:ext cx="576064" cy="2603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73349" y="2962559"/>
            <a:ext cx="864096" cy="29354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23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3356" y="1700808"/>
            <a:ext cx="2463788" cy="21602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2012 </a:t>
            </a:r>
          </a:p>
          <a:p>
            <a:pPr marL="0" indent="0">
              <a:buNone/>
            </a:pPr>
            <a:r>
              <a:rPr lang="de-DE" dirty="0" smtClean="0"/>
              <a:t>failures sorted by </a:t>
            </a:r>
          </a:p>
          <a:p>
            <a:pPr marL="0" indent="0">
              <a:buNone/>
            </a:pPr>
            <a:r>
              <a:rPr lang="de-DE" b="1" dirty="0" smtClean="0">
                <a:solidFill>
                  <a:srgbClr val="009242"/>
                </a:solidFill>
              </a:rPr>
              <a:t>circuits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Analysis and results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7420589"/>
              </p:ext>
            </p:extLst>
          </p:nvPr>
        </p:nvGraphicFramePr>
        <p:xfrm>
          <a:off x="611560" y="70609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2934460"/>
              </p:ext>
            </p:extLst>
          </p:nvPr>
        </p:nvGraphicFramePr>
        <p:xfrm>
          <a:off x="611560" y="357301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509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224" y="1600200"/>
            <a:ext cx="2304256" cy="4525963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2012 failures sorted by </a:t>
            </a:r>
            <a:r>
              <a:rPr lang="de-DE" b="1" dirty="0" smtClean="0">
                <a:solidFill>
                  <a:srgbClr val="009242"/>
                </a:solidFill>
              </a:rPr>
              <a:t>failure types</a:t>
            </a:r>
            <a:endParaRPr lang="en-GB" b="1" dirty="0">
              <a:solidFill>
                <a:srgbClr val="00924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Analysis and results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3826360"/>
              </p:ext>
            </p:extLst>
          </p:nvPr>
        </p:nvGraphicFramePr>
        <p:xfrm>
          <a:off x="467544" y="731104"/>
          <a:ext cx="5532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267046"/>
              </p:ext>
            </p:extLst>
          </p:nvPr>
        </p:nvGraphicFramePr>
        <p:xfrm>
          <a:off x="467544" y="3645024"/>
          <a:ext cx="55321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8028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3970784" cy="4525963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GB" sz="2000" dirty="0"/>
              <a:t>Failure type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Failure description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Failure cause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System/s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Start time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End time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Location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Remote or tunnel (access)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Highlight or shadow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Faults blocking current fault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Faults blocked by current fault 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Preventing injection </a:t>
            </a:r>
          </a:p>
          <a:p>
            <a:pPr lvl="0">
              <a:spcBef>
                <a:spcPts val="0"/>
              </a:spcBef>
            </a:pPr>
            <a:r>
              <a:rPr lang="en-GB" sz="2000" dirty="0" err="1"/>
              <a:t>Precycle</a:t>
            </a:r>
            <a:r>
              <a:rPr lang="en-GB" sz="2000" dirty="0"/>
              <a:t> needed</a:t>
            </a:r>
          </a:p>
          <a:p>
            <a:pPr lvl="0">
              <a:spcBef>
                <a:spcPts val="0"/>
              </a:spcBef>
            </a:pPr>
            <a:r>
              <a:rPr lang="en-GB" sz="2000" dirty="0"/>
              <a:t>Radioprotection needed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FFDD1-AD0D-4E46-AFEC-C6CD732CB804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15873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Efficient failure documentation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412776"/>
            <a:ext cx="374441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Parent </a:t>
            </a:r>
            <a:r>
              <a:rPr lang="en-GB" sz="2000" dirty="0"/>
              <a:t>faults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Child faults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Operational mode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Energy level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Repair description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Repair time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Severity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Recurring or first time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000" dirty="0"/>
              <a:t>Reviewed by AWG </a:t>
            </a:r>
            <a:r>
              <a:rPr lang="en-GB" sz="2000" dirty="0" smtClean="0"/>
              <a:t>– Availability </a:t>
            </a:r>
            <a:r>
              <a:rPr lang="en-GB" sz="2000" dirty="0"/>
              <a:t>Work </a:t>
            </a:r>
            <a:r>
              <a:rPr lang="en-GB" sz="2000" dirty="0" smtClean="0"/>
              <a:t>Group    (</a:t>
            </a:r>
            <a:r>
              <a:rPr lang="en-GB" sz="2000" dirty="0"/>
              <a:t>proof of correctness)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4000" b="1" dirty="0" smtClean="0"/>
              <a:t>... ???</a:t>
            </a:r>
            <a:endParaRPr lang="en-GB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874767"/>
            <a:ext cx="2664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/>
              <a:t>Important Information: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18022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9464</TotalTime>
  <Words>457</Words>
  <Application>Microsoft Office PowerPoint</Application>
  <PresentationFormat>On-screen Show (4:3)</PresentationFormat>
  <Paragraphs>122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LHC Failure studies - Focus on documentation</vt:lpstr>
      <vt:lpstr>Content</vt:lpstr>
      <vt:lpstr>LHC failure statistics - 2015</vt:lpstr>
      <vt:lpstr>Work process</vt:lpstr>
      <vt:lpstr>PowerPoint Presentation</vt:lpstr>
      <vt:lpstr>PowerPoint Presentation</vt:lpstr>
      <vt:lpstr>Analysis and results</vt:lpstr>
      <vt:lpstr>Analysis and results</vt:lpstr>
      <vt:lpstr>Efficient failure documentation</vt:lpstr>
      <vt:lpstr>Availability budgets</vt:lpstr>
      <vt:lpstr>Conclusion and outlook</vt:lpstr>
      <vt:lpstr>PowerPoint Presentation</vt:lpstr>
      <vt:lpstr>Computer-aided design project</vt:lpstr>
      <vt:lpstr>Modeling</vt:lpstr>
      <vt:lpstr>Modeling</vt:lpstr>
      <vt:lpstr>Setup in the lab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MPS ISOGRAPH Modeling</dc:title>
  <dc:creator>Tobias Griesemer</dc:creator>
  <cp:lastModifiedBy>Tobias Griesemer</cp:lastModifiedBy>
  <cp:revision>333</cp:revision>
  <cp:lastPrinted>2015-05-26T14:06:12Z</cp:lastPrinted>
  <dcterms:created xsi:type="dcterms:W3CDTF">2015-01-15T14:01:34Z</dcterms:created>
  <dcterms:modified xsi:type="dcterms:W3CDTF">2015-11-19T12:54:44Z</dcterms:modified>
</cp:coreProperties>
</file>