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4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5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6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7.xml" ContentType="application/vnd.openxmlformats-officedocument.theme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theme/theme8.xml" ContentType="application/vnd.openxmlformats-officedocument.theme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theme/theme9.xml" ContentType="application/vnd.openxmlformats-officedocument.theme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  <p:sldMasterId id="2147483689" r:id="rId2"/>
    <p:sldMasterId id="2147483704" r:id="rId3"/>
    <p:sldMasterId id="2147483719" r:id="rId4"/>
    <p:sldMasterId id="2147483734" r:id="rId5"/>
    <p:sldMasterId id="2147483749" r:id="rId6"/>
    <p:sldMasterId id="2147483764" r:id="rId7"/>
    <p:sldMasterId id="2147483779" r:id="rId8"/>
    <p:sldMasterId id="2147483830" r:id="rId9"/>
    <p:sldMasterId id="2147483847" r:id="rId10"/>
  </p:sldMasterIdLst>
  <p:notesMasterIdLst>
    <p:notesMasterId r:id="rId28"/>
  </p:notesMasterIdLst>
  <p:sldIdLst>
    <p:sldId id="318" r:id="rId11"/>
    <p:sldId id="260" r:id="rId12"/>
    <p:sldId id="261" r:id="rId13"/>
    <p:sldId id="262" r:id="rId14"/>
    <p:sldId id="263" r:id="rId15"/>
    <p:sldId id="265" r:id="rId16"/>
    <p:sldId id="273" r:id="rId17"/>
    <p:sldId id="274" r:id="rId18"/>
    <p:sldId id="316" r:id="rId19"/>
    <p:sldId id="317" r:id="rId20"/>
    <p:sldId id="270" r:id="rId21"/>
    <p:sldId id="271" r:id="rId22"/>
    <p:sldId id="320" r:id="rId23"/>
    <p:sldId id="272" r:id="rId24"/>
    <p:sldId id="321" r:id="rId25"/>
    <p:sldId id="281" r:id="rId26"/>
    <p:sldId id="289" r:id="rId2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AF01"/>
    <a:srgbClr val="00FF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28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gutleber\AppData\Local\Microsoft\Windows\Temporary%20Internet%20Files\Content.Outlook\TECJZDH2\lumi-plo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v>baseline 4 IPs</c:v>
          </c:tx>
          <c:spPr>
            <a:ln w="38100" cap="flat" cmpd="sng" algn="ctr">
              <a:solidFill>
                <a:schemeClr val="tx1">
                  <a:alpha val="50000"/>
                </a:schemeClr>
              </a:solidFill>
              <a:round/>
            </a:ln>
            <a:effectLst/>
          </c:spPr>
          <c:marker>
            <c:symbol val="circle"/>
            <c:size val="10"/>
            <c:spPr>
              <a:solidFill>
                <a:srgbClr val="DDEFFF"/>
              </a:solidFill>
              <a:ln w="38100" cap="flat" cmpd="sng" algn="ctr">
                <a:solidFill>
                  <a:schemeClr val="tx1">
                    <a:alpha val="70000"/>
                  </a:schemeClr>
                </a:solidFill>
                <a:round/>
              </a:ln>
              <a:effectLst/>
            </c:spPr>
          </c:marker>
          <c:xVal>
            <c:numRef>
              <c:f>Sheet1!$A$2:$A$5</c:f>
              <c:numCache>
                <c:formatCode>General</c:formatCode>
                <c:ptCount val="4"/>
                <c:pt idx="0">
                  <c:v>91</c:v>
                </c:pt>
                <c:pt idx="1">
                  <c:v>160</c:v>
                </c:pt>
                <c:pt idx="2">
                  <c:v>240</c:v>
                </c:pt>
                <c:pt idx="3">
                  <c:v>350</c:v>
                </c:pt>
              </c:numCache>
            </c:numRef>
          </c:xVal>
          <c:yVal>
            <c:numRef>
              <c:f>Sheet1!$B$2:$B$5</c:f>
              <c:numCache>
                <c:formatCode>General</c:formatCode>
                <c:ptCount val="4"/>
                <c:pt idx="0">
                  <c:v>84</c:v>
                </c:pt>
                <c:pt idx="1">
                  <c:v>42</c:v>
                </c:pt>
                <c:pt idx="2">
                  <c:v>21</c:v>
                </c:pt>
                <c:pt idx="3">
                  <c:v>6</c:v>
                </c:pt>
              </c:numCache>
            </c:numRef>
          </c:yVal>
          <c:smooth val="0"/>
        </c:ser>
        <c:ser>
          <c:idx val="1"/>
          <c:order val="1"/>
          <c:tx>
            <c:v>baseline 2 IPs</c:v>
          </c:tx>
          <c:spPr>
            <a:ln w="31750" cap="flat" cmpd="sng" algn="ctr">
              <a:solidFill>
                <a:srgbClr val="C00000">
                  <a:alpha val="50000"/>
                </a:srgbClr>
              </a:solidFill>
              <a:round/>
            </a:ln>
            <a:effectLst/>
          </c:spPr>
          <c:marker>
            <c:symbol val="circle"/>
            <c:size val="10"/>
            <c:spPr>
              <a:solidFill>
                <a:srgbClr val="FFD5D5"/>
              </a:solidFill>
              <a:ln w="38100" cap="flat" cmpd="sng" algn="ctr">
                <a:solidFill>
                  <a:srgbClr val="C00000"/>
                </a:solidFill>
                <a:round/>
              </a:ln>
              <a:effectLst/>
            </c:spPr>
          </c:marker>
          <c:xVal>
            <c:numRef>
              <c:f>Sheet1!$A$2:$A$5</c:f>
              <c:numCache>
                <c:formatCode>General</c:formatCode>
                <c:ptCount val="4"/>
                <c:pt idx="0">
                  <c:v>91</c:v>
                </c:pt>
                <c:pt idx="1">
                  <c:v>160</c:v>
                </c:pt>
                <c:pt idx="2">
                  <c:v>240</c:v>
                </c:pt>
                <c:pt idx="3">
                  <c:v>350</c:v>
                </c:pt>
              </c:numCache>
            </c:numRef>
          </c:xVal>
          <c:yVal>
            <c:numRef>
              <c:f>Sheet1!$C$2:$C$5</c:f>
              <c:numCache>
                <c:formatCode>General</c:formatCode>
                <c:ptCount val="4"/>
                <c:pt idx="0">
                  <c:v>54</c:v>
                </c:pt>
                <c:pt idx="1">
                  <c:v>26</c:v>
                </c:pt>
                <c:pt idx="2">
                  <c:v>14</c:v>
                </c:pt>
                <c:pt idx="3">
                  <c:v>3.8</c:v>
                </c:pt>
              </c:numCache>
            </c:numRef>
          </c:yVal>
          <c:smooth val="0"/>
        </c:ser>
        <c:ser>
          <c:idx val="2"/>
          <c:order val="2"/>
          <c:tx>
            <c:v>crab wais 4 IPs</c:v>
          </c:tx>
          <c:spPr>
            <a:ln w="38100" cap="flat" cmpd="sng" algn="ctr">
              <a:solidFill>
                <a:srgbClr val="117F8E">
                  <a:alpha val="50000"/>
                </a:srgbClr>
              </a:solidFill>
              <a:round/>
            </a:ln>
            <a:effectLst/>
          </c:spPr>
          <c:marker>
            <c:symbol val="circle"/>
            <c:size val="10"/>
            <c:spPr>
              <a:solidFill>
                <a:srgbClr val="E1F8FB"/>
              </a:solidFill>
              <a:ln w="38100" cap="flat" cmpd="sng" algn="ctr">
                <a:solidFill>
                  <a:srgbClr val="117F8E"/>
                </a:solidFill>
                <a:round/>
              </a:ln>
              <a:effectLst/>
            </c:spPr>
          </c:marker>
          <c:xVal>
            <c:numRef>
              <c:f>Sheet1!$A$2:$A$5</c:f>
              <c:numCache>
                <c:formatCode>General</c:formatCode>
                <c:ptCount val="4"/>
                <c:pt idx="0">
                  <c:v>91</c:v>
                </c:pt>
                <c:pt idx="1">
                  <c:v>160</c:v>
                </c:pt>
                <c:pt idx="2">
                  <c:v>240</c:v>
                </c:pt>
                <c:pt idx="3">
                  <c:v>350</c:v>
                </c:pt>
              </c:numCache>
            </c:numRef>
          </c:xVal>
          <c:yVal>
            <c:numRef>
              <c:f>Sheet1!$D$2:$D$5</c:f>
              <c:numCache>
                <c:formatCode>General</c:formatCode>
                <c:ptCount val="4"/>
                <c:pt idx="0">
                  <c:v>860</c:v>
                </c:pt>
                <c:pt idx="1">
                  <c:v>152</c:v>
                </c:pt>
                <c:pt idx="2">
                  <c:v>35</c:v>
                </c:pt>
                <c:pt idx="3">
                  <c:v>8.4</c:v>
                </c:pt>
              </c:numCache>
            </c:numRef>
          </c:yVal>
          <c:smooth val="0"/>
        </c:ser>
        <c:ser>
          <c:idx val="3"/>
          <c:order val="3"/>
          <c:tx>
            <c:v>crab waist 2 IPs</c:v>
          </c:tx>
          <c:spPr>
            <a:ln w="38100" cap="flat" cmpd="sng" algn="ctr">
              <a:solidFill>
                <a:srgbClr val="6B5901">
                  <a:alpha val="50000"/>
                </a:srgbClr>
              </a:solidFill>
              <a:round/>
            </a:ln>
            <a:effectLst/>
          </c:spPr>
          <c:marker>
            <c:symbol val="circle"/>
            <c:size val="10"/>
            <c:spPr>
              <a:solidFill>
                <a:srgbClr val="FEF2B8"/>
              </a:solidFill>
              <a:ln w="38100" cap="flat" cmpd="sng" algn="ctr">
                <a:solidFill>
                  <a:srgbClr val="6B5901"/>
                </a:solidFill>
                <a:round/>
              </a:ln>
              <a:effectLst/>
            </c:spPr>
          </c:marker>
          <c:xVal>
            <c:numRef>
              <c:f>Sheet1!$A$2:$A$5</c:f>
              <c:numCache>
                <c:formatCode>General</c:formatCode>
                <c:ptCount val="4"/>
                <c:pt idx="0">
                  <c:v>91</c:v>
                </c:pt>
                <c:pt idx="1">
                  <c:v>160</c:v>
                </c:pt>
                <c:pt idx="2">
                  <c:v>240</c:v>
                </c:pt>
                <c:pt idx="3">
                  <c:v>350</c:v>
                </c:pt>
              </c:numCache>
            </c:numRef>
          </c:xVal>
          <c:yVal>
            <c:numRef>
              <c:f>Sheet1!$E$2:$E$5</c:f>
              <c:numCache>
                <c:formatCode>General</c:formatCode>
                <c:ptCount val="4"/>
                <c:pt idx="0">
                  <c:v>454</c:v>
                </c:pt>
                <c:pt idx="1">
                  <c:v>76</c:v>
                </c:pt>
                <c:pt idx="2">
                  <c:v>22</c:v>
                </c:pt>
                <c:pt idx="3">
                  <c:v>5.2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02175792"/>
        <c:axId val="-102175248"/>
      </c:scatterChart>
      <c:valAx>
        <c:axId val="-1021757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20000"/>
                  <a:lumOff val="80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cap="none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cap="none" baseline="0">
                    <a:solidFill>
                      <a:schemeClr val="tx1"/>
                    </a:solidFill>
                  </a:rPr>
                  <a:t>c.m. energy [GeV]</a:t>
                </a:r>
              </a:p>
            </c:rich>
          </c:tx>
          <c:layout>
            <c:manualLayout>
              <c:xMode val="edge"/>
              <c:yMode val="edge"/>
              <c:x val="0.41444972050249401"/>
              <c:y val="0.92109257706258596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-102175248"/>
        <c:crosses val="autoZero"/>
        <c:crossBetween val="midCat"/>
      </c:valAx>
      <c:valAx>
        <c:axId val="-102175248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cap="all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cap="none" dirty="0">
                    <a:solidFill>
                      <a:schemeClr val="tx1"/>
                    </a:solidFill>
                  </a:rPr>
                  <a:t>total luminosity [10</a:t>
                </a:r>
                <a:r>
                  <a:rPr lang="en-US" sz="2000" cap="none" baseline="30000" dirty="0">
                    <a:solidFill>
                      <a:schemeClr val="tx1"/>
                    </a:solidFill>
                  </a:rPr>
                  <a:t>34 </a:t>
                </a:r>
                <a:r>
                  <a:rPr lang="en-US" sz="2000" cap="none" dirty="0">
                    <a:solidFill>
                      <a:schemeClr val="tx1"/>
                    </a:solidFill>
                  </a:rPr>
                  <a:t>cm</a:t>
                </a:r>
                <a:r>
                  <a:rPr lang="en-US" sz="2000" cap="none" baseline="30000" dirty="0">
                    <a:solidFill>
                      <a:schemeClr val="tx1"/>
                    </a:solidFill>
                  </a:rPr>
                  <a:t>-2</a:t>
                </a:r>
                <a:r>
                  <a:rPr lang="en-US" sz="2000" cap="none" dirty="0">
                    <a:solidFill>
                      <a:schemeClr val="tx1"/>
                    </a:solidFill>
                  </a:rPr>
                  <a:t>s</a:t>
                </a:r>
                <a:r>
                  <a:rPr lang="en-US" sz="2000" cap="none" baseline="30000" dirty="0">
                    <a:solidFill>
                      <a:schemeClr val="tx1"/>
                    </a:solidFill>
                  </a:rPr>
                  <a:t>-1</a:t>
                </a:r>
                <a:r>
                  <a:rPr lang="en-US" sz="2000" dirty="0">
                    <a:solidFill>
                      <a:schemeClr val="tx1"/>
                    </a:solidFill>
                  </a:rPr>
                  <a:t>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-102175792"/>
        <c:crosses val="autoZero"/>
        <c:crossBetween val="midCat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0.24394</cdr:x>
      <cdr:y>0.75354</cdr:y>
    </cdr:from>
    <cdr:to>
      <cdr:x>0.35706</cdr:x>
      <cdr:y>0.85917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971901" y="3345299"/>
          <a:ext cx="914412" cy="46893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GB" sz="2400" b="1" i="1" dirty="0" smtClean="0">
              <a:solidFill>
                <a:schemeClr val="tx1"/>
              </a:solidFill>
            </a:rPr>
            <a:t>Z</a:t>
          </a:r>
          <a:endParaRPr lang="fr-CH" sz="2400" b="1" i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0.39567</cdr:x>
      <cdr:y>0.75354</cdr:y>
    </cdr:from>
    <cdr:to>
      <cdr:x>0.50879</cdr:x>
      <cdr:y>0.85917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198419" y="3345299"/>
          <a:ext cx="914411" cy="46893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GB" sz="2400" b="1" i="1" dirty="0" smtClean="0">
              <a:solidFill>
                <a:schemeClr val="tx1"/>
              </a:solidFill>
            </a:rPr>
            <a:t>W</a:t>
          </a:r>
          <a:endParaRPr lang="fr-CH" sz="2400" b="1" i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0.56148</cdr:x>
      <cdr:y>0.75354</cdr:y>
    </cdr:from>
    <cdr:to>
      <cdr:x>0.6746</cdr:x>
      <cdr:y>0.85916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4538752" y="3345299"/>
          <a:ext cx="914412" cy="46889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GB" sz="2400" b="1" i="1" dirty="0" smtClean="0">
              <a:solidFill>
                <a:schemeClr val="tx1"/>
              </a:solidFill>
            </a:rPr>
            <a:t>ZH</a:t>
          </a:r>
          <a:endParaRPr lang="fr-CH" sz="2400" b="1" i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0.78433</cdr:x>
      <cdr:y>0.75354</cdr:y>
    </cdr:from>
    <cdr:to>
      <cdr:x>0.89745</cdr:x>
      <cdr:y>0.85917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6340172" y="3345299"/>
          <a:ext cx="914411" cy="46893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GB" sz="2400" b="1" i="1" spc="300" dirty="0" err="1" smtClean="0">
              <a:solidFill>
                <a:schemeClr val="tx1"/>
              </a:solidFill>
            </a:rPr>
            <a:t>tt</a:t>
          </a:r>
          <a:endParaRPr lang="fr-CH" sz="2400" b="1" i="1" spc="300" dirty="0">
            <a:solidFill>
              <a:schemeClr val="tx1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AB5B51-E726-4542-B040-418891644551}" type="datetimeFigureOut">
              <a:rPr lang="fr-FR" smtClean="0"/>
              <a:t>23/06/2015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1A52F3-EFE8-4D14-A75A-E0347499D0A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9177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D14A73-B9A0-4385-9E9A-34FD13BABFAA}" type="slidenum">
              <a:rPr lang="fr-CH" smtClean="0">
                <a:solidFill>
                  <a:prstClr val="black"/>
                </a:solidFill>
              </a:rPr>
              <a:pPr/>
              <a:t>3</a:t>
            </a:fld>
            <a:endParaRPr lang="fr-CH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929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8.xml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9.xml"/></Relationships>
</file>

<file path=ppt/slideLayouts/_rels/slideLayout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9.xml"/></Relationships>
</file>

<file path=ppt/slideLayouts/_rels/slideLayout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9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9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9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9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0.xml"/></Relationships>
</file>

<file path=ppt/slideLayouts/_rels/slideLayout1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0.xml"/></Relationships>
</file>

<file path=ppt/slideLayouts/_rels/slideLayout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0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0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3402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5803D-11B8-4D3D-956F-20B79D22F74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977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39934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9204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4867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9848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3397A-A2D0-48BB-9A71-6A608CA8BDF4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8396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1439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80000" indent="-180000" defTabSz="720000">
              <a:spcBef>
                <a:spcPts val="600"/>
              </a:spcBef>
              <a:defRPr/>
            </a:lvl1pPr>
            <a:lvl2pPr marL="648000" indent="-180000">
              <a:defRPr/>
            </a:lvl2pPr>
            <a:lvl3pPr indent="-180000">
              <a:defRPr/>
            </a:lvl3pPr>
            <a:lvl4pPr indent="-180000">
              <a:defRPr/>
            </a:lvl4pPr>
            <a:lvl5pPr indent="-180000">
              <a:defRPr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0039AB-A7F5-4D9D-83EB-1188D479B8FE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5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94006"/>
          </a:xfrm>
        </p:spPr>
        <p:txBody>
          <a:bodyPr/>
          <a:lstStyle/>
          <a:p>
            <a:r>
              <a:rPr kumimoji="0" lang="en-US" dirty="0" smtClean="0"/>
              <a:t>Click to edit Master title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39864"/>
            <a:ext cx="4287864" cy="471072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39864"/>
            <a:ext cx="4287864" cy="4710722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AA5531-958D-4705-8E89-0913BDCCD49C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61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5803D-11B8-4D3D-956F-20B79D22F74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314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29E4EF-B7DF-4CAC-82FF-B8308C6E831F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303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29E4EF-B7DF-4CAC-82FF-B8308C6E831F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472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C11ECB-D08A-476C-AC9E-5D22D59EF7F4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917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E3C4E-9092-422D-9D73-F36A84DE0D92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770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6051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104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1835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2281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38738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667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58273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115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C11ECB-D08A-476C-AC9E-5D22D59EF7F4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038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08" b="7577"/>
          <a:stretch/>
        </p:blipFill>
        <p:spPr>
          <a:xfrm>
            <a:off x="0" y="-17418"/>
            <a:ext cx="9144000" cy="620921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 b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kumimoji="0" lang="en-US" dirty="0" smtClean="0"/>
              <a:t>FCC Week 2015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80000" indent="-180000" defTabSz="720000">
              <a:spcBef>
                <a:spcPts val="600"/>
              </a:spcBef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 marL="648000" indent="-180000"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 indent="-180000"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 indent="-180000"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 indent="-180000"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999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94006"/>
          </a:xfrm>
        </p:spPr>
        <p:txBody>
          <a:bodyPr/>
          <a:lstStyle/>
          <a:p>
            <a:r>
              <a:rPr kumimoji="0" lang="en-US" dirty="0" smtClean="0"/>
              <a:t>Click to edit Master title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39864"/>
            <a:ext cx="4287864" cy="471072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39864"/>
            <a:ext cx="4287864" cy="4710722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097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795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087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420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855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5647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52476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9ED80-05E1-4873-80E4-D06252F7410F}" type="datetimeFigureOut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23/06/2015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F2D50-2FE4-4D4B-965E-A55F4D3D68B5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846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98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E3C4E-9092-422D-9D73-F36A84DE0D92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879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41009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2828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3160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1232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3397A-A2D0-48BB-9A71-6A608CA8BDF4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7763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2740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80000" indent="-180000" defTabSz="720000">
              <a:spcBef>
                <a:spcPts val="600"/>
              </a:spcBef>
              <a:defRPr/>
            </a:lvl1pPr>
            <a:lvl2pPr marL="648000" indent="-180000">
              <a:defRPr/>
            </a:lvl2pPr>
            <a:lvl3pPr indent="-180000">
              <a:defRPr/>
            </a:lvl3pPr>
            <a:lvl4pPr indent="-180000">
              <a:defRPr/>
            </a:lvl4pPr>
            <a:lvl5pPr indent="-180000">
              <a:defRPr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0039AB-A7F5-4D9D-83EB-1188D479B8FE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207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94006"/>
          </a:xfrm>
        </p:spPr>
        <p:txBody>
          <a:bodyPr/>
          <a:lstStyle/>
          <a:p>
            <a:r>
              <a:rPr kumimoji="0" lang="en-US" dirty="0" smtClean="0"/>
              <a:t>Click to edit Master title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39864"/>
            <a:ext cx="4287864" cy="471072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39864"/>
            <a:ext cx="4287864" cy="4710722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AA5531-958D-4705-8E89-0913BDCCD49C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936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5803D-11B8-4D3D-956F-20B79D22F74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22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29E4EF-B7DF-4CAC-82FF-B8308C6E831F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882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5153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C11ECB-D08A-476C-AC9E-5D22D59EF7F4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06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E3C4E-9092-422D-9D73-F36A84DE0D92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799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6992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1788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42825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2255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7794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1689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57848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3397A-A2D0-48BB-9A71-6A608CA8BDF4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34874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09919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80000" indent="-180000" defTabSz="720000">
              <a:spcBef>
                <a:spcPts val="600"/>
              </a:spcBef>
              <a:defRPr/>
            </a:lvl1pPr>
            <a:lvl2pPr marL="648000" indent="-180000">
              <a:defRPr/>
            </a:lvl2pPr>
            <a:lvl3pPr indent="-180000">
              <a:defRPr/>
            </a:lvl3pPr>
            <a:lvl4pPr indent="-180000">
              <a:defRPr/>
            </a:lvl4pPr>
            <a:lvl5pPr indent="-180000">
              <a:defRPr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0039AB-A7F5-4D9D-83EB-1188D479B8FE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31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94006"/>
          </a:xfrm>
        </p:spPr>
        <p:txBody>
          <a:bodyPr/>
          <a:lstStyle/>
          <a:p>
            <a:r>
              <a:rPr kumimoji="0" lang="en-US" dirty="0" smtClean="0"/>
              <a:t>Click to edit Master title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39864"/>
            <a:ext cx="4287864" cy="471072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39864"/>
            <a:ext cx="4287864" cy="4710722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AA5531-958D-4705-8E89-0913BDCCD49C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90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5803D-11B8-4D3D-956F-20B79D22F74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303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29E4EF-B7DF-4CAC-82FF-B8308C6E831F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31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C11ECB-D08A-476C-AC9E-5D22D59EF7F4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15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E3C4E-9092-422D-9D73-F36A84DE0D92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223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2661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9895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3682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61135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0785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3960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9476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3397A-A2D0-48BB-9A71-6A608CA8BDF4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498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7341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80000" indent="-180000" defTabSz="720000">
              <a:spcBef>
                <a:spcPts val="600"/>
              </a:spcBef>
              <a:defRPr/>
            </a:lvl1pPr>
            <a:lvl2pPr marL="648000" indent="-180000">
              <a:defRPr/>
            </a:lvl2pPr>
            <a:lvl3pPr indent="-180000">
              <a:defRPr/>
            </a:lvl3pPr>
            <a:lvl4pPr indent="-180000">
              <a:defRPr/>
            </a:lvl4pPr>
            <a:lvl5pPr indent="-180000">
              <a:defRPr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0039AB-A7F5-4D9D-83EB-1188D479B8FE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11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94006"/>
          </a:xfrm>
        </p:spPr>
        <p:txBody>
          <a:bodyPr/>
          <a:lstStyle/>
          <a:p>
            <a:r>
              <a:rPr kumimoji="0" lang="en-US" dirty="0" smtClean="0"/>
              <a:t>Click to edit Master title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39864"/>
            <a:ext cx="4287864" cy="471072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39864"/>
            <a:ext cx="4287864" cy="4710722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AA5531-958D-4705-8E89-0913BDCCD49C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6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5803D-11B8-4D3D-956F-20B79D22F74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151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29E4EF-B7DF-4CAC-82FF-B8308C6E831F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435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8663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C11ECB-D08A-476C-AC9E-5D22D59EF7F4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836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E3C4E-9092-422D-9D73-F36A84DE0D92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58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9287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5379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1911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2306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3750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3471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3397A-A2D0-48BB-9A71-6A608CA8BDF4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33317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07119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1416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80000" indent="-180000" defTabSz="720000">
              <a:spcBef>
                <a:spcPts val="600"/>
              </a:spcBef>
              <a:defRPr/>
            </a:lvl1pPr>
            <a:lvl2pPr marL="648000" indent="-180000">
              <a:defRPr/>
            </a:lvl2pPr>
            <a:lvl3pPr indent="-180000">
              <a:defRPr/>
            </a:lvl3pPr>
            <a:lvl4pPr indent="-180000">
              <a:defRPr/>
            </a:lvl4pPr>
            <a:lvl5pPr indent="-180000">
              <a:defRPr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0039AB-A7F5-4D9D-83EB-1188D479B8FE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0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94006"/>
          </a:xfrm>
        </p:spPr>
        <p:txBody>
          <a:bodyPr/>
          <a:lstStyle/>
          <a:p>
            <a:r>
              <a:rPr kumimoji="0" lang="en-US" dirty="0" smtClean="0"/>
              <a:t>Click to edit Master title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39864"/>
            <a:ext cx="4287864" cy="471072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39864"/>
            <a:ext cx="4287864" cy="4710722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AA5531-958D-4705-8E89-0913BDCCD49C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299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5803D-11B8-4D3D-956F-20B79D22F74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434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29E4EF-B7DF-4CAC-82FF-B8308C6E831F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904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C11ECB-D08A-476C-AC9E-5D22D59EF7F4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090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E3C4E-9092-422D-9D73-F36A84DE0D92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227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1728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4039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64373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9525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3397A-A2D0-48BB-9A71-6A608CA8BDF4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82433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4487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5665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3397A-A2D0-48BB-9A71-6A608CA8BDF4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2738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30516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80000" indent="-180000" defTabSz="720000">
              <a:spcBef>
                <a:spcPts val="600"/>
              </a:spcBef>
              <a:defRPr/>
            </a:lvl1pPr>
            <a:lvl2pPr marL="648000" indent="-180000">
              <a:defRPr/>
            </a:lvl2pPr>
            <a:lvl3pPr indent="-180000">
              <a:defRPr/>
            </a:lvl3pPr>
            <a:lvl4pPr indent="-180000">
              <a:defRPr/>
            </a:lvl4pPr>
            <a:lvl5pPr indent="-180000">
              <a:defRPr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0039AB-A7F5-4D9D-83EB-1188D479B8FE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627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94006"/>
          </a:xfrm>
        </p:spPr>
        <p:txBody>
          <a:bodyPr/>
          <a:lstStyle/>
          <a:p>
            <a:r>
              <a:rPr kumimoji="0" lang="en-US" dirty="0" smtClean="0"/>
              <a:t>Click to edit Master title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39864"/>
            <a:ext cx="4287864" cy="471072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39864"/>
            <a:ext cx="4287864" cy="4710722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AA5531-958D-4705-8E89-0913BDCCD49C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216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5803D-11B8-4D3D-956F-20B79D22F74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524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29E4EF-B7DF-4CAC-82FF-B8308C6E831F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257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C11ECB-D08A-476C-AC9E-5D22D59EF7F4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29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E3C4E-9092-422D-9D73-F36A84DE0D92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927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81738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2961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0422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35532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1624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0524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2301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3397A-A2D0-48BB-9A71-6A608CA8BDF4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619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3675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80000" indent="-180000" defTabSz="720000">
              <a:spcBef>
                <a:spcPts val="600"/>
              </a:spcBef>
              <a:defRPr/>
            </a:lvl1pPr>
            <a:lvl2pPr marL="648000" indent="-180000">
              <a:defRPr/>
            </a:lvl2pPr>
            <a:lvl3pPr indent="-180000">
              <a:defRPr/>
            </a:lvl3pPr>
            <a:lvl4pPr indent="-180000">
              <a:defRPr/>
            </a:lvl4pPr>
            <a:lvl5pPr indent="-180000">
              <a:defRPr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0039AB-A7F5-4D9D-83EB-1188D479B8FE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302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94006"/>
          </a:xfrm>
        </p:spPr>
        <p:txBody>
          <a:bodyPr/>
          <a:lstStyle/>
          <a:p>
            <a:r>
              <a:rPr kumimoji="0" lang="en-US" dirty="0" smtClean="0"/>
              <a:t>Click to edit Master title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39864"/>
            <a:ext cx="4287864" cy="471072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39864"/>
            <a:ext cx="4287864" cy="4710722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AA5531-958D-4705-8E89-0913BDCCD49C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808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80000" indent="-180000" defTabSz="720000">
              <a:spcBef>
                <a:spcPts val="600"/>
              </a:spcBef>
              <a:defRPr/>
            </a:lvl1pPr>
            <a:lvl2pPr marL="648000" indent="-180000">
              <a:defRPr/>
            </a:lvl2pPr>
            <a:lvl3pPr indent="-180000">
              <a:defRPr/>
            </a:lvl3pPr>
            <a:lvl4pPr indent="-180000">
              <a:defRPr/>
            </a:lvl4pPr>
            <a:lvl5pPr indent="-180000">
              <a:defRPr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1475656" y="630932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21 April 2015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851920" y="630932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F. Zimmermann, The FCC Study, EuCARD-2 Annual Meeting 2015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164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5803D-11B8-4D3D-956F-20B79D22F74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0553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29E4EF-B7DF-4CAC-82FF-B8308C6E831F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411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C11ECB-D08A-476C-AC9E-5D22D59EF7F4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926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E3C4E-9092-422D-9D73-F36A84DE0D92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82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3682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8886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22314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2191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1745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866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94006"/>
          </a:xfrm>
        </p:spPr>
        <p:txBody>
          <a:bodyPr/>
          <a:lstStyle/>
          <a:p>
            <a:r>
              <a:rPr kumimoji="0" lang="en-US" dirty="0" smtClean="0"/>
              <a:t>Click to edit Master title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39864"/>
            <a:ext cx="4287864" cy="471072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39864"/>
            <a:ext cx="4287864" cy="4710722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AA5531-958D-4705-8E89-0913BDCCD49C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759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3397A-A2D0-48BB-9A71-6A608CA8BDF4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60907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26192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80000" indent="-180000" defTabSz="720000">
              <a:spcBef>
                <a:spcPts val="600"/>
              </a:spcBef>
              <a:defRPr/>
            </a:lvl1pPr>
            <a:lvl2pPr marL="648000" indent="-180000">
              <a:defRPr/>
            </a:lvl2pPr>
            <a:lvl3pPr indent="-180000">
              <a:defRPr/>
            </a:lvl3pPr>
            <a:lvl4pPr indent="-180000">
              <a:defRPr/>
            </a:lvl4pPr>
            <a:lvl5pPr indent="-180000">
              <a:defRPr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0039AB-A7F5-4D9D-83EB-1188D479B8FE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872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94006"/>
          </a:xfrm>
        </p:spPr>
        <p:txBody>
          <a:bodyPr/>
          <a:lstStyle/>
          <a:p>
            <a:r>
              <a:rPr kumimoji="0" lang="en-US" dirty="0" smtClean="0"/>
              <a:t>Click to edit Master title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39864"/>
            <a:ext cx="4287864" cy="471072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39864"/>
            <a:ext cx="4287864" cy="4710722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AA5531-958D-4705-8E89-0913BDCCD49C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643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5803D-11B8-4D3D-956F-20B79D22F74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45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29E4EF-B7DF-4CAC-82FF-B8308C6E831F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178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C11ECB-D08A-476C-AC9E-5D22D59EF7F4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160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E3C4E-9092-422D-9D73-F36A84DE0D92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57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3308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7287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6.xml"/><Relationship Id="rId13" Type="http://schemas.openxmlformats.org/officeDocument/2006/relationships/slideLayout" Target="../slideLayouts/slideLayout141.xml"/><Relationship Id="rId3" Type="http://schemas.openxmlformats.org/officeDocument/2006/relationships/slideLayout" Target="../slideLayouts/slideLayout131.xml"/><Relationship Id="rId7" Type="http://schemas.openxmlformats.org/officeDocument/2006/relationships/slideLayout" Target="../slideLayouts/slideLayout135.xml"/><Relationship Id="rId12" Type="http://schemas.openxmlformats.org/officeDocument/2006/relationships/slideLayout" Target="../slideLayouts/slideLayout140.xml"/><Relationship Id="rId17" Type="http://schemas.openxmlformats.org/officeDocument/2006/relationships/image" Target="../media/image2.wmf"/><Relationship Id="rId2" Type="http://schemas.openxmlformats.org/officeDocument/2006/relationships/slideLayout" Target="../slideLayouts/slideLayout130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29.xml"/><Relationship Id="rId6" Type="http://schemas.openxmlformats.org/officeDocument/2006/relationships/slideLayout" Target="../slideLayouts/slideLayout134.xml"/><Relationship Id="rId11" Type="http://schemas.openxmlformats.org/officeDocument/2006/relationships/slideLayout" Target="../slideLayouts/slideLayout139.xml"/><Relationship Id="rId5" Type="http://schemas.openxmlformats.org/officeDocument/2006/relationships/slideLayout" Target="../slideLayouts/slideLayout133.xml"/><Relationship Id="rId15" Type="http://schemas.openxmlformats.org/officeDocument/2006/relationships/theme" Target="../theme/theme10.xml"/><Relationship Id="rId10" Type="http://schemas.openxmlformats.org/officeDocument/2006/relationships/slideLayout" Target="../slideLayouts/slideLayout138.xml"/><Relationship Id="rId4" Type="http://schemas.openxmlformats.org/officeDocument/2006/relationships/slideLayout" Target="../slideLayouts/slideLayout132.xml"/><Relationship Id="rId9" Type="http://schemas.openxmlformats.org/officeDocument/2006/relationships/slideLayout" Target="../slideLayouts/slideLayout137.xml"/><Relationship Id="rId14" Type="http://schemas.openxmlformats.org/officeDocument/2006/relationships/slideLayout" Target="../slideLayouts/slideLayout14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image" Target="../media/image2.wmf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17" Type="http://schemas.openxmlformats.org/officeDocument/2006/relationships/image" Target="../media/image2.wmf"/><Relationship Id="rId2" Type="http://schemas.openxmlformats.org/officeDocument/2006/relationships/slideLayout" Target="../slideLayouts/slideLayout30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5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17" Type="http://schemas.openxmlformats.org/officeDocument/2006/relationships/image" Target="../media/image2.wmf"/><Relationship Id="rId2" Type="http://schemas.openxmlformats.org/officeDocument/2006/relationships/slideLayout" Target="../slideLayouts/slideLayout44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slideLayout" Target="../slideLayouts/slideLayout69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17" Type="http://schemas.openxmlformats.org/officeDocument/2006/relationships/image" Target="../media/image2.wmf"/><Relationship Id="rId2" Type="http://schemas.openxmlformats.org/officeDocument/2006/relationships/slideLayout" Target="../slideLayouts/slideLayout58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slideLayout" Target="../slideLayouts/slideLayout70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13" Type="http://schemas.openxmlformats.org/officeDocument/2006/relationships/slideLayout" Target="../slideLayouts/slideLayout83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slideLayout" Target="../slideLayouts/slideLayout82.xml"/><Relationship Id="rId17" Type="http://schemas.openxmlformats.org/officeDocument/2006/relationships/image" Target="../media/image2.wmf"/><Relationship Id="rId2" Type="http://schemas.openxmlformats.org/officeDocument/2006/relationships/slideLayout" Target="../slideLayouts/slideLayout7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5" Type="http://schemas.openxmlformats.org/officeDocument/2006/relationships/theme" Target="../theme/theme6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Relationship Id="rId14" Type="http://schemas.openxmlformats.org/officeDocument/2006/relationships/slideLayout" Target="../slideLayouts/slideLayout8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slideLayout" Target="../slideLayouts/slideLayout97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17" Type="http://schemas.openxmlformats.org/officeDocument/2006/relationships/image" Target="../media/image2.wmf"/><Relationship Id="rId2" Type="http://schemas.openxmlformats.org/officeDocument/2006/relationships/slideLayout" Target="../slideLayouts/slideLayout86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5" Type="http://schemas.openxmlformats.org/officeDocument/2006/relationships/theme" Target="../theme/theme7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Relationship Id="rId14" Type="http://schemas.openxmlformats.org/officeDocument/2006/relationships/slideLayout" Target="../slideLayouts/slideLayout9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6.xml"/><Relationship Id="rId13" Type="http://schemas.openxmlformats.org/officeDocument/2006/relationships/slideLayout" Target="../slideLayouts/slideLayout111.xml"/><Relationship Id="rId3" Type="http://schemas.openxmlformats.org/officeDocument/2006/relationships/slideLayout" Target="../slideLayouts/slideLayout101.xml"/><Relationship Id="rId7" Type="http://schemas.openxmlformats.org/officeDocument/2006/relationships/slideLayout" Target="../slideLayouts/slideLayout105.xml"/><Relationship Id="rId12" Type="http://schemas.openxmlformats.org/officeDocument/2006/relationships/slideLayout" Target="../slideLayouts/slideLayout110.xml"/><Relationship Id="rId17" Type="http://schemas.openxmlformats.org/officeDocument/2006/relationships/image" Target="../media/image2.wmf"/><Relationship Id="rId2" Type="http://schemas.openxmlformats.org/officeDocument/2006/relationships/slideLayout" Target="../slideLayouts/slideLayout100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99.xml"/><Relationship Id="rId6" Type="http://schemas.openxmlformats.org/officeDocument/2006/relationships/slideLayout" Target="../slideLayouts/slideLayout104.xml"/><Relationship Id="rId11" Type="http://schemas.openxmlformats.org/officeDocument/2006/relationships/slideLayout" Target="../slideLayouts/slideLayout109.xml"/><Relationship Id="rId5" Type="http://schemas.openxmlformats.org/officeDocument/2006/relationships/slideLayout" Target="../slideLayouts/slideLayout103.xml"/><Relationship Id="rId15" Type="http://schemas.openxmlformats.org/officeDocument/2006/relationships/theme" Target="../theme/theme8.xml"/><Relationship Id="rId10" Type="http://schemas.openxmlformats.org/officeDocument/2006/relationships/slideLayout" Target="../slideLayouts/slideLayout108.xml"/><Relationship Id="rId4" Type="http://schemas.openxmlformats.org/officeDocument/2006/relationships/slideLayout" Target="../slideLayouts/slideLayout102.xml"/><Relationship Id="rId9" Type="http://schemas.openxmlformats.org/officeDocument/2006/relationships/slideLayout" Target="../slideLayouts/slideLayout107.xml"/><Relationship Id="rId14" Type="http://schemas.openxmlformats.org/officeDocument/2006/relationships/slideLayout" Target="../slideLayouts/slideLayout112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0.xml"/><Relationship Id="rId13" Type="http://schemas.openxmlformats.org/officeDocument/2006/relationships/slideLayout" Target="../slideLayouts/slideLayout125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115.xml"/><Relationship Id="rId7" Type="http://schemas.openxmlformats.org/officeDocument/2006/relationships/slideLayout" Target="../slideLayouts/slideLayout119.xml"/><Relationship Id="rId12" Type="http://schemas.openxmlformats.org/officeDocument/2006/relationships/slideLayout" Target="../slideLayouts/slideLayout124.xml"/><Relationship Id="rId17" Type="http://schemas.openxmlformats.org/officeDocument/2006/relationships/theme" Target="../theme/theme9.xml"/><Relationship Id="rId2" Type="http://schemas.openxmlformats.org/officeDocument/2006/relationships/slideLayout" Target="../slideLayouts/slideLayout114.xml"/><Relationship Id="rId16" Type="http://schemas.openxmlformats.org/officeDocument/2006/relationships/slideLayout" Target="../slideLayouts/slideLayout128.xml"/><Relationship Id="rId1" Type="http://schemas.openxmlformats.org/officeDocument/2006/relationships/slideLayout" Target="../slideLayouts/slideLayout113.xml"/><Relationship Id="rId6" Type="http://schemas.openxmlformats.org/officeDocument/2006/relationships/slideLayout" Target="../slideLayouts/slideLayout118.xml"/><Relationship Id="rId11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17.xml"/><Relationship Id="rId15" Type="http://schemas.openxmlformats.org/officeDocument/2006/relationships/slideLayout" Target="../slideLayouts/slideLayout127.xml"/><Relationship Id="rId10" Type="http://schemas.openxmlformats.org/officeDocument/2006/relationships/slideLayout" Target="../slideLayouts/slideLayout122.xml"/><Relationship Id="rId4" Type="http://schemas.openxmlformats.org/officeDocument/2006/relationships/slideLayout" Target="../slideLayouts/slideLayout116.xml"/><Relationship Id="rId9" Type="http://schemas.openxmlformats.org/officeDocument/2006/relationships/slideLayout" Target="../slideLayouts/slideLayout121.xml"/><Relationship Id="rId14" Type="http://schemas.openxmlformats.org/officeDocument/2006/relationships/slideLayout" Target="../slideLayouts/slideLayout1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68090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0"/>
          <a:stretch/>
        </p:blipFill>
        <p:spPr>
          <a:xfrm>
            <a:off x="-12442" y="6194491"/>
            <a:ext cx="9151749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1619672" y="63272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21 April 2015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39952" y="632059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F. Zimmermann, The FCC Study, EuCARD-2 Annual Meeting 2015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78" t="33647" r="16848" b="8994"/>
          <a:stretch/>
        </p:blipFill>
        <p:spPr>
          <a:xfrm>
            <a:off x="3412" y="6175612"/>
            <a:ext cx="1467134" cy="655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532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68090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0"/>
          <a:stretch/>
        </p:blipFill>
        <p:spPr>
          <a:xfrm>
            <a:off x="-7749" y="6157663"/>
            <a:ext cx="9151749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7711C-9B91-4C3D-95AF-21E2619579CD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78" t="33647" r="16848" b="8994"/>
          <a:stretch/>
        </p:blipFill>
        <p:spPr>
          <a:xfrm>
            <a:off x="3412" y="6175612"/>
            <a:ext cx="1467134" cy="655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809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  <p:sldLayoutId id="2147483858" r:id="rId11"/>
    <p:sldLayoutId id="2147483859" r:id="rId12"/>
    <p:sldLayoutId id="2147483860" r:id="rId13"/>
    <p:sldLayoutId id="2147483861" r:id="rId14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68090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0"/>
          <a:stretch/>
        </p:blipFill>
        <p:spPr>
          <a:xfrm>
            <a:off x="-7749" y="6157663"/>
            <a:ext cx="9151749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7711C-9B91-4C3D-95AF-21E2619579CD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78" t="33647" r="16848" b="8994"/>
          <a:stretch/>
        </p:blipFill>
        <p:spPr>
          <a:xfrm>
            <a:off x="3412" y="6175612"/>
            <a:ext cx="1467134" cy="655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655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68090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0"/>
          <a:stretch/>
        </p:blipFill>
        <p:spPr>
          <a:xfrm>
            <a:off x="-7749" y="6157663"/>
            <a:ext cx="9151749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7711C-9B91-4C3D-95AF-21E2619579CD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78" t="33647" r="16848" b="8994"/>
          <a:stretch/>
        </p:blipFill>
        <p:spPr>
          <a:xfrm>
            <a:off x="3412" y="6175612"/>
            <a:ext cx="1467134" cy="655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83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  <p:sldLayoutId id="2147483718" r:id="rId14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68090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0"/>
          <a:stretch/>
        </p:blipFill>
        <p:spPr>
          <a:xfrm>
            <a:off x="-7749" y="6157663"/>
            <a:ext cx="9151749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7711C-9B91-4C3D-95AF-21E2619579CD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78" t="33647" r="16848" b="8994"/>
          <a:stretch/>
        </p:blipFill>
        <p:spPr>
          <a:xfrm>
            <a:off x="3412" y="6175612"/>
            <a:ext cx="1467134" cy="655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012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  <p:sldLayoutId id="2147483732" r:id="rId13"/>
    <p:sldLayoutId id="2147483733" r:id="rId14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68090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0"/>
          <a:stretch/>
        </p:blipFill>
        <p:spPr>
          <a:xfrm>
            <a:off x="-7749" y="6157663"/>
            <a:ext cx="9151749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7711C-9B91-4C3D-95AF-21E2619579CD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78" t="33647" r="16848" b="8994"/>
          <a:stretch/>
        </p:blipFill>
        <p:spPr>
          <a:xfrm>
            <a:off x="3412" y="6175612"/>
            <a:ext cx="1467134" cy="655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370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  <p:sldLayoutId id="2147483747" r:id="rId13"/>
    <p:sldLayoutId id="2147483748" r:id="rId14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68090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0"/>
          <a:stretch/>
        </p:blipFill>
        <p:spPr>
          <a:xfrm>
            <a:off x="-7749" y="6157663"/>
            <a:ext cx="9151749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7711C-9B91-4C3D-95AF-21E2619579CD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78" t="33647" r="16848" b="8994"/>
          <a:stretch/>
        </p:blipFill>
        <p:spPr>
          <a:xfrm>
            <a:off x="3412" y="6175612"/>
            <a:ext cx="1467134" cy="655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537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  <p:sldLayoutId id="2147483761" r:id="rId12"/>
    <p:sldLayoutId id="2147483762" r:id="rId13"/>
    <p:sldLayoutId id="2147483763" r:id="rId14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68090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0"/>
          <a:stretch/>
        </p:blipFill>
        <p:spPr>
          <a:xfrm>
            <a:off x="-7749" y="6157663"/>
            <a:ext cx="9151749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7711C-9B91-4C3D-95AF-21E2619579CD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78" t="33647" r="16848" b="8994"/>
          <a:stretch/>
        </p:blipFill>
        <p:spPr>
          <a:xfrm>
            <a:off x="3412" y="6175612"/>
            <a:ext cx="1467134" cy="655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315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  <p:sldLayoutId id="2147483777" r:id="rId13"/>
    <p:sldLayoutId id="2147483778" r:id="rId14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68090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0"/>
          <a:stretch/>
        </p:blipFill>
        <p:spPr>
          <a:xfrm>
            <a:off x="-7749" y="6157663"/>
            <a:ext cx="9151749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7711C-9B91-4C3D-95AF-21E2619579CD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78" t="33647" r="16848" b="8994"/>
          <a:stretch/>
        </p:blipFill>
        <p:spPr>
          <a:xfrm>
            <a:off x="3412" y="6175612"/>
            <a:ext cx="1467134" cy="655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079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  <p:sldLayoutId id="2147483791" r:id="rId12"/>
    <p:sldLayoutId id="2147483792" r:id="rId13"/>
    <p:sldLayoutId id="2147483793" r:id="rId14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 rotWithShape="1"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5"/>
          <a:stretch/>
        </p:blipFill>
        <p:spPr>
          <a:xfrm>
            <a:off x="-8710" y="6157663"/>
            <a:ext cx="9152709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6/23/2015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836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  <p:sldLayoutId id="2147483842" r:id="rId12"/>
    <p:sldLayoutId id="2147483843" r:id="rId13"/>
    <p:sldLayoutId id="2147483844" r:id="rId14"/>
    <p:sldLayoutId id="2147483845" r:id="rId15"/>
    <p:sldLayoutId id="2147483846" r:id="rId16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90.png"/><Relationship Id="rId1" Type="http://schemas.openxmlformats.org/officeDocument/2006/relationships/slideLayout" Target="../slideLayouts/slideLayout93.xml"/><Relationship Id="rId4" Type="http://schemas.openxmlformats.org/officeDocument/2006/relationships/image" Target="../media/image22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microsoft.com/office/2007/relationships/hdphoto" Target="../media/hdphoto1.wdp"/><Relationship Id="rId7" Type="http://schemas.openxmlformats.org/officeDocument/2006/relationships/image" Target="../media/image26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3.xml"/><Relationship Id="rId6" Type="http://schemas.microsoft.com/office/2007/relationships/hdphoto" Target="../media/hdphoto2.wdp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png"/><Relationship Id="rId18" Type="http://schemas.openxmlformats.org/officeDocument/2006/relationships/image" Target="../media/image44.png"/><Relationship Id="rId3" Type="http://schemas.openxmlformats.org/officeDocument/2006/relationships/image" Target="../media/image29.png"/><Relationship Id="rId21" Type="http://schemas.openxmlformats.org/officeDocument/2006/relationships/image" Target="../media/image47.pn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17" Type="http://schemas.openxmlformats.org/officeDocument/2006/relationships/image" Target="../media/image43.png"/><Relationship Id="rId2" Type="http://schemas.openxmlformats.org/officeDocument/2006/relationships/image" Target="../media/image28.jpg"/><Relationship Id="rId16" Type="http://schemas.openxmlformats.org/officeDocument/2006/relationships/image" Target="../media/image42.png"/><Relationship Id="rId20" Type="http://schemas.openxmlformats.org/officeDocument/2006/relationships/image" Target="../media/image46.png"/><Relationship Id="rId1" Type="http://schemas.openxmlformats.org/officeDocument/2006/relationships/slideLayout" Target="../slideLayouts/slideLayout106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5" Type="http://schemas.openxmlformats.org/officeDocument/2006/relationships/image" Target="../media/image41.png"/><Relationship Id="rId23" Type="http://schemas.openxmlformats.org/officeDocument/2006/relationships/image" Target="../media/image49.png"/><Relationship Id="rId10" Type="http://schemas.openxmlformats.org/officeDocument/2006/relationships/image" Target="../media/image36.png"/><Relationship Id="rId19" Type="http://schemas.openxmlformats.org/officeDocument/2006/relationships/image" Target="../media/image45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Relationship Id="rId14" Type="http://schemas.openxmlformats.org/officeDocument/2006/relationships/image" Target="../media/image40.png"/><Relationship Id="rId22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20.xml"/><Relationship Id="rId4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0422" y="909373"/>
            <a:ext cx="2711201" cy="1133858"/>
          </a:xfrm>
          <a:prstGeom prst="rect">
            <a:avLst/>
          </a:prstGeom>
        </p:spPr>
      </p:pic>
      <p:sp>
        <p:nvSpPr>
          <p:cNvPr id="3" name="Subtitle 1"/>
          <p:cNvSpPr txBox="1">
            <a:spLocks/>
          </p:cNvSpPr>
          <p:nvPr/>
        </p:nvSpPr>
        <p:spPr>
          <a:xfrm>
            <a:off x="877600" y="4306277"/>
            <a:ext cx="7388800" cy="1711569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Clr>
                <a:prstClr val="white"/>
              </a:buClr>
              <a:buFont typeface="Arial"/>
              <a:buNone/>
            </a:pPr>
            <a:r>
              <a:rPr lang="en-GB" sz="2400" spc="300" dirty="0" smtClean="0">
                <a:solidFill>
                  <a:srgbClr val="FFFFFF"/>
                </a:solidFill>
              </a:rPr>
              <a:t>Michael Benedikt</a:t>
            </a:r>
          </a:p>
          <a:p>
            <a:pPr marL="36576" indent="0" algn="ctr">
              <a:buClr>
                <a:prstClr val="white"/>
              </a:buClr>
              <a:buFont typeface="Arial"/>
              <a:buNone/>
            </a:pPr>
            <a:r>
              <a:rPr lang="en-GB" sz="2400" spc="300" dirty="0" smtClean="0">
                <a:solidFill>
                  <a:srgbClr val="FFFFFF"/>
                </a:solidFill>
              </a:rPr>
              <a:t>CERN</a:t>
            </a:r>
          </a:p>
          <a:p>
            <a:pPr marL="36576" indent="0" algn="ctr">
              <a:buClr>
                <a:prstClr val="white"/>
              </a:buClr>
              <a:buFont typeface="Arial"/>
              <a:buNone/>
            </a:pPr>
            <a:r>
              <a:rPr lang="en-GB" sz="2400" spc="300" dirty="0" smtClean="0">
                <a:solidFill>
                  <a:srgbClr val="FFFFFF"/>
                </a:solidFill>
              </a:rPr>
              <a:t>23 June, 2015</a:t>
            </a: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679822" y="2527542"/>
            <a:ext cx="7772400" cy="1182034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Clr>
                <a:prstClr val="white"/>
              </a:buClr>
              <a:buFont typeface="Arial"/>
              <a:buNone/>
            </a:pPr>
            <a:r>
              <a:rPr lang="en-GB" sz="4000" spc="300" dirty="0" smtClean="0">
                <a:solidFill>
                  <a:prstClr val="white"/>
                </a:solidFill>
              </a:rPr>
              <a:t>Study</a:t>
            </a:r>
            <a:r>
              <a:rPr lang="en-GB" sz="4000" spc="300" dirty="0">
                <a:solidFill>
                  <a:prstClr val="white"/>
                </a:solidFill>
              </a:rPr>
              <a:t> </a:t>
            </a:r>
            <a:r>
              <a:rPr lang="en-GB" sz="4000" spc="300" dirty="0" smtClean="0">
                <a:solidFill>
                  <a:prstClr val="white"/>
                </a:solidFill>
              </a:rPr>
              <a:t>Overview &amp; Status</a:t>
            </a:r>
          </a:p>
        </p:txBody>
      </p:sp>
      <p:pic>
        <p:nvPicPr>
          <p:cNvPr id="5" name="Picture 5" descr="\\typhoon\MarketingII\NIWeek\NIWeek 2013\Day 2 2013\Guest Speaker Notes\MedAustron\Content from Johannes\CERN Images\LogoBadge-04.jpg"/>
          <p:cNvPicPr>
            <a:picLocks noChangeAspect="1" noChangeArrowheads="1"/>
          </p:cNvPicPr>
          <p:nvPr/>
        </p:nvPicPr>
        <p:blipFill rotWithShape="1">
          <a:blip r:embed="rId3" cstate="screen">
            <a:clrChange>
              <a:clrFrom>
                <a:srgbClr val="0054A1"/>
              </a:clrFrom>
              <a:clrTo>
                <a:srgbClr val="0054A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51727" y="5934218"/>
            <a:ext cx="900000" cy="84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1234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FCC-</a:t>
            </a:r>
            <a:r>
              <a:rPr lang="en-GB" dirty="0" err="1" smtClean="0"/>
              <a:t>ee</a:t>
            </a:r>
            <a:r>
              <a:rPr lang="en-GB" dirty="0" smtClean="0"/>
              <a:t>: Luminosity vs. Energy</a:t>
            </a:r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10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7772260"/>
              </p:ext>
            </p:extLst>
          </p:nvPr>
        </p:nvGraphicFramePr>
        <p:xfrm>
          <a:off x="380510" y="1265787"/>
          <a:ext cx="8083551" cy="44394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453665" y="2790093"/>
            <a:ext cx="124104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GB" sz="1400" dirty="0">
                <a:solidFill>
                  <a:srgbClr val="0055A0"/>
                </a:solidFill>
              </a:rPr>
              <a:t>Baseline 2 IP</a:t>
            </a:r>
            <a:endParaRPr lang="fr-CH" sz="1400" dirty="0">
              <a:solidFill>
                <a:srgbClr val="0055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53665" y="2563448"/>
            <a:ext cx="124104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GB" sz="1400" dirty="0">
                <a:solidFill>
                  <a:srgbClr val="0055A0"/>
                </a:solidFill>
              </a:rPr>
              <a:t>Baseline 4 IP</a:t>
            </a:r>
            <a:endParaRPr lang="fr-CH" sz="1400" dirty="0">
              <a:solidFill>
                <a:srgbClr val="0055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48480" y="1667581"/>
            <a:ext cx="139974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GB" sz="1400" dirty="0">
                <a:solidFill>
                  <a:srgbClr val="0055A0"/>
                </a:solidFill>
              </a:rPr>
              <a:t>Crab waist 2 IP</a:t>
            </a:r>
            <a:endParaRPr lang="fr-CH" sz="1400" dirty="0">
              <a:solidFill>
                <a:srgbClr val="0055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48480" y="1282618"/>
            <a:ext cx="139974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GB" sz="1400" dirty="0">
                <a:solidFill>
                  <a:srgbClr val="0055A0"/>
                </a:solidFill>
              </a:rPr>
              <a:t>Crab waist 4 IP</a:t>
            </a:r>
            <a:endParaRPr lang="fr-CH" sz="1400" dirty="0">
              <a:solidFill>
                <a:srgbClr val="0055A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7181071" y="4718410"/>
            <a:ext cx="117607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"/>
          <p:cNvSpPr txBox="1"/>
          <p:nvPr/>
        </p:nvSpPr>
        <p:spPr>
          <a:xfrm>
            <a:off x="2987823" y="3299380"/>
            <a:ext cx="914411" cy="468938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b="1" i="1" dirty="0" smtClean="0">
                <a:solidFill>
                  <a:srgbClr val="4D4D4D"/>
                </a:solidFill>
              </a:rPr>
              <a:t>H?</a:t>
            </a:r>
          </a:p>
          <a:p>
            <a:pPr algn="ctr"/>
            <a:endParaRPr lang="en-GB" sz="1600" i="1" dirty="0" smtClean="0">
              <a:solidFill>
                <a:srgbClr val="4D4D4D"/>
              </a:solidFill>
            </a:endParaRPr>
          </a:p>
          <a:p>
            <a:pPr algn="ctr"/>
            <a:r>
              <a:rPr lang="en-GB" sz="1600" i="1" dirty="0" smtClean="0">
                <a:solidFill>
                  <a:srgbClr val="4D4D4D"/>
                </a:solidFill>
              </a:rPr>
              <a:t>with mono-</a:t>
            </a:r>
            <a:r>
              <a:rPr lang="en-GB" sz="1600" i="1" dirty="0" err="1" smtClean="0">
                <a:solidFill>
                  <a:srgbClr val="4D4D4D"/>
                </a:solidFill>
              </a:rPr>
              <a:t>chromatization</a:t>
            </a:r>
            <a:endParaRPr lang="fr-CH" sz="1600" i="1" dirty="0">
              <a:solidFill>
                <a:srgbClr val="4D4D4D"/>
              </a:solidFill>
            </a:endParaRPr>
          </a:p>
        </p:txBody>
      </p:sp>
      <p:sp>
        <p:nvSpPr>
          <p:cNvPr id="15" name="5-Point Star 14"/>
          <p:cNvSpPr/>
          <p:nvPr/>
        </p:nvSpPr>
        <p:spPr>
          <a:xfrm>
            <a:off x="3277586" y="2828875"/>
            <a:ext cx="334883" cy="268995"/>
          </a:xfrm>
          <a:prstGeom prst="star5">
            <a:avLst/>
          </a:prstGeom>
          <a:solidFill>
            <a:srgbClr val="FFFF00"/>
          </a:solidFill>
          <a:ln w="12065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445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487"/>
          <a:stretch/>
        </p:blipFill>
        <p:spPr bwMode="auto">
          <a:xfrm>
            <a:off x="441424" y="908722"/>
            <a:ext cx="8307040" cy="5226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Geology Studies – Example 93 km</a:t>
            </a:r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11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3524795"/>
            <a:ext cx="8307040" cy="255454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65125" indent="-279400">
              <a:buFont typeface="Arial"/>
              <a:buChar char="•"/>
            </a:pPr>
            <a:r>
              <a:rPr lang="en-US" sz="3200" dirty="0">
                <a:solidFill>
                  <a:prstClr val="white"/>
                </a:solidFill>
              </a:rPr>
              <a:t>90 – 100 km fits geological situation well,</a:t>
            </a:r>
            <a:br>
              <a:rPr lang="en-US" sz="3200" dirty="0">
                <a:solidFill>
                  <a:prstClr val="white"/>
                </a:solidFill>
              </a:rPr>
            </a:br>
            <a:r>
              <a:rPr lang="en-US" sz="3200" dirty="0">
                <a:solidFill>
                  <a:prstClr val="white"/>
                </a:solidFill>
              </a:rPr>
              <a:t>better than a smaller ring size</a:t>
            </a:r>
          </a:p>
          <a:p>
            <a:pPr marL="365125" indent="-279400">
              <a:buFont typeface="Arial"/>
              <a:buChar char="•"/>
            </a:pPr>
            <a:endParaRPr lang="en-US" sz="3200" dirty="0">
              <a:solidFill>
                <a:prstClr val="white"/>
              </a:solidFill>
            </a:endParaRPr>
          </a:p>
          <a:p>
            <a:pPr marL="365125" indent="-279400">
              <a:buFont typeface="Arial"/>
              <a:buChar char="•"/>
            </a:pPr>
            <a:r>
              <a:rPr lang="en-US" sz="3200" dirty="0">
                <a:solidFill>
                  <a:prstClr val="white"/>
                </a:solidFill>
              </a:rPr>
              <a:t>LHC suitable as potential injector</a:t>
            </a:r>
          </a:p>
          <a:p>
            <a:pPr marL="365125" indent="-279400">
              <a:buFont typeface="Arial"/>
              <a:buChar char="•"/>
            </a:pPr>
            <a:endParaRPr lang="en-US" sz="3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41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FCC-</a:t>
            </a:r>
            <a:r>
              <a:rPr lang="en-GB" dirty="0" err="1" smtClean="0"/>
              <a:t>ee</a:t>
            </a:r>
            <a:r>
              <a:rPr lang="en-GB" dirty="0" smtClean="0"/>
              <a:t> preliminary layout</a:t>
            </a:r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12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22" b="4554"/>
          <a:stretch/>
        </p:blipFill>
        <p:spPr bwMode="auto">
          <a:xfrm>
            <a:off x="-32926" y="1017296"/>
            <a:ext cx="9176926" cy="50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4420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Key Technology R&amp;D - HFM</a:t>
            </a:r>
            <a:endParaRPr lang="fr-CH" dirty="0"/>
          </a:p>
        </p:txBody>
      </p:sp>
      <p:sp>
        <p:nvSpPr>
          <p:cNvPr id="27" name="Content Placeholder 26"/>
          <p:cNvSpPr>
            <a:spLocks noGrp="1"/>
          </p:cNvSpPr>
          <p:nvPr>
            <p:ph sz="half" idx="1"/>
          </p:nvPr>
        </p:nvSpPr>
        <p:spPr>
          <a:xfrm>
            <a:off x="457200" y="4122964"/>
            <a:ext cx="4287864" cy="1827621"/>
          </a:xfrm>
        </p:spPr>
        <p:txBody>
          <a:bodyPr>
            <a:normAutofit fontScale="70000" lnSpcReduction="20000"/>
          </a:bodyPr>
          <a:lstStyle/>
          <a:p>
            <a:pPr marL="179388" indent="-142875"/>
            <a:r>
              <a:rPr lang="en-GB" dirty="0" smtClean="0"/>
              <a:t>Increase critical current density</a:t>
            </a:r>
          </a:p>
          <a:p>
            <a:pPr marL="179388" indent="-142875"/>
            <a:r>
              <a:rPr lang="en-GB" dirty="0" smtClean="0"/>
              <a:t>Obtain high quantities at</a:t>
            </a:r>
            <a:br>
              <a:rPr lang="en-GB" dirty="0" smtClean="0"/>
            </a:br>
            <a:r>
              <a:rPr lang="en-GB" dirty="0" smtClean="0"/>
              <a:t>required quality</a:t>
            </a:r>
          </a:p>
          <a:p>
            <a:pPr marL="179388" indent="-142875"/>
            <a:r>
              <a:rPr lang="en-GB" dirty="0" smtClean="0"/>
              <a:t>Material Processing</a:t>
            </a:r>
          </a:p>
          <a:p>
            <a:pPr marL="179388" indent="-142875"/>
            <a:r>
              <a:rPr lang="en-GB" dirty="0" smtClean="0"/>
              <a:t>Reduce </a:t>
            </a:r>
            <a:r>
              <a:rPr lang="en-GB" dirty="0"/>
              <a:t>cost</a:t>
            </a:r>
          </a:p>
          <a:p>
            <a:pPr marL="179388" indent="-142875"/>
            <a:endParaRPr lang="fr-CH" dirty="0"/>
          </a:p>
        </p:txBody>
      </p:sp>
      <p:sp>
        <p:nvSpPr>
          <p:cNvPr id="28" name="Content Placeholder 27"/>
          <p:cNvSpPr>
            <a:spLocks noGrp="1"/>
          </p:cNvSpPr>
          <p:nvPr>
            <p:ph sz="half" idx="2"/>
          </p:nvPr>
        </p:nvSpPr>
        <p:spPr>
          <a:xfrm>
            <a:off x="4898571" y="4122964"/>
            <a:ext cx="4169735" cy="1827621"/>
          </a:xfrm>
        </p:spPr>
        <p:txBody>
          <a:bodyPr>
            <a:normAutofit fontScale="70000" lnSpcReduction="20000"/>
          </a:bodyPr>
          <a:lstStyle/>
          <a:p>
            <a:pPr marL="179388" indent="-142875"/>
            <a:r>
              <a:rPr lang="en-GB" dirty="0" smtClean="0"/>
              <a:t>Develop 16T short models</a:t>
            </a:r>
          </a:p>
          <a:p>
            <a:pPr marL="179388" indent="-142875"/>
            <a:r>
              <a:rPr lang="en-GB" dirty="0" smtClean="0"/>
              <a:t>Field quality and aperture</a:t>
            </a:r>
          </a:p>
          <a:p>
            <a:pPr marL="179388" indent="-142875"/>
            <a:r>
              <a:rPr lang="en-GB" dirty="0" smtClean="0"/>
              <a:t>Optimum coil geometry</a:t>
            </a:r>
          </a:p>
          <a:p>
            <a:pPr marL="179388" indent="-142875"/>
            <a:r>
              <a:rPr lang="en-GB" dirty="0"/>
              <a:t>Manufacturing aspects</a:t>
            </a:r>
          </a:p>
          <a:p>
            <a:pPr marL="179388" indent="-142875"/>
            <a:r>
              <a:rPr lang="en-GB" dirty="0" smtClean="0"/>
              <a:t>Cost optimisation</a:t>
            </a:r>
          </a:p>
          <a:p>
            <a:pPr marL="179388" indent="-142875"/>
            <a:r>
              <a:rPr lang="en-GB" dirty="0" smtClean="0"/>
              <a:t>First demonstrator in 2016?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946102" y="1359304"/>
            <a:ext cx="2527865" cy="2520000"/>
            <a:chOff x="946102" y="1359304"/>
            <a:chExt cx="2527865" cy="2520000"/>
          </a:xfrm>
        </p:grpSpPr>
        <p:grpSp>
          <p:nvGrpSpPr>
            <p:cNvPr id="29" name="Group 28"/>
            <p:cNvGrpSpPr/>
            <p:nvPr/>
          </p:nvGrpSpPr>
          <p:grpSpPr>
            <a:xfrm>
              <a:off x="946102" y="1359304"/>
              <a:ext cx="2527865" cy="2520000"/>
              <a:chOff x="1035909" y="1369180"/>
              <a:chExt cx="2527865" cy="25200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26" name="Picture 25"/>
              <p:cNvPicPr>
                <a:picLocks noChangeAspect="1"/>
              </p:cNvPicPr>
              <p:nvPr/>
            </p:nvPicPr>
            <p:blipFill rotWithShape="1">
              <a:blip r:embed="rId2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856" r="16003"/>
              <a:stretch/>
            </p:blipFill>
            <p:spPr>
              <a:xfrm>
                <a:off x="1035909" y="1376427"/>
                <a:ext cx="2514600" cy="1982095"/>
              </a:xfrm>
              <a:prstGeom prst="round2SameRect">
                <a:avLst>
                  <a:gd name="adj1" fmla="val 3212"/>
                  <a:gd name="adj2" fmla="val 0"/>
                </a:avLst>
              </a:prstGeom>
            </p:spPr>
          </p:pic>
          <p:sp>
            <p:nvSpPr>
              <p:cNvPr id="11" name="Round Same Side Corner Rectangle 10"/>
              <p:cNvSpPr/>
              <p:nvPr/>
            </p:nvSpPr>
            <p:spPr>
              <a:xfrm flipV="1">
                <a:off x="1035909" y="3349180"/>
                <a:ext cx="2520000" cy="540000"/>
              </a:xfrm>
              <a:prstGeom prst="round2SameRect">
                <a:avLst/>
              </a:prstGeom>
              <a:solidFill>
                <a:schemeClr val="bg1"/>
              </a:solidFill>
              <a:ln w="19050">
                <a:solidFill>
                  <a:schemeClr val="tx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cene3d>
                  <a:camera prst="orthographicFront">
                    <a:rot lat="0" lon="0" rev="10800000"/>
                  </a:camera>
                  <a:lightRig rig="threePt" dir="t"/>
                </a:scene3d>
              </a:bodyPr>
              <a:lstStyle/>
              <a:p>
                <a:pPr algn="ctr"/>
                <a:endParaRPr lang="en-GB" sz="2000" dirty="0">
                  <a:solidFill>
                    <a:srgbClr val="0055A0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1035909" y="3393617"/>
                <a:ext cx="2527865" cy="46799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000" b="1" spc="300" dirty="0">
                    <a:solidFill>
                      <a:srgbClr val="0055A0"/>
                    </a:solidFill>
                    <a:latin typeface="Calibri" panose="020F0502020204030204" pitchFamily="34" charset="0"/>
                  </a:rPr>
                  <a:t>Conductor R&amp;D</a:t>
                </a:r>
              </a:p>
            </p:txBody>
          </p:sp>
          <p:sp>
            <p:nvSpPr>
              <p:cNvPr id="13" name="Round Same Side Corner Rectangle 12"/>
              <p:cNvSpPr/>
              <p:nvPr/>
            </p:nvSpPr>
            <p:spPr>
              <a:xfrm>
                <a:off x="1035909" y="1369180"/>
                <a:ext cx="2520000" cy="1980000"/>
              </a:xfrm>
              <a:prstGeom prst="round2SameRect">
                <a:avLst>
                  <a:gd name="adj1" fmla="val 4244"/>
                  <a:gd name="adj2" fmla="val 0"/>
                </a:avLst>
              </a:prstGeom>
              <a:noFill/>
              <a:ln w="19050">
                <a:solidFill>
                  <a:schemeClr val="tx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2" name="TextBox 31"/>
            <p:cNvSpPr txBox="1"/>
            <p:nvPr/>
          </p:nvSpPr>
          <p:spPr>
            <a:xfrm>
              <a:off x="1193349" y="1945245"/>
              <a:ext cx="2020105" cy="83099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GB" sz="4800" b="1" dirty="0">
                  <a:ln>
                    <a:solidFill>
                      <a:srgbClr val="0055A0">
                        <a:lumMod val="50000"/>
                      </a:srgbClr>
                    </a:solidFill>
                  </a:ln>
                  <a:solidFill>
                    <a:srgbClr val="FFC000"/>
                  </a:solidFill>
                </a:rPr>
                <a:t>Nb</a:t>
              </a:r>
              <a:r>
                <a:rPr lang="en-GB" sz="4800" b="1" baseline="-25000" dirty="0">
                  <a:ln>
                    <a:solidFill>
                      <a:srgbClr val="0055A0">
                        <a:lumMod val="50000"/>
                      </a:srgbClr>
                    </a:solidFill>
                  </a:ln>
                  <a:solidFill>
                    <a:srgbClr val="FFC000"/>
                  </a:solidFill>
                </a:rPr>
                <a:t>3</a:t>
              </a:r>
              <a:r>
                <a:rPr lang="en-GB" sz="4800" b="1" dirty="0">
                  <a:ln>
                    <a:solidFill>
                      <a:srgbClr val="0055A0">
                        <a:lumMod val="50000"/>
                      </a:srgbClr>
                    </a:solidFill>
                  </a:ln>
                  <a:solidFill>
                    <a:srgbClr val="FFC000"/>
                  </a:solidFill>
                </a:rPr>
                <a:t>Sn</a:t>
              </a:r>
              <a:endParaRPr lang="fr-CH" sz="4800" b="1" dirty="0">
                <a:ln>
                  <a:solidFill>
                    <a:srgbClr val="0055A0">
                      <a:lumMod val="50000"/>
                    </a:srgbClr>
                  </a:solidFill>
                </a:ln>
                <a:solidFill>
                  <a:srgbClr val="FFC000"/>
                </a:solidFill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4800" y="1359304"/>
            <a:ext cx="2520000" cy="2528437"/>
            <a:chOff x="5404800" y="1359304"/>
            <a:chExt cx="2520000" cy="2528437"/>
          </a:xfrm>
        </p:grpSpPr>
        <p:grpSp>
          <p:nvGrpSpPr>
            <p:cNvPr id="30" name="Group 29"/>
            <p:cNvGrpSpPr/>
            <p:nvPr/>
          </p:nvGrpSpPr>
          <p:grpSpPr>
            <a:xfrm>
              <a:off x="5404800" y="1359304"/>
              <a:ext cx="2520000" cy="2528437"/>
              <a:chOff x="5273430" y="1359304"/>
              <a:chExt cx="2520000" cy="252843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21" name="Picture 20"/>
              <p:cNvPicPr>
                <a:picLocks noChangeAspect="1"/>
              </p:cNvPicPr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5706" t="33272" r="19737" b="20029"/>
              <a:stretch/>
            </p:blipFill>
            <p:spPr>
              <a:xfrm>
                <a:off x="5281295" y="1359304"/>
                <a:ext cx="2512135" cy="2258437"/>
              </a:xfrm>
              <a:prstGeom prst="round2SameRect">
                <a:avLst>
                  <a:gd name="adj1" fmla="val 4004"/>
                  <a:gd name="adj2" fmla="val 0"/>
                </a:avLst>
              </a:prstGeom>
            </p:spPr>
          </p:pic>
          <p:sp>
            <p:nvSpPr>
              <p:cNvPr id="22" name="Round Same Side Corner Rectangle 21"/>
              <p:cNvSpPr/>
              <p:nvPr/>
            </p:nvSpPr>
            <p:spPr>
              <a:xfrm flipV="1">
                <a:off x="5273430" y="3347741"/>
                <a:ext cx="2520000" cy="540000"/>
              </a:xfrm>
              <a:prstGeom prst="round2SameRect">
                <a:avLst/>
              </a:prstGeom>
              <a:solidFill>
                <a:schemeClr val="bg1"/>
              </a:solidFill>
              <a:ln w="19050">
                <a:solidFill>
                  <a:schemeClr val="tx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cene3d>
                  <a:camera prst="orthographicFront">
                    <a:rot lat="0" lon="0" rev="10800000"/>
                  </a:camera>
                  <a:lightRig rig="threePt" dir="t"/>
                </a:scene3d>
              </a:bodyPr>
              <a:lstStyle/>
              <a:p>
                <a:pPr algn="ctr"/>
                <a:endParaRPr lang="en-GB" sz="2000" dirty="0">
                  <a:solidFill>
                    <a:srgbClr val="0055A0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5281296" y="3392178"/>
                <a:ext cx="2512134" cy="46799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000" b="1" spc="300" dirty="0">
                    <a:solidFill>
                      <a:srgbClr val="0055A0"/>
                    </a:solidFill>
                    <a:latin typeface="Calibri" panose="020F0502020204030204" pitchFamily="34" charset="0"/>
                  </a:rPr>
                  <a:t>Magnet Design</a:t>
                </a:r>
              </a:p>
            </p:txBody>
          </p:sp>
          <p:sp>
            <p:nvSpPr>
              <p:cNvPr id="24" name="Round Same Side Corner Rectangle 23"/>
              <p:cNvSpPr/>
              <p:nvPr/>
            </p:nvSpPr>
            <p:spPr>
              <a:xfrm>
                <a:off x="5273430" y="1367741"/>
                <a:ext cx="2520000" cy="1980000"/>
              </a:xfrm>
              <a:prstGeom prst="round2SameRect">
                <a:avLst>
                  <a:gd name="adj1" fmla="val 4244"/>
                  <a:gd name="adj2" fmla="val 0"/>
                </a:avLst>
              </a:prstGeom>
              <a:noFill/>
              <a:ln w="19050">
                <a:solidFill>
                  <a:schemeClr val="tx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>
              <a:off x="5955310" y="1942243"/>
              <a:ext cx="1418978" cy="83099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GB" sz="4800" b="1" dirty="0">
                  <a:ln>
                    <a:solidFill>
                      <a:srgbClr val="0055A0">
                        <a:lumMod val="50000"/>
                      </a:srgbClr>
                    </a:solidFill>
                  </a:ln>
                  <a:solidFill>
                    <a:srgbClr val="FFC000"/>
                  </a:solidFill>
                </a:rPr>
                <a:t>16 T</a:t>
              </a:r>
              <a:endParaRPr lang="fr-CH" sz="4800" b="1" dirty="0">
                <a:ln>
                  <a:solidFill>
                    <a:srgbClr val="0055A0">
                      <a:lumMod val="50000"/>
                    </a:srgbClr>
                  </a:solidFill>
                </a:ln>
                <a:solidFill>
                  <a:srgbClr val="FFC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24484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p"/>
      <p:bldP spid="2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Key Technology R&amp;D - RF</a:t>
            </a:r>
            <a:endParaRPr lang="fr-C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ontent Placeholder 26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57200" y="4122964"/>
                <a:ext cx="4287864" cy="1979525"/>
              </a:xfrm>
            </p:spPr>
            <p:txBody>
              <a:bodyPr>
                <a:normAutofit fontScale="77500" lnSpcReduction="20000"/>
              </a:bodyPr>
              <a:lstStyle/>
              <a:p>
                <a:pPr marL="179388" indent="-142875">
                  <a:lnSpc>
                    <a:spcPct val="110000"/>
                  </a:lnSpc>
                </a:pPr>
                <a:r>
                  <a:rPr lang="en-US" dirty="0" smtClean="0"/>
                  <a:t>Cavity </a:t>
                </a:r>
                <a:r>
                  <a:rPr lang="en-US" dirty="0"/>
                  <a:t>R&amp;D </a:t>
                </a:r>
                <a:r>
                  <a:rPr lang="en-US" dirty="0" smtClean="0"/>
                  <a:t>for </a:t>
                </a:r>
                <a:r>
                  <a:rPr lang="en-US" dirty="0" smtClean="0">
                    <a:sym typeface="Wingdings" panose="05000000000000000000" pitchFamily="2" charset="2"/>
                  </a:rPr>
                  <a:t>l</a:t>
                </a:r>
                <a:r>
                  <a:rPr lang="en-US" dirty="0" smtClean="0"/>
                  <a:t>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1" dirty="0">
                            <a:latin typeface="Cambria Math"/>
                          </a:rPr>
                          <m:t>Q</m:t>
                        </m:r>
                      </m:e>
                      <m:sub>
                        <m:r>
                          <a:rPr lang="en-GB" b="0" dirty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, high gradient, acceptable </a:t>
                </a:r>
                <a:r>
                  <a:rPr lang="en-US" dirty="0" err="1"/>
                  <a:t>cryo</a:t>
                </a:r>
                <a:r>
                  <a:rPr lang="en-US" dirty="0"/>
                  <a:t> power</a:t>
                </a:r>
                <a:endParaRPr lang="en-GB" dirty="0" smtClean="0"/>
              </a:p>
              <a:p>
                <a:pPr marL="179388" indent="-142875">
                  <a:lnSpc>
                    <a:spcPct val="110000"/>
                  </a:lnSpc>
                </a:pPr>
                <a:r>
                  <a:rPr lang="en-GB" dirty="0" smtClean="0"/>
                  <a:t>Multilayer additive manufacturing combining Cu and LTS materials</a:t>
                </a:r>
              </a:p>
              <a:p>
                <a:pPr marL="179388" indent="-142875">
                  <a:lnSpc>
                    <a:spcPct val="110000"/>
                  </a:lnSpc>
                </a:pPr>
                <a:r>
                  <a:rPr lang="en-GB" dirty="0" smtClean="0"/>
                  <a:t>High quality over large surfaces</a:t>
                </a:r>
              </a:p>
            </p:txBody>
          </p:sp>
        </mc:Choice>
        <mc:Fallback xmlns="">
          <p:sp>
            <p:nvSpPr>
              <p:cNvPr id="27" name="Content Placeholder 2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57200" y="4122964"/>
                <a:ext cx="4287864" cy="1979525"/>
              </a:xfrm>
              <a:blipFill rotWithShape="0">
                <a:blip r:embed="rId2"/>
                <a:stretch>
                  <a:fillRect t="-2769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Content Placeholder 27"/>
          <p:cNvSpPr>
            <a:spLocks noGrp="1"/>
          </p:cNvSpPr>
          <p:nvPr>
            <p:ph sz="half" idx="2"/>
          </p:nvPr>
        </p:nvSpPr>
        <p:spPr>
          <a:xfrm>
            <a:off x="4898571" y="4122964"/>
            <a:ext cx="4169735" cy="1979525"/>
          </a:xfrm>
        </p:spPr>
        <p:txBody>
          <a:bodyPr>
            <a:normAutofit fontScale="77500" lnSpcReduction="20000"/>
          </a:bodyPr>
          <a:lstStyle/>
          <a:p>
            <a:pPr marL="179388" indent="-142875">
              <a:lnSpc>
                <a:spcPct val="110000"/>
              </a:lnSpc>
            </a:pPr>
            <a:r>
              <a:rPr lang="en-GB" dirty="0" smtClean="0"/>
              <a:t>Push Klystrons far beyond 70% efficiency</a:t>
            </a:r>
          </a:p>
          <a:p>
            <a:pPr marL="179388" indent="-142875">
              <a:lnSpc>
                <a:spcPct val="110000"/>
              </a:lnSpc>
            </a:pPr>
            <a:r>
              <a:rPr lang="en-GB" dirty="0" smtClean="0"/>
              <a:t>Increase power range of</a:t>
            </a:r>
            <a:br>
              <a:rPr lang="en-GB" dirty="0" smtClean="0"/>
            </a:br>
            <a:r>
              <a:rPr lang="en-GB" dirty="0" smtClean="0"/>
              <a:t>solid-state amplifiers</a:t>
            </a:r>
          </a:p>
          <a:p>
            <a:pPr marL="179388" indent="-142875">
              <a:lnSpc>
                <a:spcPct val="110000"/>
              </a:lnSpc>
            </a:pPr>
            <a:r>
              <a:rPr lang="en-GB" dirty="0" smtClean="0"/>
              <a:t>High reliability for high multiplicity</a:t>
            </a:r>
          </a:p>
          <a:p>
            <a:pPr marL="179388" indent="-142875">
              <a:lnSpc>
                <a:spcPct val="110000"/>
              </a:lnSpc>
            </a:pPr>
            <a:endParaRPr lang="en-GB" dirty="0" smtClean="0"/>
          </a:p>
          <a:p>
            <a:pPr>
              <a:lnSpc>
                <a:spcPct val="110000"/>
              </a:lnSpc>
            </a:pPr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14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946102" y="1359304"/>
            <a:ext cx="2527865" cy="2520000"/>
            <a:chOff x="946102" y="1359304"/>
            <a:chExt cx="2527865" cy="2520000"/>
          </a:xfrm>
        </p:grpSpPr>
        <p:pic>
          <p:nvPicPr>
            <p:cNvPr id="25" name="Picture 13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640" r="20721"/>
            <a:stretch/>
          </p:blipFill>
          <p:spPr bwMode="auto">
            <a:xfrm>
              <a:off x="947058" y="1360033"/>
              <a:ext cx="2514600" cy="1999890"/>
            </a:xfrm>
            <a:prstGeom prst="round2SameRect">
              <a:avLst>
                <a:gd name="adj1" fmla="val 4213"/>
                <a:gd name="adj2" fmla="val 0"/>
              </a:avLst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Round Same Side Corner Rectangle 10"/>
            <p:cNvSpPr/>
            <p:nvPr/>
          </p:nvSpPr>
          <p:spPr>
            <a:xfrm flipV="1">
              <a:off x="946102" y="3339304"/>
              <a:ext cx="2520000" cy="540000"/>
            </a:xfrm>
            <a:prstGeom prst="round2SameRect">
              <a:avLst/>
            </a:prstGeom>
            <a:solidFill>
              <a:schemeClr val="bg1"/>
            </a:solidFill>
            <a:ln w="19050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>
                  <a:rot lat="0" lon="0" rev="10800000"/>
                </a:camera>
                <a:lightRig rig="threePt" dir="t"/>
              </a:scene3d>
            </a:bodyPr>
            <a:lstStyle/>
            <a:p>
              <a:pPr algn="ctr"/>
              <a:endParaRPr lang="en-GB" sz="2000" dirty="0">
                <a:solidFill>
                  <a:srgbClr val="0055A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946102" y="3383741"/>
              <a:ext cx="2527865" cy="46799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>
                  <a:solidFill>
                    <a:srgbClr val="0055A0"/>
                  </a:solidFill>
                  <a:latin typeface="Calibri" panose="020F0502020204030204" pitchFamily="34" charset="0"/>
                </a:rPr>
                <a:t>Superconducting RF</a:t>
              </a:r>
            </a:p>
          </p:txBody>
        </p:sp>
        <p:sp>
          <p:nvSpPr>
            <p:cNvPr id="13" name="Round Same Side Corner Rectangle 12"/>
            <p:cNvSpPr/>
            <p:nvPr/>
          </p:nvSpPr>
          <p:spPr>
            <a:xfrm>
              <a:off x="946102" y="1359304"/>
              <a:ext cx="2520000" cy="1980000"/>
            </a:xfrm>
            <a:prstGeom prst="round2SameRect">
              <a:avLst>
                <a:gd name="adj1" fmla="val 4244"/>
                <a:gd name="adj2" fmla="val 0"/>
              </a:avLst>
            </a:prstGeom>
            <a:noFill/>
            <a:ln w="19050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172665" y="1694892"/>
              <a:ext cx="2063385" cy="1323439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4000" b="1" dirty="0">
                  <a:ln>
                    <a:solidFill>
                      <a:srgbClr val="0055A0">
                        <a:lumMod val="50000"/>
                      </a:srgbClr>
                    </a:solidFill>
                  </a:ln>
                  <a:solidFill>
                    <a:srgbClr val="FFC000"/>
                  </a:solidFill>
                </a:rPr>
                <a:t>Beyond</a:t>
              </a:r>
            </a:p>
            <a:p>
              <a:pPr algn="ctr"/>
              <a:r>
                <a:rPr lang="en-GB" sz="4000" b="1" dirty="0" err="1">
                  <a:ln>
                    <a:solidFill>
                      <a:srgbClr val="0055A0">
                        <a:lumMod val="50000"/>
                      </a:srgbClr>
                    </a:solidFill>
                  </a:ln>
                  <a:solidFill>
                    <a:srgbClr val="FFC000"/>
                  </a:solidFill>
                </a:rPr>
                <a:t>Nb</a:t>
              </a:r>
              <a:endParaRPr lang="fr-CH" sz="4000" b="1" dirty="0">
                <a:ln>
                  <a:solidFill>
                    <a:srgbClr val="0055A0">
                      <a:lumMod val="50000"/>
                    </a:srgbClr>
                  </a:solidFill>
                </a:ln>
                <a:solidFill>
                  <a:srgbClr val="FFC000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404800" y="1367741"/>
            <a:ext cx="2520000" cy="2520000"/>
            <a:chOff x="5404800" y="1367741"/>
            <a:chExt cx="2520000" cy="2520000"/>
          </a:xfrm>
        </p:grpSpPr>
        <p:grpSp>
          <p:nvGrpSpPr>
            <p:cNvPr id="8" name="Group 7"/>
            <p:cNvGrpSpPr/>
            <p:nvPr/>
          </p:nvGrpSpPr>
          <p:grpSpPr>
            <a:xfrm>
              <a:off x="5404800" y="1367741"/>
              <a:ext cx="2520000" cy="2520000"/>
              <a:chOff x="5404800" y="1367741"/>
              <a:chExt cx="2520000" cy="25200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 rotWithShape="1">
              <a:blip r:embed="rId4"/>
              <a:srcRect l="14091" t="8779" r="16764"/>
              <a:stretch/>
            </p:blipFill>
            <p:spPr>
              <a:xfrm>
                <a:off x="5416061" y="1374409"/>
                <a:ext cx="2500924" cy="2120409"/>
              </a:xfrm>
              <a:prstGeom prst="round2SameRect">
                <a:avLst>
                  <a:gd name="adj1" fmla="val 2292"/>
                  <a:gd name="adj2" fmla="val 0"/>
                </a:avLst>
              </a:prstGeom>
            </p:spPr>
          </p:pic>
          <p:grpSp>
            <p:nvGrpSpPr>
              <p:cNvPr id="30" name="Group 29"/>
              <p:cNvGrpSpPr/>
              <p:nvPr/>
            </p:nvGrpSpPr>
            <p:grpSpPr>
              <a:xfrm>
                <a:off x="5404800" y="1367741"/>
                <a:ext cx="2520000" cy="2520000"/>
                <a:chOff x="5273430" y="1367741"/>
                <a:chExt cx="2520000" cy="2520000"/>
              </a:xfrm>
              <a:effectLst/>
            </p:grpSpPr>
            <p:sp>
              <p:nvSpPr>
                <p:cNvPr id="22" name="Round Same Side Corner Rectangle 21"/>
                <p:cNvSpPr/>
                <p:nvPr/>
              </p:nvSpPr>
              <p:spPr>
                <a:xfrm flipV="1">
                  <a:off x="5273430" y="3347741"/>
                  <a:ext cx="2520000" cy="540000"/>
                </a:xfrm>
                <a:prstGeom prst="round2SameRect">
                  <a:avLst/>
                </a:prstGeom>
                <a:solidFill>
                  <a:schemeClr val="bg1"/>
                </a:solidFill>
                <a:ln w="19050">
                  <a:solidFill>
                    <a:schemeClr val="tx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>
                  <a:scene3d>
                    <a:camera prst="orthographicFront">
                      <a:rot lat="0" lon="0" rev="10800000"/>
                    </a:camera>
                    <a:lightRig rig="threePt" dir="t"/>
                  </a:scene3d>
                </a:bodyPr>
                <a:lstStyle/>
                <a:p>
                  <a:pPr algn="ctr"/>
                  <a:endParaRPr lang="en-GB" sz="2000" dirty="0">
                    <a:solidFill>
                      <a:srgbClr val="0055A0"/>
                    </a:solidFill>
                    <a:latin typeface="Calibri" panose="020F0502020204030204" pitchFamily="34" charset="0"/>
                  </a:endParaRPr>
                </a:p>
              </p:txBody>
            </p:sp>
            <p:sp>
              <p:nvSpPr>
                <p:cNvPr id="23" name="Rectangle 22"/>
                <p:cNvSpPr/>
                <p:nvPr/>
              </p:nvSpPr>
              <p:spPr>
                <a:xfrm>
                  <a:off x="5273431" y="3392178"/>
                  <a:ext cx="2512184" cy="46799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b="1" spc="300" dirty="0">
                      <a:solidFill>
                        <a:srgbClr val="0055A0"/>
                      </a:solidFill>
                      <a:latin typeface="Calibri" panose="020F0502020204030204" pitchFamily="34" charset="0"/>
                    </a:rPr>
                    <a:t>Power Conversion</a:t>
                  </a:r>
                </a:p>
              </p:txBody>
            </p:sp>
            <p:sp>
              <p:nvSpPr>
                <p:cNvPr id="24" name="Round Same Side Corner Rectangle 23"/>
                <p:cNvSpPr/>
                <p:nvPr/>
              </p:nvSpPr>
              <p:spPr>
                <a:xfrm>
                  <a:off x="5273430" y="1367741"/>
                  <a:ext cx="2520000" cy="1980000"/>
                </a:xfrm>
                <a:prstGeom prst="round2SameRect">
                  <a:avLst>
                    <a:gd name="adj1" fmla="val 4244"/>
                    <a:gd name="adj2" fmla="val 0"/>
                  </a:avLst>
                </a:prstGeom>
                <a:noFill/>
                <a:ln w="19050">
                  <a:solidFill>
                    <a:schemeClr val="tx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21" name="TextBox 20"/>
            <p:cNvSpPr txBox="1"/>
            <p:nvPr/>
          </p:nvSpPr>
          <p:spPr>
            <a:xfrm>
              <a:off x="5482424" y="2080670"/>
              <a:ext cx="2364750" cy="64633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3600" b="1" dirty="0">
                  <a:ln>
                    <a:solidFill>
                      <a:srgbClr val="0055A0">
                        <a:lumMod val="50000"/>
                      </a:srgbClr>
                    </a:solidFill>
                  </a:ln>
                  <a:solidFill>
                    <a:srgbClr val="FFC000"/>
                  </a:solidFill>
                </a:rPr>
                <a:t>Efficiency</a:t>
              </a:r>
              <a:endParaRPr lang="fr-CH" sz="3600" b="1" dirty="0">
                <a:ln>
                  <a:solidFill>
                    <a:srgbClr val="0055A0">
                      <a:lumMod val="50000"/>
                    </a:srgbClr>
                  </a:solidFill>
                </a:ln>
                <a:solidFill>
                  <a:srgbClr val="FFC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60115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FCC Study timeline</a:t>
            </a:r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graphicFrame>
        <p:nvGraphicFramePr>
          <p:cNvPr id="26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4909899"/>
              </p:ext>
            </p:extLst>
          </p:nvPr>
        </p:nvGraphicFramePr>
        <p:xfrm>
          <a:off x="51943" y="1087903"/>
          <a:ext cx="9040020" cy="4957099"/>
        </p:xfrm>
        <a:graphic>
          <a:graphicData uri="http://schemas.openxmlformats.org/drawingml/2006/table">
            <a:tbl>
              <a:tblPr firstRow="1" bandRow="1"/>
              <a:tblGrid>
                <a:gridCol w="452001"/>
                <a:gridCol w="452001"/>
                <a:gridCol w="452001"/>
                <a:gridCol w="452001"/>
                <a:gridCol w="452001"/>
                <a:gridCol w="452001"/>
                <a:gridCol w="452001"/>
                <a:gridCol w="452001"/>
                <a:gridCol w="452001"/>
                <a:gridCol w="452001"/>
                <a:gridCol w="452001"/>
                <a:gridCol w="452001"/>
                <a:gridCol w="452001"/>
                <a:gridCol w="452001"/>
                <a:gridCol w="452001"/>
                <a:gridCol w="452001"/>
                <a:gridCol w="452001"/>
                <a:gridCol w="452001"/>
                <a:gridCol w="452001"/>
                <a:gridCol w="452001"/>
              </a:tblGrid>
              <a:tr h="440196">
                <a:tc gridSpan="4">
                  <a:txBody>
                    <a:bodyPr/>
                    <a:lstStyle>
                      <a:lvl1pPr marL="0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b="1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2014</a:t>
                      </a:r>
                      <a:endParaRPr lang="en-GB" b="1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b="1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2015</a:t>
                      </a:r>
                      <a:endParaRPr lang="en-GB" b="1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b="1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2016</a:t>
                      </a:r>
                      <a:endParaRPr lang="en-GB" b="1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b="1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2017</a:t>
                      </a:r>
                      <a:endParaRPr lang="en-GB" b="1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b="1" dirty="0" smtClean="0">
                          <a:solidFill>
                            <a:schemeClr val="tx2"/>
                          </a:solidFill>
                          <a:latin typeface="Century Gothic" panose="020B0502020202020204" pitchFamily="34" charset="0"/>
                        </a:rPr>
                        <a:t>2018</a:t>
                      </a:r>
                      <a:endParaRPr lang="en-GB" b="1" dirty="0">
                        <a:solidFill>
                          <a:schemeClr val="tx2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28859"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Q1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Q2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Q3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Q4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Q1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Q2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Q3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Q4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Q1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Q2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Q3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Q4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Q1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Q2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Q3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Q4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Q1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Q2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Q3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>
                          <a:latin typeface="Century Gothic" panose="020B0502020202020204" pitchFamily="34" charset="0"/>
                        </a:rPr>
                        <a:t>Q4</a:t>
                      </a:r>
                      <a:endParaRPr lang="en-GB" sz="12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</a:tr>
              <a:tr h="4186280"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58559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1171187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756781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2342375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927969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3513563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4099156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4684750" algn="l" defTabSz="585593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9" name="Rounded Rectangle 28"/>
          <p:cNvSpPr/>
          <p:nvPr/>
        </p:nvSpPr>
        <p:spPr>
          <a:xfrm>
            <a:off x="416414" y="2202748"/>
            <a:ext cx="2238916" cy="542222"/>
          </a:xfrm>
          <a:prstGeom prst="roundRect">
            <a:avLst/>
          </a:prstGeom>
          <a:solidFill>
            <a:srgbClr val="0C377B">
              <a:lumMod val="20000"/>
              <a:lumOff val="80000"/>
            </a:srgbClr>
          </a:soli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Explore options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“weak interaction”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7627549" y="5284844"/>
            <a:ext cx="1256294" cy="376404"/>
          </a:xfrm>
          <a:prstGeom prst="roundRect">
            <a:avLst/>
          </a:prstGeom>
          <a:solidFill>
            <a:srgbClr val="FFCCFF"/>
          </a:solidFill>
          <a:ln w="9525" cap="flat" cmpd="sng" algn="ctr">
            <a:solidFill>
              <a:srgbClr val="CC0099"/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CC00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Report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624779" y="1880712"/>
            <a:ext cx="2653680" cy="294189"/>
          </a:xfrm>
          <a:prstGeom prst="roundRect">
            <a:avLst/>
          </a:prstGeom>
          <a:solidFill>
            <a:srgbClr val="F9F9F9"/>
          </a:solidFill>
          <a:ln w="9525" cap="flat" cmpd="sng" algn="ctr">
            <a:noFill/>
            <a:prstDash val="solid"/>
          </a:ln>
          <a:effectLst/>
        </p:spPr>
        <p:txBody>
          <a:bodyPr lIns="0" rIns="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Study plan, 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scope definition</a:t>
            </a:r>
          </a:p>
        </p:txBody>
      </p:sp>
      <p:sp>
        <p:nvSpPr>
          <p:cNvPr id="34" name="Rounded Rectangle 33"/>
          <p:cNvSpPr/>
          <p:nvPr/>
        </p:nvSpPr>
        <p:spPr>
          <a:xfrm>
            <a:off x="5588000" y="4888240"/>
            <a:ext cx="1837682" cy="579821"/>
          </a:xfrm>
          <a:prstGeom prst="roundRect">
            <a:avLst/>
          </a:prstGeom>
          <a:solidFill>
            <a:srgbClr val="F9F9F9"/>
          </a:solidFill>
          <a:ln w="9525" cap="flat" cmpd="sng" algn="ctr">
            <a:noFill/>
            <a:prstDash val="solid"/>
          </a:ln>
          <a:effectLst/>
        </p:spPr>
        <p:txBody>
          <a:bodyPr lIns="0" rIns="0" rtlCol="0"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FCC </a:t>
            </a:r>
            <a:r>
              <a:rPr lang="en-GB" sz="1600" b="1" kern="0" dirty="0" smtClean="0">
                <a:solidFill>
                  <a:srgbClr val="0C377B"/>
                </a:solidFill>
              </a:rPr>
              <a:t>Week 2018</a:t>
            </a:r>
            <a:endParaRPr kumimoji="0" lang="en-GB" sz="1600" b="1" i="0" u="none" strike="noStrike" kern="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anose="05000000000000000000" pitchFamily="2" charset="2"/>
              </a:rPr>
              <a:t> contents of CDR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7213822" y="5774062"/>
            <a:ext cx="1330785" cy="263549"/>
          </a:xfrm>
          <a:prstGeom prst="roundRect">
            <a:avLst/>
          </a:prstGeom>
          <a:solidFill>
            <a:srgbClr val="F9F9F9"/>
          </a:solidFill>
          <a:ln w="9525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CDR</a:t>
            </a:r>
            <a:r>
              <a:rPr kumimoji="0" lang="en-GB" sz="1600" b="1" i="0" u="none" strike="noStrike" kern="0" cap="none" spc="0" normalizeH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ready</a:t>
            </a:r>
            <a:endParaRPr kumimoji="0" lang="en-GB" sz="1600" b="1" i="0" u="none" strike="noStrike" kern="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9119" y="1808464"/>
            <a:ext cx="615661" cy="581317"/>
            <a:chOff x="4333017" y="2114253"/>
            <a:chExt cx="1219048" cy="1219048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33017" y="2114253"/>
              <a:ext cx="1219048" cy="1219048"/>
            </a:xfrm>
            <a:prstGeom prst="rect">
              <a:avLst/>
            </a:prstGeom>
          </p:spPr>
        </p:pic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61566" y="2421324"/>
              <a:ext cx="361950" cy="609600"/>
            </a:xfrm>
            <a:prstGeom prst="rect">
              <a:avLst/>
            </a:prstGeom>
          </p:spPr>
        </p:pic>
      </p:grpSp>
      <p:sp>
        <p:nvSpPr>
          <p:cNvPr id="39" name="Rounded Rectangle 38"/>
          <p:cNvSpPr/>
          <p:nvPr/>
        </p:nvSpPr>
        <p:spPr>
          <a:xfrm>
            <a:off x="482601" y="3231680"/>
            <a:ext cx="2131330" cy="617144"/>
          </a:xfrm>
          <a:prstGeom prst="roundRect">
            <a:avLst/>
          </a:prstGeom>
          <a:solidFill>
            <a:srgbClr val="F9F9F9"/>
          </a:solidFill>
          <a:ln w="9525" cap="flat" cmpd="sng" algn="ctr">
            <a:noFill/>
            <a:prstDash val="solid"/>
          </a:ln>
          <a:effectLst/>
        </p:spPr>
        <p:txBody>
          <a:bodyPr lIns="0" r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FCC Week 2015: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kern="0" dirty="0" smtClean="0">
                <a:solidFill>
                  <a:srgbClr val="0C377B"/>
                </a:solidFill>
              </a:rPr>
              <a:t>work towards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baseline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2096294" y="2780251"/>
            <a:ext cx="615661" cy="576741"/>
            <a:chOff x="-1219048" y="3333377"/>
            <a:chExt cx="540000" cy="540000"/>
          </a:xfrm>
        </p:grpSpPr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219048" y="3333377"/>
              <a:ext cx="540000" cy="540000"/>
            </a:xfrm>
            <a:prstGeom prst="rect">
              <a:avLst/>
            </a:prstGeom>
          </p:spPr>
        </p:pic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7" cstate="screen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068453" y="3477510"/>
              <a:ext cx="238810" cy="239203"/>
            </a:xfrm>
            <a:prstGeom prst="rect">
              <a:avLst/>
            </a:prstGeom>
          </p:spPr>
        </p:pic>
      </p:grpSp>
      <p:grpSp>
        <p:nvGrpSpPr>
          <p:cNvPr id="43" name="Group 42"/>
          <p:cNvGrpSpPr>
            <a:grpSpLocks noChangeAspect="1"/>
          </p:cNvGrpSpPr>
          <p:nvPr/>
        </p:nvGrpSpPr>
        <p:grpSpPr>
          <a:xfrm>
            <a:off x="5664421" y="3735276"/>
            <a:ext cx="615661" cy="581317"/>
            <a:chOff x="4333017" y="2114253"/>
            <a:chExt cx="1219048" cy="1219048"/>
          </a:xfrm>
        </p:grpSpPr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33017" y="2114253"/>
              <a:ext cx="1219048" cy="1219048"/>
            </a:xfrm>
            <a:prstGeom prst="rect">
              <a:avLst/>
            </a:prstGeom>
          </p:spPr>
        </p:pic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61566" y="2421324"/>
              <a:ext cx="361950" cy="609600"/>
            </a:xfrm>
            <a:prstGeom prst="rect">
              <a:avLst/>
            </a:prstGeom>
          </p:spPr>
        </p:pic>
      </p:grpSp>
      <p:grpSp>
        <p:nvGrpSpPr>
          <p:cNvPr id="46" name="Group 45"/>
          <p:cNvGrpSpPr/>
          <p:nvPr/>
        </p:nvGrpSpPr>
        <p:grpSpPr>
          <a:xfrm>
            <a:off x="8581975" y="5550463"/>
            <a:ext cx="615661" cy="576741"/>
            <a:chOff x="6234726" y="2760924"/>
            <a:chExt cx="540000" cy="540000"/>
          </a:xfrm>
        </p:grpSpPr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34726" y="2760924"/>
              <a:ext cx="540000" cy="540000"/>
            </a:xfrm>
            <a:prstGeom prst="rect">
              <a:avLst/>
            </a:prstGeom>
          </p:spPr>
        </p:pic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80100" y="2877214"/>
              <a:ext cx="252000" cy="252000"/>
            </a:xfrm>
            <a:prstGeom prst="rect">
              <a:avLst/>
            </a:prstGeom>
          </p:spPr>
        </p:pic>
      </p:grpSp>
      <p:sp>
        <p:nvSpPr>
          <p:cNvPr id="49" name="Rounded Rectangle 48"/>
          <p:cNvSpPr/>
          <p:nvPr/>
        </p:nvSpPr>
        <p:spPr>
          <a:xfrm>
            <a:off x="2676292" y="2969036"/>
            <a:ext cx="2958274" cy="542222"/>
          </a:xfrm>
          <a:prstGeom prst="roundRect">
            <a:avLst/>
          </a:prstGeom>
          <a:solidFill>
            <a:srgbClr val="0C377B">
              <a:lumMod val="20000"/>
              <a:lumOff val="80000"/>
            </a:srgbClr>
          </a:soli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l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conceptual study of baseline “strong interact.”</a:t>
            </a:r>
          </a:p>
        </p:txBody>
      </p:sp>
      <p:sp>
        <p:nvSpPr>
          <p:cNvPr id="50" name="Rounded Rectangle 49"/>
          <p:cNvSpPr/>
          <p:nvPr/>
        </p:nvSpPr>
        <p:spPr>
          <a:xfrm>
            <a:off x="6272262" y="3590599"/>
            <a:ext cx="2466113" cy="679189"/>
          </a:xfrm>
          <a:prstGeom prst="roundRect">
            <a:avLst/>
          </a:prstGeom>
          <a:solidFill>
            <a:srgbClr val="F9F9F9"/>
          </a:solidFill>
          <a:ln w="9525" cap="flat" cmpd="sng" algn="ctr">
            <a:noFill/>
            <a:prstDash val="solid"/>
          </a:ln>
          <a:effectLst/>
        </p:spPr>
        <p:txBody>
          <a:bodyPr lIns="0" rIns="0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FCC Week 17 &amp; Review</a:t>
            </a:r>
            <a:b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Cost model, LHC results</a:t>
            </a:r>
            <a:b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anose="05000000000000000000" pitchFamily="2" charset="2"/>
              </a:rPr>
              <a:t>study</a:t>
            </a: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re-scoping?</a:t>
            </a:r>
          </a:p>
        </p:txBody>
      </p:sp>
      <p:sp>
        <p:nvSpPr>
          <p:cNvPr id="51" name="Rounded Rectangle 50"/>
          <p:cNvSpPr/>
          <p:nvPr/>
        </p:nvSpPr>
        <p:spPr>
          <a:xfrm>
            <a:off x="5846566" y="4326938"/>
            <a:ext cx="1678184" cy="542222"/>
          </a:xfrm>
          <a:prstGeom prst="roundRect">
            <a:avLst/>
          </a:prstGeom>
          <a:solidFill>
            <a:srgbClr val="0C377B">
              <a:lumMod val="20000"/>
              <a:lumOff val="80000"/>
            </a:srgbClr>
          </a:soli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Elaboration,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consolidation</a:t>
            </a:r>
          </a:p>
        </p:txBody>
      </p:sp>
      <p:grpSp>
        <p:nvGrpSpPr>
          <p:cNvPr id="52" name="Group 51"/>
          <p:cNvGrpSpPr/>
          <p:nvPr/>
        </p:nvGrpSpPr>
        <p:grpSpPr>
          <a:xfrm>
            <a:off x="3920930" y="3470906"/>
            <a:ext cx="615661" cy="576741"/>
            <a:chOff x="-1219048" y="3333377"/>
            <a:chExt cx="540000" cy="540000"/>
          </a:xfrm>
        </p:grpSpPr>
        <p:pic>
          <p:nvPicPr>
            <p:cNvPr id="53" name="Picture 52"/>
            <p:cNvPicPr>
              <a:picLocks noChangeAspect="1"/>
            </p:cNvPicPr>
            <p:nvPr/>
          </p:nvPicPr>
          <p:blipFill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219048" y="3333377"/>
              <a:ext cx="540000" cy="540000"/>
            </a:xfrm>
            <a:prstGeom prst="rect">
              <a:avLst/>
            </a:prstGeom>
          </p:spPr>
        </p:pic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7" cstate="screen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068453" y="3477510"/>
              <a:ext cx="238810" cy="239203"/>
            </a:xfrm>
            <a:prstGeom prst="rect">
              <a:avLst/>
            </a:prstGeom>
          </p:spPr>
        </p:pic>
      </p:grpSp>
      <p:sp>
        <p:nvSpPr>
          <p:cNvPr id="55" name="Rounded Rectangle 54"/>
          <p:cNvSpPr/>
          <p:nvPr/>
        </p:nvSpPr>
        <p:spPr>
          <a:xfrm>
            <a:off x="3252515" y="4035295"/>
            <a:ext cx="1725989" cy="454336"/>
          </a:xfrm>
          <a:prstGeom prst="roundRect">
            <a:avLst/>
          </a:prstGeom>
          <a:solidFill>
            <a:srgbClr val="F9F9F9"/>
          </a:solidFill>
          <a:ln w="9525" cap="flat" cmpd="sng" algn="ctr">
            <a:noFill/>
            <a:prstDash val="solid"/>
          </a:ln>
          <a:effectLst/>
        </p:spPr>
        <p:txBody>
          <a:bodyPr lIns="0" r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FCC Week 2016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kern="0" noProof="0" dirty="0" smtClean="0">
                <a:solidFill>
                  <a:srgbClr val="0C377B"/>
                </a:solidFill>
              </a:rPr>
              <a:t>Progress review</a:t>
            </a:r>
            <a:endParaRPr kumimoji="0" lang="en-GB" sz="1600" i="0" u="none" strike="noStrike" kern="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7434606" y="4774772"/>
            <a:ext cx="615661" cy="576741"/>
            <a:chOff x="-1219048" y="3333377"/>
            <a:chExt cx="540000" cy="540000"/>
          </a:xfrm>
        </p:grpSpPr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0" b="99219" l="0" r="9921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219048" y="3333377"/>
              <a:ext cx="540000" cy="540000"/>
            </a:xfrm>
            <a:prstGeom prst="rect">
              <a:avLst/>
            </a:prstGeom>
          </p:spPr>
        </p:pic>
        <p:pic>
          <p:nvPicPr>
            <p:cNvPr id="58" name="Picture 57"/>
            <p:cNvPicPr>
              <a:picLocks noChangeAspect="1"/>
            </p:cNvPicPr>
            <p:nvPr/>
          </p:nvPicPr>
          <p:blipFill>
            <a:blip r:embed="rId7" cstate="screen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068453" y="3477510"/>
              <a:ext cx="238810" cy="23920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0457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-8603276" y="1645332"/>
            <a:ext cx="17273129" cy="4317592"/>
            <a:chOff x="-9180874" y="1944486"/>
            <a:chExt cx="17273129" cy="4317592"/>
          </a:xfrm>
        </p:grpSpPr>
        <p:grpSp>
          <p:nvGrpSpPr>
            <p:cNvPr id="30" name="Group 29"/>
            <p:cNvGrpSpPr/>
            <p:nvPr/>
          </p:nvGrpSpPr>
          <p:grpSpPr>
            <a:xfrm>
              <a:off x="-9180874" y="1944487"/>
              <a:ext cx="8635181" cy="4317591"/>
              <a:chOff x="-9180874" y="1944487"/>
              <a:chExt cx="8635181" cy="4317591"/>
            </a:xfrm>
          </p:grpSpPr>
          <p:pic>
            <p:nvPicPr>
              <p:cNvPr id="79" name="Picture 78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9180874" y="1944487"/>
                <a:ext cx="8635181" cy="4317591"/>
              </a:xfrm>
              <a:prstGeom prst="rect">
                <a:avLst/>
              </a:prstGeom>
            </p:spPr>
          </p:pic>
          <p:grpSp>
            <p:nvGrpSpPr>
              <p:cNvPr id="80" name="Group 79"/>
              <p:cNvGrpSpPr/>
              <p:nvPr/>
            </p:nvGrpSpPr>
            <p:grpSpPr>
              <a:xfrm>
                <a:off x="-7791596" y="2404096"/>
                <a:ext cx="6373664" cy="2242480"/>
                <a:chOff x="-7791596" y="2404096"/>
                <a:chExt cx="6373664" cy="2242480"/>
              </a:xfrm>
            </p:grpSpPr>
            <p:pic>
              <p:nvPicPr>
                <p:cNvPr id="81" name="Picture 8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61666" y="256010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82" name="Picture 8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88872" y="262998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83" name="Picture 8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66000" y="262998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84" name="Picture 8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894324" y="265598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85" name="Picture 8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811847" y="271719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86" name="Picture 8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91484" y="2712881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87" name="Picture 8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20321" y="268903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88" name="Picture 8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24059" y="269607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89" name="Picture 8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50979" y="271719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90" name="Picture 8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30569" y="2738868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91" name="Picture 9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62160" y="276053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92" name="Picture 9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89054" y="278004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93" name="Picture 9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17280" y="277786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94" name="Picture 9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45506" y="278001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95" name="Picture 9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60730" y="279950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96" name="Picture 9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88956" y="281466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97" name="Picture 9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92004" y="274753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98" name="Picture 9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41659" y="271935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99" name="Picture 9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17516" y="272960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100" name="Picture 9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71070" y="289811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101" name="Picture 10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60180" y="289321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102" name="Picture 10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890936" y="291868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103" name="Picture 10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83577" y="292897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104" name="Picture 10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41926" y="295497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105" name="Picture 10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353184" y="297175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106" name="Picture 10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207754" y="292786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107" name="Picture 10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303993" y="240409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108" name="Picture 10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266295" y="272586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109" name="Picture 10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992857" y="264238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110" name="Picture 10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985871" y="2672781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111" name="Picture 11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154890" y="260832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112" name="Picture 11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2215568" y="348427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113" name="Picture 11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2240141" y="349294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114" name="Picture 11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2212711" y="3501611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115" name="Picture 11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777518" y="312885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116" name="Picture 11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516314" y="3102850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117" name="Picture 11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791596" y="312885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118" name="Picture 11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754781" y="316424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119" name="Picture 11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362606" y="3501611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120" name="Picture 11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6865411" y="307577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121" name="Picture 12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6667237" y="290462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122" name="Picture 12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6695602" y="291868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123" name="Picture 12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097785" y="293495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124" name="Picture 12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157597" y="295383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125" name="Picture 12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969318" y="448948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129" name="Picture 12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628217" y="3110926"/>
                  <a:ext cx="98382" cy="157094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1" name="Group 30"/>
            <p:cNvGrpSpPr/>
            <p:nvPr/>
          </p:nvGrpSpPr>
          <p:grpSpPr>
            <a:xfrm>
              <a:off x="-542926" y="1944486"/>
              <a:ext cx="8635181" cy="4317591"/>
              <a:chOff x="-9180874" y="1944487"/>
              <a:chExt cx="8635181" cy="4317591"/>
            </a:xfrm>
          </p:grpSpPr>
          <p:pic>
            <p:nvPicPr>
              <p:cNvPr id="32" name="Picture 31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9180874" y="1944487"/>
                <a:ext cx="8635181" cy="4317591"/>
              </a:xfrm>
              <a:prstGeom prst="rect">
                <a:avLst/>
              </a:prstGeom>
            </p:spPr>
          </p:pic>
          <p:grpSp>
            <p:nvGrpSpPr>
              <p:cNvPr id="33" name="Group 32"/>
              <p:cNvGrpSpPr/>
              <p:nvPr/>
            </p:nvGrpSpPr>
            <p:grpSpPr>
              <a:xfrm>
                <a:off x="-7791596" y="2404096"/>
                <a:ext cx="6357751" cy="2242480"/>
                <a:chOff x="-7791596" y="2404096"/>
                <a:chExt cx="6357751" cy="2242480"/>
              </a:xfrm>
            </p:grpSpPr>
            <p:pic>
              <p:nvPicPr>
                <p:cNvPr id="34" name="Picture 3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61666" y="256010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5" name="Picture 3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88872" y="262998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6" name="Picture 3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66000" y="262998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7" name="Picture 3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894324" y="265598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8" name="Picture 3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811847" y="271719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39" name="Picture 3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91484" y="2712881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0" name="Picture 3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20321" y="268903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1" name="Picture 4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24059" y="269607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2" name="Picture 4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50979" y="271719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3" name="Picture 4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30569" y="2738868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4" name="Picture 4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62160" y="276053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5" name="Picture 4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689054" y="278004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6" name="Picture 4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17280" y="277786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7" name="Picture 4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45506" y="278001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8" name="Picture 4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60730" y="279950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49" name="Picture 4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788956" y="281466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50" name="Picture 4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92004" y="274753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51" name="Picture 5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41659" y="271935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52" name="Picture 5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17516" y="272960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53" name="Picture 5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71070" y="289811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54" name="Picture 5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560180" y="289321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55" name="Picture 5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890936" y="291868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56" name="Picture 5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83577" y="292897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57" name="Picture 5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941926" y="295497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58" name="Picture 5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353184" y="297175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59" name="Picture 5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207754" y="292786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60" name="Picture 5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303993" y="240409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61" name="Picture 6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4266295" y="272586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62" name="Picture 6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992857" y="264238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63" name="Picture 6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985871" y="2672781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64" name="Picture 6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154890" y="2608327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65" name="Picture 6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2215568" y="348427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66" name="Picture 6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2240141" y="349294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67" name="Picture 6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2212711" y="3501611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68" name="Picture 6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775892" y="3112070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69" name="Picture 68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1532227" y="311800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70" name="Picture 69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791596" y="3128853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71" name="Picture 70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754781" y="3164244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72" name="Picture 71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362606" y="3501611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73" name="Picture 72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6865411" y="307577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74" name="Picture 73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6667237" y="2904626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75" name="Picture 74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6695602" y="2918685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76" name="Picture 75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097785" y="2934959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77" name="Picture 7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157597" y="295383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78" name="Picture 77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969318" y="4489482"/>
                  <a:ext cx="98382" cy="157094"/>
                </a:xfrm>
                <a:prstGeom prst="rect">
                  <a:avLst/>
                </a:prstGeom>
              </p:spPr>
            </p:pic>
            <p:pic>
              <p:nvPicPr>
                <p:cNvPr id="127" name="Picture 126"/>
                <p:cNvPicPr>
                  <a:picLocks noChangeAspect="1"/>
                </p:cNvPicPr>
                <p:nvPr/>
              </p:nvPicPr>
              <p:blipFill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3633932" y="3088214"/>
                  <a:ext cx="98382" cy="157094"/>
                </a:xfrm>
                <a:prstGeom prst="rect">
                  <a:avLst/>
                </a:prstGeom>
              </p:spPr>
            </p:pic>
          </p:grpSp>
        </p:grpSp>
      </p:grpSp>
      <p:sp>
        <p:nvSpPr>
          <p:cNvPr id="131" name="Freeform 130"/>
          <p:cNvSpPr/>
          <p:nvPr/>
        </p:nvSpPr>
        <p:spPr>
          <a:xfrm>
            <a:off x="0" y="1486894"/>
            <a:ext cx="9144000" cy="4572000"/>
          </a:xfrm>
          <a:custGeom>
            <a:avLst/>
            <a:gdLst>
              <a:gd name="connsiteX0" fmla="*/ 6400161 w 9144000"/>
              <a:gd name="connsiteY0" fmla="*/ 128987 h 4572000"/>
              <a:gd name="connsiteX1" fmla="*/ 4240161 w 9144000"/>
              <a:gd name="connsiteY1" fmla="*/ 2302508 h 4572000"/>
              <a:gd name="connsiteX2" fmla="*/ 6400161 w 9144000"/>
              <a:gd name="connsiteY2" fmla="*/ 4476029 h 4572000"/>
              <a:gd name="connsiteX3" fmla="*/ 8560161 w 9144000"/>
              <a:gd name="connsiteY3" fmla="*/ 2302508 h 4572000"/>
              <a:gd name="connsiteX4" fmla="*/ 6400161 w 9144000"/>
              <a:gd name="connsiteY4" fmla="*/ 128987 h 4572000"/>
              <a:gd name="connsiteX5" fmla="*/ 0 w 9144000"/>
              <a:gd name="connsiteY5" fmla="*/ 0 h 4572000"/>
              <a:gd name="connsiteX6" fmla="*/ 9144000 w 9144000"/>
              <a:gd name="connsiteY6" fmla="*/ 0 h 4572000"/>
              <a:gd name="connsiteX7" fmla="*/ 9144000 w 9144000"/>
              <a:gd name="connsiteY7" fmla="*/ 4572000 h 4572000"/>
              <a:gd name="connsiteX8" fmla="*/ 0 w 9144000"/>
              <a:gd name="connsiteY8" fmla="*/ 457200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4000" h="4572000">
                <a:moveTo>
                  <a:pt x="6400161" y="128987"/>
                </a:moveTo>
                <a:cubicBezTo>
                  <a:pt x="5207226" y="128987"/>
                  <a:pt x="4240161" y="1102105"/>
                  <a:pt x="4240161" y="2302508"/>
                </a:cubicBezTo>
                <a:cubicBezTo>
                  <a:pt x="4240161" y="3502911"/>
                  <a:pt x="5207226" y="4476029"/>
                  <a:pt x="6400161" y="4476029"/>
                </a:cubicBezTo>
                <a:cubicBezTo>
                  <a:pt x="7593096" y="4476029"/>
                  <a:pt x="8560161" y="3502911"/>
                  <a:pt x="8560161" y="2302508"/>
                </a:cubicBezTo>
                <a:cubicBezTo>
                  <a:pt x="8560161" y="1102105"/>
                  <a:pt x="7593096" y="128987"/>
                  <a:pt x="6400161" y="128987"/>
                </a:cubicBez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4572000"/>
                </a:lnTo>
                <a:lnTo>
                  <a:pt x="0" y="4572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prstClr val="white"/>
              </a:solidFill>
            </a:endParaRPr>
          </a:p>
        </p:txBody>
      </p:sp>
      <p:sp>
        <p:nvSpPr>
          <p:cNvPr id="128" name="Oval 127"/>
          <p:cNvSpPr/>
          <p:nvPr/>
        </p:nvSpPr>
        <p:spPr>
          <a:xfrm>
            <a:off x="4249546" y="1615881"/>
            <a:ext cx="4320000" cy="4347042"/>
          </a:xfrm>
          <a:prstGeom prst="ellipse">
            <a:avLst/>
          </a:prstGeom>
          <a:gradFill flip="none" rotWithShape="1">
            <a:gsLst>
              <a:gs pos="7000">
                <a:srgbClr val="000000">
                  <a:alpha val="0"/>
                </a:srgbClr>
              </a:gs>
              <a:gs pos="55000">
                <a:srgbClr val="000000">
                  <a:alpha val="27000"/>
                </a:srgbClr>
              </a:gs>
              <a:gs pos="83000">
                <a:srgbClr val="0000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prstClr val="white"/>
              </a:solidFill>
              <a:effectLst>
                <a:outerShdw blurRad="25400" dist="25400" dir="2700000" algn="tl" rotWithShape="0">
                  <a:srgbClr val="0055A0">
                    <a:lumMod val="75000"/>
                    <a:alpha val="45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713037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FCC Collaboration Status</a:t>
            </a:r>
            <a:endParaRPr lang="fr-CH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009816"/>
            <a:ext cx="8226854" cy="4983211"/>
          </a:xfrm>
        </p:spPr>
        <p:txBody>
          <a:bodyPr/>
          <a:lstStyle/>
          <a:p>
            <a:r>
              <a:rPr lang="en-GB" dirty="0" smtClean="0"/>
              <a:t>51 institutes</a:t>
            </a:r>
          </a:p>
          <a:p>
            <a:r>
              <a:rPr lang="en-GB" dirty="0" smtClean="0"/>
              <a:t>19 countries</a:t>
            </a:r>
          </a:p>
          <a:p>
            <a:r>
              <a:rPr lang="en-GB" dirty="0" smtClean="0"/>
              <a:t>EC participation</a:t>
            </a:r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29938" y="3037496"/>
            <a:ext cx="3852786" cy="2910114"/>
            <a:chOff x="468982" y="2435379"/>
            <a:chExt cx="3852786" cy="291011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09070" y="4735969"/>
              <a:ext cx="812698" cy="60952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8982" y="2435379"/>
              <a:ext cx="812698" cy="60952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29004" y="2435379"/>
              <a:ext cx="812698" cy="60952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89026" y="2435379"/>
              <a:ext cx="812698" cy="60952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49048" y="2435379"/>
              <a:ext cx="812698" cy="60952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09070" y="2435379"/>
              <a:ext cx="812698" cy="60952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8982" y="3199067"/>
              <a:ext cx="812698" cy="60952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29004" y="3199067"/>
              <a:ext cx="812698" cy="60952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89026" y="3199067"/>
              <a:ext cx="812698" cy="60952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49048" y="3199067"/>
              <a:ext cx="812698" cy="60952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09070" y="3199067"/>
              <a:ext cx="812698" cy="60952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8982" y="3962755"/>
              <a:ext cx="812698" cy="60952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29004" y="3962755"/>
              <a:ext cx="812698" cy="60952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89026" y="3962755"/>
              <a:ext cx="812698" cy="60952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49048" y="3962755"/>
              <a:ext cx="812698" cy="60952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09070" y="3962755"/>
              <a:ext cx="812698" cy="60952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8982" y="4735969"/>
              <a:ext cx="812698" cy="60952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29004" y="4735969"/>
              <a:ext cx="812698" cy="60952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89026" y="4735969"/>
              <a:ext cx="812698" cy="60952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49048" y="4735969"/>
              <a:ext cx="812698" cy="60952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277639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7037E-7 L 0.94444 3.7037E-7 " pathEditMode="relative" rAng="0" ptsTypes="AA">
                                      <p:cBhvr>
                                        <p:cTn id="6" dur="3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22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80517"/>
            <a:ext cx="8226854" cy="727551"/>
          </a:xfrm>
        </p:spPr>
        <p:txBody>
          <a:bodyPr>
            <a:normAutofit fontScale="90000"/>
          </a:bodyPr>
          <a:lstStyle/>
          <a:p>
            <a:r>
              <a:rPr lang="en-GB" b="1" spc="150" dirty="0" smtClean="0"/>
              <a:t>FCC Week 2016</a:t>
            </a:r>
            <a:br>
              <a:rPr lang="en-GB" b="1" spc="150" dirty="0" smtClean="0"/>
            </a:br>
            <a:r>
              <a:rPr lang="en-GB" sz="3100" b="1" spc="150" dirty="0" smtClean="0"/>
              <a:t/>
            </a:r>
            <a:br>
              <a:rPr lang="en-GB" sz="3100" b="1" spc="150" dirty="0" smtClean="0"/>
            </a:br>
            <a:r>
              <a:rPr lang="en-GB" b="1" spc="150" dirty="0" smtClean="0"/>
              <a:t>Rome, 11 – 15 April 2016</a:t>
            </a:r>
            <a:br>
              <a:rPr lang="en-GB" b="1" spc="150" dirty="0" smtClean="0"/>
            </a:br>
            <a:endParaRPr lang="fr-CH" spc="15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8297" y="324010"/>
            <a:ext cx="1325757" cy="6370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9031" y="324010"/>
            <a:ext cx="1520955" cy="63703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8" y="2094940"/>
            <a:ext cx="9140232" cy="4092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153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703" y="11052"/>
            <a:ext cx="8226854" cy="68090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Motivation for global FCC study: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592" y="602857"/>
            <a:ext cx="8102600" cy="2618827"/>
          </a:xfrm>
        </p:spPr>
        <p:txBody>
          <a:bodyPr>
            <a:normAutofit fontScale="92500"/>
          </a:bodyPr>
          <a:lstStyle/>
          <a:p>
            <a:r>
              <a:rPr lang="en-US" b="1" dirty="0" smtClean="0"/>
              <a:t>European Strategy for Particle Physics 2013: </a:t>
            </a:r>
          </a:p>
          <a:p>
            <a:pPr marL="468000" lvl="1" indent="0">
              <a:buNone/>
            </a:pPr>
            <a:r>
              <a:rPr lang="en-US" dirty="0" smtClean="0"/>
              <a:t>“…to </a:t>
            </a:r>
            <a:r>
              <a:rPr lang="en-US" dirty="0"/>
              <a:t>propose an ambitious post-LHC accelerator </a:t>
            </a:r>
            <a:r>
              <a:rPr lang="en-US" dirty="0" smtClean="0"/>
              <a:t>project….., </a:t>
            </a:r>
            <a:r>
              <a:rPr lang="en-US" dirty="0"/>
              <a:t>CERN should undertake design studies for accelerator projects in a global context</a:t>
            </a:r>
            <a:r>
              <a:rPr lang="en-US" dirty="0" smtClean="0"/>
              <a:t>,…with </a:t>
            </a:r>
            <a:r>
              <a:rPr lang="en-US" dirty="0"/>
              <a:t>emphasis on proton-proton and electron-positron high-energy frontier machines</a:t>
            </a:r>
            <a:r>
              <a:rPr lang="en-US" dirty="0" smtClean="0"/>
              <a:t>..…”</a:t>
            </a:r>
          </a:p>
          <a:p>
            <a:pPr marL="468000" lvl="1" indent="0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87592" y="3024408"/>
            <a:ext cx="8102600" cy="2345304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180000" indent="-180000" algn="l" defTabSz="720000" rtl="0" eaLnBrk="1" latinLnBrk="0" hangingPunct="1">
              <a:spcBef>
                <a:spcPts val="6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8000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55A0"/>
              </a:buClr>
            </a:pPr>
            <a:r>
              <a:rPr lang="en-US" b="1" dirty="0" smtClean="0">
                <a:solidFill>
                  <a:srgbClr val="0055A0"/>
                </a:solidFill>
              </a:rPr>
              <a:t>US P5 recommendation 2014:</a:t>
            </a:r>
          </a:p>
          <a:p>
            <a:pPr marL="468000" lvl="1" indent="0">
              <a:buClr>
                <a:srgbClr val="0055A0"/>
              </a:buClr>
              <a:buFont typeface="Arial"/>
              <a:buNone/>
            </a:pPr>
            <a:r>
              <a:rPr lang="en-US" dirty="0" smtClean="0">
                <a:solidFill>
                  <a:srgbClr val="0055A0"/>
                </a:solidFill>
              </a:rPr>
              <a:t>”….A very high-energy proton-proton collider is the most powerful tool for direct discovery of new particles and interactions under any scenario of physics results that can be acquired in the P5 time window….”</a:t>
            </a:r>
          </a:p>
          <a:p>
            <a:pPr marL="468000" lvl="1" indent="0">
              <a:buClr>
                <a:srgbClr val="0055A0"/>
              </a:buClr>
              <a:buFont typeface="Arial"/>
              <a:buNone/>
            </a:pP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98461" y="5204323"/>
            <a:ext cx="8226854" cy="680908"/>
          </a:xfrm>
          <a:prstGeom prst="rect">
            <a:avLst/>
          </a:prstGeom>
        </p:spPr>
        <p:txBody>
          <a:bodyPr vert="horz" lIns="45720" rIns="45720" anchor="ctr"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Goal: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439907" y="5067724"/>
            <a:ext cx="770409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0055A0"/>
              </a:buClr>
            </a:pPr>
            <a:r>
              <a:rPr lang="en-US" sz="2800" b="1" dirty="0" smtClean="0">
                <a:solidFill>
                  <a:srgbClr val="FF0000"/>
                </a:solidFill>
              </a:rPr>
              <a:t>Conceptual Design Report by end of 2018 in time for next European Strategy Update 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270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8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Scope: Accelerator &amp; Infrastructure</a:t>
            </a:r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49385" y="1078137"/>
            <a:ext cx="8583607" cy="1569660"/>
            <a:chOff x="449385" y="1078137"/>
            <a:chExt cx="8583607" cy="1569660"/>
          </a:xfrm>
        </p:grpSpPr>
        <p:sp>
          <p:nvSpPr>
            <p:cNvPr id="11" name="TextBox 10"/>
            <p:cNvSpPr txBox="1"/>
            <p:nvPr/>
          </p:nvSpPr>
          <p:spPr>
            <a:xfrm>
              <a:off x="1920648" y="1078137"/>
              <a:ext cx="7112344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tabLst>
                  <a:tab pos="1258888" algn="l"/>
                </a:tabLst>
              </a:pPr>
              <a:r>
                <a:rPr lang="en-GB" sz="2400" dirty="0">
                  <a:solidFill>
                    <a:srgbClr val="0055A0"/>
                  </a:solidFill>
                </a:rPr>
                <a:t>FCC-</a:t>
              </a:r>
              <a:r>
                <a:rPr lang="en-GB" sz="2400" dirty="0" err="1">
                  <a:solidFill>
                    <a:srgbClr val="0055A0"/>
                  </a:solidFill>
                </a:rPr>
                <a:t>hh</a:t>
              </a:r>
              <a:r>
                <a:rPr lang="en-GB" sz="2400" dirty="0">
                  <a:solidFill>
                    <a:srgbClr val="0055A0"/>
                  </a:solidFill>
                </a:rPr>
                <a:t>: 	</a:t>
              </a:r>
              <a:r>
                <a:rPr lang="en-GB" sz="2400" b="1" dirty="0">
                  <a:solidFill>
                    <a:srgbClr val="0055A0"/>
                  </a:solidFill>
                </a:rPr>
                <a:t>100 </a:t>
              </a:r>
              <a:r>
                <a:rPr lang="en-GB" sz="2400" b="1" dirty="0" err="1">
                  <a:solidFill>
                    <a:srgbClr val="0055A0"/>
                  </a:solidFill>
                </a:rPr>
                <a:t>TeV</a:t>
              </a:r>
              <a:r>
                <a:rPr lang="en-GB" sz="2400" b="1" dirty="0">
                  <a:solidFill>
                    <a:srgbClr val="0055A0"/>
                  </a:solidFill>
                </a:rPr>
                <a:t> </a:t>
              </a:r>
              <a:r>
                <a:rPr lang="en-GB" sz="2400" b="1" i="1" dirty="0">
                  <a:solidFill>
                    <a:srgbClr val="0055A0"/>
                  </a:solidFill>
                </a:rPr>
                <a:t>pp</a:t>
              </a:r>
              <a:r>
                <a:rPr lang="en-GB" sz="2400" b="1" dirty="0">
                  <a:solidFill>
                    <a:srgbClr val="0055A0"/>
                  </a:solidFill>
                </a:rPr>
                <a:t> collider as long-term goal </a:t>
              </a:r>
              <a:r>
                <a:rPr lang="en-GB" sz="2400" dirty="0">
                  <a:solidFill>
                    <a:srgbClr val="0055A0"/>
                  </a:solidFill>
                </a:rPr>
                <a:t/>
              </a:r>
              <a:br>
                <a:rPr lang="en-GB" sz="2400" dirty="0">
                  <a:solidFill>
                    <a:srgbClr val="0055A0"/>
                  </a:solidFill>
                </a:rPr>
              </a:br>
              <a:r>
                <a:rPr lang="en-GB" sz="2400" dirty="0">
                  <a:solidFill>
                    <a:srgbClr val="0055A0"/>
                  </a:solidFill>
                </a:rPr>
                <a:t>	</a:t>
              </a:r>
              <a:r>
                <a:rPr lang="en-GB" sz="2400" dirty="0">
                  <a:solidFill>
                    <a:srgbClr val="0055A0"/>
                  </a:solidFill>
                  <a:sym typeface="Wingdings" panose="05000000000000000000" pitchFamily="2" charset="2"/>
                </a:rPr>
                <a:t> </a:t>
              </a:r>
              <a:r>
                <a:rPr lang="en-GB" sz="2400" dirty="0">
                  <a:solidFill>
                    <a:srgbClr val="0055A0"/>
                  </a:solidFill>
                </a:rPr>
                <a:t>defines infrastructure needs</a:t>
              </a:r>
            </a:p>
            <a:p>
              <a:pPr>
                <a:tabLst>
                  <a:tab pos="1165225" algn="l"/>
                </a:tabLst>
              </a:pPr>
              <a:r>
                <a:rPr lang="en-GB" sz="2400" dirty="0">
                  <a:solidFill>
                    <a:srgbClr val="0055A0"/>
                  </a:solidFill>
                </a:rPr>
                <a:t>FCC-</a:t>
              </a:r>
              <a:r>
                <a:rPr lang="en-GB" sz="2400" dirty="0" err="1">
                  <a:solidFill>
                    <a:srgbClr val="0055A0"/>
                  </a:solidFill>
                </a:rPr>
                <a:t>ee</a:t>
              </a:r>
              <a:r>
                <a:rPr lang="en-GB" sz="2400" dirty="0">
                  <a:solidFill>
                    <a:srgbClr val="0055A0"/>
                  </a:solidFill>
                </a:rPr>
                <a:t>: </a:t>
              </a:r>
              <a:r>
                <a:rPr lang="en-GB" sz="2400" b="1" i="1" dirty="0">
                  <a:solidFill>
                    <a:srgbClr val="0055A0"/>
                  </a:solidFill>
                </a:rPr>
                <a:t>e</a:t>
              </a:r>
              <a:r>
                <a:rPr lang="en-GB" sz="2400" b="1" baseline="30000" dirty="0">
                  <a:solidFill>
                    <a:srgbClr val="0055A0"/>
                  </a:solidFill>
                </a:rPr>
                <a:t>+</a:t>
              </a:r>
              <a:r>
                <a:rPr lang="en-GB" sz="2400" b="1" i="1" dirty="0">
                  <a:solidFill>
                    <a:srgbClr val="0055A0"/>
                  </a:solidFill>
                </a:rPr>
                <a:t>e</a:t>
              </a:r>
              <a:r>
                <a:rPr lang="en-GB" sz="2400" b="1" baseline="30000" dirty="0">
                  <a:solidFill>
                    <a:srgbClr val="0055A0"/>
                  </a:solidFill>
                </a:rPr>
                <a:t>-</a:t>
              </a:r>
              <a:r>
                <a:rPr lang="en-GB" sz="2400" b="1" dirty="0">
                  <a:solidFill>
                    <a:srgbClr val="0055A0"/>
                  </a:solidFill>
                </a:rPr>
                <a:t> collider</a:t>
              </a:r>
              <a:r>
                <a:rPr lang="en-GB" sz="2400" dirty="0">
                  <a:solidFill>
                    <a:srgbClr val="0055A0"/>
                  </a:solidFill>
                </a:rPr>
                <a:t>, potential intermediate step</a:t>
              </a:r>
            </a:p>
            <a:p>
              <a:pPr>
                <a:tabLst>
                  <a:tab pos="1165225" algn="l"/>
                </a:tabLst>
              </a:pPr>
              <a:r>
                <a:rPr lang="en-GB" sz="2400" dirty="0">
                  <a:solidFill>
                    <a:srgbClr val="0055A0"/>
                  </a:solidFill>
                </a:rPr>
                <a:t>FCC-he: </a:t>
              </a:r>
              <a:r>
                <a:rPr lang="en-GB" sz="2400" b="1" dirty="0">
                  <a:solidFill>
                    <a:srgbClr val="0055A0"/>
                  </a:solidFill>
                </a:rPr>
                <a:t>integration aspects </a:t>
              </a:r>
              <a:r>
                <a:rPr lang="en-GB" sz="2400" dirty="0">
                  <a:solidFill>
                    <a:srgbClr val="0055A0"/>
                  </a:solidFill>
                </a:rPr>
                <a:t>of </a:t>
              </a:r>
              <a:r>
                <a:rPr lang="en-GB" sz="2400" dirty="0" err="1">
                  <a:solidFill>
                    <a:srgbClr val="0055A0"/>
                  </a:solidFill>
                </a:rPr>
                <a:t>pe</a:t>
              </a:r>
              <a:r>
                <a:rPr lang="en-GB" sz="2400" dirty="0">
                  <a:solidFill>
                    <a:srgbClr val="0055A0"/>
                  </a:solidFill>
                </a:rPr>
                <a:t> collisions</a:t>
              </a: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9385" y="1086342"/>
              <a:ext cx="1440000" cy="1532257"/>
            </a:xfrm>
            <a:prstGeom prst="rect">
              <a:avLst/>
            </a:prstGeom>
          </p:spPr>
        </p:pic>
      </p:grpSp>
      <p:grpSp>
        <p:nvGrpSpPr>
          <p:cNvPr id="8" name="Group 7"/>
          <p:cNvGrpSpPr/>
          <p:nvPr/>
        </p:nvGrpSpPr>
        <p:grpSpPr>
          <a:xfrm>
            <a:off x="449385" y="4461571"/>
            <a:ext cx="8694616" cy="1539808"/>
            <a:chOff x="449385" y="4461571"/>
            <a:chExt cx="8694616" cy="1539808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9385" y="4468600"/>
              <a:ext cx="1440000" cy="1532779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1920649" y="4461571"/>
              <a:ext cx="722335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tabLst>
                  <a:tab pos="1258888" algn="l"/>
                </a:tabLst>
              </a:pPr>
              <a:r>
                <a:rPr lang="en-GB" sz="2400" dirty="0">
                  <a:solidFill>
                    <a:srgbClr val="0055A0"/>
                  </a:solidFill>
                </a:rPr>
                <a:t>Tunnel infrastructure in Geneva area, linked to CERN accelerator complex</a:t>
              </a:r>
            </a:p>
            <a:p>
              <a:pPr>
                <a:tabLst>
                  <a:tab pos="1258888" algn="l"/>
                </a:tabLst>
              </a:pPr>
              <a:r>
                <a:rPr lang="en-GB" sz="2400" b="1" dirty="0">
                  <a:solidFill>
                    <a:srgbClr val="0055A0"/>
                  </a:solidFill>
                </a:rPr>
                <a:t>Site-specific, </a:t>
              </a:r>
              <a:r>
                <a:rPr lang="en-GB" sz="2400" dirty="0">
                  <a:solidFill>
                    <a:srgbClr val="0055A0"/>
                  </a:solidFill>
                </a:rPr>
                <a:t>requested by European strategy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49385" y="2734585"/>
            <a:ext cx="7641492" cy="1569660"/>
            <a:chOff x="449385" y="2734585"/>
            <a:chExt cx="7641492" cy="1569660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9385" y="2771985"/>
              <a:ext cx="1440000" cy="1532260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1920648" y="2734585"/>
              <a:ext cx="6170229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tabLst>
                  <a:tab pos="1258888" algn="l"/>
                </a:tabLst>
              </a:pPr>
              <a:r>
                <a:rPr lang="en-GB" sz="2400" b="1" dirty="0">
                  <a:solidFill>
                    <a:srgbClr val="0055A0"/>
                  </a:solidFill>
                </a:rPr>
                <a:t>Push key technologies </a:t>
              </a:r>
              <a:r>
                <a:rPr lang="en-GB" sz="2400" dirty="0">
                  <a:solidFill>
                    <a:srgbClr val="0055A0"/>
                  </a:solidFill>
                </a:rPr>
                <a:t/>
              </a:r>
              <a:br>
                <a:rPr lang="en-GB" sz="2400" dirty="0">
                  <a:solidFill>
                    <a:srgbClr val="0055A0"/>
                  </a:solidFill>
                </a:rPr>
              </a:br>
              <a:r>
                <a:rPr lang="en-GB" sz="2400" dirty="0">
                  <a:solidFill>
                    <a:srgbClr val="0055A0"/>
                  </a:solidFill>
                </a:rPr>
                <a:t>in dedicated R&amp;D programmes e.g.</a:t>
              </a:r>
              <a:endParaRPr lang="en-GB" sz="2400" b="1" dirty="0">
                <a:solidFill>
                  <a:srgbClr val="0055A0"/>
                </a:solidFill>
              </a:endParaRPr>
            </a:p>
            <a:p>
              <a:pPr>
                <a:tabLst>
                  <a:tab pos="1258888" algn="l"/>
                </a:tabLst>
              </a:pPr>
              <a:r>
                <a:rPr lang="en-GB" sz="2400" b="1" dirty="0">
                  <a:solidFill>
                    <a:srgbClr val="0055A0"/>
                  </a:solidFill>
                </a:rPr>
                <a:t>16 Tesla </a:t>
              </a:r>
              <a:r>
                <a:rPr lang="en-GB" sz="2400" dirty="0">
                  <a:solidFill>
                    <a:srgbClr val="0055A0"/>
                  </a:solidFill>
                </a:rPr>
                <a:t>magnets for </a:t>
              </a:r>
              <a:r>
                <a:rPr lang="en-GB" sz="2400" b="1" dirty="0">
                  <a:solidFill>
                    <a:srgbClr val="0055A0"/>
                  </a:solidFill>
                </a:rPr>
                <a:t>100 </a:t>
              </a:r>
              <a:r>
                <a:rPr lang="en-GB" sz="2400" b="1" dirty="0" err="1">
                  <a:solidFill>
                    <a:srgbClr val="0055A0"/>
                  </a:solidFill>
                </a:rPr>
                <a:t>TeV</a:t>
              </a:r>
              <a:r>
                <a:rPr lang="en-GB" sz="2400" b="1" dirty="0">
                  <a:solidFill>
                    <a:srgbClr val="0055A0"/>
                  </a:solidFill>
                </a:rPr>
                <a:t> </a:t>
              </a:r>
              <a:r>
                <a:rPr lang="en-GB" sz="2400" dirty="0">
                  <a:solidFill>
                    <a:srgbClr val="0055A0"/>
                  </a:solidFill>
                </a:rPr>
                <a:t>pp in </a:t>
              </a:r>
              <a:r>
                <a:rPr lang="en-GB" sz="2400" b="1" dirty="0">
                  <a:solidFill>
                    <a:srgbClr val="0055A0"/>
                  </a:solidFill>
                </a:rPr>
                <a:t>100 km</a:t>
              </a:r>
            </a:p>
            <a:p>
              <a:pPr>
                <a:tabLst>
                  <a:tab pos="1258888" algn="l"/>
                </a:tabLst>
              </a:pPr>
              <a:r>
                <a:rPr lang="en-GB" sz="2400" b="1" dirty="0">
                  <a:solidFill>
                    <a:srgbClr val="0055A0"/>
                  </a:solidFill>
                </a:rPr>
                <a:t>SRF technologies and RF power sources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92012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Scope: Physics &amp; Experiments</a:t>
            </a:r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4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57200" y="1126496"/>
            <a:ext cx="5153292" cy="1536540"/>
            <a:chOff x="457200" y="1126496"/>
            <a:chExt cx="5153292" cy="1536540"/>
          </a:xfrm>
        </p:grpSpPr>
        <p:sp>
          <p:nvSpPr>
            <p:cNvPr id="11" name="TextBox 10"/>
            <p:cNvSpPr txBox="1"/>
            <p:nvPr/>
          </p:nvSpPr>
          <p:spPr>
            <a:xfrm>
              <a:off x="2069138" y="1247986"/>
              <a:ext cx="3541354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tabLst>
                  <a:tab pos="1258888" algn="l"/>
                </a:tabLst>
              </a:pPr>
              <a:r>
                <a:rPr lang="en-GB" sz="2400" dirty="0">
                  <a:solidFill>
                    <a:srgbClr val="0055A0"/>
                  </a:solidFill>
                </a:rPr>
                <a:t>Elaborate and document</a:t>
              </a:r>
            </a:p>
            <a:p>
              <a:pPr>
                <a:tabLst>
                  <a:tab pos="1258888" algn="l"/>
                </a:tabLst>
              </a:pPr>
              <a:r>
                <a:rPr lang="en-GB" sz="2400" dirty="0">
                  <a:solidFill>
                    <a:srgbClr val="0055A0"/>
                  </a:solidFill>
                </a:rPr>
                <a:t>- Physics opportunities</a:t>
              </a:r>
            </a:p>
            <a:p>
              <a:pPr>
                <a:tabLst>
                  <a:tab pos="1258888" algn="l"/>
                </a:tabLst>
              </a:pPr>
              <a:r>
                <a:rPr lang="en-GB" sz="2400" dirty="0">
                  <a:solidFill>
                    <a:srgbClr val="0055A0"/>
                  </a:solidFill>
                </a:rPr>
                <a:t>- Discovery potentials</a:t>
              </a:r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7200" y="1126496"/>
              <a:ext cx="1440000" cy="1536540"/>
            </a:xfrm>
            <a:prstGeom prst="rect">
              <a:avLst/>
            </a:prstGeom>
          </p:spPr>
        </p:pic>
      </p:grpSp>
      <p:grpSp>
        <p:nvGrpSpPr>
          <p:cNvPr id="10" name="Group 9"/>
          <p:cNvGrpSpPr/>
          <p:nvPr/>
        </p:nvGrpSpPr>
        <p:grpSpPr>
          <a:xfrm>
            <a:off x="457200" y="2807337"/>
            <a:ext cx="7084910" cy="1696660"/>
            <a:chOff x="457200" y="2807337"/>
            <a:chExt cx="7084910" cy="1696660"/>
          </a:xfrm>
        </p:grpSpPr>
        <p:sp>
          <p:nvSpPr>
            <p:cNvPr id="14" name="TextBox 13"/>
            <p:cNvSpPr txBox="1"/>
            <p:nvPr/>
          </p:nvSpPr>
          <p:spPr>
            <a:xfrm>
              <a:off x="2069137" y="2934337"/>
              <a:ext cx="5472973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tabLst>
                  <a:tab pos="1258888" algn="l"/>
                </a:tabLst>
              </a:pPr>
              <a:r>
                <a:rPr lang="en-GB" sz="2400" dirty="0">
                  <a:solidFill>
                    <a:srgbClr val="0055A0"/>
                  </a:solidFill>
                </a:rPr>
                <a:t>Experiment concepts for </a:t>
              </a:r>
              <a:r>
                <a:rPr lang="en-GB" sz="2400" i="1" dirty="0" err="1">
                  <a:solidFill>
                    <a:srgbClr val="0055A0"/>
                  </a:solidFill>
                </a:rPr>
                <a:t>hh</a:t>
              </a:r>
              <a:r>
                <a:rPr lang="en-GB" sz="2400" dirty="0">
                  <a:solidFill>
                    <a:srgbClr val="0055A0"/>
                  </a:solidFill>
                </a:rPr>
                <a:t>, </a:t>
              </a:r>
              <a:r>
                <a:rPr lang="en-GB" sz="2400" i="1" dirty="0" err="1">
                  <a:solidFill>
                    <a:srgbClr val="0055A0"/>
                  </a:solidFill>
                </a:rPr>
                <a:t>ee</a:t>
              </a:r>
              <a:r>
                <a:rPr lang="en-GB" sz="2400" dirty="0">
                  <a:solidFill>
                    <a:srgbClr val="0055A0"/>
                  </a:solidFill>
                </a:rPr>
                <a:t> and </a:t>
              </a:r>
              <a:r>
                <a:rPr lang="en-GB" sz="2400" i="1" dirty="0">
                  <a:solidFill>
                    <a:srgbClr val="0055A0"/>
                  </a:solidFill>
                </a:rPr>
                <a:t>he</a:t>
              </a:r>
            </a:p>
            <a:p>
              <a:pPr>
                <a:tabLst>
                  <a:tab pos="1258888" algn="l"/>
                </a:tabLst>
              </a:pPr>
              <a:r>
                <a:rPr lang="en-GB" sz="2400" dirty="0">
                  <a:solidFill>
                    <a:srgbClr val="0055A0"/>
                  </a:solidFill>
                </a:rPr>
                <a:t>Machine Detector Interface studies</a:t>
              </a:r>
            </a:p>
            <a:p>
              <a:pPr>
                <a:tabLst>
                  <a:tab pos="1258888" algn="l"/>
                </a:tabLst>
              </a:pPr>
              <a:r>
                <a:rPr lang="en-GB" sz="2400" dirty="0">
                  <a:solidFill>
                    <a:srgbClr val="0055A0"/>
                  </a:solidFill>
                </a:rPr>
                <a:t>Concepts for worldwide data services</a:t>
              </a:r>
            </a:p>
            <a:p>
              <a:pPr>
                <a:tabLst>
                  <a:tab pos="1258888" algn="l"/>
                </a:tabLst>
              </a:pPr>
              <a:endParaRPr lang="en-GB" sz="2400" dirty="0">
                <a:solidFill>
                  <a:srgbClr val="0055A0"/>
                </a:solidFill>
              </a:endParaRP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7200" y="2807337"/>
              <a:ext cx="1440000" cy="1440000"/>
            </a:xfrm>
            <a:prstGeom prst="rect">
              <a:avLst/>
            </a:prstGeom>
          </p:spPr>
        </p:pic>
      </p:grpSp>
      <p:grpSp>
        <p:nvGrpSpPr>
          <p:cNvPr id="13" name="Group 12"/>
          <p:cNvGrpSpPr/>
          <p:nvPr/>
        </p:nvGrpSpPr>
        <p:grpSpPr>
          <a:xfrm>
            <a:off x="457200" y="4388007"/>
            <a:ext cx="8303846" cy="1704949"/>
            <a:chOff x="457200" y="4388007"/>
            <a:chExt cx="8303846" cy="1704949"/>
          </a:xfrm>
        </p:grpSpPr>
        <p:sp>
          <p:nvSpPr>
            <p:cNvPr id="16" name="TextBox 15"/>
            <p:cNvSpPr txBox="1"/>
            <p:nvPr/>
          </p:nvSpPr>
          <p:spPr>
            <a:xfrm>
              <a:off x="2074361" y="4523296"/>
              <a:ext cx="5665333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tabLst>
                  <a:tab pos="1258888" algn="l"/>
                </a:tabLst>
              </a:pPr>
              <a:r>
                <a:rPr lang="en-GB" sz="2400" dirty="0">
                  <a:solidFill>
                    <a:srgbClr val="0055A0"/>
                  </a:solidFill>
                </a:rPr>
                <a:t>Overall cost model</a:t>
              </a:r>
            </a:p>
            <a:p>
              <a:pPr>
                <a:tabLst>
                  <a:tab pos="1258888" algn="l"/>
                </a:tabLst>
              </a:pPr>
              <a:r>
                <a:rPr lang="en-GB" sz="2400" dirty="0">
                  <a:solidFill>
                    <a:srgbClr val="0055A0"/>
                  </a:solidFill>
                </a:rPr>
                <a:t>Cost scenarios for collider options</a:t>
              </a:r>
            </a:p>
            <a:p>
              <a:pPr>
                <a:tabLst>
                  <a:tab pos="1258888" algn="l"/>
                </a:tabLst>
              </a:pPr>
              <a:r>
                <a:rPr lang="en-GB" sz="2400" dirty="0">
                  <a:solidFill>
                    <a:srgbClr val="0055A0"/>
                  </a:solidFill>
                </a:rPr>
                <a:t>Including infrastructure and injectors</a:t>
              </a:r>
            </a:p>
            <a:p>
              <a:pPr>
                <a:tabLst>
                  <a:tab pos="1258888" algn="l"/>
                </a:tabLst>
              </a:pPr>
              <a:r>
                <a:rPr lang="en-GB" sz="2400" dirty="0">
                  <a:solidFill>
                    <a:srgbClr val="0055A0"/>
                  </a:solidFill>
                </a:rPr>
                <a:t>Implementation and governance models</a:t>
              </a: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7200" y="4532308"/>
              <a:ext cx="1440000" cy="1532773"/>
            </a:xfrm>
            <a:prstGeom prst="rect">
              <a:avLst/>
            </a:prstGeom>
          </p:spPr>
        </p:pic>
        <p:cxnSp>
          <p:nvCxnSpPr>
            <p:cNvPr id="12" name="Straight Connector 11"/>
            <p:cNvCxnSpPr/>
            <p:nvPr/>
          </p:nvCxnSpPr>
          <p:spPr>
            <a:xfrm>
              <a:off x="457200" y="4388007"/>
              <a:ext cx="8303846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27120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CERN Circular Colliders + FCC</a:t>
            </a:r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923803" y="2040959"/>
            <a:ext cx="761122" cy="529137"/>
          </a:xfrm>
          <a:prstGeom prst="rect">
            <a:avLst/>
          </a:prstGeom>
          <a:solidFill>
            <a:srgbClr val="F5AC07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523902"/>
                </a:solidFill>
              </a:rPr>
              <a:t>Constr.</a:t>
            </a:r>
          </a:p>
        </p:txBody>
      </p:sp>
      <p:sp>
        <p:nvSpPr>
          <p:cNvPr id="66" name="Rectangle 65"/>
          <p:cNvSpPr/>
          <p:nvPr/>
        </p:nvSpPr>
        <p:spPr>
          <a:xfrm>
            <a:off x="1745568" y="2040959"/>
            <a:ext cx="1485531" cy="529137"/>
          </a:xfrm>
          <a:prstGeom prst="rect">
            <a:avLst/>
          </a:prstGeom>
          <a:solidFill>
            <a:srgbClr val="B1BF1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393D05"/>
                </a:solidFill>
              </a:rPr>
              <a:t>Physics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3258293" y="2120861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55A0"/>
                </a:solidFill>
              </a:rPr>
              <a:t>LEP</a:t>
            </a:r>
          </a:p>
        </p:txBody>
      </p:sp>
      <p:sp>
        <p:nvSpPr>
          <p:cNvPr id="70" name="Rectangle 69"/>
          <p:cNvSpPr/>
          <p:nvPr/>
        </p:nvSpPr>
        <p:spPr>
          <a:xfrm>
            <a:off x="3151755" y="2798088"/>
            <a:ext cx="1368000" cy="529137"/>
          </a:xfrm>
          <a:prstGeom prst="rect">
            <a:avLst/>
          </a:prstGeom>
          <a:solidFill>
            <a:srgbClr val="F5AC07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523902"/>
                </a:solidFill>
              </a:rPr>
              <a:t>Construction</a:t>
            </a:r>
          </a:p>
        </p:txBody>
      </p:sp>
      <p:sp>
        <p:nvSpPr>
          <p:cNvPr id="71" name="Rectangle 70"/>
          <p:cNvSpPr/>
          <p:nvPr/>
        </p:nvSpPr>
        <p:spPr>
          <a:xfrm>
            <a:off x="4551897" y="2798088"/>
            <a:ext cx="1625216" cy="529137"/>
          </a:xfrm>
          <a:prstGeom prst="rect">
            <a:avLst/>
          </a:prstGeom>
          <a:solidFill>
            <a:srgbClr val="B1BF1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393D05"/>
                </a:solidFill>
              </a:rPr>
              <a:t>Physics</a:t>
            </a:r>
          </a:p>
        </p:txBody>
      </p:sp>
      <p:sp>
        <p:nvSpPr>
          <p:cNvPr id="72" name="Rectangle 71"/>
          <p:cNvSpPr/>
          <p:nvPr/>
        </p:nvSpPr>
        <p:spPr>
          <a:xfrm>
            <a:off x="2318941" y="2798088"/>
            <a:ext cx="786256" cy="529137"/>
          </a:xfrm>
          <a:prstGeom prst="rect">
            <a:avLst/>
          </a:prstGeom>
          <a:solidFill>
            <a:srgbClr val="117F8E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E4F9FC"/>
                </a:solidFill>
              </a:rPr>
              <a:t>Proto</a:t>
            </a:r>
          </a:p>
        </p:txBody>
      </p:sp>
      <p:sp>
        <p:nvSpPr>
          <p:cNvPr id="73" name="Rectangle 72"/>
          <p:cNvSpPr/>
          <p:nvPr/>
        </p:nvSpPr>
        <p:spPr>
          <a:xfrm>
            <a:off x="1096592" y="2798088"/>
            <a:ext cx="1186586" cy="529137"/>
          </a:xfrm>
          <a:prstGeom prst="rect">
            <a:avLst/>
          </a:prstGeom>
          <a:solidFill>
            <a:srgbClr val="173D54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EFF6FB"/>
                </a:solidFill>
              </a:rPr>
              <a:t>Design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6209256" y="2877990"/>
            <a:ext cx="754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55A0"/>
                </a:solidFill>
              </a:rPr>
              <a:t>LHC</a:t>
            </a:r>
          </a:p>
        </p:txBody>
      </p:sp>
      <p:sp>
        <p:nvSpPr>
          <p:cNvPr id="76" name="Rectangle 75"/>
          <p:cNvSpPr/>
          <p:nvPr/>
        </p:nvSpPr>
        <p:spPr>
          <a:xfrm>
            <a:off x="5102935" y="3555217"/>
            <a:ext cx="1383725" cy="529137"/>
          </a:xfrm>
          <a:prstGeom prst="rect">
            <a:avLst/>
          </a:prstGeom>
          <a:solidFill>
            <a:srgbClr val="F5AC07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523902"/>
                </a:solidFill>
              </a:rPr>
              <a:t>Construction</a:t>
            </a:r>
          </a:p>
        </p:txBody>
      </p:sp>
      <p:sp>
        <p:nvSpPr>
          <p:cNvPr id="77" name="Rectangle 76"/>
          <p:cNvSpPr/>
          <p:nvPr/>
        </p:nvSpPr>
        <p:spPr>
          <a:xfrm>
            <a:off x="6518153" y="3555217"/>
            <a:ext cx="1303973" cy="529137"/>
          </a:xfrm>
          <a:prstGeom prst="rect">
            <a:avLst/>
          </a:prstGeom>
          <a:solidFill>
            <a:srgbClr val="B1BF1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393D05"/>
                </a:solidFill>
              </a:rPr>
              <a:t>Physics</a:t>
            </a:r>
          </a:p>
        </p:txBody>
      </p:sp>
      <p:sp>
        <p:nvSpPr>
          <p:cNvPr id="78" name="Rectangle 77"/>
          <p:cNvSpPr/>
          <p:nvPr/>
        </p:nvSpPr>
        <p:spPr>
          <a:xfrm>
            <a:off x="3345264" y="3555217"/>
            <a:ext cx="1692000" cy="529137"/>
          </a:xfrm>
          <a:prstGeom prst="rect">
            <a:avLst/>
          </a:prstGeom>
          <a:solidFill>
            <a:srgbClr val="173D54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EFF6FB"/>
                </a:solidFill>
              </a:rPr>
              <a:t>Design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853619" y="3635119"/>
            <a:ext cx="1063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55A0"/>
                </a:solidFill>
              </a:rPr>
              <a:t>HL-LHC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5722542" y="5110794"/>
            <a:ext cx="3344921" cy="529137"/>
            <a:chOff x="5722542" y="5110794"/>
            <a:chExt cx="3344921" cy="529137"/>
          </a:xfrm>
        </p:grpSpPr>
        <p:sp>
          <p:nvSpPr>
            <p:cNvPr id="63" name="Rectangle 62"/>
            <p:cNvSpPr/>
            <p:nvPr/>
          </p:nvSpPr>
          <p:spPr>
            <a:xfrm>
              <a:off x="7843463" y="5110794"/>
              <a:ext cx="1224000" cy="529137"/>
            </a:xfrm>
            <a:prstGeom prst="rect">
              <a:avLst/>
            </a:prstGeom>
            <a:solidFill>
              <a:srgbClr val="B1BF10"/>
            </a:solidFill>
            <a:ln>
              <a:gradFill flip="none" rotWithShape="1">
                <a:gsLst>
                  <a:gs pos="50000">
                    <a:schemeClr val="accent3"/>
                  </a:gs>
                  <a:gs pos="100000">
                    <a:schemeClr val="accent3">
                      <a:alpha val="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rgbClr val="393D05"/>
                  </a:solidFill>
                </a:rPr>
                <a:t>Physics</a:t>
              </a:r>
            </a:p>
          </p:txBody>
        </p:sp>
        <p:sp>
          <p:nvSpPr>
            <p:cNvPr id="81" name="Rectangle 80"/>
            <p:cNvSpPr/>
            <p:nvPr/>
          </p:nvSpPr>
          <p:spPr>
            <a:xfrm>
              <a:off x="6502468" y="5110794"/>
              <a:ext cx="1321542" cy="529137"/>
            </a:xfrm>
            <a:prstGeom prst="rect">
              <a:avLst/>
            </a:prstGeom>
            <a:solidFill>
              <a:srgbClr val="F5AC07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rgbClr val="523902"/>
                  </a:solidFill>
                </a:rPr>
                <a:t>Construction</a:t>
              </a: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5722542" y="5110794"/>
              <a:ext cx="746986" cy="529137"/>
            </a:xfrm>
            <a:prstGeom prst="rect">
              <a:avLst/>
            </a:prstGeom>
            <a:solidFill>
              <a:srgbClr val="117F8E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rgbClr val="E4F9FC"/>
                  </a:solidFill>
                </a:rPr>
                <a:t>Proto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643671" y="5110794"/>
            <a:ext cx="3051462" cy="529137"/>
            <a:chOff x="2643671" y="5110794"/>
            <a:chExt cx="3051462" cy="529137"/>
          </a:xfrm>
        </p:grpSpPr>
        <p:sp>
          <p:nvSpPr>
            <p:cNvPr id="83" name="Rectangle 82"/>
            <p:cNvSpPr/>
            <p:nvPr/>
          </p:nvSpPr>
          <p:spPr>
            <a:xfrm>
              <a:off x="4673303" y="5110794"/>
              <a:ext cx="1021830" cy="529137"/>
            </a:xfrm>
            <a:prstGeom prst="rect">
              <a:avLst/>
            </a:prstGeom>
            <a:solidFill>
              <a:srgbClr val="173D54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rgbClr val="EFF6FB"/>
                  </a:solidFill>
                </a:rPr>
                <a:t>Design</a:t>
              </a: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2643671" y="5190696"/>
              <a:ext cx="24903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spc="100" dirty="0">
                  <a:solidFill>
                    <a:srgbClr val="0055A0"/>
                  </a:solidFill>
                </a:rPr>
                <a:t>Future Collider</a:t>
              </a:r>
            </a:p>
          </p:txBody>
        </p:sp>
      </p:grpSp>
      <p:cxnSp>
        <p:nvCxnSpPr>
          <p:cNvPr id="85" name="Straight Connector 84"/>
          <p:cNvCxnSpPr/>
          <p:nvPr/>
        </p:nvCxnSpPr>
        <p:spPr>
          <a:xfrm>
            <a:off x="604444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283884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55A0"/>
                </a:solidFill>
              </a:rPr>
              <a:t>1980</a:t>
            </a:r>
          </a:p>
        </p:txBody>
      </p:sp>
      <p:cxnSp>
        <p:nvCxnSpPr>
          <p:cNvPr id="87" name="Straight Connector 86"/>
          <p:cNvCxnSpPr/>
          <p:nvPr/>
        </p:nvCxnSpPr>
        <p:spPr>
          <a:xfrm>
            <a:off x="1264843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944283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55A0"/>
                </a:solidFill>
              </a:rPr>
              <a:t>1985</a:t>
            </a:r>
          </a:p>
        </p:txBody>
      </p:sp>
      <p:cxnSp>
        <p:nvCxnSpPr>
          <p:cNvPr id="89" name="Straight Connector 88"/>
          <p:cNvCxnSpPr/>
          <p:nvPr/>
        </p:nvCxnSpPr>
        <p:spPr>
          <a:xfrm>
            <a:off x="1925242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1604682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55A0"/>
                </a:solidFill>
              </a:rPr>
              <a:t>1990</a:t>
            </a:r>
          </a:p>
        </p:txBody>
      </p:sp>
      <p:cxnSp>
        <p:nvCxnSpPr>
          <p:cNvPr id="91" name="Straight Connector 90"/>
          <p:cNvCxnSpPr/>
          <p:nvPr/>
        </p:nvCxnSpPr>
        <p:spPr>
          <a:xfrm>
            <a:off x="2585641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2265081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55A0"/>
                </a:solidFill>
              </a:rPr>
              <a:t>1995</a:t>
            </a:r>
          </a:p>
        </p:txBody>
      </p:sp>
      <p:cxnSp>
        <p:nvCxnSpPr>
          <p:cNvPr id="93" name="Straight Connector 92"/>
          <p:cNvCxnSpPr/>
          <p:nvPr/>
        </p:nvCxnSpPr>
        <p:spPr>
          <a:xfrm>
            <a:off x="3231099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2910539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55A0"/>
                </a:solidFill>
              </a:rPr>
              <a:t>2000</a:t>
            </a:r>
          </a:p>
        </p:txBody>
      </p:sp>
      <p:cxnSp>
        <p:nvCxnSpPr>
          <p:cNvPr id="95" name="Straight Connector 94"/>
          <p:cNvCxnSpPr/>
          <p:nvPr/>
        </p:nvCxnSpPr>
        <p:spPr>
          <a:xfrm>
            <a:off x="3891498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570938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55A0"/>
                </a:solidFill>
              </a:rPr>
              <a:t>2005</a:t>
            </a:r>
          </a:p>
        </p:txBody>
      </p:sp>
      <p:cxnSp>
        <p:nvCxnSpPr>
          <p:cNvPr id="97" name="Straight Connector 96"/>
          <p:cNvCxnSpPr/>
          <p:nvPr/>
        </p:nvCxnSpPr>
        <p:spPr>
          <a:xfrm>
            <a:off x="4551897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4231337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55A0"/>
                </a:solidFill>
              </a:rPr>
              <a:t>2010</a:t>
            </a:r>
          </a:p>
        </p:txBody>
      </p:sp>
      <p:cxnSp>
        <p:nvCxnSpPr>
          <p:cNvPr id="99" name="Straight Connector 98"/>
          <p:cNvCxnSpPr/>
          <p:nvPr/>
        </p:nvCxnSpPr>
        <p:spPr>
          <a:xfrm>
            <a:off x="5197355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4876795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55A0"/>
                </a:solidFill>
              </a:rPr>
              <a:t>2015</a:t>
            </a:r>
          </a:p>
        </p:txBody>
      </p:sp>
      <p:cxnSp>
        <p:nvCxnSpPr>
          <p:cNvPr id="101" name="Straight Connector 100"/>
          <p:cNvCxnSpPr/>
          <p:nvPr/>
        </p:nvCxnSpPr>
        <p:spPr>
          <a:xfrm>
            <a:off x="5857754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5537194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55A0"/>
                </a:solidFill>
              </a:rPr>
              <a:t>2020</a:t>
            </a:r>
          </a:p>
        </p:txBody>
      </p:sp>
      <p:cxnSp>
        <p:nvCxnSpPr>
          <p:cNvPr id="103" name="Straight Connector 102"/>
          <p:cNvCxnSpPr/>
          <p:nvPr/>
        </p:nvCxnSpPr>
        <p:spPr>
          <a:xfrm>
            <a:off x="6518153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4" name="TextBox 103"/>
          <p:cNvSpPr txBox="1"/>
          <p:nvPr/>
        </p:nvSpPr>
        <p:spPr>
          <a:xfrm>
            <a:off x="6197593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55A0"/>
                </a:solidFill>
              </a:rPr>
              <a:t>2025</a:t>
            </a:r>
          </a:p>
        </p:txBody>
      </p:sp>
      <p:cxnSp>
        <p:nvCxnSpPr>
          <p:cNvPr id="105" name="Straight Connector 104"/>
          <p:cNvCxnSpPr/>
          <p:nvPr/>
        </p:nvCxnSpPr>
        <p:spPr>
          <a:xfrm>
            <a:off x="7163611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6843051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55A0"/>
                </a:solidFill>
              </a:rPr>
              <a:t>2030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7503450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55A0"/>
                </a:solidFill>
              </a:rPr>
              <a:t>2035</a:t>
            </a:r>
          </a:p>
        </p:txBody>
      </p:sp>
      <p:sp>
        <p:nvSpPr>
          <p:cNvPr id="109" name="Left-Right Arrow 108"/>
          <p:cNvSpPr/>
          <p:nvPr/>
        </p:nvSpPr>
        <p:spPr>
          <a:xfrm>
            <a:off x="5197354" y="1548778"/>
            <a:ext cx="2624773" cy="592170"/>
          </a:xfrm>
          <a:prstGeom prst="leftRightArrow">
            <a:avLst>
              <a:gd name="adj1" fmla="val 62131"/>
              <a:gd name="adj2" fmla="val 30174"/>
            </a:avLst>
          </a:prstGeom>
          <a:solidFill>
            <a:srgbClr val="FCD30E"/>
          </a:solidFill>
          <a:ln w="31750">
            <a:solidFill>
              <a:srgbClr val="6B590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rgbClr val="173D54"/>
                </a:solidFill>
                <a:effectLst>
                  <a:outerShdw blurRad="25400" dist="25400" dir="2700000" algn="tl" rotWithShape="0">
                    <a:srgbClr val="0055A0">
                      <a:lumMod val="75000"/>
                      <a:alpha val="45000"/>
                    </a:srgbClr>
                  </a:outerShdw>
                </a:effectLst>
              </a:rPr>
              <a:t>20 years</a:t>
            </a:r>
          </a:p>
        </p:txBody>
      </p:sp>
      <p:sp>
        <p:nvSpPr>
          <p:cNvPr id="54" name="Rectangle 53"/>
          <p:cNvSpPr/>
          <p:nvPr/>
        </p:nvSpPr>
        <p:spPr>
          <a:xfrm>
            <a:off x="188141" y="2040959"/>
            <a:ext cx="689035" cy="529137"/>
          </a:xfrm>
          <a:prstGeom prst="rect">
            <a:avLst/>
          </a:prstGeom>
          <a:solidFill>
            <a:srgbClr val="173D54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rgbClr val="EFF6FB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88141" y="4550448"/>
            <a:ext cx="881916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6084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0.00278 L -0.38525 0.2372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236" y="99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8525 0.23727 L 0.00173 0.5606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340" y="161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" grpId="0" animBg="1"/>
      <p:bldP spid="109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Key Parameters FCC-</a:t>
            </a:r>
            <a:r>
              <a:rPr lang="en-GB" dirty="0" err="1" smtClean="0"/>
              <a:t>hh</a:t>
            </a:r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656025"/>
              </p:ext>
            </p:extLst>
          </p:nvPr>
        </p:nvGraphicFramePr>
        <p:xfrm>
          <a:off x="457200" y="1130671"/>
          <a:ext cx="8226854" cy="4369768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4563604"/>
                <a:gridCol w="2040506"/>
                <a:gridCol w="1622744"/>
              </a:tblGrid>
              <a:tr h="546221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Parameter</a:t>
                      </a:r>
                      <a:endParaRPr lang="en-GB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rtl="0" eaLnBrk="1" latinLnBrk="0" hangingPunct="1"/>
                      <a:r>
                        <a:rPr kumimoji="0" lang="en-GB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FCC-</a:t>
                      </a:r>
                      <a:r>
                        <a:rPr kumimoji="0" lang="en-GB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hh</a:t>
                      </a:r>
                      <a:endParaRPr kumimoji="0" lang="en-GB" sz="2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rtl="0" eaLnBrk="1" latinLnBrk="0" hangingPunct="1"/>
                      <a:r>
                        <a:rPr kumimoji="0" lang="en-GB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LHC</a:t>
                      </a:r>
                      <a:endParaRPr kumimoji="0" lang="en-GB" sz="24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6221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Energy [</a:t>
                      </a:r>
                      <a:r>
                        <a:rPr lang="en-GB" sz="2400" dirty="0" err="1" smtClean="0"/>
                        <a:t>TeV</a:t>
                      </a:r>
                      <a:r>
                        <a:rPr lang="en-GB" sz="2400" dirty="0" smtClean="0"/>
                        <a:t>]</a:t>
                      </a:r>
                      <a:endParaRPr lang="en-GB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400" dirty="0" smtClean="0"/>
                        <a:t>100 </a:t>
                      </a:r>
                      <a:r>
                        <a:rPr lang="en-GB" sz="2400" dirty="0" err="1" smtClean="0"/>
                        <a:t>c.m</a:t>
                      </a:r>
                      <a:r>
                        <a:rPr lang="en-GB" sz="2400" dirty="0" smtClean="0"/>
                        <a:t>.</a:t>
                      </a:r>
                      <a:endParaRPr lang="en-GB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400" dirty="0" smtClean="0">
                          <a:solidFill>
                            <a:schemeClr val="accent5"/>
                          </a:solidFill>
                        </a:rPr>
                        <a:t>14 </a:t>
                      </a:r>
                      <a:r>
                        <a:rPr lang="en-GB" sz="2400" dirty="0" err="1" smtClean="0">
                          <a:solidFill>
                            <a:schemeClr val="accent5"/>
                          </a:solidFill>
                        </a:rPr>
                        <a:t>c.m</a:t>
                      </a:r>
                      <a:r>
                        <a:rPr lang="en-GB" sz="2400" dirty="0" smtClean="0">
                          <a:solidFill>
                            <a:schemeClr val="accent5"/>
                          </a:solidFill>
                        </a:rPr>
                        <a:t>.</a:t>
                      </a:r>
                      <a:endParaRPr lang="en-GB" sz="2400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6221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Dipole field [T]</a:t>
                      </a:r>
                      <a:endParaRPr lang="en-GB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400" dirty="0" smtClean="0"/>
                        <a:t>16</a:t>
                      </a:r>
                      <a:endParaRPr lang="en-GB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400" dirty="0" smtClean="0">
                          <a:solidFill>
                            <a:schemeClr val="accent5"/>
                          </a:solidFill>
                        </a:rPr>
                        <a:t>8.33</a:t>
                      </a:r>
                      <a:endParaRPr lang="en-GB" sz="2400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6221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# IP</a:t>
                      </a:r>
                      <a:endParaRPr lang="en-GB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400" dirty="0" smtClean="0"/>
                        <a:t>2 main,</a:t>
                      </a:r>
                      <a:r>
                        <a:rPr lang="en-GB" sz="2400" baseline="0" dirty="0" smtClean="0"/>
                        <a:t> +2</a:t>
                      </a:r>
                      <a:endParaRPr lang="en-GB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400" dirty="0" smtClean="0">
                          <a:solidFill>
                            <a:schemeClr val="accent5"/>
                          </a:solidFill>
                        </a:rPr>
                        <a:t>4</a:t>
                      </a:r>
                      <a:endParaRPr lang="en-GB" sz="2400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6221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Luminosity/</a:t>
                      </a:r>
                      <a:r>
                        <a:rPr lang="en-GB" sz="2400" dirty="0" err="1" smtClean="0"/>
                        <a:t>IP</a:t>
                      </a:r>
                      <a:r>
                        <a:rPr lang="en-GB" sz="2400" baseline="-25000" dirty="0" err="1" smtClean="0"/>
                        <a:t>main</a:t>
                      </a:r>
                      <a:r>
                        <a:rPr lang="en-GB" sz="2400" baseline="-25000" dirty="0" smtClean="0"/>
                        <a:t> </a:t>
                      </a:r>
                      <a:r>
                        <a:rPr lang="en-GB" sz="2400" baseline="0" dirty="0" smtClean="0"/>
                        <a:t>[</a:t>
                      </a:r>
                      <a:r>
                        <a:rPr lang="en-GB" sz="2400" dirty="0" smtClean="0"/>
                        <a:t>cm</a:t>
                      </a:r>
                      <a:r>
                        <a:rPr lang="en-GB" sz="2400" baseline="30000" dirty="0" smtClean="0"/>
                        <a:t>-2</a:t>
                      </a:r>
                      <a:r>
                        <a:rPr lang="en-GB" sz="2400" dirty="0" smtClean="0"/>
                        <a:t>s</a:t>
                      </a:r>
                      <a:r>
                        <a:rPr lang="en-GB" sz="2400" baseline="30000" dirty="0" smtClean="0"/>
                        <a:t>-1</a:t>
                      </a:r>
                      <a:r>
                        <a:rPr lang="en-GB" sz="2400" baseline="0" dirty="0" smtClean="0"/>
                        <a:t>]</a:t>
                      </a:r>
                      <a:endParaRPr lang="en-GB" sz="2400" baseline="-25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400" dirty="0" smtClean="0"/>
                        <a:t>5 - 25 x 10</a:t>
                      </a:r>
                      <a:r>
                        <a:rPr lang="en-GB" sz="2400" baseline="30000" dirty="0" smtClean="0"/>
                        <a:t>34</a:t>
                      </a:r>
                      <a:endParaRPr lang="en-GB" sz="2400" baseline="30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>
                          <a:solidFill>
                            <a:schemeClr val="accent5"/>
                          </a:solidFill>
                        </a:rPr>
                        <a:t>1 x 10</a:t>
                      </a:r>
                      <a:r>
                        <a:rPr lang="en-GB" sz="2400" baseline="30000" dirty="0" smtClean="0">
                          <a:solidFill>
                            <a:schemeClr val="accent5"/>
                          </a:solidFill>
                        </a:rPr>
                        <a:t>34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6221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Stored energy/beam [GJ]</a:t>
                      </a:r>
                      <a:endParaRPr lang="en-GB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400" dirty="0" smtClean="0"/>
                        <a:t>8.4</a:t>
                      </a:r>
                      <a:endParaRPr lang="en-GB" sz="24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400" dirty="0" smtClean="0">
                          <a:solidFill>
                            <a:schemeClr val="accent5"/>
                          </a:solidFill>
                        </a:rPr>
                        <a:t>0.39</a:t>
                      </a:r>
                      <a:endParaRPr lang="en-GB" sz="2400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6221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Synchrotron rad. [W/m/aperture]</a:t>
                      </a:r>
                      <a:endParaRPr lang="en-GB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400" dirty="0" smtClean="0"/>
                        <a:t>28.4</a:t>
                      </a:r>
                      <a:endParaRPr lang="en-GB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>
                          <a:solidFill>
                            <a:schemeClr val="accent5"/>
                          </a:solidFill>
                        </a:rPr>
                        <a:t>0.17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6221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Bunch spacing [ns]</a:t>
                      </a:r>
                      <a:endParaRPr lang="en-GB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400" dirty="0" smtClean="0"/>
                        <a:t>25 (5</a:t>
                      </a:r>
                      <a:r>
                        <a:rPr lang="en-GB" sz="2400" baseline="0" dirty="0" smtClean="0"/>
                        <a:t>)</a:t>
                      </a:r>
                      <a:endParaRPr lang="en-GB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400" dirty="0" smtClean="0">
                          <a:solidFill>
                            <a:schemeClr val="accent5"/>
                          </a:solidFill>
                        </a:rPr>
                        <a:t>25</a:t>
                      </a:r>
                      <a:endParaRPr lang="en-GB" sz="2400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5041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05593"/>
            <a:ext cx="897279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GB" sz="2800" b="1" dirty="0">
                <a:solidFill>
                  <a:srgbClr val="0C377B"/>
                </a:solidFill>
              </a:rPr>
              <a:t>Two parameter sets for two operation phases:</a:t>
            </a:r>
          </a:p>
          <a:p>
            <a:pPr marL="457200" indent="-457200">
              <a:buFont typeface="Arial" pitchFamily="34" charset="0"/>
              <a:buChar char="•"/>
            </a:pPr>
            <a:endParaRPr lang="en-GB" sz="2800" b="1" dirty="0">
              <a:solidFill>
                <a:srgbClr val="0C377B"/>
              </a:solidFill>
            </a:endParaRPr>
          </a:p>
          <a:p>
            <a:pPr marL="914400" lvl="1" indent="-457200">
              <a:buFont typeface="Wingdings" panose="05000000000000000000" pitchFamily="2" charset="2"/>
              <a:buChar char="q"/>
            </a:pPr>
            <a:r>
              <a:rPr lang="en-GB" sz="2800" b="1" dirty="0">
                <a:solidFill>
                  <a:srgbClr val="FF0000"/>
                </a:solidFill>
              </a:rPr>
              <a:t>p</a:t>
            </a:r>
            <a:r>
              <a:rPr lang="en-GB" sz="2800" b="1" dirty="0" smtClean="0">
                <a:solidFill>
                  <a:srgbClr val="FF0000"/>
                </a:solidFill>
              </a:rPr>
              <a:t>hase </a:t>
            </a:r>
            <a:r>
              <a:rPr lang="en-GB" sz="2800" b="1" dirty="0">
                <a:solidFill>
                  <a:srgbClr val="FF0000"/>
                </a:solidFill>
              </a:rPr>
              <a:t>1 (baseline): 5 x 10</a:t>
            </a:r>
            <a:r>
              <a:rPr lang="en-GB" sz="2800" b="1" baseline="30000" dirty="0">
                <a:solidFill>
                  <a:srgbClr val="FF0000"/>
                </a:solidFill>
              </a:rPr>
              <a:t>34</a:t>
            </a:r>
            <a:r>
              <a:rPr lang="en-GB" sz="2800" b="1" dirty="0">
                <a:solidFill>
                  <a:srgbClr val="FF0000"/>
                </a:solidFill>
              </a:rPr>
              <a:t> cm</a:t>
            </a:r>
            <a:r>
              <a:rPr lang="en-GB" sz="2800" b="1" baseline="30000" dirty="0">
                <a:solidFill>
                  <a:srgbClr val="FF0000"/>
                </a:solidFill>
              </a:rPr>
              <a:t>-2</a:t>
            </a:r>
            <a:r>
              <a:rPr lang="en-GB" sz="2800" b="1" dirty="0">
                <a:solidFill>
                  <a:srgbClr val="FF0000"/>
                </a:solidFill>
              </a:rPr>
              <a:t>s</a:t>
            </a:r>
            <a:r>
              <a:rPr lang="en-GB" sz="2800" b="1" baseline="30000" dirty="0">
                <a:solidFill>
                  <a:srgbClr val="FF0000"/>
                </a:solidFill>
              </a:rPr>
              <a:t>-1</a:t>
            </a:r>
            <a:r>
              <a:rPr lang="en-GB" sz="2800" b="1" dirty="0">
                <a:solidFill>
                  <a:srgbClr val="FF0000"/>
                </a:solidFill>
              </a:rPr>
              <a:t> (peak),</a:t>
            </a:r>
            <a:br>
              <a:rPr lang="en-GB" sz="2800" b="1" dirty="0">
                <a:solidFill>
                  <a:srgbClr val="FF0000"/>
                </a:solidFill>
              </a:rPr>
            </a:br>
            <a:r>
              <a:rPr lang="en-GB" sz="2800" dirty="0">
                <a:solidFill>
                  <a:srgbClr val="0C377B"/>
                </a:solidFill>
              </a:rPr>
              <a:t>250 fb</a:t>
            </a:r>
            <a:r>
              <a:rPr lang="en-GB" sz="2800" baseline="30000" dirty="0">
                <a:solidFill>
                  <a:srgbClr val="0C377B"/>
                </a:solidFill>
              </a:rPr>
              <a:t>-1</a:t>
            </a:r>
            <a:r>
              <a:rPr lang="en-GB" sz="2800" dirty="0">
                <a:solidFill>
                  <a:srgbClr val="0C377B"/>
                </a:solidFill>
              </a:rPr>
              <a:t>/year (averaged)     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5901" y="2967559"/>
            <a:ext cx="84878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>
              <a:buFont typeface="Wingdings" panose="05000000000000000000" pitchFamily="2" charset="2"/>
              <a:buChar char="q"/>
            </a:pPr>
            <a:r>
              <a:rPr lang="en-GB" sz="2800" b="1" dirty="0">
                <a:solidFill>
                  <a:srgbClr val="FF0000"/>
                </a:solidFill>
              </a:rPr>
              <a:t>p</a:t>
            </a:r>
            <a:r>
              <a:rPr lang="en-GB" sz="2800" b="1" dirty="0" smtClean="0">
                <a:solidFill>
                  <a:srgbClr val="FF0000"/>
                </a:solidFill>
              </a:rPr>
              <a:t>hase </a:t>
            </a:r>
            <a:r>
              <a:rPr lang="en-GB" sz="2800" b="1" dirty="0">
                <a:solidFill>
                  <a:srgbClr val="FF0000"/>
                </a:solidFill>
              </a:rPr>
              <a:t>2 (ultimate): ~2.5 x 10</a:t>
            </a:r>
            <a:r>
              <a:rPr lang="en-GB" sz="2800" b="1" baseline="30000" dirty="0">
                <a:solidFill>
                  <a:srgbClr val="FF0000"/>
                </a:solidFill>
              </a:rPr>
              <a:t>35</a:t>
            </a:r>
            <a:r>
              <a:rPr lang="en-GB" sz="2800" b="1" dirty="0">
                <a:solidFill>
                  <a:srgbClr val="FF0000"/>
                </a:solidFill>
              </a:rPr>
              <a:t> cm</a:t>
            </a:r>
            <a:r>
              <a:rPr lang="en-GB" sz="2800" b="1" baseline="30000" dirty="0">
                <a:solidFill>
                  <a:srgbClr val="FF0000"/>
                </a:solidFill>
              </a:rPr>
              <a:t>-2</a:t>
            </a:r>
            <a:r>
              <a:rPr lang="en-GB" sz="2800" b="1" dirty="0">
                <a:solidFill>
                  <a:srgbClr val="FF0000"/>
                </a:solidFill>
              </a:rPr>
              <a:t>s</a:t>
            </a:r>
            <a:r>
              <a:rPr lang="en-GB" sz="2800" b="1" baseline="30000" dirty="0">
                <a:solidFill>
                  <a:srgbClr val="FF0000"/>
                </a:solidFill>
              </a:rPr>
              <a:t>-1</a:t>
            </a:r>
            <a:r>
              <a:rPr lang="en-GB" sz="2800" b="1" dirty="0">
                <a:solidFill>
                  <a:srgbClr val="FF0000"/>
                </a:solidFill>
              </a:rPr>
              <a:t> (</a:t>
            </a:r>
            <a:r>
              <a:rPr lang="en-GB" sz="2800" b="1" dirty="0" smtClean="0">
                <a:solidFill>
                  <a:srgbClr val="FF0000"/>
                </a:solidFill>
              </a:rPr>
              <a:t>peak),</a:t>
            </a:r>
            <a:r>
              <a:rPr lang="en-GB" sz="2800" b="1" dirty="0">
                <a:solidFill>
                  <a:srgbClr val="0C377B"/>
                </a:solidFill>
              </a:rPr>
              <a:t/>
            </a:r>
            <a:br>
              <a:rPr lang="en-GB" sz="2800" b="1" dirty="0">
                <a:solidFill>
                  <a:srgbClr val="0C377B"/>
                </a:solidFill>
              </a:rPr>
            </a:br>
            <a:r>
              <a:rPr lang="en-GB" sz="2800" dirty="0">
                <a:solidFill>
                  <a:srgbClr val="0C377B"/>
                </a:solidFill>
              </a:rPr>
              <a:t>1000 fb</a:t>
            </a:r>
            <a:r>
              <a:rPr lang="en-GB" sz="2800" baseline="30000" dirty="0">
                <a:solidFill>
                  <a:srgbClr val="0C377B"/>
                </a:solidFill>
              </a:rPr>
              <a:t>-1</a:t>
            </a:r>
            <a:r>
              <a:rPr lang="en-GB" sz="2800" dirty="0">
                <a:solidFill>
                  <a:srgbClr val="0C377B"/>
                </a:solidFill>
              </a:rPr>
              <a:t>/year (averaged)</a:t>
            </a:r>
          </a:p>
          <a:p>
            <a:pPr lvl="1"/>
            <a:r>
              <a:rPr lang="en-GB" sz="2800" dirty="0">
                <a:solidFill>
                  <a:srgbClr val="0C377B"/>
                </a:solidFill>
                <a:sym typeface="Wingdings" panose="05000000000000000000" pitchFamily="2" charset="2"/>
              </a:rPr>
              <a:t>	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FCC-</a:t>
            </a:r>
            <a:r>
              <a:rPr lang="en-GB" dirty="0" err="1" smtClean="0"/>
              <a:t>hh</a:t>
            </a:r>
            <a:r>
              <a:rPr lang="en-GB" dirty="0" smtClean="0"/>
              <a:t> Luminosity Goals</a:t>
            </a:r>
            <a:endParaRPr lang="fr-CH" dirty="0"/>
          </a:p>
        </p:txBody>
      </p:sp>
      <p:sp>
        <p:nvSpPr>
          <p:cNvPr id="5" name="TextBox 4"/>
          <p:cNvSpPr txBox="1"/>
          <p:nvPr/>
        </p:nvSpPr>
        <p:spPr>
          <a:xfrm>
            <a:off x="90403" y="4581128"/>
            <a:ext cx="84878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sz="3200" dirty="0">
                <a:solidFill>
                  <a:srgbClr val="FF0000"/>
                </a:solidFill>
                <a:sym typeface="Wingdings" panose="05000000000000000000" pitchFamily="2" charset="2"/>
              </a:rPr>
              <a:t></a:t>
            </a:r>
            <a:r>
              <a:rPr lang="en-GB" sz="3200" dirty="0">
                <a:solidFill>
                  <a:srgbClr val="0C377B"/>
                </a:solidFill>
                <a:sym typeface="Wingdings" panose="05000000000000000000" pitchFamily="2" charset="2"/>
              </a:rPr>
              <a:t> </a:t>
            </a:r>
            <a:r>
              <a:rPr lang="en-GB" sz="32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t</a:t>
            </a:r>
            <a:r>
              <a:rPr lang="en-GB" sz="3200" b="1" dirty="0" smtClean="0">
                <a:solidFill>
                  <a:srgbClr val="FF0000"/>
                </a:solidFill>
              </a:rPr>
              <a:t>otal </a:t>
            </a:r>
            <a:r>
              <a:rPr lang="en-GB" sz="3200" b="1" dirty="0">
                <a:solidFill>
                  <a:srgbClr val="FF0000"/>
                </a:solidFill>
              </a:rPr>
              <a:t>luminosity </a:t>
            </a:r>
            <a:r>
              <a:rPr lang="en-GB" sz="3200" b="1" dirty="0" smtClean="0">
                <a:solidFill>
                  <a:srgbClr val="FF0000"/>
                </a:solidFill>
              </a:rPr>
              <a:t>a few 10’s of ab</a:t>
            </a:r>
            <a:r>
              <a:rPr lang="en-GB" sz="3200" b="1" baseline="30000" dirty="0" smtClean="0">
                <a:solidFill>
                  <a:srgbClr val="FF0000"/>
                </a:solidFill>
              </a:rPr>
              <a:t>-1	</a:t>
            </a:r>
            <a:r>
              <a:rPr lang="en-GB" sz="3200" b="1" dirty="0" smtClean="0">
                <a:solidFill>
                  <a:srgbClr val="FF0000"/>
                </a:solidFill>
              </a:rPr>
              <a:t>    </a:t>
            </a:r>
          </a:p>
          <a:p>
            <a:pPr lvl="1"/>
            <a:r>
              <a:rPr lang="en-GB" sz="3200" b="1" dirty="0" smtClean="0">
                <a:solidFill>
                  <a:srgbClr val="FF0000"/>
                </a:solidFill>
              </a:rPr>
              <a:t>  </a:t>
            </a:r>
            <a:r>
              <a:rPr lang="en-GB" sz="3200" b="1" dirty="0">
                <a:solidFill>
                  <a:srgbClr val="FF0000"/>
                </a:solidFill>
              </a:rPr>
              <a:t>over ~25 years of operation</a:t>
            </a:r>
          </a:p>
        </p:txBody>
      </p:sp>
      <p:sp>
        <p:nvSpPr>
          <p:cNvPr id="4" name="TextBox 3"/>
          <p:cNvSpPr txBox="1"/>
          <p:nvPr/>
        </p:nvSpPr>
        <p:spPr>
          <a:xfrm rot="20384227">
            <a:off x="6233957" y="5176267"/>
            <a:ext cx="27414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rgbClr val="01AF01"/>
                </a:solidFill>
              </a:rPr>
              <a:t>OK for physics</a:t>
            </a:r>
            <a:endParaRPr lang="fr-FR" sz="2800" b="1" dirty="0">
              <a:solidFill>
                <a:srgbClr val="01AF0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988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39566" y="5233371"/>
            <a:ext cx="54120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C00000"/>
                </a:solidFill>
              </a:rPr>
              <a:t>phase 1: </a:t>
            </a:r>
            <a:r>
              <a:rPr lang="en-GB" sz="2400" b="1" dirty="0">
                <a:solidFill>
                  <a:srgbClr val="C00000"/>
                </a:solidFill>
                <a:latin typeface="Symbol" panose="05050102010706020507" pitchFamily="18" charset="2"/>
              </a:rPr>
              <a:t>b</a:t>
            </a:r>
            <a:r>
              <a:rPr lang="en-GB" sz="2400" b="1" dirty="0">
                <a:solidFill>
                  <a:srgbClr val="C00000"/>
                </a:solidFill>
              </a:rPr>
              <a:t>*=1.1 m,</a:t>
            </a:r>
            <a:r>
              <a:rPr lang="en-GB" sz="2400" b="1" dirty="0">
                <a:solidFill>
                  <a:srgbClr val="C00000"/>
                </a:solidFill>
                <a:latin typeface="Symbol" panose="05050102010706020507" pitchFamily="18" charset="2"/>
              </a:rPr>
              <a:t> </a:t>
            </a:r>
            <a:r>
              <a:rPr lang="en-GB" sz="2400" b="1" dirty="0" err="1">
                <a:solidFill>
                  <a:srgbClr val="C00000"/>
                </a:solidFill>
                <a:latin typeface="Symbol" panose="05050102010706020507" pitchFamily="18" charset="2"/>
              </a:rPr>
              <a:t>D</a:t>
            </a:r>
            <a:r>
              <a:rPr lang="en-GB" sz="2400" b="1" i="1" dirty="0" err="1">
                <a:solidFill>
                  <a:srgbClr val="C00000"/>
                </a:solidFill>
              </a:rPr>
              <a:t>Q</a:t>
            </a:r>
            <a:r>
              <a:rPr lang="en-GB" sz="2400" b="1" baseline="-25000" dirty="0" err="1">
                <a:solidFill>
                  <a:srgbClr val="C00000"/>
                </a:solidFill>
              </a:rPr>
              <a:t>tot</a:t>
            </a:r>
            <a:r>
              <a:rPr lang="en-GB" sz="2400" b="1" dirty="0">
                <a:solidFill>
                  <a:srgbClr val="C00000"/>
                </a:solidFill>
                <a:latin typeface="Symbol" panose="05050102010706020507" pitchFamily="18" charset="2"/>
              </a:rPr>
              <a:t>=0.01</a:t>
            </a:r>
            <a:r>
              <a:rPr lang="en-GB" sz="2400" b="1" dirty="0">
                <a:solidFill>
                  <a:srgbClr val="C00000"/>
                </a:solidFill>
              </a:rPr>
              <a:t>, </a:t>
            </a:r>
            <a:r>
              <a:rPr lang="en-GB" sz="2400" b="1" i="1" dirty="0" err="1">
                <a:solidFill>
                  <a:srgbClr val="C00000"/>
                </a:solidFill>
              </a:rPr>
              <a:t>t</a:t>
            </a:r>
            <a:r>
              <a:rPr lang="en-GB" sz="2400" b="1" i="1" baseline="-25000" dirty="0" err="1">
                <a:solidFill>
                  <a:srgbClr val="C00000"/>
                </a:solidFill>
              </a:rPr>
              <a:t>ta</a:t>
            </a:r>
            <a:r>
              <a:rPr lang="en-GB" sz="2400" b="1" dirty="0">
                <a:solidFill>
                  <a:srgbClr val="C00000"/>
                </a:solidFill>
              </a:rPr>
              <a:t>=5 h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7026" y="5693162"/>
            <a:ext cx="54120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FF6600"/>
                </a:solidFill>
              </a:rPr>
              <a:t>phase 2: </a:t>
            </a:r>
            <a:r>
              <a:rPr lang="en-GB" sz="2400" b="1" dirty="0">
                <a:solidFill>
                  <a:srgbClr val="FF6600"/>
                </a:solidFill>
                <a:latin typeface="Symbol" panose="05050102010706020507" pitchFamily="18" charset="2"/>
              </a:rPr>
              <a:t>b</a:t>
            </a:r>
            <a:r>
              <a:rPr lang="en-GB" sz="2400" b="1" dirty="0">
                <a:solidFill>
                  <a:srgbClr val="FF6600"/>
                </a:solidFill>
              </a:rPr>
              <a:t>*=0.3 m,</a:t>
            </a:r>
            <a:r>
              <a:rPr lang="en-GB" sz="2400" b="1" dirty="0">
                <a:solidFill>
                  <a:srgbClr val="FF6600"/>
                </a:solidFill>
                <a:latin typeface="Symbol" panose="05050102010706020507" pitchFamily="18" charset="2"/>
              </a:rPr>
              <a:t> </a:t>
            </a:r>
            <a:r>
              <a:rPr lang="en-GB" sz="2400" b="1" dirty="0" err="1">
                <a:solidFill>
                  <a:srgbClr val="FF6600"/>
                </a:solidFill>
                <a:latin typeface="Symbol" panose="05050102010706020507" pitchFamily="18" charset="2"/>
              </a:rPr>
              <a:t>D</a:t>
            </a:r>
            <a:r>
              <a:rPr lang="en-GB" sz="2400" b="1" i="1" dirty="0" err="1">
                <a:solidFill>
                  <a:srgbClr val="FF6600"/>
                </a:solidFill>
              </a:rPr>
              <a:t>Q</a:t>
            </a:r>
            <a:r>
              <a:rPr lang="en-GB" sz="2400" b="1" baseline="-25000" dirty="0" err="1">
                <a:solidFill>
                  <a:srgbClr val="FF6600"/>
                </a:solidFill>
              </a:rPr>
              <a:t>tot</a:t>
            </a:r>
            <a:r>
              <a:rPr lang="en-GB" sz="2400" b="1" dirty="0">
                <a:solidFill>
                  <a:srgbClr val="FF6600"/>
                </a:solidFill>
                <a:latin typeface="Symbol" panose="05050102010706020507" pitchFamily="18" charset="2"/>
              </a:rPr>
              <a:t>=0.03</a:t>
            </a:r>
            <a:r>
              <a:rPr lang="en-GB" sz="2400" b="1" dirty="0">
                <a:solidFill>
                  <a:srgbClr val="FF6600"/>
                </a:solidFill>
              </a:rPr>
              <a:t>, </a:t>
            </a:r>
            <a:r>
              <a:rPr lang="en-GB" sz="2400" b="1" i="1" dirty="0" err="1">
                <a:solidFill>
                  <a:srgbClr val="FF6600"/>
                </a:solidFill>
              </a:rPr>
              <a:t>t</a:t>
            </a:r>
            <a:r>
              <a:rPr lang="en-GB" sz="2400" b="1" i="1" baseline="-25000" dirty="0" err="1">
                <a:solidFill>
                  <a:srgbClr val="FF6600"/>
                </a:solidFill>
              </a:rPr>
              <a:t>ta</a:t>
            </a:r>
            <a:r>
              <a:rPr lang="en-GB" sz="2400" b="1" dirty="0">
                <a:solidFill>
                  <a:srgbClr val="FF6600"/>
                </a:solidFill>
              </a:rPr>
              <a:t>=4 h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76" y="1301615"/>
            <a:ext cx="5890824" cy="391993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791158" y="1561143"/>
            <a:ext cx="2095285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8288" lvl="1"/>
            <a:r>
              <a:rPr lang="en-GB" sz="2000" dirty="0">
                <a:solidFill>
                  <a:srgbClr val="000000"/>
                </a:solidFill>
              </a:rPr>
              <a:t>for both phases:</a:t>
            </a:r>
          </a:p>
          <a:p>
            <a:pPr marL="268288" lvl="1"/>
            <a:endParaRPr lang="en-GB" sz="2000" dirty="0">
              <a:solidFill>
                <a:srgbClr val="000000"/>
              </a:solidFill>
            </a:endParaRPr>
          </a:p>
          <a:p>
            <a:pPr marL="268288" lvl="1"/>
            <a:r>
              <a:rPr lang="en-GB" sz="2000" b="1" dirty="0">
                <a:solidFill>
                  <a:srgbClr val="000000"/>
                </a:solidFill>
              </a:rPr>
              <a:t>beam current 0.5 A unchanged!</a:t>
            </a:r>
          </a:p>
          <a:p>
            <a:pPr marL="268288" lvl="1"/>
            <a:endParaRPr lang="en-GB" sz="2000" dirty="0">
              <a:solidFill>
                <a:srgbClr val="000000"/>
              </a:solidFill>
            </a:endParaRPr>
          </a:p>
          <a:p>
            <a:pPr marL="268288" lvl="1"/>
            <a:r>
              <a:rPr lang="en-GB" sz="2000" dirty="0">
                <a:solidFill>
                  <a:srgbClr val="000000"/>
                </a:solidFill>
              </a:rPr>
              <a:t>total synchrotron radiation power ~5 MW.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609343" y="1254520"/>
            <a:ext cx="2779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55A0"/>
                </a:solidFill>
              </a:rPr>
              <a:t>radiation damping: </a:t>
            </a:r>
            <a:r>
              <a:rPr lang="en-GB" dirty="0">
                <a:solidFill>
                  <a:srgbClr val="0055A0"/>
                </a:solidFill>
                <a:latin typeface="Symbol" panose="05050102010706020507" pitchFamily="18" charset="2"/>
              </a:rPr>
              <a:t>t</a:t>
            </a:r>
            <a:r>
              <a:rPr lang="en-GB" dirty="0">
                <a:solidFill>
                  <a:srgbClr val="0055A0"/>
                </a:solidFill>
              </a:rPr>
              <a:t>~1 h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FCC-</a:t>
            </a:r>
            <a:r>
              <a:rPr lang="en-GB" dirty="0" err="1" smtClean="0"/>
              <a:t>hh</a:t>
            </a:r>
            <a:r>
              <a:rPr lang="en-GB" dirty="0" smtClean="0"/>
              <a:t> </a:t>
            </a:r>
            <a:r>
              <a:rPr lang="en-GB" dirty="0"/>
              <a:t>l</a:t>
            </a:r>
            <a:r>
              <a:rPr lang="en-GB" dirty="0" smtClean="0"/>
              <a:t>uminosity evolution 24 h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186014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Key Parameters FCC-</a:t>
            </a:r>
            <a:r>
              <a:rPr lang="en-GB" dirty="0" err="1" smtClean="0"/>
              <a:t>ee</a:t>
            </a:r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9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7419720"/>
              </p:ext>
            </p:extLst>
          </p:nvPr>
        </p:nvGraphicFramePr>
        <p:xfrm>
          <a:off x="335267" y="1015290"/>
          <a:ext cx="8348787" cy="449465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3601123"/>
                <a:gridCol w="1366196"/>
                <a:gridCol w="1066379"/>
                <a:gridCol w="1131808"/>
                <a:gridCol w="1183281"/>
              </a:tblGrid>
              <a:tr h="511892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Parameter</a:t>
                      </a:r>
                      <a:endParaRPr lang="en-GB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FCC-</a:t>
                      </a:r>
                      <a:r>
                        <a:rPr lang="en-GB" sz="2400" dirty="0" err="1" smtClean="0"/>
                        <a:t>ee</a:t>
                      </a:r>
                      <a:endParaRPr lang="en-GB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LEP2</a:t>
                      </a:r>
                      <a:endParaRPr lang="en-GB" sz="24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6953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Energy/beam [</a:t>
                      </a:r>
                      <a:r>
                        <a:rPr lang="en-GB" sz="2400" dirty="0" err="1" smtClean="0"/>
                        <a:t>GeV</a:t>
                      </a:r>
                      <a:r>
                        <a:rPr lang="en-GB" sz="2400" dirty="0" smtClean="0"/>
                        <a:t>]</a:t>
                      </a:r>
                      <a:endParaRPr lang="en-GB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 smtClean="0"/>
                        <a:t>45</a:t>
                      </a:r>
                      <a:endParaRPr lang="en-GB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 smtClean="0"/>
                        <a:t>120</a:t>
                      </a:r>
                      <a:endParaRPr lang="en-GB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 smtClean="0"/>
                        <a:t>175</a:t>
                      </a:r>
                      <a:endParaRPr lang="en-GB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 smtClean="0">
                          <a:solidFill>
                            <a:srgbClr val="5F5F5F"/>
                          </a:solidFill>
                        </a:rPr>
                        <a:t>105</a:t>
                      </a:r>
                      <a:endParaRPr lang="en-GB" sz="2000" dirty="0">
                        <a:solidFill>
                          <a:srgbClr val="5F5F5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6953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Bunches/beam</a:t>
                      </a:r>
                      <a:endParaRPr lang="en-GB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 smtClean="0"/>
                        <a:t>13000- 60000</a:t>
                      </a:r>
                      <a:endParaRPr lang="en-GB" sz="20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 smtClean="0"/>
                        <a:t>500- 1400</a:t>
                      </a:r>
                      <a:endParaRPr lang="en-GB" sz="20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 smtClean="0"/>
                        <a:t>51- 98</a:t>
                      </a:r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400" dirty="0" smtClean="0">
                          <a:solidFill>
                            <a:srgbClr val="5F5F5F"/>
                          </a:solidFill>
                        </a:rPr>
                        <a:t>4</a:t>
                      </a:r>
                      <a:endParaRPr lang="en-GB" sz="2400" dirty="0">
                        <a:solidFill>
                          <a:srgbClr val="5F5F5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6953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Beam</a:t>
                      </a:r>
                      <a:r>
                        <a:rPr lang="en-GB" sz="2400" baseline="0" dirty="0" smtClean="0"/>
                        <a:t> current [mA]</a:t>
                      </a:r>
                      <a:endParaRPr lang="en-GB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 smtClean="0">
                          <a:solidFill>
                            <a:srgbClr val="FF0000"/>
                          </a:solidFill>
                        </a:rPr>
                        <a:t>1450</a:t>
                      </a:r>
                      <a:endParaRPr lang="en-GB" sz="2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 smtClean="0">
                          <a:solidFill>
                            <a:srgbClr val="FF0000"/>
                          </a:solidFill>
                        </a:rPr>
                        <a:t>30</a:t>
                      </a:r>
                      <a:endParaRPr lang="en-GB" sz="2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 smtClean="0">
                          <a:solidFill>
                            <a:srgbClr val="FF0000"/>
                          </a:solidFill>
                        </a:rPr>
                        <a:t>6.6</a:t>
                      </a:r>
                      <a:endParaRPr lang="en-GB" sz="2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GB" sz="2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6953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Luminosity/IP </a:t>
                      </a:r>
                      <a:r>
                        <a:rPr lang="en-GB" sz="2000" dirty="0" smtClean="0"/>
                        <a:t>x 10</a:t>
                      </a:r>
                      <a:r>
                        <a:rPr lang="en-GB" sz="2000" baseline="30000" dirty="0" smtClean="0"/>
                        <a:t>34</a:t>
                      </a:r>
                      <a:r>
                        <a:rPr lang="en-GB" sz="2000" dirty="0" smtClean="0"/>
                        <a:t> cm</a:t>
                      </a:r>
                      <a:r>
                        <a:rPr lang="en-GB" sz="2000" baseline="30000" dirty="0" smtClean="0"/>
                        <a:t>-2</a:t>
                      </a:r>
                      <a:r>
                        <a:rPr lang="en-GB" sz="2000" dirty="0" smtClean="0"/>
                        <a:t>s</a:t>
                      </a:r>
                      <a:r>
                        <a:rPr lang="en-GB" sz="2000" baseline="30000" dirty="0" smtClean="0"/>
                        <a:t>-1</a:t>
                      </a:r>
                      <a:endParaRPr lang="en-GB" sz="2400" baseline="-25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b="1" dirty="0" smtClean="0">
                          <a:solidFill>
                            <a:schemeClr val="tx2"/>
                          </a:solidFill>
                        </a:rPr>
                        <a:t>21 - 280</a:t>
                      </a:r>
                      <a:endParaRPr lang="en-GB" sz="20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b="1" dirty="0" smtClean="0">
                          <a:solidFill>
                            <a:schemeClr val="tx2"/>
                          </a:solidFill>
                        </a:rPr>
                        <a:t>5 - 11</a:t>
                      </a:r>
                      <a:endParaRPr lang="en-GB" sz="20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b="1" dirty="0" smtClean="0">
                          <a:solidFill>
                            <a:schemeClr val="tx2"/>
                          </a:solidFill>
                        </a:rPr>
                        <a:t>1.5 - 2.6</a:t>
                      </a:r>
                      <a:endParaRPr lang="en-GB" sz="20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solidFill>
                            <a:schemeClr val="tx2"/>
                          </a:solidFill>
                        </a:rPr>
                        <a:t>0.0012</a:t>
                      </a:r>
                      <a:endParaRPr lang="en-GB" sz="1400" baseline="30000" dirty="0" smtClean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6953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Energy loss/turn [</a:t>
                      </a:r>
                      <a:r>
                        <a:rPr lang="en-GB" sz="2400" dirty="0" err="1" smtClean="0"/>
                        <a:t>GeV</a:t>
                      </a:r>
                      <a:r>
                        <a:rPr lang="en-GB" sz="2400" dirty="0" smtClean="0"/>
                        <a:t>]</a:t>
                      </a:r>
                      <a:endParaRPr lang="en-GB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 smtClean="0">
                          <a:solidFill>
                            <a:srgbClr val="FF0000"/>
                          </a:solidFill>
                        </a:rPr>
                        <a:t>0.03</a:t>
                      </a:r>
                      <a:endParaRPr lang="en-GB" sz="20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 smtClean="0">
                          <a:solidFill>
                            <a:srgbClr val="FF0000"/>
                          </a:solidFill>
                        </a:rPr>
                        <a:t>1.67</a:t>
                      </a:r>
                      <a:endParaRPr lang="en-GB" sz="20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 smtClean="0">
                          <a:solidFill>
                            <a:srgbClr val="FF0000"/>
                          </a:solidFill>
                        </a:rPr>
                        <a:t>7.55</a:t>
                      </a:r>
                      <a:endParaRPr lang="en-GB" sz="20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 smtClean="0">
                          <a:solidFill>
                            <a:srgbClr val="FF0000"/>
                          </a:solidFill>
                        </a:rPr>
                        <a:t>3.34</a:t>
                      </a:r>
                      <a:endParaRPr lang="en-GB" sz="2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6953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Synchrotron Power [MW]</a:t>
                      </a:r>
                      <a:endParaRPr lang="en-GB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2000" dirty="0" smtClean="0">
                          <a:solidFill>
                            <a:srgbClr val="FF0000"/>
                          </a:solidFill>
                        </a:rPr>
                        <a:t>100</a:t>
                      </a:r>
                      <a:endParaRPr lang="en-GB" sz="2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solidFill>
                            <a:srgbClr val="FF0000"/>
                          </a:solidFill>
                        </a:rPr>
                        <a:t>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6953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RF Voltage [GV]</a:t>
                      </a:r>
                      <a:endParaRPr lang="en-GB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 smtClean="0">
                          <a:solidFill>
                            <a:srgbClr val="FF0000"/>
                          </a:solidFill>
                        </a:rPr>
                        <a:t>0.2-2.5</a:t>
                      </a:r>
                      <a:endParaRPr lang="en-GB" sz="2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 smtClean="0">
                          <a:solidFill>
                            <a:srgbClr val="FF0000"/>
                          </a:solidFill>
                        </a:rPr>
                        <a:t>3.6-5.5</a:t>
                      </a:r>
                      <a:endParaRPr lang="en-GB" sz="2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 smtClean="0">
                          <a:solidFill>
                            <a:srgbClr val="FF0000"/>
                          </a:solidFill>
                        </a:rPr>
                        <a:t>11</a:t>
                      </a:r>
                      <a:endParaRPr lang="en-GB" sz="20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2000" dirty="0" smtClean="0">
                          <a:solidFill>
                            <a:srgbClr val="FF0000"/>
                          </a:solidFill>
                        </a:rPr>
                        <a:t>3.5</a:t>
                      </a:r>
                      <a:endParaRPr lang="en-GB" sz="2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Content Placeholder 2"/>
          <p:cNvSpPr txBox="1">
            <a:spLocks/>
          </p:cNvSpPr>
          <p:nvPr/>
        </p:nvSpPr>
        <p:spPr>
          <a:xfrm>
            <a:off x="272716" y="5689595"/>
            <a:ext cx="8226854" cy="677334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180000" indent="-180000" algn="l" defTabSz="720000" rtl="0" eaLnBrk="1" latinLnBrk="0" hangingPunct="1">
              <a:spcBef>
                <a:spcPts val="6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8000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0055A0"/>
              </a:buClr>
              <a:buFont typeface="Arial"/>
              <a:buNone/>
            </a:pPr>
            <a:r>
              <a:rPr lang="fr-CH" dirty="0" smtClean="0">
                <a:solidFill>
                  <a:srgbClr val="0055A0"/>
                </a:solidFill>
              </a:rPr>
              <a:t>Dependency: crab-waist vs. </a:t>
            </a:r>
            <a:r>
              <a:rPr lang="fr-CH" dirty="0" err="1" smtClean="0">
                <a:solidFill>
                  <a:srgbClr val="0055A0"/>
                </a:solidFill>
              </a:rPr>
              <a:t>baseline</a:t>
            </a:r>
            <a:r>
              <a:rPr lang="fr-CH" dirty="0" smtClean="0">
                <a:solidFill>
                  <a:srgbClr val="0055A0"/>
                </a:solidFill>
              </a:rPr>
              <a:t> </a:t>
            </a:r>
            <a:r>
              <a:rPr lang="fr-CH" dirty="0" err="1" smtClean="0">
                <a:solidFill>
                  <a:srgbClr val="0055A0"/>
                </a:solidFill>
              </a:rPr>
              <a:t>optics</a:t>
            </a:r>
            <a:r>
              <a:rPr lang="fr-CH" dirty="0" smtClean="0">
                <a:solidFill>
                  <a:srgbClr val="0055A0"/>
                </a:solidFill>
              </a:rPr>
              <a:t> and 2 vs. 4 </a:t>
            </a:r>
            <a:r>
              <a:rPr lang="fr-CH" dirty="0" err="1" smtClean="0">
                <a:solidFill>
                  <a:srgbClr val="0055A0"/>
                </a:solidFill>
              </a:rPr>
              <a:t>IPs</a:t>
            </a:r>
            <a:endParaRPr lang="fr-CH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478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8_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4_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5_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6_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7_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9_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702</Words>
  <Application>Microsoft Office PowerPoint</Application>
  <PresentationFormat>On-screen Show (4:3)</PresentationFormat>
  <Paragraphs>249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17</vt:i4>
      </vt:variant>
    </vt:vector>
  </HeadingPairs>
  <TitlesOfParts>
    <vt:vector size="33" baseType="lpstr">
      <vt:lpstr>Arial</vt:lpstr>
      <vt:lpstr>Calibri</vt:lpstr>
      <vt:lpstr>Cambria Math</vt:lpstr>
      <vt:lpstr>Century Gothic</vt:lpstr>
      <vt:lpstr>Symbol</vt:lpstr>
      <vt:lpstr>Wingdings</vt:lpstr>
      <vt:lpstr>CERNCorporate4-3</vt:lpstr>
      <vt:lpstr>1_CERNCorporate4-3</vt:lpstr>
      <vt:lpstr>2_CERNCorporate4-3</vt:lpstr>
      <vt:lpstr>3_CERNCorporate4-3</vt:lpstr>
      <vt:lpstr>4_CERNCorporate4-3</vt:lpstr>
      <vt:lpstr>5_CERNCorporate4-3</vt:lpstr>
      <vt:lpstr>6_CERNCorporate4-3</vt:lpstr>
      <vt:lpstr>7_CERNCorporate4-3</vt:lpstr>
      <vt:lpstr>9_CERNCorporate4-3</vt:lpstr>
      <vt:lpstr>8_CERNCorporate4-3</vt:lpstr>
      <vt:lpstr>PowerPoint Presentation</vt:lpstr>
      <vt:lpstr>Motivation for global FCC study:</vt:lpstr>
      <vt:lpstr>Scope: Accelerator &amp; Infrastructure</vt:lpstr>
      <vt:lpstr>Scope: Physics &amp; Experiments</vt:lpstr>
      <vt:lpstr>CERN Circular Colliders + FCC</vt:lpstr>
      <vt:lpstr>Key Parameters FCC-hh</vt:lpstr>
      <vt:lpstr>FCC-hh Luminosity Goals</vt:lpstr>
      <vt:lpstr>FCC-hh luminosity evolution 24 h</vt:lpstr>
      <vt:lpstr>Key Parameters FCC-ee</vt:lpstr>
      <vt:lpstr>FCC-ee: Luminosity vs. Energy</vt:lpstr>
      <vt:lpstr>Geology Studies – Example 93 km</vt:lpstr>
      <vt:lpstr>FCC-ee preliminary layout</vt:lpstr>
      <vt:lpstr>Key Technology R&amp;D - HFM</vt:lpstr>
      <vt:lpstr>Key Technology R&amp;D - RF</vt:lpstr>
      <vt:lpstr>FCC Study timeline</vt:lpstr>
      <vt:lpstr>FCC Collaboration Status</vt:lpstr>
      <vt:lpstr>FCC Week 2016  Rome, 11 – 15 April 2016 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FCC Study</dc:title>
  <dc:creator>Frank Zimmermann</dc:creator>
  <cp:lastModifiedBy>Michael Benedikt</cp:lastModifiedBy>
  <cp:revision>37</cp:revision>
  <dcterms:created xsi:type="dcterms:W3CDTF">2015-04-19T19:39:31Z</dcterms:created>
  <dcterms:modified xsi:type="dcterms:W3CDTF">2015-06-23T05:44:26Z</dcterms:modified>
</cp:coreProperties>
</file>