
<file path=[Content_Types].xml><?xml version="1.0" encoding="utf-8"?>
<Types xmlns="http://schemas.openxmlformats.org/package/2006/content-types">
  <Default Extension="png" ContentType="image/png"/>
  <Default Extension="jpeg" ContentType="image/jpeg"/>
  <Default Extension="xls" ContentType="application/vnd.ms-excel"/>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Lst>
  <p:notesMasterIdLst>
    <p:notesMasterId r:id="rId33"/>
  </p:notesMasterIdLst>
  <p:handoutMasterIdLst>
    <p:handoutMasterId r:id="rId34"/>
  </p:handoutMasterIdLst>
  <p:sldIdLst>
    <p:sldId id="425" r:id="rId6"/>
    <p:sldId id="426" r:id="rId7"/>
    <p:sldId id="459" r:id="rId8"/>
    <p:sldId id="453" r:id="rId9"/>
    <p:sldId id="454" r:id="rId10"/>
    <p:sldId id="501" r:id="rId11"/>
    <p:sldId id="496" r:id="rId12"/>
    <p:sldId id="497" r:id="rId13"/>
    <p:sldId id="481" r:id="rId14"/>
    <p:sldId id="456" r:id="rId15"/>
    <p:sldId id="500" r:id="rId16"/>
    <p:sldId id="458" r:id="rId17"/>
    <p:sldId id="498" r:id="rId18"/>
    <p:sldId id="503" r:id="rId19"/>
    <p:sldId id="470" r:id="rId20"/>
    <p:sldId id="499" r:id="rId21"/>
    <p:sldId id="475" r:id="rId22"/>
    <p:sldId id="491" r:id="rId23"/>
    <p:sldId id="492" r:id="rId24"/>
    <p:sldId id="490" r:id="rId25"/>
    <p:sldId id="495" r:id="rId26"/>
    <p:sldId id="494" r:id="rId27"/>
    <p:sldId id="502" r:id="rId28"/>
    <p:sldId id="487" r:id="rId29"/>
    <p:sldId id="489" r:id="rId30"/>
    <p:sldId id="473" r:id="rId31"/>
    <p:sldId id="451" r:id="rId32"/>
  </p:sldIdLst>
  <p:sldSz cx="9144000" cy="6858000" type="screen4x3"/>
  <p:notesSz cx="6645275" cy="9809163"/>
  <p:defaultTextStyle>
    <a:defPPr>
      <a:defRPr lang="en-GB"/>
    </a:defPPr>
    <a:lvl1pPr algn="l" rtl="0" fontAlgn="base">
      <a:spcBef>
        <a:spcPct val="0"/>
      </a:spcBef>
      <a:spcAft>
        <a:spcPct val="0"/>
      </a:spcAft>
      <a:defRPr sz="2400" kern="1200">
        <a:solidFill>
          <a:schemeClr val="tx1"/>
        </a:solidFill>
        <a:latin typeface="Lucida Grande"/>
        <a:ea typeface="ヒラギノ角ゴ Pro W3"/>
        <a:cs typeface="ヒラギノ角ゴ Pro W3"/>
      </a:defRPr>
    </a:lvl1pPr>
    <a:lvl2pPr marL="457200" algn="l" rtl="0" fontAlgn="base">
      <a:spcBef>
        <a:spcPct val="0"/>
      </a:spcBef>
      <a:spcAft>
        <a:spcPct val="0"/>
      </a:spcAft>
      <a:defRPr sz="2400" kern="1200">
        <a:solidFill>
          <a:schemeClr val="tx1"/>
        </a:solidFill>
        <a:latin typeface="Lucida Grande"/>
        <a:ea typeface="ヒラギノ角ゴ Pro W3"/>
        <a:cs typeface="ヒラギノ角ゴ Pro W3"/>
      </a:defRPr>
    </a:lvl2pPr>
    <a:lvl3pPr marL="914400" algn="l" rtl="0" fontAlgn="base">
      <a:spcBef>
        <a:spcPct val="0"/>
      </a:spcBef>
      <a:spcAft>
        <a:spcPct val="0"/>
      </a:spcAft>
      <a:defRPr sz="2400" kern="1200">
        <a:solidFill>
          <a:schemeClr val="tx1"/>
        </a:solidFill>
        <a:latin typeface="Lucida Grande"/>
        <a:ea typeface="ヒラギノ角ゴ Pro W3"/>
        <a:cs typeface="ヒラギノ角ゴ Pro W3"/>
      </a:defRPr>
    </a:lvl3pPr>
    <a:lvl4pPr marL="1371600" algn="l" rtl="0" fontAlgn="base">
      <a:spcBef>
        <a:spcPct val="0"/>
      </a:spcBef>
      <a:spcAft>
        <a:spcPct val="0"/>
      </a:spcAft>
      <a:defRPr sz="2400" kern="1200">
        <a:solidFill>
          <a:schemeClr val="tx1"/>
        </a:solidFill>
        <a:latin typeface="Lucida Grande"/>
        <a:ea typeface="ヒラギノ角ゴ Pro W3"/>
        <a:cs typeface="ヒラギノ角ゴ Pro W3"/>
      </a:defRPr>
    </a:lvl4pPr>
    <a:lvl5pPr marL="1828800" algn="l" rtl="0" fontAlgn="base">
      <a:spcBef>
        <a:spcPct val="0"/>
      </a:spcBef>
      <a:spcAft>
        <a:spcPct val="0"/>
      </a:spcAft>
      <a:defRPr sz="2400" kern="1200">
        <a:solidFill>
          <a:schemeClr val="tx1"/>
        </a:solidFill>
        <a:latin typeface="Lucida Grande"/>
        <a:ea typeface="ヒラギノ角ゴ Pro W3"/>
        <a:cs typeface="ヒラギノ角ゴ Pro W3"/>
      </a:defRPr>
    </a:lvl5pPr>
    <a:lvl6pPr marL="2286000" algn="l" defTabSz="914400" rtl="0" eaLnBrk="1" latinLnBrk="0" hangingPunct="1">
      <a:defRPr sz="2400" kern="1200">
        <a:solidFill>
          <a:schemeClr val="tx1"/>
        </a:solidFill>
        <a:latin typeface="Lucida Grande"/>
        <a:ea typeface="ヒラギノ角ゴ Pro W3"/>
        <a:cs typeface="ヒラギノ角ゴ Pro W3"/>
      </a:defRPr>
    </a:lvl6pPr>
    <a:lvl7pPr marL="2743200" algn="l" defTabSz="914400" rtl="0" eaLnBrk="1" latinLnBrk="0" hangingPunct="1">
      <a:defRPr sz="2400" kern="1200">
        <a:solidFill>
          <a:schemeClr val="tx1"/>
        </a:solidFill>
        <a:latin typeface="Lucida Grande"/>
        <a:ea typeface="ヒラギノ角ゴ Pro W3"/>
        <a:cs typeface="ヒラギノ角ゴ Pro W3"/>
      </a:defRPr>
    </a:lvl7pPr>
    <a:lvl8pPr marL="3200400" algn="l" defTabSz="914400" rtl="0" eaLnBrk="1" latinLnBrk="0" hangingPunct="1">
      <a:defRPr sz="2400" kern="1200">
        <a:solidFill>
          <a:schemeClr val="tx1"/>
        </a:solidFill>
        <a:latin typeface="Lucida Grande"/>
        <a:ea typeface="ヒラギノ角ゴ Pro W3"/>
        <a:cs typeface="ヒラギノ角ゴ Pro W3"/>
      </a:defRPr>
    </a:lvl8pPr>
    <a:lvl9pPr marL="3657600" algn="l" defTabSz="914400" rtl="0" eaLnBrk="1" latinLnBrk="0" hangingPunct="1">
      <a:defRPr sz="2400" kern="1200">
        <a:solidFill>
          <a:schemeClr val="tx1"/>
        </a:solidFill>
        <a:latin typeface="Lucida Grande"/>
        <a:ea typeface="ヒラギノ角ゴ Pro W3"/>
        <a:cs typeface="ヒラギノ角ゴ Pro W3"/>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D09E00"/>
    <a:srgbClr val="663300"/>
    <a:srgbClr val="006600"/>
    <a:srgbClr val="FFFF66"/>
    <a:srgbClr val="E1E1FF"/>
    <a:srgbClr val="D0EA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22" autoAdjust="0"/>
    <p:restoredTop sz="93524" autoAdjust="0"/>
  </p:normalViewPr>
  <p:slideViewPr>
    <p:cSldViewPr>
      <p:cViewPr>
        <p:scale>
          <a:sx n="80" d="100"/>
          <a:sy n="80" d="100"/>
        </p:scale>
        <p:origin x="-1164" y="3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https://d.docs.live.net/de8421d9ce7f5212/Documents/PHD/IPAC%202014/IPAC%202014%20growth%20rate%20fig.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731403975947117"/>
          <c:y val="3.5980154829848406E-2"/>
          <c:w val="0.75425668849294514"/>
          <c:h val="0.7770464445356049"/>
        </c:manualLayout>
      </c:layout>
      <c:scatterChart>
        <c:scatterStyle val="smoothMarker"/>
        <c:varyColors val="0"/>
        <c:ser>
          <c:idx val="0"/>
          <c:order val="0"/>
          <c:tx>
            <c:v>0 V</c:v>
          </c:tx>
          <c:spPr>
            <a:ln w="15875">
              <a:noFill/>
            </a:ln>
            <a:effectLst/>
          </c:spPr>
          <c:marker>
            <c:symbol val="circle"/>
            <c:size val="12"/>
            <c:spPr>
              <a:solidFill>
                <a:srgbClr val="F79646"/>
              </a:solidFill>
              <a:ln w="9525" cap="flat" cmpd="sng" algn="ctr">
                <a:solidFill>
                  <a:srgbClr val="F79646"/>
                </a:solidFill>
                <a:round/>
              </a:ln>
              <a:effectLst/>
            </c:spPr>
          </c:marker>
          <c:trendline>
            <c:spPr>
              <a:ln w="19050" cap="rnd" cmpd="sng" algn="ctr">
                <a:solidFill>
                  <a:srgbClr val="F79646"/>
                </a:solidFill>
                <a:prstDash val="solid"/>
                <a:round/>
              </a:ln>
              <a:effectLst/>
            </c:spPr>
            <c:trendlineType val="linear"/>
            <c:dispRSqr val="0"/>
            <c:dispEq val="0"/>
          </c:trendline>
          <c:xVal>
            <c:numRef>
              <c:f>'[IPAC 2014 growth rate fig.xlsx]Sheet1'!$B$2:$B$6</c:f>
              <c:numCache>
                <c:formatCode>General</c:formatCode>
                <c:ptCount val="5"/>
                <c:pt idx="0">
                  <c:v>100</c:v>
                </c:pt>
                <c:pt idx="1">
                  <c:v>200</c:v>
                </c:pt>
                <c:pt idx="2">
                  <c:v>400</c:v>
                </c:pt>
                <c:pt idx="3">
                  <c:v>500</c:v>
                </c:pt>
                <c:pt idx="4">
                  <c:v>600</c:v>
                </c:pt>
              </c:numCache>
            </c:numRef>
          </c:xVal>
          <c:yVal>
            <c:numRef>
              <c:f>'[IPAC 2014 growth rate fig.xlsx]Sheet1'!$C$2:$C$6</c:f>
              <c:numCache>
                <c:formatCode>General</c:formatCode>
                <c:ptCount val="5"/>
                <c:pt idx="0">
                  <c:v>2.29</c:v>
                </c:pt>
                <c:pt idx="1">
                  <c:v>4.7699999999999996</c:v>
                </c:pt>
                <c:pt idx="2">
                  <c:v>9.56</c:v>
                </c:pt>
                <c:pt idx="3">
                  <c:v>15.9</c:v>
                </c:pt>
                <c:pt idx="4">
                  <c:v>18.5</c:v>
                </c:pt>
              </c:numCache>
            </c:numRef>
          </c:yVal>
          <c:smooth val="1"/>
        </c:ser>
        <c:ser>
          <c:idx val="1"/>
          <c:order val="1"/>
          <c:tx>
            <c:v>50 V</c:v>
          </c:tx>
          <c:spPr>
            <a:ln w="28575">
              <a:noFill/>
            </a:ln>
            <a:effectLst/>
          </c:spPr>
          <c:marker>
            <c:symbol val="triangle"/>
            <c:size val="12"/>
            <c:spPr>
              <a:solidFill>
                <a:srgbClr val="4F81BD"/>
              </a:solidFill>
              <a:ln w="9525" cap="flat" cmpd="sng" algn="ctr">
                <a:solidFill>
                  <a:srgbClr val="4F81BD"/>
                </a:solidFill>
                <a:round/>
              </a:ln>
              <a:effectLst/>
            </c:spPr>
          </c:marker>
          <c:trendline>
            <c:spPr>
              <a:ln w="19050" cap="rnd" cmpd="sng" algn="ctr">
                <a:solidFill>
                  <a:srgbClr val="4F81BD"/>
                </a:solidFill>
                <a:prstDash val="solid"/>
                <a:round/>
              </a:ln>
              <a:effectLst/>
            </c:spPr>
            <c:trendlineType val="linear"/>
            <c:dispRSqr val="0"/>
            <c:dispEq val="0"/>
          </c:trendline>
          <c:xVal>
            <c:numRef>
              <c:f>'[IPAC 2014 growth rate fig.xlsx]Sheet1'!$B$7:$B$11</c:f>
              <c:numCache>
                <c:formatCode>General</c:formatCode>
                <c:ptCount val="5"/>
                <c:pt idx="0">
                  <c:v>100</c:v>
                </c:pt>
                <c:pt idx="1">
                  <c:v>200</c:v>
                </c:pt>
                <c:pt idx="2">
                  <c:v>300</c:v>
                </c:pt>
                <c:pt idx="3">
                  <c:v>400</c:v>
                </c:pt>
                <c:pt idx="4">
                  <c:v>600</c:v>
                </c:pt>
              </c:numCache>
            </c:numRef>
          </c:xVal>
          <c:yVal>
            <c:numRef>
              <c:f>'[IPAC 2014 growth rate fig.xlsx]Sheet1'!$C$7:$C$11</c:f>
              <c:numCache>
                <c:formatCode>General</c:formatCode>
                <c:ptCount val="5"/>
                <c:pt idx="0">
                  <c:v>1.1599999999999999</c:v>
                </c:pt>
                <c:pt idx="1">
                  <c:v>1.4</c:v>
                </c:pt>
                <c:pt idx="2">
                  <c:v>5.66</c:v>
                </c:pt>
                <c:pt idx="3">
                  <c:v>6.7</c:v>
                </c:pt>
                <c:pt idx="4">
                  <c:v>15</c:v>
                </c:pt>
              </c:numCache>
            </c:numRef>
          </c:yVal>
          <c:smooth val="1"/>
        </c:ser>
        <c:dLbls>
          <c:showLegendKey val="0"/>
          <c:showVal val="0"/>
          <c:showCatName val="0"/>
          <c:showSerName val="0"/>
          <c:showPercent val="0"/>
          <c:showBubbleSize val="0"/>
        </c:dLbls>
        <c:axId val="88547712"/>
        <c:axId val="88549632"/>
      </c:scatterChart>
      <c:valAx>
        <c:axId val="88547712"/>
        <c:scaling>
          <c:orientation val="minMax"/>
          <c:max val="600"/>
          <c:min val="100"/>
        </c:scaling>
        <c:delete val="0"/>
        <c:axPos val="b"/>
        <c:title>
          <c:tx>
            <c:rich>
              <a:bodyPr rot="0" spcFirstLastPara="1" vertOverflow="ellipsis" vert="horz" wrap="square" anchor="ctr" anchorCtr="1"/>
              <a:lstStyle/>
              <a:p>
                <a:pPr>
                  <a:defRPr sz="2000" b="1" i="0" u="none" strike="noStrike" kern="1200" baseline="0">
                    <a:solidFill>
                      <a:schemeClr val="tx1"/>
                    </a:solidFill>
                    <a:latin typeface="+mn-lt"/>
                    <a:ea typeface="+mn-ea"/>
                    <a:cs typeface="+mn-cs"/>
                  </a:defRPr>
                </a:pPr>
                <a:r>
                  <a:rPr lang="en-GB">
                    <a:solidFill>
                      <a:schemeClr val="tx1"/>
                    </a:solidFill>
                  </a:rPr>
                  <a:t>Power (W)</a:t>
                </a:r>
              </a:p>
            </c:rich>
          </c:tx>
          <c:layout/>
          <c:overlay val="0"/>
          <c:spPr>
            <a:noFill/>
            <a:ln>
              <a:noFill/>
            </a:ln>
            <a:effectLst/>
          </c:spPr>
        </c:title>
        <c:numFmt formatCode="General" sourceLinked="1"/>
        <c:majorTickMark val="out"/>
        <c:minorTickMark val="out"/>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88549632"/>
        <c:crosses val="autoZero"/>
        <c:crossBetween val="midCat"/>
      </c:valAx>
      <c:valAx>
        <c:axId val="88549632"/>
        <c:scaling>
          <c:orientation val="minMax"/>
          <c:min val="0"/>
        </c:scaling>
        <c:delete val="0"/>
        <c:axPos val="l"/>
        <c:title>
          <c:tx>
            <c:rich>
              <a:bodyPr rot="-5400000" spcFirstLastPara="1" vertOverflow="ellipsis" vert="horz" wrap="square" anchor="ctr" anchorCtr="1"/>
              <a:lstStyle/>
              <a:p>
                <a:pPr>
                  <a:defRPr sz="2000" b="1" i="0" u="none" strike="noStrike" kern="1200" baseline="0">
                    <a:solidFill>
                      <a:schemeClr val="tx1"/>
                    </a:solidFill>
                    <a:latin typeface="+mn-lt"/>
                    <a:ea typeface="+mn-ea"/>
                    <a:cs typeface="+mn-cs"/>
                  </a:defRPr>
                </a:pPr>
                <a:r>
                  <a:rPr lang="en-GB">
                    <a:solidFill>
                      <a:schemeClr val="tx1"/>
                    </a:solidFill>
                  </a:rPr>
                  <a:t>Growth Rate (nm/min)</a:t>
                </a:r>
              </a:p>
            </c:rich>
          </c:tx>
          <c:layout/>
          <c:overlay val="0"/>
          <c:spPr>
            <a:noFill/>
            <a:ln>
              <a:noFill/>
            </a:ln>
            <a:effectLst/>
          </c:sp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88547712"/>
        <c:crosses val="autoZero"/>
        <c:crossBetween val="midCat"/>
      </c:valAx>
      <c:spPr>
        <a:noFill/>
        <a:ln>
          <a:noFill/>
        </a:ln>
        <a:effectLst/>
      </c:spPr>
    </c:plotArea>
    <c:legend>
      <c:legendPos val="r"/>
      <c:legendEntry>
        <c:idx val="2"/>
        <c:delete val="1"/>
      </c:legendEntry>
      <c:legendEntry>
        <c:idx val="3"/>
        <c:delete val="1"/>
      </c:legendEntry>
      <c:layout>
        <c:manualLayout>
          <c:xMode val="edge"/>
          <c:yMode val="edge"/>
          <c:x val="0.71554614591434285"/>
          <c:y val="0.56642998400947875"/>
          <c:w val="0.23642945922675257"/>
          <c:h val="0.18956403138226363"/>
        </c:manualLayout>
      </c:layout>
      <c:overlay val="1"/>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sz="2000"/>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79725" cy="49053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63963" y="0"/>
            <a:ext cx="2879725" cy="490538"/>
          </a:xfrm>
          <a:prstGeom prst="rect">
            <a:avLst/>
          </a:prstGeom>
        </p:spPr>
        <p:txBody>
          <a:bodyPr vert="horz" lIns="91440" tIns="45720" rIns="91440" bIns="45720" rtlCol="0"/>
          <a:lstStyle>
            <a:lvl1pPr algn="r">
              <a:defRPr sz="1200"/>
            </a:lvl1pPr>
          </a:lstStyle>
          <a:p>
            <a:fld id="{96C4CFAD-9B07-4DA7-A801-C80E0F30BAEA}" type="datetimeFigureOut">
              <a:rPr lang="en-GB" smtClean="0"/>
              <a:t>22/06/2015</a:t>
            </a:fld>
            <a:endParaRPr lang="en-GB"/>
          </a:p>
        </p:txBody>
      </p:sp>
      <p:sp>
        <p:nvSpPr>
          <p:cNvPr id="4" name="Footer Placeholder 3"/>
          <p:cNvSpPr>
            <a:spLocks noGrp="1"/>
          </p:cNvSpPr>
          <p:nvPr>
            <p:ph type="ftr" sz="quarter" idx="2"/>
          </p:nvPr>
        </p:nvSpPr>
        <p:spPr>
          <a:xfrm>
            <a:off x="0" y="9317038"/>
            <a:ext cx="2879725" cy="490537"/>
          </a:xfrm>
          <a:prstGeom prst="rect">
            <a:avLst/>
          </a:prstGeom>
        </p:spPr>
        <p:txBody>
          <a:bodyPr vert="horz" lIns="91440" tIns="45720" rIns="91440" bIns="45720" rtlCol="0" anchor="b"/>
          <a:lstStyle>
            <a:lvl1pPr algn="l">
              <a:defRPr sz="1200"/>
            </a:lvl1pPr>
          </a:lstStyle>
          <a:p>
            <a:r>
              <a:rPr lang="en-GB" smtClean="0"/>
              <a:t>R Valizadeh   CERN-LNL-STFC collaboration kickoff meeting</a:t>
            </a:r>
            <a:endParaRPr lang="en-GB"/>
          </a:p>
        </p:txBody>
      </p:sp>
      <p:sp>
        <p:nvSpPr>
          <p:cNvPr id="5" name="Slide Number Placeholder 4"/>
          <p:cNvSpPr>
            <a:spLocks noGrp="1"/>
          </p:cNvSpPr>
          <p:nvPr>
            <p:ph type="sldNum" sz="quarter" idx="3"/>
          </p:nvPr>
        </p:nvSpPr>
        <p:spPr>
          <a:xfrm>
            <a:off x="3763963" y="9317038"/>
            <a:ext cx="2879725" cy="490537"/>
          </a:xfrm>
          <a:prstGeom prst="rect">
            <a:avLst/>
          </a:prstGeom>
        </p:spPr>
        <p:txBody>
          <a:bodyPr vert="horz" lIns="91440" tIns="45720" rIns="91440" bIns="45720" rtlCol="0" anchor="b"/>
          <a:lstStyle>
            <a:lvl1pPr algn="r">
              <a:defRPr sz="1200"/>
            </a:lvl1pPr>
          </a:lstStyle>
          <a:p>
            <a:fld id="{A9E639A1-42E9-4DE7-9BB4-82E855DE12E2}" type="slidenum">
              <a:rPr lang="en-GB" smtClean="0"/>
              <a:t>‹#›</a:t>
            </a:fld>
            <a:endParaRPr lang="en-GB"/>
          </a:p>
        </p:txBody>
      </p:sp>
    </p:spTree>
    <p:extLst>
      <p:ext uri="{BB962C8B-B14F-4D97-AF65-F5344CB8AC3E}">
        <p14:creationId xmlns:p14="http://schemas.microsoft.com/office/powerpoint/2010/main" val="115856687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80343" cy="490929"/>
          </a:xfrm>
          <a:prstGeom prst="rect">
            <a:avLst/>
          </a:prstGeom>
          <a:noFill/>
          <a:ln w="9525">
            <a:noFill/>
            <a:miter lim="800000"/>
            <a:headEnd/>
            <a:tailEnd/>
          </a:ln>
        </p:spPr>
        <p:txBody>
          <a:bodyPr vert="horz" wrap="square" lIns="89950" tIns="44975" rIns="89950" bIns="44975" numCol="1" anchor="t" anchorCtr="0" compatLnSpc="1">
            <a:prstTxWarp prst="textNoShape">
              <a:avLst/>
            </a:prstTxWarp>
          </a:bodyPr>
          <a:lstStyle>
            <a:lvl1pPr eaLnBrk="0" hangingPunct="0">
              <a:defRPr sz="1200">
                <a:latin typeface="Lucida Grande" pitchFamily="84" charset="0"/>
                <a:ea typeface="ヒラギノ角ゴ Pro W3" pitchFamily="84" charset="-128"/>
                <a:cs typeface="+mn-cs"/>
              </a:defRPr>
            </a:lvl1pPr>
          </a:lstStyle>
          <a:p>
            <a:pPr>
              <a:defRPr/>
            </a:pPr>
            <a:endParaRPr lang="en-US"/>
          </a:p>
        </p:txBody>
      </p:sp>
      <p:sp>
        <p:nvSpPr>
          <p:cNvPr id="3075" name="Rectangle 3"/>
          <p:cNvSpPr>
            <a:spLocks noGrp="1" noChangeArrowheads="1"/>
          </p:cNvSpPr>
          <p:nvPr>
            <p:ph type="dt" idx="1"/>
          </p:nvPr>
        </p:nvSpPr>
        <p:spPr bwMode="auto">
          <a:xfrm>
            <a:off x="3764932" y="0"/>
            <a:ext cx="2880343" cy="490929"/>
          </a:xfrm>
          <a:prstGeom prst="rect">
            <a:avLst/>
          </a:prstGeom>
          <a:noFill/>
          <a:ln w="9525">
            <a:noFill/>
            <a:miter lim="800000"/>
            <a:headEnd/>
            <a:tailEnd/>
          </a:ln>
        </p:spPr>
        <p:txBody>
          <a:bodyPr vert="horz" wrap="square" lIns="89950" tIns="44975" rIns="89950" bIns="44975" numCol="1" anchor="t" anchorCtr="0" compatLnSpc="1">
            <a:prstTxWarp prst="textNoShape">
              <a:avLst/>
            </a:prstTxWarp>
          </a:bodyPr>
          <a:lstStyle>
            <a:lvl1pPr algn="r" eaLnBrk="0" hangingPunct="0">
              <a:defRPr sz="1200">
                <a:latin typeface="Lucida Grande" pitchFamily="84" charset="0"/>
                <a:ea typeface="ヒラギノ角ゴ Pro W3" pitchFamily="84" charset="-128"/>
                <a:cs typeface="+mn-cs"/>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871538" y="735013"/>
            <a:ext cx="4902200" cy="36782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886140" y="4659902"/>
            <a:ext cx="4872995" cy="4413653"/>
          </a:xfrm>
          <a:prstGeom prst="rect">
            <a:avLst/>
          </a:prstGeom>
          <a:noFill/>
          <a:ln w="9525">
            <a:noFill/>
            <a:miter lim="800000"/>
            <a:headEnd/>
            <a:tailEnd/>
          </a:ln>
        </p:spPr>
        <p:txBody>
          <a:bodyPr vert="horz" wrap="square" lIns="89950" tIns="44975" rIns="89950" bIns="4497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318235"/>
            <a:ext cx="2880343" cy="490928"/>
          </a:xfrm>
          <a:prstGeom prst="rect">
            <a:avLst/>
          </a:prstGeom>
          <a:noFill/>
          <a:ln w="9525">
            <a:noFill/>
            <a:miter lim="800000"/>
            <a:headEnd/>
            <a:tailEnd/>
          </a:ln>
        </p:spPr>
        <p:txBody>
          <a:bodyPr vert="horz" wrap="square" lIns="89950" tIns="44975" rIns="89950" bIns="44975" numCol="1" anchor="b" anchorCtr="0" compatLnSpc="1">
            <a:prstTxWarp prst="textNoShape">
              <a:avLst/>
            </a:prstTxWarp>
          </a:bodyPr>
          <a:lstStyle>
            <a:lvl1pPr eaLnBrk="0" hangingPunct="0">
              <a:defRPr sz="1200">
                <a:latin typeface="Lucida Grande" pitchFamily="84" charset="0"/>
                <a:ea typeface="ヒラギノ角ゴ Pro W3" pitchFamily="84" charset="-128"/>
                <a:cs typeface="+mn-cs"/>
              </a:defRPr>
            </a:lvl1pPr>
          </a:lstStyle>
          <a:p>
            <a:pPr>
              <a:defRPr/>
            </a:pPr>
            <a:r>
              <a:rPr lang="en-US" smtClean="0"/>
              <a:t>R Valizadeh   CERN-LNL-STFC collaboration kickoff meeting</a:t>
            </a:r>
            <a:endParaRPr lang="en-US"/>
          </a:p>
        </p:txBody>
      </p:sp>
      <p:sp>
        <p:nvSpPr>
          <p:cNvPr id="3079" name="Rectangle 7"/>
          <p:cNvSpPr>
            <a:spLocks noGrp="1" noChangeArrowheads="1"/>
          </p:cNvSpPr>
          <p:nvPr>
            <p:ph type="sldNum" sz="quarter" idx="5"/>
          </p:nvPr>
        </p:nvSpPr>
        <p:spPr bwMode="auto">
          <a:xfrm>
            <a:off x="3764932" y="9318235"/>
            <a:ext cx="2880343" cy="490928"/>
          </a:xfrm>
          <a:prstGeom prst="rect">
            <a:avLst/>
          </a:prstGeom>
          <a:noFill/>
          <a:ln w="9525">
            <a:noFill/>
            <a:miter lim="800000"/>
            <a:headEnd/>
            <a:tailEnd/>
          </a:ln>
        </p:spPr>
        <p:txBody>
          <a:bodyPr vert="horz" wrap="square" lIns="89950" tIns="44975" rIns="89950" bIns="44975" numCol="1" anchor="b" anchorCtr="0" compatLnSpc="1">
            <a:prstTxWarp prst="textNoShape">
              <a:avLst/>
            </a:prstTxWarp>
          </a:bodyPr>
          <a:lstStyle>
            <a:lvl1pPr algn="r" eaLnBrk="0" hangingPunct="0">
              <a:defRPr sz="1200">
                <a:latin typeface="Lucida Grande" pitchFamily="84" charset="0"/>
                <a:ea typeface="ヒラギノ角ゴ Pro W3" pitchFamily="84" charset="-128"/>
                <a:cs typeface="+mn-cs"/>
              </a:defRPr>
            </a:lvl1pPr>
          </a:lstStyle>
          <a:p>
            <a:pPr>
              <a:defRPr/>
            </a:pPr>
            <a:fld id="{49F539EC-7286-4715-BB2D-AB152F6AB507}" type="slidenum">
              <a:rPr lang="en-US"/>
              <a:pPr>
                <a:defRPr/>
              </a:pPr>
              <a:t>‹#›</a:t>
            </a:fld>
            <a:endParaRPr lang="en-US" dirty="0"/>
          </a:p>
        </p:txBody>
      </p:sp>
    </p:spTree>
    <p:extLst>
      <p:ext uri="{BB962C8B-B14F-4D97-AF65-F5344CB8AC3E}">
        <p14:creationId xmlns:p14="http://schemas.microsoft.com/office/powerpoint/2010/main" val="417267890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1pPr>
    <a:lvl2pPr marL="4572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2pPr>
    <a:lvl3pPr marL="9144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3pPr>
    <a:lvl4pPr marL="13716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4pPr>
    <a:lvl5pPr marL="18288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735013"/>
            <a:ext cx="4902200" cy="367823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FEAB1B6D-76B8-4B58-88A9-7F0297618EB8}" type="slidenum">
              <a:rPr lang="en-US" smtClean="0"/>
              <a:pPr>
                <a:defRPr/>
              </a:pPr>
              <a:t>2</a:t>
            </a:fld>
            <a:endParaRPr lang="en-US" dirty="0"/>
          </a:p>
        </p:txBody>
      </p:sp>
      <p:sp>
        <p:nvSpPr>
          <p:cNvPr id="5" name="Footer Placeholder 4"/>
          <p:cNvSpPr>
            <a:spLocks noGrp="1"/>
          </p:cNvSpPr>
          <p:nvPr>
            <p:ph type="ftr" sz="quarter" idx="11"/>
          </p:nvPr>
        </p:nvSpPr>
        <p:spPr/>
        <p:txBody>
          <a:bodyPr/>
          <a:lstStyle/>
          <a:p>
            <a:pPr>
              <a:defRPr/>
            </a:pPr>
            <a:r>
              <a:rPr lang="en-US" smtClean="0"/>
              <a:t>R Valizadeh   CERN-LNL-STFC collaboration kickoff meeting</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Lucida Grande" pitchFamily="84" charset="0"/>
                <a:ea typeface="ヒラギノ角ゴ Pro W3" pitchFamily="84" charset="-128"/>
                <a:cs typeface="ヒラギノ角ゴ Pro W3"/>
              </a:rPr>
              <a:t>Substrate can be set to continuous rotation and uniformly heated from room temperature to 950 ⁰C.</a:t>
            </a:r>
          </a:p>
          <a:p>
            <a:endParaRPr lang="en-GB" dirty="0"/>
          </a:p>
        </p:txBody>
      </p:sp>
      <p:sp>
        <p:nvSpPr>
          <p:cNvPr id="4" name="Slide Number Placeholder 3"/>
          <p:cNvSpPr>
            <a:spLocks noGrp="1"/>
          </p:cNvSpPr>
          <p:nvPr>
            <p:ph type="sldNum" sz="quarter" idx="10"/>
          </p:nvPr>
        </p:nvSpPr>
        <p:spPr/>
        <p:txBody>
          <a:bodyPr/>
          <a:lstStyle/>
          <a:p>
            <a:pPr>
              <a:defRPr/>
            </a:pPr>
            <a:fld id="{49F539EC-7286-4715-BB2D-AB152F6AB507}" type="slidenum">
              <a:rPr lang="en-US" smtClean="0"/>
              <a:pPr>
                <a:defRPr/>
              </a:pPr>
              <a:t>3</a:t>
            </a:fld>
            <a:endParaRPr lang="en-US" dirty="0"/>
          </a:p>
        </p:txBody>
      </p:sp>
      <p:sp>
        <p:nvSpPr>
          <p:cNvPr id="5" name="Footer Placeholder 4"/>
          <p:cNvSpPr>
            <a:spLocks noGrp="1"/>
          </p:cNvSpPr>
          <p:nvPr>
            <p:ph type="ftr" sz="quarter" idx="11"/>
          </p:nvPr>
        </p:nvSpPr>
        <p:spPr/>
        <p:txBody>
          <a:bodyPr/>
          <a:lstStyle/>
          <a:p>
            <a:pPr>
              <a:defRPr/>
            </a:pPr>
            <a:r>
              <a:rPr lang="en-US" smtClean="0"/>
              <a:t>R Valizadeh   CERN-LNL-STFC collaboration kickoff meeting</a:t>
            </a:r>
            <a:endParaRPr lang="en-US"/>
          </a:p>
        </p:txBody>
      </p:sp>
    </p:spTree>
    <p:extLst>
      <p:ext uri="{BB962C8B-B14F-4D97-AF65-F5344CB8AC3E}">
        <p14:creationId xmlns:p14="http://schemas.microsoft.com/office/powerpoint/2010/main" val="246533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it-IT" dirty="0" smtClean="0"/>
              <a:t>Home made circuit to interface Arduino and valves</a:t>
            </a:r>
          </a:p>
          <a:p>
            <a:pPr marL="0" indent="0">
              <a:buNone/>
            </a:pPr>
            <a:r>
              <a:rPr lang="it-IT" dirty="0" smtClean="0"/>
              <a:t>Other</a:t>
            </a:r>
            <a:r>
              <a:rPr lang="it-IT" baseline="0" dirty="0" smtClean="0"/>
              <a:t> metal-organic precursor will be used for NbN</a:t>
            </a:r>
            <a:endParaRPr lang="en-GB" dirty="0"/>
          </a:p>
        </p:txBody>
      </p:sp>
      <p:sp>
        <p:nvSpPr>
          <p:cNvPr id="4" name="Slide Number Placeholder 3"/>
          <p:cNvSpPr>
            <a:spLocks noGrp="1"/>
          </p:cNvSpPr>
          <p:nvPr>
            <p:ph type="sldNum" sz="quarter" idx="10"/>
          </p:nvPr>
        </p:nvSpPr>
        <p:spPr/>
        <p:txBody>
          <a:bodyPr/>
          <a:lstStyle/>
          <a:p>
            <a:pPr>
              <a:defRPr/>
            </a:pPr>
            <a:fld id="{49F539EC-7286-4715-BB2D-AB152F6AB507}" type="slidenum">
              <a:rPr lang="en-US" smtClean="0"/>
              <a:pPr>
                <a:defRPr/>
              </a:pPr>
              <a:t>5</a:t>
            </a:fld>
            <a:endParaRPr lang="en-US" dirty="0"/>
          </a:p>
        </p:txBody>
      </p:sp>
      <p:sp>
        <p:nvSpPr>
          <p:cNvPr id="5" name="Footer Placeholder 4"/>
          <p:cNvSpPr>
            <a:spLocks noGrp="1"/>
          </p:cNvSpPr>
          <p:nvPr>
            <p:ph type="ftr" sz="quarter" idx="11"/>
          </p:nvPr>
        </p:nvSpPr>
        <p:spPr/>
        <p:txBody>
          <a:bodyPr/>
          <a:lstStyle/>
          <a:p>
            <a:pPr>
              <a:defRPr/>
            </a:pPr>
            <a:r>
              <a:rPr lang="en-US" smtClean="0"/>
              <a:t>R Valizadeh   CERN-LNL-STFC collaboration kickoff meeting</a:t>
            </a:r>
            <a:endParaRPr lang="en-US"/>
          </a:p>
        </p:txBody>
      </p:sp>
    </p:spTree>
    <p:extLst>
      <p:ext uri="{BB962C8B-B14F-4D97-AF65-F5344CB8AC3E}">
        <p14:creationId xmlns:p14="http://schemas.microsoft.com/office/powerpoint/2010/main" val="768055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Typical XRD spectrum</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err="1" smtClean="0"/>
              <a:t>Preffered</a:t>
            </a:r>
            <a:r>
              <a:rPr lang="en-GB" baseline="0" dirty="0" smtClean="0"/>
              <a:t> orientation</a:t>
            </a:r>
            <a:endParaRPr lang="en-GB" dirty="0" smtClean="0"/>
          </a:p>
        </p:txBody>
      </p:sp>
      <p:sp>
        <p:nvSpPr>
          <p:cNvPr id="4" name="Slide Number Placeholder 3"/>
          <p:cNvSpPr>
            <a:spLocks noGrp="1"/>
          </p:cNvSpPr>
          <p:nvPr>
            <p:ph type="sldNum" sz="quarter" idx="10"/>
          </p:nvPr>
        </p:nvSpPr>
        <p:spPr/>
        <p:txBody>
          <a:bodyPr/>
          <a:lstStyle/>
          <a:p>
            <a:pPr>
              <a:defRPr/>
            </a:pPr>
            <a:fld id="{49F539EC-7286-4715-BB2D-AB152F6AB507}" type="slidenum">
              <a:rPr lang="en-US" smtClean="0"/>
              <a:pPr>
                <a:defRPr/>
              </a:pPr>
              <a:t>10</a:t>
            </a:fld>
            <a:endParaRPr lang="en-US" dirty="0"/>
          </a:p>
        </p:txBody>
      </p:sp>
      <p:sp>
        <p:nvSpPr>
          <p:cNvPr id="5" name="Footer Placeholder 4"/>
          <p:cNvSpPr>
            <a:spLocks noGrp="1"/>
          </p:cNvSpPr>
          <p:nvPr>
            <p:ph type="ftr" sz="quarter" idx="11"/>
          </p:nvPr>
        </p:nvSpPr>
        <p:spPr/>
        <p:txBody>
          <a:bodyPr/>
          <a:lstStyle/>
          <a:p>
            <a:pPr>
              <a:defRPr/>
            </a:pPr>
            <a:r>
              <a:rPr lang="en-US" smtClean="0"/>
              <a:t>R Valizadeh   CERN-LNL-STFC collaboration kickoff meeting</a:t>
            </a:r>
            <a:endParaRPr lang="en-US"/>
          </a:p>
        </p:txBody>
      </p:sp>
    </p:spTree>
    <p:extLst>
      <p:ext uri="{BB962C8B-B14F-4D97-AF65-F5344CB8AC3E}">
        <p14:creationId xmlns:p14="http://schemas.microsoft.com/office/powerpoint/2010/main" val="2447774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Typical XRD spectrum</a:t>
            </a:r>
          </a:p>
        </p:txBody>
      </p:sp>
      <p:sp>
        <p:nvSpPr>
          <p:cNvPr id="4" name="Slide Number Placeholder 3"/>
          <p:cNvSpPr>
            <a:spLocks noGrp="1"/>
          </p:cNvSpPr>
          <p:nvPr>
            <p:ph type="sldNum" sz="quarter" idx="10"/>
          </p:nvPr>
        </p:nvSpPr>
        <p:spPr/>
        <p:txBody>
          <a:bodyPr/>
          <a:lstStyle/>
          <a:p>
            <a:pPr>
              <a:defRPr/>
            </a:pPr>
            <a:fld id="{49F539EC-7286-4715-BB2D-AB152F6AB507}" type="slidenum">
              <a:rPr lang="en-US" smtClean="0"/>
              <a:pPr>
                <a:defRPr/>
              </a:pPr>
              <a:t>11</a:t>
            </a:fld>
            <a:endParaRPr lang="en-US" dirty="0"/>
          </a:p>
        </p:txBody>
      </p:sp>
    </p:spTree>
    <p:extLst>
      <p:ext uri="{BB962C8B-B14F-4D97-AF65-F5344CB8AC3E}">
        <p14:creationId xmlns:p14="http://schemas.microsoft.com/office/powerpoint/2010/main" val="24477744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Columnar: Low grain size and low RRR</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Dense: Larger grain and larger RRR</a:t>
            </a:r>
          </a:p>
        </p:txBody>
      </p:sp>
      <p:sp>
        <p:nvSpPr>
          <p:cNvPr id="4" name="Slide Number Placeholder 3"/>
          <p:cNvSpPr>
            <a:spLocks noGrp="1"/>
          </p:cNvSpPr>
          <p:nvPr>
            <p:ph type="sldNum" sz="quarter" idx="10"/>
          </p:nvPr>
        </p:nvSpPr>
        <p:spPr/>
        <p:txBody>
          <a:bodyPr/>
          <a:lstStyle/>
          <a:p>
            <a:pPr>
              <a:defRPr/>
            </a:pPr>
            <a:fld id="{49F539EC-7286-4715-BB2D-AB152F6AB507}" type="slidenum">
              <a:rPr lang="en-US" smtClean="0"/>
              <a:pPr>
                <a:defRPr/>
              </a:pPr>
              <a:t>12</a:t>
            </a:fld>
            <a:endParaRPr lang="en-US" dirty="0"/>
          </a:p>
        </p:txBody>
      </p:sp>
      <p:sp>
        <p:nvSpPr>
          <p:cNvPr id="5" name="Footer Placeholder 4"/>
          <p:cNvSpPr>
            <a:spLocks noGrp="1"/>
          </p:cNvSpPr>
          <p:nvPr>
            <p:ph type="ftr" sz="quarter" idx="11"/>
          </p:nvPr>
        </p:nvSpPr>
        <p:spPr/>
        <p:txBody>
          <a:bodyPr/>
          <a:lstStyle/>
          <a:p>
            <a:pPr>
              <a:defRPr/>
            </a:pPr>
            <a:r>
              <a:rPr lang="en-US" smtClean="0"/>
              <a:t>R Valizadeh   CERN-LNL-STFC collaboration kickoff meeting</a:t>
            </a:r>
            <a:endParaRPr lang="en-US"/>
          </a:p>
        </p:txBody>
      </p:sp>
    </p:spTree>
    <p:extLst>
      <p:ext uri="{BB962C8B-B14F-4D97-AF65-F5344CB8AC3E}">
        <p14:creationId xmlns:p14="http://schemas.microsoft.com/office/powerpoint/2010/main" val="2447774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In all cases there is an increased RRR when a biased substrate has been used relative to unbiased although increasing the bias further does not always result with increasing RRR </a:t>
            </a:r>
          </a:p>
          <a:p>
            <a:endParaRPr lang="en-GB" dirty="0"/>
          </a:p>
        </p:txBody>
      </p:sp>
      <p:sp>
        <p:nvSpPr>
          <p:cNvPr id="4" name="Slide Number Placeholder 3"/>
          <p:cNvSpPr>
            <a:spLocks noGrp="1"/>
          </p:cNvSpPr>
          <p:nvPr>
            <p:ph type="sldNum" sz="quarter" idx="10"/>
          </p:nvPr>
        </p:nvSpPr>
        <p:spPr/>
        <p:txBody>
          <a:bodyPr/>
          <a:lstStyle/>
          <a:p>
            <a:pPr>
              <a:defRPr/>
            </a:pPr>
            <a:fld id="{49F539EC-7286-4715-BB2D-AB152F6AB507}" type="slidenum">
              <a:rPr lang="en-US" smtClean="0"/>
              <a:pPr>
                <a:defRPr/>
              </a:pPr>
              <a:t>14</a:t>
            </a:fld>
            <a:endParaRPr lang="en-US" dirty="0"/>
          </a:p>
        </p:txBody>
      </p:sp>
    </p:spTree>
    <p:extLst>
      <p:ext uri="{BB962C8B-B14F-4D97-AF65-F5344CB8AC3E}">
        <p14:creationId xmlns:p14="http://schemas.microsoft.com/office/powerpoint/2010/main" val="2001335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lstStyle>
            <a:lvl1pPr>
              <a:defRPr sz="4400">
                <a:solidFill>
                  <a:srgbClr val="FF0000"/>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400">
                <a:solidFill>
                  <a:srgbClr val="0000FF"/>
                </a:solidFill>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7" name="Rectangle 4"/>
          <p:cNvSpPr>
            <a:spLocks noGrp="1" noChangeArrowheads="1"/>
          </p:cNvSpPr>
          <p:nvPr>
            <p:ph type="dt" sz="half" idx="2"/>
          </p:nvPr>
        </p:nvSpPr>
        <p:spPr bwMode="auto">
          <a:xfrm>
            <a:off x="107504"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r>
              <a:rPr lang="en-US" dirty="0" err="1" smtClean="0"/>
              <a:t>R.Valizadeh</a:t>
            </a:r>
            <a:endParaRPr lang="en-US" dirty="0"/>
          </a:p>
        </p:txBody>
      </p:sp>
      <p:sp>
        <p:nvSpPr>
          <p:cNvPr id="8" name="Rectangle 5"/>
          <p:cNvSpPr>
            <a:spLocks noGrp="1" noChangeArrowheads="1"/>
          </p:cNvSpPr>
          <p:nvPr>
            <p:ph type="ftr" sz="quarter" idx="3"/>
          </p:nvPr>
        </p:nvSpPr>
        <p:spPr bwMode="auto">
          <a:xfrm>
            <a:off x="2159732" y="6534448"/>
            <a:ext cx="4824536" cy="305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r>
              <a:rPr lang="en-US" dirty="0" smtClean="0"/>
              <a:t>CERN-LNL-STFC collaboration kickoff meeting</a:t>
            </a:r>
            <a:endParaRPr lang="en-US" dirty="0"/>
          </a:p>
        </p:txBody>
      </p:sp>
      <p:sp>
        <p:nvSpPr>
          <p:cNvPr id="9" name="Rectangle 6"/>
          <p:cNvSpPr>
            <a:spLocks noGrp="1" noChangeArrowheads="1"/>
          </p:cNvSpPr>
          <p:nvPr>
            <p:ph type="sldNum" sz="quarter" idx="4"/>
          </p:nvPr>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fld id="{7979EF89-1816-48F1-856B-113D2679BC1F}" type="slidenum">
              <a:rPr lang="en-US" smtClean="0"/>
              <a:pPr>
                <a:defRPr/>
              </a:pPr>
              <a:t>‹#›</a:t>
            </a:fld>
            <a:endParaRPr lang="en-US" dirty="0"/>
          </a:p>
        </p:txBody>
      </p:sp>
    </p:spTree>
    <p:extLst>
      <p:ext uri="{BB962C8B-B14F-4D97-AF65-F5344CB8AC3E}">
        <p14:creationId xmlns:p14="http://schemas.microsoft.com/office/powerpoint/2010/main" val="12684036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286000"/>
            <a:ext cx="9144000" cy="1143000"/>
          </a:xfrm>
        </p:spPr>
        <p:txBody>
          <a:bodyPr/>
          <a:lstStyle>
            <a:lvl1pPr>
              <a:defRPr>
                <a:solidFill>
                  <a:srgbClr val="FF0000"/>
                </a:solidFill>
                <a:latin typeface="Arial" pitchFamily="34" charset="0"/>
                <a:cs typeface="Arial" pitchFamily="34" charset="0"/>
              </a:defRPr>
            </a:lvl1pPr>
          </a:lstStyle>
          <a:p>
            <a:r>
              <a:rPr lang="en-US" dirty="0" smtClean="0"/>
              <a:t>Click to edit Master title style</a:t>
            </a:r>
            <a:endParaRPr lang="en-US" dirty="0"/>
          </a:p>
        </p:txBody>
      </p:sp>
      <p:sp>
        <p:nvSpPr>
          <p:cNvPr id="9" name="Rectangle 4"/>
          <p:cNvSpPr>
            <a:spLocks noGrp="1" noChangeArrowheads="1"/>
          </p:cNvSpPr>
          <p:nvPr>
            <p:ph type="dt" sz="half" idx="2"/>
          </p:nvPr>
        </p:nvSpPr>
        <p:spPr bwMode="auto">
          <a:xfrm>
            <a:off x="107504"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r>
              <a:rPr lang="en-US" dirty="0" err="1" smtClean="0"/>
              <a:t>R.Valizadeh</a:t>
            </a:r>
            <a:endParaRPr lang="en-US" dirty="0"/>
          </a:p>
        </p:txBody>
      </p:sp>
      <p:sp>
        <p:nvSpPr>
          <p:cNvPr id="10" name="Rectangle 5"/>
          <p:cNvSpPr>
            <a:spLocks noGrp="1" noChangeArrowheads="1"/>
          </p:cNvSpPr>
          <p:nvPr>
            <p:ph type="ftr" sz="quarter" idx="3"/>
          </p:nvPr>
        </p:nvSpPr>
        <p:spPr bwMode="auto">
          <a:xfrm>
            <a:off x="2159732" y="6534448"/>
            <a:ext cx="4824536" cy="305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r>
              <a:rPr lang="en-US" dirty="0" smtClean="0"/>
              <a:t>CERN-LNL-STFC collaboration kickoff meeting</a:t>
            </a:r>
            <a:endParaRPr lang="en-US" dirty="0"/>
          </a:p>
        </p:txBody>
      </p:sp>
      <p:sp>
        <p:nvSpPr>
          <p:cNvPr id="11" name="Rectangle 6"/>
          <p:cNvSpPr>
            <a:spLocks noGrp="1" noChangeArrowheads="1"/>
          </p:cNvSpPr>
          <p:nvPr>
            <p:ph type="sldNum" sz="quarter" idx="4"/>
          </p:nvPr>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fld id="{7979EF89-1816-48F1-856B-113D2679BC1F}" type="slidenum">
              <a:rPr lang="en-US" smtClean="0"/>
              <a:pPr>
                <a:defRPr/>
              </a:pPr>
              <a:t>‹#›</a:t>
            </a:fld>
            <a:endParaRPr lang="en-US" dirty="0"/>
          </a:p>
        </p:txBody>
      </p:sp>
    </p:spTree>
    <p:extLst>
      <p:ext uri="{BB962C8B-B14F-4D97-AF65-F5344CB8AC3E}">
        <p14:creationId xmlns:p14="http://schemas.microsoft.com/office/powerpoint/2010/main" val="63776784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p:cNvSpPr>
            <a:spLocks noGrp="1" noChangeArrowheads="1"/>
          </p:cNvSpPr>
          <p:nvPr>
            <p:ph type="dt" sz="half" idx="2"/>
          </p:nvPr>
        </p:nvSpPr>
        <p:spPr bwMode="auto">
          <a:xfrm>
            <a:off x="107504"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r>
              <a:rPr lang="en-US" dirty="0" err="1" smtClean="0"/>
              <a:t>R.Valizadeh</a:t>
            </a:r>
            <a:endParaRPr lang="en-US" dirty="0"/>
          </a:p>
        </p:txBody>
      </p:sp>
      <p:sp>
        <p:nvSpPr>
          <p:cNvPr id="6" name="Footer Placeholder 5"/>
          <p:cNvSpPr>
            <a:spLocks noGrp="1" noChangeArrowheads="1"/>
          </p:cNvSpPr>
          <p:nvPr>
            <p:ph type="ftr" sz="quarter" idx="3"/>
          </p:nvPr>
        </p:nvSpPr>
        <p:spPr bwMode="auto">
          <a:xfrm>
            <a:off x="2159732" y="6534448"/>
            <a:ext cx="4824536" cy="305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r>
              <a:rPr lang="en-US" dirty="0" smtClean="0"/>
              <a:t>CERN-LNL-STFC collaboration kickoff meeting</a:t>
            </a:r>
            <a:endParaRPr lang="en-US" dirty="0"/>
          </a:p>
        </p:txBody>
      </p:sp>
      <p:sp>
        <p:nvSpPr>
          <p:cNvPr id="7" name="Slide Number Placeholder 6"/>
          <p:cNvSpPr>
            <a:spLocks noGrp="1" noChangeArrowheads="1"/>
          </p:cNvSpPr>
          <p:nvPr>
            <p:ph type="sldNum" sz="quarter" idx="4"/>
          </p:nvPr>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fld id="{7979EF89-1816-48F1-856B-113D2679BC1F}" type="slidenum">
              <a:rPr lang="en-US" smtClean="0"/>
              <a:pPr>
                <a:defRPr/>
              </a:pPr>
              <a:t>‹#›</a:t>
            </a:fld>
            <a:endParaRPr lang="en-US" dirty="0"/>
          </a:p>
        </p:txBody>
      </p:sp>
    </p:spTree>
    <p:extLst>
      <p:ext uri="{BB962C8B-B14F-4D97-AF65-F5344CB8AC3E}">
        <p14:creationId xmlns:p14="http://schemas.microsoft.com/office/powerpoint/2010/main" val="135404673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57338"/>
            <a:ext cx="3810000" cy="4391942"/>
          </a:xfrm>
        </p:spPr>
        <p:txBody>
          <a:bodyPr/>
          <a:lstStyle>
            <a:lvl1pPr>
              <a:defRPr sz="2400">
                <a:solidFill>
                  <a:schemeClr val="tx1"/>
                </a:solidFill>
              </a:defRPr>
            </a:lvl1pPr>
            <a:lvl2pPr>
              <a:defRPr sz="2200">
                <a:solidFill>
                  <a:schemeClr val="accent1">
                    <a:lumMod val="50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4648200" y="1557338"/>
            <a:ext cx="3810000" cy="3800488"/>
          </a:xfrm>
        </p:spPr>
        <p:txBody>
          <a:bodyPr/>
          <a:lstStyle>
            <a:lvl1pPr>
              <a:defRPr sz="2400">
                <a:solidFill>
                  <a:schemeClr val="tx1"/>
                </a:solidFill>
                <a:latin typeface="Arial" pitchFamily="34" charset="0"/>
                <a:cs typeface="Arial" pitchFamily="34" charset="0"/>
              </a:defRPr>
            </a:lvl1pPr>
            <a:lvl2pPr>
              <a:defRPr sz="2200">
                <a:solidFill>
                  <a:schemeClr val="accent1">
                    <a:lumMod val="50000"/>
                  </a:schemeClr>
                </a:solidFill>
                <a:latin typeface="Arial" pitchFamily="34" charset="0"/>
                <a:cs typeface="Arial"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8" name="Rectangle 4"/>
          <p:cNvSpPr>
            <a:spLocks noGrp="1" noChangeArrowheads="1"/>
          </p:cNvSpPr>
          <p:nvPr>
            <p:ph type="dt" sz="half" idx="10"/>
          </p:nvPr>
        </p:nvSpPr>
        <p:spPr bwMode="auto">
          <a:xfrm>
            <a:off x="107504"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r>
              <a:rPr lang="en-US" dirty="0" smtClean="0"/>
              <a:t>. CERN-LNL-STFC collaboration kickoff </a:t>
            </a:r>
            <a:r>
              <a:rPr lang="en-US" dirty="0" err="1" smtClean="0"/>
              <a:t>meetingalizadeh</a:t>
            </a:r>
            <a:endParaRPr lang="en-US" dirty="0"/>
          </a:p>
        </p:txBody>
      </p:sp>
      <p:sp>
        <p:nvSpPr>
          <p:cNvPr id="9" name="Rectangle 5"/>
          <p:cNvSpPr>
            <a:spLocks noGrp="1" noChangeArrowheads="1"/>
          </p:cNvSpPr>
          <p:nvPr>
            <p:ph type="ftr" sz="quarter" idx="3"/>
          </p:nvPr>
        </p:nvSpPr>
        <p:spPr bwMode="auto">
          <a:xfrm>
            <a:off x="2123728" y="6520620"/>
            <a:ext cx="4824536" cy="305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r>
              <a:rPr lang="en-US" dirty="0" smtClean="0"/>
              <a:t>CERN-LNL-STFC collaboration kickoff meeting</a:t>
            </a:r>
            <a:endParaRPr lang="en-US" dirty="0"/>
          </a:p>
        </p:txBody>
      </p:sp>
      <p:sp>
        <p:nvSpPr>
          <p:cNvPr id="10" name="Rectangle 6"/>
          <p:cNvSpPr>
            <a:spLocks noGrp="1" noChangeArrowheads="1"/>
          </p:cNvSpPr>
          <p:nvPr>
            <p:ph type="sldNum" sz="quarter" idx="4"/>
          </p:nvPr>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r>
              <a:rPr lang="en-US" dirty="0" smtClean="0"/>
              <a:t>slide </a:t>
            </a:r>
            <a:fld id="{7979EF89-1816-48F1-856B-113D2679BC1F}" type="slidenum">
              <a:rPr lang="en-US" smtClean="0"/>
              <a:pPr>
                <a:defRPr/>
              </a:pPr>
              <a:t>‹#›</a:t>
            </a:fld>
            <a:endParaRPr lang="en-US" dirty="0"/>
          </a:p>
        </p:txBody>
      </p:sp>
    </p:spTree>
    <p:extLst>
      <p:ext uri="{BB962C8B-B14F-4D97-AF65-F5344CB8AC3E}">
        <p14:creationId xmlns:p14="http://schemas.microsoft.com/office/powerpoint/2010/main" val="217322133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484784"/>
            <a:ext cx="8640960" cy="4880608"/>
          </a:xfrm>
        </p:spPr>
        <p:txBody>
          <a:bodyPr/>
          <a:lstStyle>
            <a:lvl1pPr marL="342900" indent="-342900" algn="l">
              <a:buFont typeface="Arial" pitchFamily="34" charset="0"/>
              <a:buChar char="•"/>
              <a:defRPr sz="2800">
                <a:solidFill>
                  <a:srgbClr val="0000FF"/>
                </a:solidFill>
                <a:latin typeface="Arial" pitchFamily="34" charset="0"/>
                <a:cs typeface="Arial" pitchFamily="34" charset="0"/>
              </a:defRPr>
            </a:lvl1pPr>
            <a:lvl2pPr marL="800100" indent="-342900">
              <a:buFont typeface="Arial" pitchFamily="34" charset="0"/>
              <a:buChar char="•"/>
              <a:defRPr sz="2400">
                <a:solidFill>
                  <a:srgbClr val="006600"/>
                </a:solidFill>
                <a:latin typeface="Arial" pitchFamily="34" charset="0"/>
                <a:cs typeface="Arial" pitchFamily="34" charset="0"/>
              </a:defRPr>
            </a:lvl2pPr>
            <a:lvl3pPr marL="1257300" indent="-342900">
              <a:buFont typeface="Arial" pitchFamily="34" charset="0"/>
              <a:buChar char="•"/>
              <a:defRPr sz="2400">
                <a:solidFill>
                  <a:srgbClr val="663300"/>
                </a:solidFill>
                <a:latin typeface="Arial" pitchFamily="34" charset="0"/>
                <a:cs typeface="Arial" pitchFamily="34" charset="0"/>
              </a:defRPr>
            </a:lvl3pPr>
            <a:lvl4pPr marL="1657350" indent="-285750">
              <a:buFont typeface="Arial" pitchFamily="34" charset="0"/>
              <a:buChar char="•"/>
              <a:defRPr sz="2000">
                <a:latin typeface="Arial" pitchFamily="34" charset="0"/>
                <a:cs typeface="Arial" pitchFamily="34" charset="0"/>
              </a:defRPr>
            </a:lvl4pPr>
            <a:lvl5pPr marL="2152650" indent="-271463">
              <a:buFont typeface="Arial" pitchFamily="34" charset="0"/>
              <a:buChar char="•"/>
              <a:defRPr sz="1800">
                <a:solidFill>
                  <a:schemeClr val="bg2">
                    <a:lumMod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smtClean="0"/>
          </a:p>
        </p:txBody>
      </p:sp>
      <p:sp>
        <p:nvSpPr>
          <p:cNvPr id="8" name="Rectangle 4"/>
          <p:cNvSpPr txBox="1">
            <a:spLocks noChangeArrowheads="1"/>
          </p:cNvSpPr>
          <p:nvPr userDrawn="1"/>
        </p:nvSpPr>
        <p:spPr bwMode="auto">
          <a:xfrm>
            <a:off x="-9610"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GB"/>
            </a:defPPr>
            <a:lvl1pPr algn="l" rtl="0" eaLnBrk="0" fontAlgn="base" hangingPunct="0">
              <a:spcBef>
                <a:spcPct val="0"/>
              </a:spcBef>
              <a:spcAft>
                <a:spcPct val="0"/>
              </a:spcAft>
              <a:defRPr sz="1400" kern="1200">
                <a:solidFill>
                  <a:schemeClr val="tx1"/>
                </a:solidFill>
                <a:latin typeface="Arial" pitchFamily="34" charset="0"/>
                <a:ea typeface="Arial" pitchFamily="34" charset="0"/>
                <a:cs typeface="Arial" pitchFamily="34" charset="0"/>
              </a:defRPr>
            </a:lvl1pPr>
            <a:lvl2pPr marL="457200" algn="l" rtl="0" fontAlgn="base">
              <a:spcBef>
                <a:spcPct val="0"/>
              </a:spcBef>
              <a:spcAft>
                <a:spcPct val="0"/>
              </a:spcAft>
              <a:defRPr sz="2400" kern="1200">
                <a:solidFill>
                  <a:schemeClr val="tx1"/>
                </a:solidFill>
                <a:latin typeface="Lucida Grande"/>
                <a:ea typeface="ヒラギノ角ゴ Pro W3"/>
                <a:cs typeface="ヒラギノ角ゴ Pro W3"/>
              </a:defRPr>
            </a:lvl2pPr>
            <a:lvl3pPr marL="914400" algn="l" rtl="0" fontAlgn="base">
              <a:spcBef>
                <a:spcPct val="0"/>
              </a:spcBef>
              <a:spcAft>
                <a:spcPct val="0"/>
              </a:spcAft>
              <a:defRPr sz="2400" kern="1200">
                <a:solidFill>
                  <a:schemeClr val="tx1"/>
                </a:solidFill>
                <a:latin typeface="Lucida Grande"/>
                <a:ea typeface="ヒラギノ角ゴ Pro W3"/>
                <a:cs typeface="ヒラギノ角ゴ Pro W3"/>
              </a:defRPr>
            </a:lvl3pPr>
            <a:lvl4pPr marL="1371600" algn="l" rtl="0" fontAlgn="base">
              <a:spcBef>
                <a:spcPct val="0"/>
              </a:spcBef>
              <a:spcAft>
                <a:spcPct val="0"/>
              </a:spcAft>
              <a:defRPr sz="2400" kern="1200">
                <a:solidFill>
                  <a:schemeClr val="tx1"/>
                </a:solidFill>
                <a:latin typeface="Lucida Grande"/>
                <a:ea typeface="ヒラギノ角ゴ Pro W3"/>
                <a:cs typeface="ヒラギノ角ゴ Pro W3"/>
              </a:defRPr>
            </a:lvl4pPr>
            <a:lvl5pPr marL="1828800" algn="l" rtl="0" fontAlgn="base">
              <a:spcBef>
                <a:spcPct val="0"/>
              </a:spcBef>
              <a:spcAft>
                <a:spcPct val="0"/>
              </a:spcAft>
              <a:defRPr sz="2400" kern="1200">
                <a:solidFill>
                  <a:schemeClr val="tx1"/>
                </a:solidFill>
                <a:latin typeface="Lucida Grande"/>
                <a:ea typeface="ヒラギノ角ゴ Pro W3"/>
                <a:cs typeface="ヒラギノ角ゴ Pro W3"/>
              </a:defRPr>
            </a:lvl5pPr>
            <a:lvl6pPr marL="2286000" algn="l" defTabSz="914400" rtl="0" eaLnBrk="1" latinLnBrk="0" hangingPunct="1">
              <a:defRPr sz="2400" kern="1200">
                <a:solidFill>
                  <a:schemeClr val="tx1"/>
                </a:solidFill>
                <a:latin typeface="Lucida Grande"/>
                <a:ea typeface="ヒラギノ角ゴ Pro W3"/>
                <a:cs typeface="ヒラギノ角ゴ Pro W3"/>
              </a:defRPr>
            </a:lvl6pPr>
            <a:lvl7pPr marL="2743200" algn="l" defTabSz="914400" rtl="0" eaLnBrk="1" latinLnBrk="0" hangingPunct="1">
              <a:defRPr sz="2400" kern="1200">
                <a:solidFill>
                  <a:schemeClr val="tx1"/>
                </a:solidFill>
                <a:latin typeface="Lucida Grande"/>
                <a:ea typeface="ヒラギノ角ゴ Pro W3"/>
                <a:cs typeface="ヒラギノ角ゴ Pro W3"/>
              </a:defRPr>
            </a:lvl7pPr>
            <a:lvl8pPr marL="3200400" algn="l" defTabSz="914400" rtl="0" eaLnBrk="1" latinLnBrk="0" hangingPunct="1">
              <a:defRPr sz="2400" kern="1200">
                <a:solidFill>
                  <a:schemeClr val="tx1"/>
                </a:solidFill>
                <a:latin typeface="Lucida Grande"/>
                <a:ea typeface="ヒラギノ角ゴ Pro W3"/>
                <a:cs typeface="ヒラギノ角ゴ Pro W3"/>
              </a:defRPr>
            </a:lvl8pPr>
            <a:lvl9pPr marL="3657600" algn="l" defTabSz="914400" rtl="0" eaLnBrk="1" latinLnBrk="0" hangingPunct="1">
              <a:defRPr sz="2400" kern="1200">
                <a:solidFill>
                  <a:schemeClr val="tx1"/>
                </a:solidFill>
                <a:latin typeface="Lucida Grande"/>
                <a:ea typeface="ヒラギノ角ゴ Pro W3"/>
                <a:cs typeface="ヒラギノ角ゴ Pro W3"/>
              </a:defRPr>
            </a:lvl9pPr>
          </a:lstStyle>
          <a:p>
            <a:pPr>
              <a:defRPr/>
            </a:pPr>
            <a:r>
              <a:rPr lang="en-US" dirty="0" smtClean="0"/>
              <a:t>R Valizadeh</a:t>
            </a:r>
            <a:endParaRPr lang="en-US" dirty="0"/>
          </a:p>
        </p:txBody>
      </p:sp>
      <p:sp>
        <p:nvSpPr>
          <p:cNvPr id="9" name="Rectangle 5"/>
          <p:cNvSpPr txBox="1">
            <a:spLocks noChangeArrowheads="1"/>
          </p:cNvSpPr>
          <p:nvPr userDrawn="1"/>
        </p:nvSpPr>
        <p:spPr bwMode="auto">
          <a:xfrm>
            <a:off x="2159732" y="6525344"/>
            <a:ext cx="4824536" cy="332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GB"/>
            </a:defPPr>
            <a:lvl1pPr algn="ctr" rtl="0" eaLnBrk="0" fontAlgn="base" hangingPunct="0">
              <a:spcBef>
                <a:spcPct val="0"/>
              </a:spcBef>
              <a:spcAft>
                <a:spcPct val="0"/>
              </a:spcAft>
              <a:defRPr sz="1400" kern="1200">
                <a:solidFill>
                  <a:schemeClr val="tx1"/>
                </a:solidFill>
                <a:latin typeface="Arial" pitchFamily="34" charset="0"/>
                <a:ea typeface="Arial" pitchFamily="34" charset="0"/>
                <a:cs typeface="Arial" pitchFamily="34" charset="0"/>
              </a:defRPr>
            </a:lvl1pPr>
            <a:lvl2pPr marL="457200" algn="l" rtl="0" fontAlgn="base">
              <a:spcBef>
                <a:spcPct val="0"/>
              </a:spcBef>
              <a:spcAft>
                <a:spcPct val="0"/>
              </a:spcAft>
              <a:defRPr sz="2400" kern="1200">
                <a:solidFill>
                  <a:schemeClr val="tx1"/>
                </a:solidFill>
                <a:latin typeface="Lucida Grande"/>
                <a:ea typeface="ヒラギノ角ゴ Pro W3"/>
                <a:cs typeface="ヒラギノ角ゴ Pro W3"/>
              </a:defRPr>
            </a:lvl2pPr>
            <a:lvl3pPr marL="914400" algn="l" rtl="0" fontAlgn="base">
              <a:spcBef>
                <a:spcPct val="0"/>
              </a:spcBef>
              <a:spcAft>
                <a:spcPct val="0"/>
              </a:spcAft>
              <a:defRPr sz="2400" kern="1200">
                <a:solidFill>
                  <a:schemeClr val="tx1"/>
                </a:solidFill>
                <a:latin typeface="Lucida Grande"/>
                <a:ea typeface="ヒラギノ角ゴ Pro W3"/>
                <a:cs typeface="ヒラギノ角ゴ Pro W3"/>
              </a:defRPr>
            </a:lvl3pPr>
            <a:lvl4pPr marL="1371600" algn="l" rtl="0" fontAlgn="base">
              <a:spcBef>
                <a:spcPct val="0"/>
              </a:spcBef>
              <a:spcAft>
                <a:spcPct val="0"/>
              </a:spcAft>
              <a:defRPr sz="2400" kern="1200">
                <a:solidFill>
                  <a:schemeClr val="tx1"/>
                </a:solidFill>
                <a:latin typeface="Lucida Grande"/>
                <a:ea typeface="ヒラギノ角ゴ Pro W3"/>
                <a:cs typeface="ヒラギノ角ゴ Pro W3"/>
              </a:defRPr>
            </a:lvl4pPr>
            <a:lvl5pPr marL="1828800" algn="l" rtl="0" fontAlgn="base">
              <a:spcBef>
                <a:spcPct val="0"/>
              </a:spcBef>
              <a:spcAft>
                <a:spcPct val="0"/>
              </a:spcAft>
              <a:defRPr sz="2400" kern="1200">
                <a:solidFill>
                  <a:schemeClr val="tx1"/>
                </a:solidFill>
                <a:latin typeface="Lucida Grande"/>
                <a:ea typeface="ヒラギノ角ゴ Pro W3"/>
                <a:cs typeface="ヒラギノ角ゴ Pro W3"/>
              </a:defRPr>
            </a:lvl5pPr>
            <a:lvl6pPr marL="2286000" algn="l" defTabSz="914400" rtl="0" eaLnBrk="1" latinLnBrk="0" hangingPunct="1">
              <a:defRPr sz="2400" kern="1200">
                <a:solidFill>
                  <a:schemeClr val="tx1"/>
                </a:solidFill>
                <a:latin typeface="Lucida Grande"/>
                <a:ea typeface="ヒラギノ角ゴ Pro W3"/>
                <a:cs typeface="ヒラギノ角ゴ Pro W3"/>
              </a:defRPr>
            </a:lvl6pPr>
            <a:lvl7pPr marL="2743200" algn="l" defTabSz="914400" rtl="0" eaLnBrk="1" latinLnBrk="0" hangingPunct="1">
              <a:defRPr sz="2400" kern="1200">
                <a:solidFill>
                  <a:schemeClr val="tx1"/>
                </a:solidFill>
                <a:latin typeface="Lucida Grande"/>
                <a:ea typeface="ヒラギノ角ゴ Pro W3"/>
                <a:cs typeface="ヒラギノ角ゴ Pro W3"/>
              </a:defRPr>
            </a:lvl7pPr>
            <a:lvl8pPr marL="3200400" algn="l" defTabSz="914400" rtl="0" eaLnBrk="1" latinLnBrk="0" hangingPunct="1">
              <a:defRPr sz="2400" kern="1200">
                <a:solidFill>
                  <a:schemeClr val="tx1"/>
                </a:solidFill>
                <a:latin typeface="Lucida Grande"/>
                <a:ea typeface="ヒラギノ角ゴ Pro W3"/>
                <a:cs typeface="ヒラギノ角ゴ Pro W3"/>
              </a:defRPr>
            </a:lvl8pPr>
            <a:lvl9pPr marL="3657600" algn="l" defTabSz="914400" rtl="0" eaLnBrk="1" latinLnBrk="0" hangingPunct="1">
              <a:defRPr sz="2400" kern="1200">
                <a:solidFill>
                  <a:schemeClr val="tx1"/>
                </a:solidFill>
                <a:latin typeface="Lucida Grande"/>
                <a:ea typeface="ヒラギノ角ゴ Pro W3"/>
                <a:cs typeface="ヒラギノ角ゴ Pro W3"/>
              </a:defRPr>
            </a:lvl9pPr>
          </a:lstStyle>
          <a:p>
            <a:pPr>
              <a:defRPr/>
            </a:pPr>
            <a:r>
              <a:rPr lang="en-US" dirty="0" smtClean="0"/>
              <a:t>CERN-LNL-STFC collaboration kickoff meeting</a:t>
            </a:r>
            <a:endParaRPr lang="en-US" dirty="0"/>
          </a:p>
        </p:txBody>
      </p:sp>
      <p:sp>
        <p:nvSpPr>
          <p:cNvPr id="10" name="Rectangle 6"/>
          <p:cNvSpPr txBox="1">
            <a:spLocks noChangeArrowheads="1"/>
          </p:cNvSpPr>
          <p:nvPr userDrawn="1"/>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GB"/>
            </a:defPPr>
            <a:lvl1pPr algn="r" rtl="0" eaLnBrk="0" fontAlgn="base" hangingPunct="0">
              <a:spcBef>
                <a:spcPct val="0"/>
              </a:spcBef>
              <a:spcAft>
                <a:spcPct val="0"/>
              </a:spcAft>
              <a:defRPr sz="1400" kern="1200">
                <a:solidFill>
                  <a:schemeClr val="tx1"/>
                </a:solidFill>
                <a:latin typeface="Arial" pitchFamily="34" charset="0"/>
                <a:ea typeface="Arial" pitchFamily="34" charset="0"/>
                <a:cs typeface="Arial" pitchFamily="34" charset="0"/>
              </a:defRPr>
            </a:lvl1pPr>
            <a:lvl2pPr marL="457200" algn="l" rtl="0" fontAlgn="base">
              <a:spcBef>
                <a:spcPct val="0"/>
              </a:spcBef>
              <a:spcAft>
                <a:spcPct val="0"/>
              </a:spcAft>
              <a:defRPr sz="2400" kern="1200">
                <a:solidFill>
                  <a:schemeClr val="tx1"/>
                </a:solidFill>
                <a:latin typeface="Lucida Grande"/>
                <a:ea typeface="ヒラギノ角ゴ Pro W3"/>
                <a:cs typeface="ヒラギノ角ゴ Pro W3"/>
              </a:defRPr>
            </a:lvl2pPr>
            <a:lvl3pPr marL="914400" algn="l" rtl="0" fontAlgn="base">
              <a:spcBef>
                <a:spcPct val="0"/>
              </a:spcBef>
              <a:spcAft>
                <a:spcPct val="0"/>
              </a:spcAft>
              <a:defRPr sz="2400" kern="1200">
                <a:solidFill>
                  <a:schemeClr val="tx1"/>
                </a:solidFill>
                <a:latin typeface="Lucida Grande"/>
                <a:ea typeface="ヒラギノ角ゴ Pro W3"/>
                <a:cs typeface="ヒラギノ角ゴ Pro W3"/>
              </a:defRPr>
            </a:lvl3pPr>
            <a:lvl4pPr marL="1371600" algn="l" rtl="0" fontAlgn="base">
              <a:spcBef>
                <a:spcPct val="0"/>
              </a:spcBef>
              <a:spcAft>
                <a:spcPct val="0"/>
              </a:spcAft>
              <a:defRPr sz="2400" kern="1200">
                <a:solidFill>
                  <a:schemeClr val="tx1"/>
                </a:solidFill>
                <a:latin typeface="Lucida Grande"/>
                <a:ea typeface="ヒラギノ角ゴ Pro W3"/>
                <a:cs typeface="ヒラギノ角ゴ Pro W3"/>
              </a:defRPr>
            </a:lvl4pPr>
            <a:lvl5pPr marL="1828800" algn="l" rtl="0" fontAlgn="base">
              <a:spcBef>
                <a:spcPct val="0"/>
              </a:spcBef>
              <a:spcAft>
                <a:spcPct val="0"/>
              </a:spcAft>
              <a:defRPr sz="2400" kern="1200">
                <a:solidFill>
                  <a:schemeClr val="tx1"/>
                </a:solidFill>
                <a:latin typeface="Lucida Grande"/>
                <a:ea typeface="ヒラギノ角ゴ Pro W3"/>
                <a:cs typeface="ヒラギノ角ゴ Pro W3"/>
              </a:defRPr>
            </a:lvl5pPr>
            <a:lvl6pPr marL="2286000" algn="l" defTabSz="914400" rtl="0" eaLnBrk="1" latinLnBrk="0" hangingPunct="1">
              <a:defRPr sz="2400" kern="1200">
                <a:solidFill>
                  <a:schemeClr val="tx1"/>
                </a:solidFill>
                <a:latin typeface="Lucida Grande"/>
                <a:ea typeface="ヒラギノ角ゴ Pro W3"/>
                <a:cs typeface="ヒラギノ角ゴ Pro W3"/>
              </a:defRPr>
            </a:lvl6pPr>
            <a:lvl7pPr marL="2743200" algn="l" defTabSz="914400" rtl="0" eaLnBrk="1" latinLnBrk="0" hangingPunct="1">
              <a:defRPr sz="2400" kern="1200">
                <a:solidFill>
                  <a:schemeClr val="tx1"/>
                </a:solidFill>
                <a:latin typeface="Lucida Grande"/>
                <a:ea typeface="ヒラギノ角ゴ Pro W3"/>
                <a:cs typeface="ヒラギノ角ゴ Pro W3"/>
              </a:defRPr>
            </a:lvl7pPr>
            <a:lvl8pPr marL="3200400" algn="l" defTabSz="914400" rtl="0" eaLnBrk="1" latinLnBrk="0" hangingPunct="1">
              <a:defRPr sz="2400" kern="1200">
                <a:solidFill>
                  <a:schemeClr val="tx1"/>
                </a:solidFill>
                <a:latin typeface="Lucida Grande"/>
                <a:ea typeface="ヒラギノ角ゴ Pro W3"/>
                <a:cs typeface="ヒラギノ角ゴ Pro W3"/>
              </a:defRPr>
            </a:lvl8pPr>
            <a:lvl9pPr marL="3657600" algn="l" defTabSz="914400" rtl="0" eaLnBrk="1" latinLnBrk="0" hangingPunct="1">
              <a:defRPr sz="2400" kern="1200">
                <a:solidFill>
                  <a:schemeClr val="tx1"/>
                </a:solidFill>
                <a:latin typeface="Lucida Grande"/>
                <a:ea typeface="ヒラギノ角ゴ Pro W3"/>
                <a:cs typeface="ヒラギノ角ゴ Pro W3"/>
              </a:defRPr>
            </a:lvl9pPr>
          </a:lstStyle>
          <a:p>
            <a:pPr>
              <a:defRPr/>
            </a:pPr>
            <a:fld id="{7979EF89-1816-48F1-856B-113D2679BC1F}" type="slidenum">
              <a:rPr lang="en-US" smtClean="0"/>
              <a:pPr>
                <a:defRPr/>
              </a:pPr>
              <a:t>‹#›</a:t>
            </a:fld>
            <a:endParaRPr lang="en-US" dirty="0"/>
          </a:p>
        </p:txBody>
      </p:sp>
      <p:sp>
        <p:nvSpPr>
          <p:cNvPr id="11" name="Title 1"/>
          <p:cNvSpPr>
            <a:spLocks noGrp="1"/>
          </p:cNvSpPr>
          <p:nvPr>
            <p:ph type="title"/>
          </p:nvPr>
        </p:nvSpPr>
        <p:spPr>
          <a:xfrm>
            <a:off x="251520" y="764704"/>
            <a:ext cx="8640960" cy="576064"/>
          </a:xfrm>
        </p:spPr>
        <p:txBody>
          <a:bodyPr anchor="b"/>
          <a:lstStyle>
            <a:lvl1pPr algn="ctr">
              <a:defRPr sz="3200" b="1">
                <a:effectLst>
                  <a:outerShdw blurRad="38100" dist="38100" dir="2700000" algn="tl">
                    <a:srgbClr val="000000">
                      <a:alpha val="43137"/>
                    </a:srgbClr>
                  </a:outerShdw>
                </a:effectLst>
                <a:latin typeface="Arial"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8228286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95536" y="980728"/>
            <a:ext cx="3008313" cy="1162050"/>
          </a:xfrm>
        </p:spPr>
        <p:txBody>
          <a:bodyPr anchor="b"/>
          <a:lstStyle>
            <a:lvl1pPr algn="l">
              <a:defRPr sz="2800" b="1">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707904" y="1268760"/>
            <a:ext cx="5111750" cy="5084776"/>
          </a:xfrm>
        </p:spPr>
        <p:txBody>
          <a:bodyPr/>
          <a:lstStyle>
            <a:lvl1pPr>
              <a:defRPr sz="2400">
                <a:solidFill>
                  <a:schemeClr val="tx1"/>
                </a:solidFill>
                <a:latin typeface="Arial" pitchFamily="34" charset="0"/>
                <a:cs typeface="Arial" pitchFamily="34" charset="0"/>
              </a:defRPr>
            </a:lvl1pPr>
            <a:lvl2pPr>
              <a:defRPr sz="2200">
                <a:solidFill>
                  <a:schemeClr val="accent1">
                    <a:lumMod val="50000"/>
                  </a:schemeClr>
                </a:solidFill>
                <a:latin typeface="Arial" pitchFamily="34" charset="0"/>
                <a:cs typeface="Arial" pitchFamily="34" charset="0"/>
              </a:defRPr>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p:txBody>
      </p:sp>
      <p:sp>
        <p:nvSpPr>
          <p:cNvPr id="4" name="Text Placeholder 3"/>
          <p:cNvSpPr>
            <a:spLocks noGrp="1"/>
          </p:cNvSpPr>
          <p:nvPr>
            <p:ph type="body" sz="half" idx="2"/>
          </p:nvPr>
        </p:nvSpPr>
        <p:spPr>
          <a:xfrm>
            <a:off x="457200" y="2132856"/>
            <a:ext cx="3008313" cy="4153663"/>
          </a:xfrm>
        </p:spPr>
        <p:txBody>
          <a:bodyPr/>
          <a:lstStyle>
            <a:lvl1pPr marL="0" indent="0">
              <a:buNone/>
              <a:defRPr sz="22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Rectangle 4"/>
          <p:cNvSpPr>
            <a:spLocks noGrp="1" noChangeArrowheads="1"/>
          </p:cNvSpPr>
          <p:nvPr>
            <p:ph type="dt" sz="half" idx="10"/>
          </p:nvPr>
        </p:nvSpPr>
        <p:spPr bwMode="auto">
          <a:xfrm>
            <a:off x="107504"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r>
              <a:rPr lang="en-US" dirty="0" err="1" smtClean="0"/>
              <a:t>R.Valizadeh</a:t>
            </a:r>
            <a:endParaRPr lang="en-US" dirty="0"/>
          </a:p>
        </p:txBody>
      </p:sp>
      <p:sp>
        <p:nvSpPr>
          <p:cNvPr id="9" name="Rectangle 5"/>
          <p:cNvSpPr>
            <a:spLocks noGrp="1" noChangeArrowheads="1"/>
          </p:cNvSpPr>
          <p:nvPr>
            <p:ph type="ftr" sz="quarter" idx="3"/>
          </p:nvPr>
        </p:nvSpPr>
        <p:spPr bwMode="auto">
          <a:xfrm>
            <a:off x="2159732" y="6534448"/>
            <a:ext cx="4824536" cy="305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r>
              <a:rPr lang="en-US" dirty="0" smtClean="0"/>
              <a:t>CERN-LNL-STFC collaboration kickoff meeting</a:t>
            </a:r>
            <a:endParaRPr lang="en-US" dirty="0"/>
          </a:p>
        </p:txBody>
      </p:sp>
      <p:sp>
        <p:nvSpPr>
          <p:cNvPr id="10" name="Rectangle 6"/>
          <p:cNvSpPr>
            <a:spLocks noGrp="1" noChangeArrowheads="1"/>
          </p:cNvSpPr>
          <p:nvPr>
            <p:ph type="sldNum" sz="quarter" idx="4"/>
          </p:nvPr>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fld id="{7979EF89-1816-48F1-856B-113D2679BC1F}" type="slidenum">
              <a:rPr lang="en-US" smtClean="0"/>
              <a:pPr>
                <a:defRPr/>
              </a:pPr>
              <a:t>‹#›</a:t>
            </a:fld>
            <a:endParaRPr lang="en-US" dirty="0"/>
          </a:p>
        </p:txBody>
      </p:sp>
    </p:spTree>
    <p:extLst>
      <p:ext uri="{BB962C8B-B14F-4D97-AF65-F5344CB8AC3E}">
        <p14:creationId xmlns:p14="http://schemas.microsoft.com/office/powerpoint/2010/main" val="14500086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22860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endParaRPr lang="en-GB" dirty="0" smtClean="0"/>
          </a:p>
        </p:txBody>
      </p:sp>
      <p:sp>
        <p:nvSpPr>
          <p:cNvPr id="1027" name="Rectangle 3"/>
          <p:cNvSpPr>
            <a:spLocks noGrp="1" noChangeArrowheads="1"/>
          </p:cNvSpPr>
          <p:nvPr>
            <p:ph type="body" idx="1"/>
          </p:nvPr>
        </p:nvSpPr>
        <p:spPr bwMode="auto">
          <a:xfrm>
            <a:off x="685800" y="3929063"/>
            <a:ext cx="77724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dirty="0" smtClean="0"/>
              <a:t>Click to edit Master text styles</a:t>
            </a:r>
          </a:p>
        </p:txBody>
      </p:sp>
      <p:sp>
        <p:nvSpPr>
          <p:cNvPr id="1028" name="Rectangle 4"/>
          <p:cNvSpPr>
            <a:spLocks noGrp="1" noChangeArrowheads="1"/>
          </p:cNvSpPr>
          <p:nvPr>
            <p:ph type="dt" sz="half" idx="2"/>
          </p:nvPr>
        </p:nvSpPr>
        <p:spPr bwMode="auto">
          <a:xfrm>
            <a:off x="107504"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r>
              <a:rPr lang="en-US" dirty="0" smtClean="0"/>
              <a:t>R Valizadeh</a:t>
            </a:r>
            <a:endParaRPr lang="en-US" dirty="0"/>
          </a:p>
        </p:txBody>
      </p:sp>
      <p:sp>
        <p:nvSpPr>
          <p:cNvPr id="1029" name="Rectangle 5"/>
          <p:cNvSpPr>
            <a:spLocks noGrp="1" noChangeArrowheads="1"/>
          </p:cNvSpPr>
          <p:nvPr>
            <p:ph type="ftr" sz="quarter" idx="3"/>
          </p:nvPr>
        </p:nvSpPr>
        <p:spPr bwMode="auto">
          <a:xfrm>
            <a:off x="2159732" y="6534448"/>
            <a:ext cx="4824536" cy="305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r>
              <a:rPr lang="en-US" dirty="0" smtClean="0"/>
              <a:t>CERN-LNL-STFC collaboration kickoff meeting</a:t>
            </a:r>
            <a:endParaRPr lang="en-US" dirty="0"/>
          </a:p>
        </p:txBody>
      </p:sp>
      <p:sp>
        <p:nvSpPr>
          <p:cNvPr id="1030" name="Rectangle 6"/>
          <p:cNvSpPr>
            <a:spLocks noGrp="1" noChangeArrowheads="1"/>
          </p:cNvSpPr>
          <p:nvPr>
            <p:ph type="sldNum" sz="quarter" idx="4"/>
          </p:nvPr>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fld id="{7979EF89-1816-48F1-856B-113D2679BC1F}" type="slidenum">
              <a:rPr lang="en-US" smtClean="0"/>
              <a:pPr>
                <a:defRPr/>
              </a:pPr>
              <a:t>‹#›</a:t>
            </a:fld>
            <a:endParaRPr lang="en-US" dirty="0"/>
          </a:p>
        </p:txBody>
      </p:sp>
      <p:pic>
        <p:nvPicPr>
          <p:cNvPr id="1031" name="Picture 19" descr="STFC_top"/>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9144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48" r:id="rId1"/>
    <p:sldLayoutId id="2147484449" r:id="rId2"/>
    <p:sldLayoutId id="2147484460" r:id="rId3"/>
    <p:sldLayoutId id="2147484454" r:id="rId4"/>
    <p:sldLayoutId id="2147484452" r:id="rId5"/>
    <p:sldLayoutId id="2147484458" r:id="rId6"/>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FF0000"/>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ctr" rtl="0" eaLnBrk="0" fontAlgn="base" hangingPunct="0">
        <a:spcBef>
          <a:spcPct val="20000"/>
        </a:spcBef>
        <a:spcAft>
          <a:spcPct val="0"/>
        </a:spcAft>
        <a:defRPr sz="2400">
          <a:solidFill>
            <a:srgbClr val="006600"/>
          </a:solidFill>
          <a:latin typeface="Arial" pitchFamily="34" charset="0"/>
          <a:ea typeface="+mn-ea"/>
          <a:cs typeface="Arial" pitchFamily="34" charset="0"/>
        </a:defRPr>
      </a:lvl1pPr>
      <a:lvl2pPr marL="742950" indent="-28575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chart" Target="../charts/char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5.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image" Target="../media/image31.jpeg"/><Relationship Id="rId1" Type="http://schemas.openxmlformats.org/officeDocument/2006/relationships/slideLayout" Target="../slideLayouts/slideLayout5.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5.xml"/><Relationship Id="rId5" Type="http://schemas.openxmlformats.org/officeDocument/2006/relationships/image" Target="../media/image40.emf"/><Relationship Id="rId4" Type="http://schemas.openxmlformats.org/officeDocument/2006/relationships/image" Target="../media/image39.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5.xml"/><Relationship Id="rId5" Type="http://schemas.openxmlformats.org/officeDocument/2006/relationships/image" Target="../media/image43.jpe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215516" y="764704"/>
            <a:ext cx="8712968" cy="1440160"/>
          </a:xfrm>
        </p:spPr>
        <p:txBody>
          <a:bodyPr/>
          <a:lstStyle/>
          <a:p>
            <a:pPr eaLnBrk="1" hangingPunct="1"/>
            <a:r>
              <a:rPr lang="en-GB" sz="3600" dirty="0"/>
              <a:t>Development of thin films for superconducting RF cavities in ASTeC</a:t>
            </a:r>
            <a:endParaRPr lang="en-GB" sz="3600" dirty="0" smtClean="0"/>
          </a:p>
        </p:txBody>
      </p:sp>
      <p:sp>
        <p:nvSpPr>
          <p:cNvPr id="8195" name="Rectangle 3"/>
          <p:cNvSpPr>
            <a:spLocks noGrp="1" noChangeArrowheads="1"/>
          </p:cNvSpPr>
          <p:nvPr>
            <p:ph type="subTitle" idx="1"/>
          </p:nvPr>
        </p:nvSpPr>
        <p:spPr>
          <a:xfrm>
            <a:off x="899592" y="2348880"/>
            <a:ext cx="6984776" cy="3456384"/>
          </a:xfrm>
        </p:spPr>
        <p:txBody>
          <a:bodyPr/>
          <a:lstStyle/>
          <a:p>
            <a:pPr eaLnBrk="1" hangingPunct="1">
              <a:defRPr/>
            </a:pPr>
            <a:r>
              <a:rPr lang="en-GB" sz="3200" b="1" u="sng" dirty="0">
                <a:solidFill>
                  <a:srgbClr val="0070C0"/>
                </a:solidFill>
              </a:rPr>
              <a:t>R. </a:t>
            </a:r>
            <a:r>
              <a:rPr lang="en-GB" sz="3200" b="1" u="sng" dirty="0" smtClean="0">
                <a:solidFill>
                  <a:srgbClr val="0070C0"/>
                </a:solidFill>
              </a:rPr>
              <a:t>Valizadeh </a:t>
            </a:r>
            <a:r>
              <a:rPr lang="en-GB" sz="3200" b="1" dirty="0" smtClean="0">
                <a:solidFill>
                  <a:srgbClr val="0070C0"/>
                </a:solidFill>
              </a:rPr>
              <a:t>and O.B</a:t>
            </a:r>
            <a:r>
              <a:rPr lang="en-GB" sz="3200" b="1" dirty="0">
                <a:solidFill>
                  <a:srgbClr val="0070C0"/>
                </a:solidFill>
              </a:rPr>
              <a:t>. Malyshev </a:t>
            </a:r>
          </a:p>
          <a:p>
            <a:pPr eaLnBrk="1" hangingPunct="1">
              <a:defRPr/>
            </a:pPr>
            <a:r>
              <a:rPr lang="en-GB" sz="3200" b="1" i="1" dirty="0" smtClean="0">
                <a:solidFill>
                  <a:srgbClr val="0070C0"/>
                </a:solidFill>
              </a:rPr>
              <a:t>on behalf of collaboration team</a:t>
            </a:r>
          </a:p>
          <a:p>
            <a:pPr eaLnBrk="1" hangingPunct="1">
              <a:defRPr/>
            </a:pPr>
            <a:endParaRPr lang="en-GB" sz="3200" i="1" dirty="0" smtClean="0">
              <a:solidFill>
                <a:srgbClr val="2E8109"/>
              </a:solidFill>
            </a:endParaRPr>
          </a:p>
          <a:p>
            <a:pPr eaLnBrk="1" hangingPunct="1">
              <a:defRPr/>
            </a:pPr>
            <a:r>
              <a:rPr lang="en-GB" sz="3200" i="1" dirty="0" smtClean="0">
                <a:solidFill>
                  <a:srgbClr val="2E8109"/>
                </a:solidFill>
              </a:rPr>
              <a:t>ASTeC </a:t>
            </a:r>
            <a:r>
              <a:rPr lang="en-GB" sz="3200" i="1" dirty="0">
                <a:solidFill>
                  <a:srgbClr val="2E8109"/>
                </a:solidFill>
              </a:rPr>
              <a:t>Vacuum Science Group, </a:t>
            </a:r>
          </a:p>
          <a:p>
            <a:pPr eaLnBrk="1" hangingPunct="1">
              <a:defRPr/>
            </a:pPr>
            <a:r>
              <a:rPr lang="en-GB" sz="3200" i="1" dirty="0">
                <a:solidFill>
                  <a:srgbClr val="2E8109"/>
                </a:solidFill>
              </a:rPr>
              <a:t>STFC Daresbury Laboratory, UK</a:t>
            </a:r>
          </a:p>
          <a:p>
            <a:pPr eaLnBrk="1" hangingPunct="1">
              <a:defRPr/>
            </a:pPr>
            <a:endParaRPr lang="en-GB" sz="2400" i="1" dirty="0" smtClean="0">
              <a:solidFill>
                <a:srgbClr val="2E8109"/>
              </a:solidFill>
            </a:endParaRPr>
          </a:p>
          <a:p>
            <a:pPr eaLnBrk="1" hangingPunct="1">
              <a:defRPr/>
            </a:pPr>
            <a:endParaRPr lang="en-GB" i="1" dirty="0" smtClean="0">
              <a:solidFill>
                <a:srgbClr val="2E8109"/>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80312" y="2956051"/>
            <a:ext cx="1468103" cy="690486"/>
          </a:xfrm>
          <a:prstGeom prst="rect">
            <a:avLst/>
          </a:prstGeom>
        </p:spPr>
      </p:pic>
    </p:spTree>
    <p:extLst>
      <p:ext uri="{BB962C8B-B14F-4D97-AF65-F5344CB8AC3E}">
        <p14:creationId xmlns:p14="http://schemas.microsoft.com/office/powerpoint/2010/main" val="193443620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196752"/>
            <a:ext cx="8856984" cy="4896544"/>
          </a:xfrm>
        </p:spPr>
        <p:txBody>
          <a:bodyPr/>
          <a:lstStyle/>
          <a:p>
            <a:endParaRPr lang="en-GB" sz="2400" dirty="0" smtClean="0"/>
          </a:p>
          <a:p>
            <a:endParaRPr lang="en-GB" sz="2400" dirty="0"/>
          </a:p>
          <a:p>
            <a:r>
              <a:rPr lang="en-GB" sz="2400" dirty="0" err="1" smtClean="0"/>
              <a:t>Nb</a:t>
            </a:r>
            <a:r>
              <a:rPr lang="en-GB" sz="2400" dirty="0" smtClean="0"/>
              <a:t> </a:t>
            </a:r>
            <a:r>
              <a:rPr lang="en-GB" sz="2400" dirty="0"/>
              <a:t>grain sizes within </a:t>
            </a:r>
            <a:r>
              <a:rPr lang="en-GB" sz="2400" dirty="0" smtClean="0"/>
              <a:t>our films: </a:t>
            </a:r>
          </a:p>
          <a:p>
            <a:pPr marL="457200" lvl="1" indent="0">
              <a:buNone/>
            </a:pPr>
            <a:r>
              <a:rPr lang="en-GB" sz="2000" dirty="0" smtClean="0"/>
              <a:t>18 -73 nm  </a:t>
            </a:r>
          </a:p>
          <a:p>
            <a:r>
              <a:rPr lang="en-GB" sz="2400" dirty="0" smtClean="0"/>
              <a:t>This </a:t>
            </a:r>
            <a:r>
              <a:rPr lang="en-GB" sz="2400" dirty="0"/>
              <a:t>is similar in size to the </a:t>
            </a:r>
            <a:endParaRPr lang="en-GB" sz="2400" dirty="0" smtClean="0"/>
          </a:p>
          <a:p>
            <a:pPr marL="0" indent="0">
              <a:buNone/>
            </a:pPr>
            <a:r>
              <a:rPr lang="en-GB" sz="2400" dirty="0"/>
              <a:t> </a:t>
            </a:r>
            <a:r>
              <a:rPr lang="en-GB" sz="2400" dirty="0" smtClean="0"/>
              <a:t>grains </a:t>
            </a:r>
            <a:r>
              <a:rPr lang="en-GB" sz="2400" dirty="0"/>
              <a:t>produced in other </a:t>
            </a:r>
            <a:r>
              <a:rPr lang="en-GB" sz="2400" dirty="0" smtClean="0"/>
              <a:t>studies. </a:t>
            </a:r>
          </a:p>
          <a:p>
            <a:r>
              <a:rPr lang="en-GB" sz="2400" dirty="0" smtClean="0"/>
              <a:t>The films are polycrystalline</a:t>
            </a:r>
          </a:p>
          <a:p>
            <a:pPr marL="0" indent="0">
              <a:buNone/>
            </a:pPr>
            <a:r>
              <a:rPr lang="en-GB" sz="2400" dirty="0" smtClean="0"/>
              <a:t>and highly textured</a:t>
            </a:r>
            <a:r>
              <a:rPr lang="en-GB" sz="2400" dirty="0"/>
              <a:t> </a:t>
            </a:r>
            <a:r>
              <a:rPr lang="en-GB" sz="2400" dirty="0" smtClean="0"/>
              <a:t>with the </a:t>
            </a:r>
            <a:r>
              <a:rPr lang="en-GB" sz="2400" dirty="0" err="1" smtClean="0"/>
              <a:t>prefered</a:t>
            </a:r>
            <a:r>
              <a:rPr lang="en-GB" sz="2400" dirty="0" smtClean="0"/>
              <a:t> direction of growth depending on the substrate orientation and deposition condition</a:t>
            </a:r>
          </a:p>
          <a:p>
            <a:r>
              <a:rPr lang="en-GB" sz="2400" dirty="0" smtClean="0"/>
              <a:t>RRR </a:t>
            </a:r>
            <a:r>
              <a:rPr lang="en-GB" sz="2400" dirty="0"/>
              <a:t>values </a:t>
            </a:r>
            <a:r>
              <a:rPr lang="en-GB" sz="2400" dirty="0" smtClean="0"/>
              <a:t>shows  no dependence to a  </a:t>
            </a:r>
            <a:r>
              <a:rPr lang="en-GB" sz="2400" dirty="0"/>
              <a:t>preferred </a:t>
            </a:r>
            <a:r>
              <a:rPr lang="en-GB" sz="2400"/>
              <a:t>orientation </a:t>
            </a:r>
            <a:endParaRPr lang="en-GB" sz="2400" dirty="0"/>
          </a:p>
        </p:txBody>
      </p:sp>
      <p:sp>
        <p:nvSpPr>
          <p:cNvPr id="3" name="Title 2"/>
          <p:cNvSpPr>
            <a:spLocks noGrp="1"/>
          </p:cNvSpPr>
          <p:nvPr>
            <p:ph type="title"/>
          </p:nvPr>
        </p:nvSpPr>
        <p:spPr>
          <a:xfrm>
            <a:off x="2195736" y="720421"/>
            <a:ext cx="4716016" cy="576064"/>
          </a:xfrm>
        </p:spPr>
        <p:txBody>
          <a:bodyPr/>
          <a:lstStyle/>
          <a:p>
            <a:r>
              <a:rPr lang="en-GB" dirty="0"/>
              <a:t>Film </a:t>
            </a:r>
            <a:r>
              <a:rPr lang="en-GB" dirty="0" smtClean="0"/>
              <a:t>Morphology: XRD</a:t>
            </a:r>
            <a:endParaRPr lang="en-GB" dirty="0"/>
          </a:p>
        </p:txBody>
      </p:sp>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b="4659"/>
          <a:stretch>
            <a:fillRect/>
          </a:stretch>
        </p:blipFill>
        <p:spPr bwMode="auto">
          <a:xfrm>
            <a:off x="4750725" y="1295646"/>
            <a:ext cx="4357530" cy="2736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59439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3508" y="1412776"/>
            <a:ext cx="8856984" cy="2304256"/>
          </a:xfrm>
        </p:spPr>
        <p:txBody>
          <a:bodyPr/>
          <a:lstStyle/>
          <a:p>
            <a:r>
              <a:rPr lang="en-GB" sz="2400" dirty="0"/>
              <a:t>Only one sample has been analysed using EBSD</a:t>
            </a:r>
            <a:endParaRPr lang="en-GB" sz="2400" dirty="0" smtClean="0"/>
          </a:p>
          <a:p>
            <a:r>
              <a:rPr lang="en-GB" sz="2400" dirty="0" smtClean="0"/>
              <a:t>EBSD </a:t>
            </a:r>
            <a:r>
              <a:rPr lang="en-GB" sz="2400" dirty="0"/>
              <a:t>data shows grains larger than 18 nm present in the sample, the largest of which are of the order 250 nm across their longest axis. The larger grains are surrounded by a matrix of smaller grains of a similar size to those described by XRD</a:t>
            </a:r>
            <a:r>
              <a:rPr lang="en-GB" sz="2400" dirty="0" smtClean="0"/>
              <a:t>.</a:t>
            </a:r>
            <a:endParaRPr lang="en-GB" sz="2400" dirty="0"/>
          </a:p>
        </p:txBody>
      </p:sp>
      <p:sp>
        <p:nvSpPr>
          <p:cNvPr id="3" name="Title 2"/>
          <p:cNvSpPr>
            <a:spLocks noGrp="1"/>
          </p:cNvSpPr>
          <p:nvPr>
            <p:ph type="title"/>
          </p:nvPr>
        </p:nvSpPr>
        <p:spPr>
          <a:xfrm>
            <a:off x="1727684" y="764704"/>
            <a:ext cx="5688632" cy="576064"/>
          </a:xfrm>
        </p:spPr>
        <p:txBody>
          <a:bodyPr/>
          <a:lstStyle/>
          <a:p>
            <a:r>
              <a:rPr lang="en-GB" dirty="0"/>
              <a:t>Film </a:t>
            </a:r>
            <a:r>
              <a:rPr lang="en-GB" dirty="0" smtClean="0"/>
              <a:t>Morphology: </a:t>
            </a:r>
            <a:r>
              <a:rPr lang="en-GB" dirty="0">
                <a:effectLst/>
              </a:rPr>
              <a:t>EBSD</a:t>
            </a:r>
            <a:endParaRPr lang="en-GB" dirty="0"/>
          </a:p>
        </p:txBody>
      </p:sp>
      <p:pic>
        <p:nvPicPr>
          <p:cNvPr id="16386" name="Picture 2" descr="Reza EBSD"/>
          <p:cNvPicPr>
            <a:picLocks noChangeAspect="1" noChangeArrowheads="1"/>
          </p:cNvPicPr>
          <p:nvPr/>
        </p:nvPicPr>
        <p:blipFill>
          <a:blip r:embed="rId3">
            <a:extLst>
              <a:ext uri="{28A0092B-C50C-407E-A947-70E740481C1C}">
                <a14:useLocalDpi xmlns:a14="http://schemas.microsoft.com/office/drawing/2010/main" val="0"/>
              </a:ext>
            </a:extLst>
          </a:blip>
          <a:srcRect t="61327" r="17558"/>
          <a:stretch>
            <a:fillRect/>
          </a:stretch>
        </p:blipFill>
        <p:spPr bwMode="auto">
          <a:xfrm>
            <a:off x="1639193" y="3861048"/>
            <a:ext cx="5865614" cy="2192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97748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1560" y="3759113"/>
            <a:ext cx="2468412" cy="648072"/>
          </a:xfrm>
        </p:spPr>
        <p:txBody>
          <a:bodyPr/>
          <a:lstStyle/>
          <a:p>
            <a:pPr marL="0" indent="0" algn="ctr">
              <a:buNone/>
            </a:pPr>
            <a:r>
              <a:rPr lang="en-GB" sz="2000" dirty="0" smtClean="0"/>
              <a:t>samples </a:t>
            </a:r>
            <a:r>
              <a:rPr lang="en-GB" sz="2000" dirty="0"/>
              <a:t>deposited </a:t>
            </a:r>
            <a:r>
              <a:rPr lang="en-GB" sz="2000" dirty="0" smtClean="0"/>
              <a:t>with </a:t>
            </a:r>
            <a:r>
              <a:rPr lang="en-GB" sz="2000" dirty="0"/>
              <a:t>a </a:t>
            </a:r>
            <a:r>
              <a:rPr lang="en-GB" sz="2000" dirty="0" smtClean="0"/>
              <a:t>50-V bias</a:t>
            </a:r>
          </a:p>
        </p:txBody>
      </p:sp>
      <p:sp>
        <p:nvSpPr>
          <p:cNvPr id="3" name="Title 2"/>
          <p:cNvSpPr>
            <a:spLocks noGrp="1"/>
          </p:cNvSpPr>
          <p:nvPr>
            <p:ph type="title"/>
          </p:nvPr>
        </p:nvSpPr>
        <p:spPr>
          <a:xfrm>
            <a:off x="2699792" y="728700"/>
            <a:ext cx="4716016" cy="576064"/>
          </a:xfrm>
        </p:spPr>
        <p:txBody>
          <a:bodyPr/>
          <a:lstStyle/>
          <a:p>
            <a:r>
              <a:rPr lang="en-GB" dirty="0"/>
              <a:t>Film </a:t>
            </a:r>
            <a:r>
              <a:rPr lang="en-GB" dirty="0" smtClean="0"/>
              <a:t>Morphology: SEM</a:t>
            </a:r>
            <a:endParaRPr lang="en-GB" dirty="0"/>
          </a:p>
        </p:txBody>
      </p:sp>
      <p:pic>
        <p:nvPicPr>
          <p:cNvPr id="15363" name="Picture 3" descr="n12 25k mix  sp01"/>
          <p:cNvPicPr>
            <a:picLocks noChangeAspect="1" noChangeArrowheads="1"/>
          </p:cNvPicPr>
          <p:nvPr/>
        </p:nvPicPr>
        <p:blipFill>
          <a:blip r:embed="rId3">
            <a:extLst>
              <a:ext uri="{28A0092B-C50C-407E-A947-70E740481C1C}">
                <a14:useLocalDpi xmlns:a14="http://schemas.microsoft.com/office/drawing/2010/main" val="0"/>
              </a:ext>
            </a:extLst>
          </a:blip>
          <a:srcRect t="3488" b="29651"/>
          <a:stretch>
            <a:fillRect/>
          </a:stretch>
        </p:blipFill>
        <p:spPr bwMode="auto">
          <a:xfrm>
            <a:off x="36520" y="4407185"/>
            <a:ext cx="4003425"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p:cNvPicPr>
            <a:picLocks noChangeAspect="1" noChangeArrowheads="1"/>
          </p:cNvPicPr>
          <p:nvPr/>
        </p:nvPicPr>
        <p:blipFill>
          <a:blip r:embed="rId4">
            <a:extLst>
              <a:ext uri="{28A0092B-C50C-407E-A947-70E740481C1C}">
                <a14:useLocalDpi xmlns:a14="http://schemas.microsoft.com/office/drawing/2010/main" val="0"/>
              </a:ext>
            </a:extLst>
          </a:blip>
          <a:srcRect b="37616"/>
          <a:stretch>
            <a:fillRect/>
          </a:stretch>
        </p:blipFill>
        <p:spPr bwMode="auto">
          <a:xfrm>
            <a:off x="43692" y="1700808"/>
            <a:ext cx="3989080" cy="187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1"/>
          <p:cNvSpPr txBox="1">
            <a:spLocks/>
          </p:cNvSpPr>
          <p:nvPr/>
        </p:nvSpPr>
        <p:spPr bwMode="auto">
          <a:xfrm>
            <a:off x="43692" y="1304764"/>
            <a:ext cx="4586729"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800">
                <a:solidFill>
                  <a:srgbClr val="0000FF"/>
                </a:solidFill>
                <a:latin typeface="Arial" pitchFamily="34" charset="0"/>
                <a:ea typeface="+mn-ea"/>
                <a:cs typeface="Arial" pitchFamily="34" charset="0"/>
              </a:defRPr>
            </a:lvl1pPr>
            <a:lvl2pPr marL="800100" indent="-342900" algn="l" rtl="0" eaLnBrk="0" fontAlgn="base" hangingPunct="0">
              <a:spcBef>
                <a:spcPct val="20000"/>
              </a:spcBef>
              <a:spcAft>
                <a:spcPct val="0"/>
              </a:spcAft>
              <a:buFont typeface="Arial" pitchFamily="34" charset="0"/>
              <a:buChar char="•"/>
              <a:defRPr sz="2400">
                <a:solidFill>
                  <a:srgbClr val="006600"/>
                </a:solidFill>
                <a:latin typeface="Arial" pitchFamily="34" charset="0"/>
                <a:ea typeface="+mn-ea"/>
                <a:cs typeface="Arial" pitchFamily="34" charset="0"/>
              </a:defRPr>
            </a:lvl2pPr>
            <a:lvl3pPr marL="1257300" indent="-342900" algn="l" rtl="0" eaLnBrk="0" fontAlgn="base" hangingPunct="0">
              <a:spcBef>
                <a:spcPct val="20000"/>
              </a:spcBef>
              <a:spcAft>
                <a:spcPct val="0"/>
              </a:spcAft>
              <a:buFont typeface="Arial" pitchFamily="34" charset="0"/>
              <a:buChar char="•"/>
              <a:defRPr sz="2400">
                <a:solidFill>
                  <a:srgbClr val="663300"/>
                </a:solidFill>
                <a:latin typeface="Arial" pitchFamily="34" charset="0"/>
                <a:ea typeface="+mn-ea"/>
                <a:cs typeface="Arial" pitchFamily="34" charset="0"/>
              </a:defRPr>
            </a:lvl3pPr>
            <a:lvl4pPr marL="1657350" indent="-285750" algn="l" rtl="0" eaLnBrk="0" fontAlgn="base" hangingPunct="0">
              <a:spcBef>
                <a:spcPct val="20000"/>
              </a:spcBef>
              <a:spcAft>
                <a:spcPct val="0"/>
              </a:spcAft>
              <a:buFont typeface="Arial" pitchFamily="34" charset="0"/>
              <a:buChar char="•"/>
              <a:defRPr sz="2000">
                <a:solidFill>
                  <a:schemeClr val="tx1"/>
                </a:solidFill>
                <a:latin typeface="Arial" pitchFamily="34" charset="0"/>
                <a:ea typeface="+mn-ea"/>
                <a:cs typeface="Arial" pitchFamily="34" charset="0"/>
              </a:defRPr>
            </a:lvl4pPr>
            <a:lvl5pPr marL="2152650" indent="-271463" algn="l" rtl="0" eaLnBrk="0" fontAlgn="base" hangingPunct="0">
              <a:spcBef>
                <a:spcPct val="20000"/>
              </a:spcBef>
              <a:spcAft>
                <a:spcPct val="0"/>
              </a:spcAft>
              <a:buFont typeface="Arial" pitchFamily="34" charset="0"/>
              <a:buChar char="•"/>
              <a:defRPr sz="1800">
                <a:solidFill>
                  <a:schemeClr val="bg2">
                    <a:lumMod val="75000"/>
                  </a:schemeClr>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a:buFont typeface="Arial" pitchFamily="34" charset="0"/>
              <a:buNone/>
            </a:pPr>
            <a:r>
              <a:rPr lang="en-GB" sz="2000" kern="0" dirty="0" smtClean="0"/>
              <a:t>samples deposited without a bias </a:t>
            </a:r>
          </a:p>
        </p:txBody>
      </p:sp>
      <p:graphicFrame>
        <p:nvGraphicFramePr>
          <p:cNvPr id="9" name="Chart 8"/>
          <p:cNvGraphicFramePr>
            <a:graphicFrameLocks/>
          </p:cNvGraphicFramePr>
          <p:nvPr>
            <p:extLst>
              <p:ext uri="{D42A27DB-BD31-4B8C-83A1-F6EECF244321}">
                <p14:modId xmlns:p14="http://schemas.microsoft.com/office/powerpoint/2010/main" val="1869614488"/>
              </p:ext>
            </p:extLst>
          </p:nvPr>
        </p:nvGraphicFramePr>
        <p:xfrm>
          <a:off x="4211960" y="1707714"/>
          <a:ext cx="4608512" cy="4068035"/>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6169251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700808"/>
            <a:ext cx="8640960" cy="4664584"/>
          </a:xfrm>
        </p:spPr>
        <p:txBody>
          <a:bodyPr/>
          <a:lstStyle/>
          <a:p>
            <a:r>
              <a:rPr lang="en-GB" b="1" dirty="0"/>
              <a:t>RRR</a:t>
            </a:r>
            <a:r>
              <a:rPr lang="en-GB" dirty="0"/>
              <a:t> measurements </a:t>
            </a:r>
            <a:endParaRPr lang="en-GB" dirty="0" smtClean="0"/>
          </a:p>
          <a:p>
            <a:pPr lvl="1"/>
            <a:r>
              <a:rPr lang="en-GB" dirty="0" smtClean="0"/>
              <a:t>have </a:t>
            </a:r>
            <a:r>
              <a:rPr lang="en-GB" dirty="0"/>
              <a:t>been performed using a purpose built cryostat housing a four point probe. </a:t>
            </a:r>
            <a:endParaRPr lang="en-GB" dirty="0" smtClean="0"/>
          </a:p>
          <a:p>
            <a:pPr lvl="1"/>
            <a:endParaRPr lang="en-GB" dirty="0" smtClean="0"/>
          </a:p>
          <a:p>
            <a:r>
              <a:rPr lang="en-GB" b="1" dirty="0" smtClean="0"/>
              <a:t>DC </a:t>
            </a:r>
            <a:r>
              <a:rPr lang="en-GB" b="1" dirty="0"/>
              <a:t>SQUID </a:t>
            </a:r>
            <a:r>
              <a:rPr lang="en-GB" dirty="0"/>
              <a:t>measurements </a:t>
            </a:r>
            <a:endParaRPr lang="en-GB" dirty="0" smtClean="0"/>
          </a:p>
          <a:p>
            <a:pPr lvl="1"/>
            <a:r>
              <a:rPr lang="en-GB" dirty="0" smtClean="0"/>
              <a:t> </a:t>
            </a:r>
            <a:r>
              <a:rPr lang="en-GB" dirty="0"/>
              <a:t>The measurement gives values for both the first and second critical fields, H</a:t>
            </a:r>
            <a:r>
              <a:rPr lang="en-GB" baseline="-25000" dirty="0"/>
              <a:t>c1</a:t>
            </a:r>
            <a:r>
              <a:rPr lang="en-GB" dirty="0"/>
              <a:t> and H</a:t>
            </a:r>
            <a:r>
              <a:rPr lang="en-GB" baseline="-25000" dirty="0"/>
              <a:t>c2</a:t>
            </a:r>
            <a:r>
              <a:rPr lang="en-GB" dirty="0" smtClean="0"/>
              <a:t>.</a:t>
            </a:r>
            <a:endParaRPr lang="en-GB" dirty="0"/>
          </a:p>
        </p:txBody>
      </p:sp>
      <p:sp>
        <p:nvSpPr>
          <p:cNvPr id="3" name="Title 2"/>
          <p:cNvSpPr>
            <a:spLocks noGrp="1"/>
          </p:cNvSpPr>
          <p:nvPr>
            <p:ph type="title"/>
          </p:nvPr>
        </p:nvSpPr>
        <p:spPr>
          <a:xfrm>
            <a:off x="251520" y="908720"/>
            <a:ext cx="8640960" cy="576064"/>
          </a:xfrm>
        </p:spPr>
        <p:txBody>
          <a:bodyPr/>
          <a:lstStyle/>
          <a:p>
            <a:r>
              <a:rPr lang="en-GB" dirty="0"/>
              <a:t>Superconductivity evaluation</a:t>
            </a:r>
          </a:p>
        </p:txBody>
      </p:sp>
    </p:spTree>
    <p:extLst>
      <p:ext uri="{BB962C8B-B14F-4D97-AF65-F5344CB8AC3E}">
        <p14:creationId xmlns:p14="http://schemas.microsoft.com/office/powerpoint/2010/main" val="20716820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628800"/>
            <a:ext cx="7632848" cy="792088"/>
          </a:xfrm>
        </p:spPr>
        <p:txBody>
          <a:bodyPr/>
          <a:lstStyle/>
          <a:p>
            <a:r>
              <a:rPr lang="en-GB" sz="2000" dirty="0" smtClean="0"/>
              <a:t>5 samples studied for B perpendicular to the sample surface </a:t>
            </a:r>
          </a:p>
          <a:p>
            <a:r>
              <a:rPr lang="en-GB" sz="2000" dirty="0" smtClean="0"/>
              <a:t>2 samples studied </a:t>
            </a:r>
            <a:r>
              <a:rPr lang="en-GB" sz="2000" dirty="0"/>
              <a:t>for </a:t>
            </a:r>
            <a:r>
              <a:rPr lang="en-GB" sz="2000" dirty="0" smtClean="0"/>
              <a:t>B parallel to </a:t>
            </a:r>
            <a:r>
              <a:rPr lang="en-GB" sz="2000" dirty="0"/>
              <a:t>the sample </a:t>
            </a:r>
            <a:r>
              <a:rPr lang="en-GB" sz="2000" dirty="0" smtClean="0"/>
              <a:t>surface</a:t>
            </a:r>
          </a:p>
        </p:txBody>
      </p:sp>
      <p:sp>
        <p:nvSpPr>
          <p:cNvPr id="3" name="Title 2"/>
          <p:cNvSpPr>
            <a:spLocks noGrp="1"/>
          </p:cNvSpPr>
          <p:nvPr>
            <p:ph type="title"/>
          </p:nvPr>
        </p:nvSpPr>
        <p:spPr/>
        <p:txBody>
          <a:bodyPr/>
          <a:lstStyle/>
          <a:p>
            <a:r>
              <a:rPr lang="en-GB" dirty="0"/>
              <a:t>Superconductivity </a:t>
            </a:r>
            <a:r>
              <a:rPr lang="en-GB" dirty="0" smtClean="0"/>
              <a:t>evaluation: </a:t>
            </a:r>
            <a:r>
              <a:rPr lang="en-GB" dirty="0"/>
              <a:t>DC SQUID </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3772"/>
          <a:stretch/>
        </p:blipFill>
        <p:spPr>
          <a:xfrm>
            <a:off x="-8181" y="2994225"/>
            <a:ext cx="4648752" cy="3381675"/>
          </a:xfrm>
          <a:prstGeom prst="rect">
            <a:avLst/>
          </a:prstGeom>
        </p:spPr>
      </p:pic>
      <p:sp>
        <p:nvSpPr>
          <p:cNvPr id="4" name="TextBox 3"/>
          <p:cNvSpPr txBox="1"/>
          <p:nvPr/>
        </p:nvSpPr>
        <p:spPr bwMode="auto">
          <a:xfrm>
            <a:off x="140579" y="2509089"/>
            <a:ext cx="44999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r>
              <a:rPr lang="en-GB" altLang="en-US" sz="1600" dirty="0">
                <a:solidFill>
                  <a:srgbClr val="000000"/>
                </a:solidFill>
                <a:latin typeface="Arial" panose="020B0604020202020204" pitchFamily="34" charset="0"/>
                <a:cs typeface="Arial" panose="020B0604020202020204" pitchFamily="34" charset="0"/>
              </a:rPr>
              <a:t>A typical DC magnetic susceptibility measurement with the sample parallel to the magnetic field</a:t>
            </a:r>
            <a:r>
              <a:rPr lang="en-GB" altLang="en-US" sz="1400" dirty="0" smtClean="0">
                <a:solidFill>
                  <a:srgbClr val="000000"/>
                </a:solidFill>
                <a:latin typeface="Arial" panose="020B0604020202020204" pitchFamily="34" charset="0"/>
                <a:cs typeface="Arial" panose="020B0604020202020204" pitchFamily="34" charset="0"/>
              </a:rPr>
              <a:t>.</a:t>
            </a:r>
            <a:endParaRPr lang="en-GB" sz="2000" dirty="0">
              <a:sym typeface="Symbol" pitchFamily="18" charset="2"/>
            </a:endParaRPr>
          </a:p>
        </p:txBody>
      </p:sp>
      <p:sp>
        <p:nvSpPr>
          <p:cNvPr id="5" name="Rectangle 4"/>
          <p:cNvSpPr/>
          <p:nvPr/>
        </p:nvSpPr>
        <p:spPr>
          <a:xfrm>
            <a:off x="5292080" y="2494609"/>
            <a:ext cx="3528392" cy="707886"/>
          </a:xfrm>
          <a:prstGeom prst="rect">
            <a:avLst/>
          </a:prstGeom>
        </p:spPr>
        <p:txBody>
          <a:bodyPr wrap="square">
            <a:spAutoFit/>
          </a:bodyPr>
          <a:lstStyle/>
          <a:p>
            <a:r>
              <a:rPr lang="en-GB" sz="2000" dirty="0"/>
              <a:t>Some results are quite </a:t>
            </a:r>
            <a:r>
              <a:rPr lang="en-GB" sz="2000" dirty="0" err="1"/>
              <a:t>unexpectable</a:t>
            </a:r>
            <a:r>
              <a:rPr lang="en-GB" sz="2000" dirty="0"/>
              <a:t> </a:t>
            </a:r>
          </a:p>
        </p:txBody>
      </p:sp>
      <p:pic>
        <p:nvPicPr>
          <p:cNvPr id="1741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63652" y="3325606"/>
            <a:ext cx="4802954" cy="3089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15989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3386" y="1888796"/>
            <a:ext cx="8640960" cy="4880608"/>
          </a:xfrm>
        </p:spPr>
        <p:txBody>
          <a:bodyPr/>
          <a:lstStyle/>
          <a:p>
            <a:endParaRPr lang="en-GB"/>
          </a:p>
        </p:txBody>
      </p:sp>
      <p:sp>
        <p:nvSpPr>
          <p:cNvPr id="3" name="Title 2"/>
          <p:cNvSpPr>
            <a:spLocks noGrp="1"/>
          </p:cNvSpPr>
          <p:nvPr>
            <p:ph type="title"/>
          </p:nvPr>
        </p:nvSpPr>
        <p:spPr>
          <a:xfrm>
            <a:off x="263386" y="1168716"/>
            <a:ext cx="8640960" cy="576064"/>
          </a:xfrm>
        </p:spPr>
        <p:txBody>
          <a:bodyPr/>
          <a:lstStyle/>
          <a:p>
            <a:endParaRPr lang="en-GB"/>
          </a:p>
        </p:txBody>
      </p:sp>
      <p:pic>
        <p:nvPicPr>
          <p:cNvPr id="2150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595" y="642137"/>
            <a:ext cx="8877751" cy="6195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bwMode="auto">
          <a:xfrm>
            <a:off x="2711658" y="1642099"/>
            <a:ext cx="5597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r>
              <a:rPr lang="en-GB" sz="2000" b="1" dirty="0" smtClean="0">
                <a:solidFill>
                  <a:srgbClr val="FF0000"/>
                </a:solidFill>
                <a:sym typeface="Symbol" pitchFamily="18" charset="2"/>
              </a:rPr>
              <a:t>H</a:t>
            </a:r>
            <a:r>
              <a:rPr lang="en-GB" sz="2000" b="1" baseline="-25000" dirty="0" smtClean="0">
                <a:solidFill>
                  <a:srgbClr val="FF0000"/>
                </a:solidFill>
                <a:sym typeface="Symbol" pitchFamily="18" charset="2"/>
              </a:rPr>
              <a:t>c1</a:t>
            </a:r>
            <a:endParaRPr lang="en-GB" sz="2000" b="1" baseline="-25000" dirty="0">
              <a:solidFill>
                <a:srgbClr val="FF0000"/>
              </a:solidFill>
              <a:sym typeface="Symbol" pitchFamily="18" charset="2"/>
            </a:endParaRPr>
          </a:p>
        </p:txBody>
      </p:sp>
      <p:sp>
        <p:nvSpPr>
          <p:cNvPr id="6" name="TextBox 5"/>
          <p:cNvSpPr txBox="1"/>
          <p:nvPr/>
        </p:nvSpPr>
        <p:spPr bwMode="auto">
          <a:xfrm>
            <a:off x="2647797" y="3168397"/>
            <a:ext cx="5597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r>
              <a:rPr lang="en-GB" sz="2000" b="1" dirty="0" smtClean="0">
                <a:solidFill>
                  <a:srgbClr val="FF0000"/>
                </a:solidFill>
                <a:sym typeface="Symbol" pitchFamily="18" charset="2"/>
              </a:rPr>
              <a:t>H</a:t>
            </a:r>
            <a:r>
              <a:rPr lang="en-GB" sz="2000" b="1" baseline="-25000" dirty="0" smtClean="0">
                <a:solidFill>
                  <a:srgbClr val="FF0000"/>
                </a:solidFill>
                <a:sym typeface="Symbol" pitchFamily="18" charset="2"/>
              </a:rPr>
              <a:t>c1</a:t>
            </a:r>
            <a:endParaRPr lang="en-GB" sz="2000" b="1" baseline="-25000" dirty="0">
              <a:solidFill>
                <a:srgbClr val="FF0000"/>
              </a:solidFill>
              <a:sym typeface="Symbol" pitchFamily="18" charset="2"/>
            </a:endParaRPr>
          </a:p>
        </p:txBody>
      </p:sp>
      <p:sp>
        <p:nvSpPr>
          <p:cNvPr id="7" name="TextBox 6"/>
          <p:cNvSpPr txBox="1"/>
          <p:nvPr/>
        </p:nvSpPr>
        <p:spPr bwMode="auto">
          <a:xfrm>
            <a:off x="2745285" y="5021435"/>
            <a:ext cx="5597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r>
              <a:rPr lang="en-GB" sz="2000" b="1" dirty="0" smtClean="0">
                <a:solidFill>
                  <a:srgbClr val="FF0000"/>
                </a:solidFill>
                <a:sym typeface="Symbol" pitchFamily="18" charset="2"/>
              </a:rPr>
              <a:t>H</a:t>
            </a:r>
            <a:r>
              <a:rPr lang="en-GB" sz="2000" b="1" baseline="-25000" dirty="0" smtClean="0">
                <a:solidFill>
                  <a:srgbClr val="FF0000"/>
                </a:solidFill>
                <a:sym typeface="Symbol" pitchFamily="18" charset="2"/>
              </a:rPr>
              <a:t>c1</a:t>
            </a:r>
            <a:endParaRPr lang="en-GB" sz="2000" b="1" baseline="-25000" dirty="0">
              <a:solidFill>
                <a:srgbClr val="FF0000"/>
              </a:solidFill>
              <a:sym typeface="Symbol" pitchFamily="18" charset="2"/>
            </a:endParaRPr>
          </a:p>
        </p:txBody>
      </p:sp>
      <p:sp>
        <p:nvSpPr>
          <p:cNvPr id="8" name="TextBox 7"/>
          <p:cNvSpPr txBox="1"/>
          <p:nvPr/>
        </p:nvSpPr>
        <p:spPr bwMode="auto">
          <a:xfrm>
            <a:off x="3666048" y="1134989"/>
            <a:ext cx="5597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r>
              <a:rPr lang="en-GB" sz="2000" b="1" dirty="0" smtClean="0">
                <a:solidFill>
                  <a:srgbClr val="FF0000"/>
                </a:solidFill>
                <a:sym typeface="Symbol" pitchFamily="18" charset="2"/>
              </a:rPr>
              <a:t>H</a:t>
            </a:r>
            <a:r>
              <a:rPr lang="en-GB" sz="2000" b="1" baseline="-25000" dirty="0" smtClean="0">
                <a:solidFill>
                  <a:srgbClr val="FF0000"/>
                </a:solidFill>
                <a:sym typeface="Symbol" pitchFamily="18" charset="2"/>
              </a:rPr>
              <a:t>c2</a:t>
            </a:r>
            <a:endParaRPr lang="en-GB" sz="2000" b="1" baseline="-25000" dirty="0">
              <a:solidFill>
                <a:srgbClr val="FF0000"/>
              </a:solidFill>
              <a:sym typeface="Symbol" pitchFamily="18" charset="2"/>
            </a:endParaRPr>
          </a:p>
        </p:txBody>
      </p:sp>
      <p:sp>
        <p:nvSpPr>
          <p:cNvPr id="9" name="TextBox 8"/>
          <p:cNvSpPr txBox="1"/>
          <p:nvPr/>
        </p:nvSpPr>
        <p:spPr bwMode="auto">
          <a:xfrm>
            <a:off x="6785251" y="1478070"/>
            <a:ext cx="5597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r>
              <a:rPr lang="en-GB" sz="2000" b="1" dirty="0" smtClean="0">
                <a:solidFill>
                  <a:srgbClr val="FF0000"/>
                </a:solidFill>
                <a:sym typeface="Symbol" pitchFamily="18" charset="2"/>
              </a:rPr>
              <a:t>H</a:t>
            </a:r>
            <a:r>
              <a:rPr lang="en-GB" sz="2000" b="1" baseline="-25000" dirty="0" smtClean="0">
                <a:solidFill>
                  <a:srgbClr val="FF0000"/>
                </a:solidFill>
                <a:sym typeface="Symbol" pitchFamily="18" charset="2"/>
              </a:rPr>
              <a:t>c1</a:t>
            </a:r>
            <a:endParaRPr lang="en-GB" sz="2000" b="1" baseline="-25000" dirty="0">
              <a:solidFill>
                <a:srgbClr val="FF0000"/>
              </a:solidFill>
              <a:sym typeface="Symbol" pitchFamily="18" charset="2"/>
            </a:endParaRPr>
          </a:p>
        </p:txBody>
      </p:sp>
      <p:sp>
        <p:nvSpPr>
          <p:cNvPr id="10" name="TextBox 9"/>
          <p:cNvSpPr txBox="1"/>
          <p:nvPr/>
        </p:nvSpPr>
        <p:spPr bwMode="auto">
          <a:xfrm>
            <a:off x="6723981" y="3173763"/>
            <a:ext cx="5597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r>
              <a:rPr lang="en-GB" sz="2000" b="1" dirty="0" smtClean="0">
                <a:solidFill>
                  <a:srgbClr val="FF0000"/>
                </a:solidFill>
                <a:sym typeface="Symbol" pitchFamily="18" charset="2"/>
              </a:rPr>
              <a:t>H</a:t>
            </a:r>
            <a:r>
              <a:rPr lang="en-GB" sz="2000" b="1" baseline="-25000" dirty="0" smtClean="0">
                <a:solidFill>
                  <a:srgbClr val="FF0000"/>
                </a:solidFill>
                <a:sym typeface="Symbol" pitchFamily="18" charset="2"/>
              </a:rPr>
              <a:t>c1</a:t>
            </a:r>
            <a:endParaRPr lang="en-GB" sz="2000" b="1" baseline="-25000" dirty="0">
              <a:solidFill>
                <a:srgbClr val="FF0000"/>
              </a:solidFill>
              <a:sym typeface="Symbol" pitchFamily="18" charset="2"/>
            </a:endParaRPr>
          </a:p>
        </p:txBody>
      </p:sp>
      <p:sp>
        <p:nvSpPr>
          <p:cNvPr id="12" name="TextBox 11"/>
          <p:cNvSpPr txBox="1"/>
          <p:nvPr/>
        </p:nvSpPr>
        <p:spPr bwMode="auto">
          <a:xfrm>
            <a:off x="3896512" y="3728665"/>
            <a:ext cx="5597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r>
              <a:rPr lang="en-GB" sz="2000" b="1" dirty="0" smtClean="0">
                <a:solidFill>
                  <a:srgbClr val="FF0000"/>
                </a:solidFill>
                <a:sym typeface="Symbol" pitchFamily="18" charset="2"/>
              </a:rPr>
              <a:t>H</a:t>
            </a:r>
            <a:r>
              <a:rPr lang="en-GB" sz="2000" b="1" baseline="-25000" dirty="0" smtClean="0">
                <a:solidFill>
                  <a:srgbClr val="FF0000"/>
                </a:solidFill>
                <a:sym typeface="Symbol" pitchFamily="18" charset="2"/>
              </a:rPr>
              <a:t>c2</a:t>
            </a:r>
            <a:endParaRPr lang="en-GB" sz="2000" b="1" baseline="-25000" dirty="0">
              <a:solidFill>
                <a:srgbClr val="FF0000"/>
              </a:solidFill>
              <a:sym typeface="Symbol" pitchFamily="18" charset="2"/>
            </a:endParaRPr>
          </a:p>
        </p:txBody>
      </p:sp>
      <p:sp>
        <p:nvSpPr>
          <p:cNvPr id="13" name="TextBox 12"/>
          <p:cNvSpPr txBox="1"/>
          <p:nvPr/>
        </p:nvSpPr>
        <p:spPr bwMode="auto">
          <a:xfrm>
            <a:off x="3616350" y="5649496"/>
            <a:ext cx="5597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r>
              <a:rPr lang="en-GB" sz="2000" b="1" dirty="0" smtClean="0">
                <a:solidFill>
                  <a:srgbClr val="FF0000"/>
                </a:solidFill>
                <a:sym typeface="Symbol" pitchFamily="18" charset="2"/>
              </a:rPr>
              <a:t>H</a:t>
            </a:r>
            <a:r>
              <a:rPr lang="en-GB" sz="2000" b="1" baseline="-25000" dirty="0" smtClean="0">
                <a:solidFill>
                  <a:srgbClr val="FF0000"/>
                </a:solidFill>
                <a:sym typeface="Symbol" pitchFamily="18" charset="2"/>
              </a:rPr>
              <a:t>c2</a:t>
            </a:r>
            <a:endParaRPr lang="en-GB" sz="2000" b="1" baseline="-25000" dirty="0">
              <a:solidFill>
                <a:srgbClr val="FF0000"/>
              </a:solidFill>
              <a:sym typeface="Symbol" pitchFamily="18" charset="2"/>
            </a:endParaRPr>
          </a:p>
        </p:txBody>
      </p:sp>
      <p:sp>
        <p:nvSpPr>
          <p:cNvPr id="14" name="TextBox 13"/>
          <p:cNvSpPr txBox="1"/>
          <p:nvPr/>
        </p:nvSpPr>
        <p:spPr bwMode="auto">
          <a:xfrm>
            <a:off x="7922166" y="3649281"/>
            <a:ext cx="5597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r>
              <a:rPr lang="en-GB" sz="2000" b="1" dirty="0" smtClean="0">
                <a:solidFill>
                  <a:srgbClr val="FF0000"/>
                </a:solidFill>
                <a:sym typeface="Symbol" pitchFamily="18" charset="2"/>
              </a:rPr>
              <a:t>H</a:t>
            </a:r>
            <a:r>
              <a:rPr lang="en-GB" sz="2000" b="1" baseline="-25000" dirty="0" smtClean="0">
                <a:solidFill>
                  <a:srgbClr val="FF0000"/>
                </a:solidFill>
                <a:sym typeface="Symbol" pitchFamily="18" charset="2"/>
              </a:rPr>
              <a:t>c2</a:t>
            </a:r>
            <a:endParaRPr lang="en-GB" sz="2000" b="1" baseline="-25000" dirty="0">
              <a:solidFill>
                <a:srgbClr val="FF0000"/>
              </a:solidFill>
              <a:sym typeface="Symbol" pitchFamily="18" charset="2"/>
            </a:endParaRPr>
          </a:p>
        </p:txBody>
      </p:sp>
      <p:sp>
        <p:nvSpPr>
          <p:cNvPr id="15" name="TextBox 14"/>
          <p:cNvSpPr txBox="1"/>
          <p:nvPr/>
        </p:nvSpPr>
        <p:spPr bwMode="auto">
          <a:xfrm>
            <a:off x="7865376" y="1179539"/>
            <a:ext cx="5597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r>
              <a:rPr lang="en-GB" sz="2000" b="1" dirty="0" smtClean="0">
                <a:solidFill>
                  <a:srgbClr val="FF0000"/>
                </a:solidFill>
                <a:sym typeface="Symbol" pitchFamily="18" charset="2"/>
              </a:rPr>
              <a:t>H</a:t>
            </a:r>
            <a:r>
              <a:rPr lang="en-GB" sz="2000" b="1" baseline="-25000" dirty="0" smtClean="0">
                <a:solidFill>
                  <a:srgbClr val="FF0000"/>
                </a:solidFill>
                <a:sym typeface="Symbol" pitchFamily="18" charset="2"/>
              </a:rPr>
              <a:t>c2</a:t>
            </a:r>
            <a:endParaRPr lang="en-GB" sz="2000" b="1" baseline="-25000" dirty="0">
              <a:solidFill>
                <a:srgbClr val="FF0000"/>
              </a:solidFill>
              <a:sym typeface="Symbol" pitchFamily="18" charset="2"/>
            </a:endParaRPr>
          </a:p>
        </p:txBody>
      </p:sp>
      <p:cxnSp>
        <p:nvCxnSpPr>
          <p:cNvPr id="16" name="Straight Connector 15"/>
          <p:cNvCxnSpPr/>
          <p:nvPr/>
        </p:nvCxnSpPr>
        <p:spPr bwMode="auto">
          <a:xfrm>
            <a:off x="2855674" y="2010942"/>
            <a:ext cx="0" cy="476356"/>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21" name="Straight Connector 20"/>
          <p:cNvCxnSpPr/>
          <p:nvPr/>
        </p:nvCxnSpPr>
        <p:spPr bwMode="auto">
          <a:xfrm flipH="1">
            <a:off x="2783666" y="3513042"/>
            <a:ext cx="36004" cy="703416"/>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23" name="Straight Connector 22"/>
          <p:cNvCxnSpPr/>
          <p:nvPr/>
        </p:nvCxnSpPr>
        <p:spPr bwMode="auto">
          <a:xfrm flipH="1">
            <a:off x="2819670" y="5345180"/>
            <a:ext cx="108012" cy="734360"/>
          </a:xfrm>
          <a:prstGeom prst="line">
            <a:avLst/>
          </a:prstGeom>
          <a:solidFill>
            <a:schemeClr val="accent1"/>
          </a:solidFill>
          <a:ln w="22225" cap="flat" cmpd="sng" algn="ctr">
            <a:solidFill>
              <a:srgbClr val="FF0000"/>
            </a:solidFill>
            <a:prstDash val="solid"/>
            <a:round/>
            <a:headEnd type="none" w="med" len="med"/>
            <a:tailEnd type="none" w="med" len="med"/>
          </a:ln>
          <a:effectLst/>
        </p:spPr>
      </p:cxnSp>
      <p:sp>
        <p:nvSpPr>
          <p:cNvPr id="25" name="Rectangle 24"/>
          <p:cNvSpPr/>
          <p:nvPr/>
        </p:nvSpPr>
        <p:spPr>
          <a:xfrm>
            <a:off x="3174562" y="734879"/>
            <a:ext cx="721672" cy="400110"/>
          </a:xfrm>
          <a:prstGeom prst="rect">
            <a:avLst/>
          </a:prstGeom>
        </p:spPr>
        <p:txBody>
          <a:bodyPr wrap="none">
            <a:spAutoFit/>
          </a:bodyPr>
          <a:lstStyle/>
          <a:p>
            <a:r>
              <a:rPr lang="en-GB" sz="2000" b="1" dirty="0" err="1" smtClean="0">
                <a:solidFill>
                  <a:srgbClr val="0000FF"/>
                </a:solidFill>
                <a:sym typeface="Symbol" pitchFamily="18" charset="2"/>
              </a:rPr>
              <a:t>H</a:t>
            </a:r>
            <a:r>
              <a:rPr lang="en-GB" sz="2000" b="1" baseline="-25000" dirty="0" err="1" smtClean="0">
                <a:solidFill>
                  <a:srgbClr val="0000FF"/>
                </a:solidFill>
                <a:sym typeface="Symbol" pitchFamily="18" charset="2"/>
              </a:rPr>
              <a:t>smp</a:t>
            </a:r>
            <a:endParaRPr lang="en-GB" sz="2000" b="1" baseline="-25000" dirty="0">
              <a:solidFill>
                <a:srgbClr val="0000FF"/>
              </a:solidFill>
              <a:sym typeface="Symbol" pitchFamily="18" charset="2"/>
            </a:endParaRPr>
          </a:p>
        </p:txBody>
      </p:sp>
      <p:cxnSp>
        <p:nvCxnSpPr>
          <p:cNvPr id="27" name="Straight Connector 26"/>
          <p:cNvCxnSpPr/>
          <p:nvPr/>
        </p:nvCxnSpPr>
        <p:spPr bwMode="auto">
          <a:xfrm>
            <a:off x="3863786" y="1478070"/>
            <a:ext cx="0" cy="238178"/>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29" name="Straight Connector 28"/>
          <p:cNvCxnSpPr/>
          <p:nvPr/>
        </p:nvCxnSpPr>
        <p:spPr bwMode="auto">
          <a:xfrm>
            <a:off x="4079810" y="3568507"/>
            <a:ext cx="0" cy="171595"/>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34" name="Straight Connector 33"/>
          <p:cNvCxnSpPr>
            <a:endCxn id="13" idx="0"/>
          </p:cNvCxnSpPr>
          <p:nvPr/>
        </p:nvCxnSpPr>
        <p:spPr bwMode="auto">
          <a:xfrm>
            <a:off x="3896235" y="5421545"/>
            <a:ext cx="0" cy="227951"/>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40" name="Straight Connector 39"/>
          <p:cNvCxnSpPr/>
          <p:nvPr/>
        </p:nvCxnSpPr>
        <p:spPr bwMode="auto">
          <a:xfrm>
            <a:off x="3359730" y="1059986"/>
            <a:ext cx="0" cy="238178"/>
          </a:xfrm>
          <a:prstGeom prst="line">
            <a:avLst/>
          </a:prstGeom>
          <a:solidFill>
            <a:schemeClr val="accent1"/>
          </a:solidFill>
          <a:ln w="22225" cap="flat" cmpd="sng" algn="ctr">
            <a:solidFill>
              <a:srgbClr val="0000FF"/>
            </a:solidFill>
            <a:prstDash val="solid"/>
            <a:round/>
            <a:headEnd type="none" w="med" len="med"/>
            <a:tailEnd type="none" w="med" len="med"/>
          </a:ln>
          <a:effectLst/>
        </p:spPr>
      </p:cxnSp>
      <p:sp>
        <p:nvSpPr>
          <p:cNvPr id="41" name="Rectangle 40"/>
          <p:cNvSpPr/>
          <p:nvPr/>
        </p:nvSpPr>
        <p:spPr>
          <a:xfrm>
            <a:off x="7238422" y="779429"/>
            <a:ext cx="721672" cy="400110"/>
          </a:xfrm>
          <a:prstGeom prst="rect">
            <a:avLst/>
          </a:prstGeom>
        </p:spPr>
        <p:txBody>
          <a:bodyPr wrap="none">
            <a:spAutoFit/>
          </a:bodyPr>
          <a:lstStyle/>
          <a:p>
            <a:r>
              <a:rPr lang="en-GB" sz="2000" b="1" dirty="0" err="1" smtClean="0">
                <a:solidFill>
                  <a:srgbClr val="0000FF"/>
                </a:solidFill>
                <a:sym typeface="Symbol" pitchFamily="18" charset="2"/>
              </a:rPr>
              <a:t>H</a:t>
            </a:r>
            <a:r>
              <a:rPr lang="en-GB" sz="2000" b="1" baseline="-25000" dirty="0" err="1" smtClean="0">
                <a:solidFill>
                  <a:srgbClr val="0000FF"/>
                </a:solidFill>
                <a:sym typeface="Symbol" pitchFamily="18" charset="2"/>
              </a:rPr>
              <a:t>smp</a:t>
            </a:r>
            <a:endParaRPr lang="en-GB" sz="2000" b="1" baseline="-25000" dirty="0">
              <a:solidFill>
                <a:srgbClr val="0000FF"/>
              </a:solidFill>
              <a:sym typeface="Symbol" pitchFamily="18" charset="2"/>
            </a:endParaRPr>
          </a:p>
        </p:txBody>
      </p:sp>
      <p:cxnSp>
        <p:nvCxnSpPr>
          <p:cNvPr id="42" name="Straight Connector 41"/>
          <p:cNvCxnSpPr/>
          <p:nvPr/>
        </p:nvCxnSpPr>
        <p:spPr bwMode="auto">
          <a:xfrm>
            <a:off x="7423590" y="1104536"/>
            <a:ext cx="0" cy="238178"/>
          </a:xfrm>
          <a:prstGeom prst="line">
            <a:avLst/>
          </a:prstGeom>
          <a:solidFill>
            <a:schemeClr val="accent1"/>
          </a:solidFill>
          <a:ln w="22225" cap="flat" cmpd="sng" algn="ctr">
            <a:solidFill>
              <a:srgbClr val="0000FF"/>
            </a:solidFill>
            <a:prstDash val="solid"/>
            <a:round/>
            <a:headEnd type="none" w="med" len="med"/>
            <a:tailEnd type="none" w="med" len="med"/>
          </a:ln>
          <a:effectLst/>
        </p:spPr>
      </p:cxnSp>
      <p:sp>
        <p:nvSpPr>
          <p:cNvPr id="43" name="Rectangle 42"/>
          <p:cNvSpPr/>
          <p:nvPr/>
        </p:nvSpPr>
        <p:spPr>
          <a:xfrm>
            <a:off x="3454445" y="2520546"/>
            <a:ext cx="721672" cy="400110"/>
          </a:xfrm>
          <a:prstGeom prst="rect">
            <a:avLst/>
          </a:prstGeom>
        </p:spPr>
        <p:txBody>
          <a:bodyPr wrap="none">
            <a:spAutoFit/>
          </a:bodyPr>
          <a:lstStyle/>
          <a:p>
            <a:r>
              <a:rPr lang="en-GB" sz="2000" b="1" dirty="0" err="1" smtClean="0">
                <a:solidFill>
                  <a:srgbClr val="0000FF"/>
                </a:solidFill>
                <a:sym typeface="Symbol" pitchFamily="18" charset="2"/>
              </a:rPr>
              <a:t>H</a:t>
            </a:r>
            <a:r>
              <a:rPr lang="en-GB" sz="2000" b="1" baseline="-25000" dirty="0" err="1" smtClean="0">
                <a:solidFill>
                  <a:srgbClr val="0000FF"/>
                </a:solidFill>
                <a:sym typeface="Symbol" pitchFamily="18" charset="2"/>
              </a:rPr>
              <a:t>smp</a:t>
            </a:r>
            <a:endParaRPr lang="en-GB" sz="2000" b="1" baseline="-25000" dirty="0">
              <a:solidFill>
                <a:srgbClr val="0000FF"/>
              </a:solidFill>
              <a:sym typeface="Symbol" pitchFamily="18" charset="2"/>
            </a:endParaRPr>
          </a:p>
        </p:txBody>
      </p:sp>
      <p:cxnSp>
        <p:nvCxnSpPr>
          <p:cNvPr id="44" name="Straight Connector 43"/>
          <p:cNvCxnSpPr/>
          <p:nvPr/>
        </p:nvCxnSpPr>
        <p:spPr bwMode="auto">
          <a:xfrm>
            <a:off x="3639613" y="2845653"/>
            <a:ext cx="0" cy="238178"/>
          </a:xfrm>
          <a:prstGeom prst="line">
            <a:avLst/>
          </a:prstGeom>
          <a:solidFill>
            <a:schemeClr val="accent1"/>
          </a:solidFill>
          <a:ln w="22225" cap="flat" cmpd="sng" algn="ctr">
            <a:solidFill>
              <a:srgbClr val="0000FF"/>
            </a:solidFill>
            <a:prstDash val="solid"/>
            <a:round/>
            <a:headEnd type="none" w="med" len="med"/>
            <a:tailEnd type="none" w="med" len="med"/>
          </a:ln>
          <a:effectLst/>
        </p:spPr>
      </p:cxnSp>
      <p:sp>
        <p:nvSpPr>
          <p:cNvPr id="45" name="Rectangle 44"/>
          <p:cNvSpPr/>
          <p:nvPr/>
        </p:nvSpPr>
        <p:spPr>
          <a:xfrm>
            <a:off x="7423590" y="2550465"/>
            <a:ext cx="721672" cy="400110"/>
          </a:xfrm>
          <a:prstGeom prst="rect">
            <a:avLst/>
          </a:prstGeom>
        </p:spPr>
        <p:txBody>
          <a:bodyPr wrap="none">
            <a:spAutoFit/>
          </a:bodyPr>
          <a:lstStyle/>
          <a:p>
            <a:r>
              <a:rPr lang="en-GB" sz="2000" b="1" dirty="0" err="1" smtClean="0">
                <a:solidFill>
                  <a:srgbClr val="0000FF"/>
                </a:solidFill>
                <a:sym typeface="Symbol" pitchFamily="18" charset="2"/>
              </a:rPr>
              <a:t>H</a:t>
            </a:r>
            <a:r>
              <a:rPr lang="en-GB" sz="2000" b="1" baseline="-25000" dirty="0" err="1" smtClean="0">
                <a:solidFill>
                  <a:srgbClr val="0000FF"/>
                </a:solidFill>
                <a:sym typeface="Symbol" pitchFamily="18" charset="2"/>
              </a:rPr>
              <a:t>smp</a:t>
            </a:r>
            <a:endParaRPr lang="en-GB" sz="2000" b="1" baseline="-25000" dirty="0">
              <a:solidFill>
                <a:srgbClr val="0000FF"/>
              </a:solidFill>
              <a:sym typeface="Symbol" pitchFamily="18" charset="2"/>
            </a:endParaRPr>
          </a:p>
        </p:txBody>
      </p:sp>
      <p:cxnSp>
        <p:nvCxnSpPr>
          <p:cNvPr id="46" name="Straight Connector 45"/>
          <p:cNvCxnSpPr/>
          <p:nvPr/>
        </p:nvCxnSpPr>
        <p:spPr bwMode="auto">
          <a:xfrm>
            <a:off x="7628500" y="2865294"/>
            <a:ext cx="0" cy="175630"/>
          </a:xfrm>
          <a:prstGeom prst="line">
            <a:avLst/>
          </a:prstGeom>
          <a:solidFill>
            <a:schemeClr val="accent1"/>
          </a:solidFill>
          <a:ln w="22225" cap="flat" cmpd="sng" algn="ctr">
            <a:solidFill>
              <a:srgbClr val="0000FF"/>
            </a:solidFill>
            <a:prstDash val="solid"/>
            <a:round/>
            <a:headEnd type="none" w="med" len="med"/>
            <a:tailEnd type="none" w="med" len="med"/>
          </a:ln>
          <a:effectLst/>
        </p:spPr>
      </p:cxnSp>
      <p:sp>
        <p:nvSpPr>
          <p:cNvPr id="47" name="Rectangle 46"/>
          <p:cNvSpPr/>
          <p:nvPr/>
        </p:nvSpPr>
        <p:spPr>
          <a:xfrm>
            <a:off x="3255514" y="4502236"/>
            <a:ext cx="721672" cy="400110"/>
          </a:xfrm>
          <a:prstGeom prst="rect">
            <a:avLst/>
          </a:prstGeom>
        </p:spPr>
        <p:txBody>
          <a:bodyPr wrap="none">
            <a:spAutoFit/>
          </a:bodyPr>
          <a:lstStyle/>
          <a:p>
            <a:r>
              <a:rPr lang="en-GB" sz="2000" b="1" dirty="0" err="1" smtClean="0">
                <a:solidFill>
                  <a:srgbClr val="0000FF"/>
                </a:solidFill>
                <a:sym typeface="Symbol" pitchFamily="18" charset="2"/>
              </a:rPr>
              <a:t>H</a:t>
            </a:r>
            <a:r>
              <a:rPr lang="en-GB" sz="2000" b="1" baseline="-25000" dirty="0" err="1" smtClean="0">
                <a:solidFill>
                  <a:srgbClr val="0000FF"/>
                </a:solidFill>
                <a:sym typeface="Symbol" pitchFamily="18" charset="2"/>
              </a:rPr>
              <a:t>smp</a:t>
            </a:r>
            <a:endParaRPr lang="en-GB" sz="2000" b="1" baseline="-25000" dirty="0">
              <a:solidFill>
                <a:srgbClr val="0000FF"/>
              </a:solidFill>
              <a:sym typeface="Symbol" pitchFamily="18" charset="2"/>
            </a:endParaRPr>
          </a:p>
        </p:txBody>
      </p:sp>
      <p:cxnSp>
        <p:nvCxnSpPr>
          <p:cNvPr id="48" name="Straight Connector 47"/>
          <p:cNvCxnSpPr/>
          <p:nvPr/>
        </p:nvCxnSpPr>
        <p:spPr bwMode="auto">
          <a:xfrm>
            <a:off x="3444146" y="4902346"/>
            <a:ext cx="0" cy="238178"/>
          </a:xfrm>
          <a:prstGeom prst="line">
            <a:avLst/>
          </a:prstGeom>
          <a:solidFill>
            <a:schemeClr val="accent1"/>
          </a:solidFill>
          <a:ln w="22225" cap="flat" cmpd="sng" algn="ctr">
            <a:solidFill>
              <a:srgbClr val="0000FF"/>
            </a:solidFill>
            <a:prstDash val="solid"/>
            <a:round/>
            <a:headEnd type="none" w="med" len="med"/>
            <a:tailEnd type="none" w="med" len="med"/>
          </a:ln>
          <a:effectLst/>
        </p:spPr>
      </p:cxnSp>
      <p:cxnSp>
        <p:nvCxnSpPr>
          <p:cNvPr id="49" name="Straight Connector 48"/>
          <p:cNvCxnSpPr/>
          <p:nvPr/>
        </p:nvCxnSpPr>
        <p:spPr bwMode="auto">
          <a:xfrm>
            <a:off x="6960130" y="1804031"/>
            <a:ext cx="0" cy="476356"/>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50" name="Straight Connector 49"/>
          <p:cNvCxnSpPr/>
          <p:nvPr/>
        </p:nvCxnSpPr>
        <p:spPr bwMode="auto">
          <a:xfrm flipH="1">
            <a:off x="6787818" y="3513042"/>
            <a:ext cx="100304" cy="615733"/>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58" name="Straight Connector 57"/>
          <p:cNvCxnSpPr/>
          <p:nvPr/>
        </p:nvCxnSpPr>
        <p:spPr bwMode="auto">
          <a:xfrm>
            <a:off x="8040250" y="1511361"/>
            <a:ext cx="0" cy="171595"/>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61" name="Straight Connector 60"/>
          <p:cNvCxnSpPr/>
          <p:nvPr/>
        </p:nvCxnSpPr>
        <p:spPr bwMode="auto">
          <a:xfrm>
            <a:off x="8112258" y="3573873"/>
            <a:ext cx="0" cy="171595"/>
          </a:xfrm>
          <a:prstGeom prst="line">
            <a:avLst/>
          </a:prstGeom>
          <a:solidFill>
            <a:schemeClr val="accent1"/>
          </a:solidFill>
          <a:ln w="22225" cap="flat" cmpd="sng" algn="ctr">
            <a:solidFill>
              <a:srgbClr val="FF0000"/>
            </a:solidFill>
            <a:prstDash val="solid"/>
            <a:round/>
            <a:headEnd type="none" w="med" len="med"/>
            <a:tailEnd type="none" w="med" len="med"/>
          </a:ln>
          <a:effectLst/>
        </p:spPr>
      </p:cxnSp>
      <p:sp>
        <p:nvSpPr>
          <p:cNvPr id="62" name="Title 2"/>
          <p:cNvSpPr txBox="1">
            <a:spLocks/>
          </p:cNvSpPr>
          <p:nvPr/>
        </p:nvSpPr>
        <p:spPr bwMode="auto">
          <a:xfrm>
            <a:off x="263386" y="66073"/>
            <a:ext cx="8640960" cy="576064"/>
          </a:xfrm>
          <a:prstGeom prst="rect">
            <a:avLst/>
          </a:prstGeom>
          <a:solidFill>
            <a:schemeClr val="bg1"/>
          </a:solidFill>
          <a:ln>
            <a:noFill/>
          </a:ln>
          <a:extLst/>
        </p:spPr>
        <p:txBody>
          <a:bodyPr vert="horz" wrap="square" lIns="91440" tIns="45720" rIns="91440" bIns="45720" numCol="1" anchor="b" anchorCtr="0" compatLnSpc="1">
            <a:prstTxWarp prst="textNoShape">
              <a:avLst/>
            </a:prstTxWarp>
          </a:bodyPr>
          <a:lstStyle>
            <a:lvl1pPr algn="ctr" rtl="0" eaLnBrk="0" fontAlgn="base" hangingPunct="0">
              <a:spcBef>
                <a:spcPct val="0"/>
              </a:spcBef>
              <a:spcAft>
                <a:spcPct val="0"/>
              </a:spcAft>
              <a:defRPr sz="3200" b="1">
                <a:solidFill>
                  <a:srgbClr val="FF0000"/>
                </a:solidFill>
                <a:effectLst>
                  <a:outerShdw blurRad="38100" dist="38100" dir="2700000" algn="tl">
                    <a:srgbClr val="000000">
                      <a:alpha val="43137"/>
                    </a:srgbClr>
                  </a:outerShdw>
                </a:effectLst>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r>
              <a:rPr lang="en-GB" kern="0" dirty="0" smtClean="0"/>
              <a:t>Superconductivity evaluation: DC SQUID </a:t>
            </a:r>
            <a:endParaRPr lang="en-GB" kern="0" dirty="0"/>
          </a:p>
        </p:txBody>
      </p:sp>
    </p:spTree>
    <p:extLst>
      <p:ext uri="{BB962C8B-B14F-4D97-AF65-F5344CB8AC3E}">
        <p14:creationId xmlns:p14="http://schemas.microsoft.com/office/powerpoint/2010/main" val="35763844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484784"/>
            <a:ext cx="7776864" cy="864096"/>
          </a:xfrm>
        </p:spPr>
        <p:txBody>
          <a:bodyPr/>
          <a:lstStyle/>
          <a:p>
            <a:pPr marL="0" indent="0">
              <a:buNone/>
            </a:pPr>
            <a:r>
              <a:rPr lang="en-GB" altLang="en-US" sz="3200" b="1" dirty="0">
                <a:latin typeface="CorisandeBold" pitchFamily="2" charset="0"/>
              </a:rPr>
              <a:t>H</a:t>
            </a:r>
            <a:r>
              <a:rPr lang="en-GB" altLang="en-US" sz="3200" b="1" baseline="-25000" dirty="0">
                <a:latin typeface="CorisandeBold" pitchFamily="2" charset="0"/>
              </a:rPr>
              <a:t>C2</a:t>
            </a:r>
            <a:r>
              <a:rPr lang="en-GB" altLang="en-US" sz="3200" b="1" dirty="0">
                <a:latin typeface="CorisandeBold" pitchFamily="2" charset="0"/>
              </a:rPr>
              <a:t> increases with RRR at </a:t>
            </a:r>
            <a:r>
              <a:rPr lang="en-GB" altLang="en-US" sz="3200" b="1" dirty="0" smtClean="0">
                <a:latin typeface="CorisandeBold" pitchFamily="2" charset="0"/>
              </a:rPr>
              <a:t>T = </a:t>
            </a:r>
            <a:r>
              <a:rPr lang="en-GB" altLang="en-US" sz="3200" b="1" dirty="0">
                <a:latin typeface="CorisandeBold" pitchFamily="2" charset="0"/>
              </a:rPr>
              <a:t>6 K</a:t>
            </a:r>
            <a:endParaRPr lang="en-GB" sz="3200" b="1" dirty="0"/>
          </a:p>
        </p:txBody>
      </p:sp>
      <p:sp>
        <p:nvSpPr>
          <p:cNvPr id="3" name="Title 2"/>
          <p:cNvSpPr>
            <a:spLocks noGrp="1"/>
          </p:cNvSpPr>
          <p:nvPr>
            <p:ph type="title"/>
          </p:nvPr>
        </p:nvSpPr>
        <p:spPr/>
        <p:txBody>
          <a:bodyPr/>
          <a:lstStyle/>
          <a:p>
            <a:r>
              <a:rPr lang="en-GB" dirty="0" smtClean="0"/>
              <a:t>RRR vs </a:t>
            </a:r>
            <a:r>
              <a:rPr lang="en-GB" dirty="0" smtClean="0"/>
              <a:t>H</a:t>
            </a:r>
            <a:r>
              <a:rPr lang="en-GB" baseline="-25000" dirty="0" smtClean="0"/>
              <a:t>c2 </a:t>
            </a:r>
            <a:r>
              <a:rPr lang="en-GB" dirty="0" smtClean="0"/>
              <a:t> </a:t>
            </a:r>
            <a:r>
              <a:rPr lang="en-GB" dirty="0" err="1" smtClean="0"/>
              <a:t>fim</a:t>
            </a:r>
            <a:r>
              <a:rPr lang="en-GB" dirty="0" smtClean="0"/>
              <a:t> deposited on Silicon</a:t>
            </a:r>
            <a:endParaRPr lang="en-GB" baseline="-25000" dirty="0"/>
          </a:p>
        </p:txBody>
      </p:sp>
      <p:graphicFrame>
        <p:nvGraphicFramePr>
          <p:cNvPr id="4" name="Object 3"/>
          <p:cNvGraphicFramePr>
            <a:graphicFrameLocks/>
          </p:cNvGraphicFramePr>
          <p:nvPr>
            <p:extLst>
              <p:ext uri="{D42A27DB-BD31-4B8C-83A1-F6EECF244321}">
                <p14:modId xmlns:p14="http://schemas.microsoft.com/office/powerpoint/2010/main" val="626164104"/>
              </p:ext>
            </p:extLst>
          </p:nvPr>
        </p:nvGraphicFramePr>
        <p:xfrm>
          <a:off x="1475656" y="2348880"/>
          <a:ext cx="6264696" cy="3528392"/>
        </p:xfrm>
        <a:graphic>
          <a:graphicData uri="http://schemas.openxmlformats.org/presentationml/2006/ole">
            <mc:AlternateContent xmlns:mc="http://schemas.openxmlformats.org/markup-compatibility/2006">
              <mc:Choice xmlns:v="urn:schemas-microsoft-com:vml" Requires="v">
                <p:oleObj spid="_x0000_s1030" name="Worksheet" r:id="rId3" imgW="9254530" imgH="4791871" progId="Excel.Sheet.8">
                  <p:embed/>
                </p:oleObj>
              </mc:Choice>
              <mc:Fallback>
                <p:oleObj name="Worksheet" r:id="rId3" imgW="9254530" imgH="4791871"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2348880"/>
                        <a:ext cx="6264696" cy="352839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1500466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796136" y="1052736"/>
            <a:ext cx="3240360" cy="5688632"/>
          </a:xfrm>
        </p:spPr>
        <p:txBody>
          <a:bodyPr/>
          <a:lstStyle/>
          <a:p>
            <a:r>
              <a:rPr lang="en-GB" sz="2000" dirty="0"/>
              <a:t>Mock up 3.9 GHz pill box cavity has been fabricated  to validate the simulation results obtained with </a:t>
            </a:r>
            <a:r>
              <a:rPr lang="en-GB" sz="2000" dirty="0" smtClean="0"/>
              <a:t>Microwave Studio.</a:t>
            </a:r>
            <a:endParaRPr lang="en-GB" sz="2000" dirty="0"/>
          </a:p>
          <a:p>
            <a:pPr marL="0" indent="0">
              <a:buNone/>
            </a:pPr>
            <a:endParaRPr lang="en-GB" sz="2000" dirty="0" smtClean="0"/>
          </a:p>
          <a:p>
            <a:r>
              <a:rPr lang="en-GB" sz="2000" dirty="0" smtClean="0"/>
              <a:t>Samples</a:t>
            </a:r>
            <a:r>
              <a:rPr lang="en-GB" sz="2000" dirty="0" smtClean="0"/>
              <a:t>: </a:t>
            </a:r>
          </a:p>
          <a:p>
            <a:pPr lvl="1"/>
            <a:r>
              <a:rPr lang="en-GB" sz="1600" dirty="0"/>
              <a:t>a </a:t>
            </a:r>
            <a:r>
              <a:rPr lang="en-GB" sz="1600" dirty="0" smtClean="0"/>
              <a:t>100-mm diam. </a:t>
            </a:r>
            <a:r>
              <a:rPr lang="en-GB" sz="1600" dirty="0" err="1" smtClean="0"/>
              <a:t>Nb</a:t>
            </a:r>
            <a:r>
              <a:rPr lang="en-GB" sz="1600" dirty="0" smtClean="0"/>
              <a:t> disk</a:t>
            </a:r>
            <a:endParaRPr lang="en-GB" sz="1600" dirty="0"/>
          </a:p>
          <a:p>
            <a:pPr lvl="1"/>
            <a:r>
              <a:rPr lang="en-GB" sz="1600" dirty="0" smtClean="0"/>
              <a:t>a 100-mm diam. copper disk with </a:t>
            </a:r>
            <a:r>
              <a:rPr lang="en-GB" sz="1600" dirty="0"/>
              <a:t>thin films of </a:t>
            </a:r>
            <a:r>
              <a:rPr lang="en-GB" sz="1600" dirty="0" err="1"/>
              <a:t>Nb</a:t>
            </a:r>
            <a:r>
              <a:rPr lang="en-GB" sz="1600" dirty="0"/>
              <a:t> deposited on  </a:t>
            </a:r>
            <a:r>
              <a:rPr lang="en-GB" sz="1600" dirty="0" smtClean="0"/>
              <a:t>the </a:t>
            </a:r>
            <a:r>
              <a:rPr lang="en-GB" sz="1600" dirty="0"/>
              <a:t>surface</a:t>
            </a:r>
            <a:r>
              <a:rPr lang="en-GB" sz="1600" dirty="0" smtClean="0"/>
              <a:t>.</a:t>
            </a:r>
            <a:endParaRPr lang="en-GB" sz="1600" dirty="0"/>
          </a:p>
        </p:txBody>
      </p:sp>
      <p:sp>
        <p:nvSpPr>
          <p:cNvPr id="3" name="Title 2"/>
          <p:cNvSpPr>
            <a:spLocks noGrp="1"/>
          </p:cNvSpPr>
          <p:nvPr>
            <p:ph type="title"/>
          </p:nvPr>
        </p:nvSpPr>
        <p:spPr>
          <a:xfrm>
            <a:off x="1402998" y="188640"/>
            <a:ext cx="7093958" cy="908720"/>
          </a:xfrm>
          <a:solidFill>
            <a:schemeClr val="bg1"/>
          </a:solidFill>
        </p:spPr>
        <p:txBody>
          <a:bodyPr/>
          <a:lstStyle/>
          <a:p>
            <a:r>
              <a:rPr lang="en-GB" dirty="0" smtClean="0"/>
              <a:t>Pill BOX Cavity: Aluminium </a:t>
            </a:r>
            <a:r>
              <a:rPr lang="en-GB" dirty="0"/>
              <a:t>mock up RF cavity </a:t>
            </a:r>
            <a:r>
              <a:rPr lang="en-GB" dirty="0" smtClean="0"/>
              <a:t>test</a:t>
            </a:r>
            <a:endParaRPr lang="en-GB" dirty="0"/>
          </a:p>
        </p:txBody>
      </p:sp>
      <p:pic>
        <p:nvPicPr>
          <p:cNvPr id="4" name="Picture 4"/>
          <p:cNvPicPr>
            <a:picLocks noChangeAspect="1" noChangeArrowheads="1"/>
          </p:cNvPicPr>
          <p:nvPr/>
        </p:nvPicPr>
        <p:blipFill>
          <a:blip r:embed="rId2" cstate="print"/>
          <a:srcRect/>
          <a:stretch>
            <a:fillRect/>
          </a:stretch>
        </p:blipFill>
        <p:spPr bwMode="auto">
          <a:xfrm>
            <a:off x="105757" y="3918060"/>
            <a:ext cx="2882444" cy="2320843"/>
          </a:xfrm>
          <a:prstGeom prst="rect">
            <a:avLst/>
          </a:prstGeom>
          <a:noFill/>
          <a:ln w="9525">
            <a:noFill/>
            <a:miter lim="800000"/>
            <a:headEnd/>
            <a:tailEnd/>
          </a:ln>
          <a:effectLst/>
        </p:spPr>
      </p:pic>
      <p:pic>
        <p:nvPicPr>
          <p:cNvPr id="5" name="Picture 5"/>
          <p:cNvPicPr>
            <a:picLocks noChangeAspect="1" noChangeArrowheads="1"/>
          </p:cNvPicPr>
          <p:nvPr/>
        </p:nvPicPr>
        <p:blipFill>
          <a:blip r:embed="rId3" cstate="print"/>
          <a:srcRect/>
          <a:stretch>
            <a:fillRect/>
          </a:stretch>
        </p:blipFill>
        <p:spPr bwMode="auto">
          <a:xfrm>
            <a:off x="2992364" y="3946107"/>
            <a:ext cx="3057062" cy="2292797"/>
          </a:xfrm>
          <a:prstGeom prst="rect">
            <a:avLst/>
          </a:prstGeom>
          <a:noFill/>
          <a:ln w="9525">
            <a:noFill/>
            <a:miter lim="800000"/>
            <a:headEnd/>
            <a:tailEnd/>
          </a:ln>
          <a:effectLst/>
        </p:spPr>
      </p:pic>
      <p:sp>
        <p:nvSpPr>
          <p:cNvPr id="6" name="Rectangle 5"/>
          <p:cNvSpPr/>
          <p:nvPr/>
        </p:nvSpPr>
        <p:spPr>
          <a:xfrm>
            <a:off x="224354" y="1889077"/>
            <a:ext cx="5401217" cy="1755001"/>
          </a:xfrm>
          <a:prstGeom prst="rect">
            <a:avLst/>
          </a:prstGeom>
          <a:pattFill prst="wdDnDiag">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7" name="Rectangle 6"/>
          <p:cNvSpPr/>
          <p:nvPr/>
        </p:nvSpPr>
        <p:spPr>
          <a:xfrm>
            <a:off x="1501165" y="1896215"/>
            <a:ext cx="137810" cy="5866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8" name="Rectangle 7"/>
          <p:cNvSpPr/>
          <p:nvPr/>
        </p:nvSpPr>
        <p:spPr>
          <a:xfrm>
            <a:off x="4232052" y="1889076"/>
            <a:ext cx="127095" cy="593834"/>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9" name="Rectangle 8"/>
          <p:cNvSpPr/>
          <p:nvPr/>
        </p:nvSpPr>
        <p:spPr>
          <a:xfrm>
            <a:off x="768342" y="1888101"/>
            <a:ext cx="306230" cy="75475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10" name="Rectangle 9"/>
          <p:cNvSpPr/>
          <p:nvPr/>
        </p:nvSpPr>
        <p:spPr>
          <a:xfrm>
            <a:off x="4796862" y="1889077"/>
            <a:ext cx="306230" cy="75475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11" name="Rectangle 10"/>
          <p:cNvSpPr/>
          <p:nvPr/>
        </p:nvSpPr>
        <p:spPr>
          <a:xfrm>
            <a:off x="2065821" y="1898815"/>
            <a:ext cx="1722929" cy="13201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12" name="Rectangle 11"/>
          <p:cNvSpPr/>
          <p:nvPr/>
        </p:nvSpPr>
        <p:spPr>
          <a:xfrm>
            <a:off x="2861106" y="3218914"/>
            <a:ext cx="127095" cy="41727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cxnSp>
        <p:nvCxnSpPr>
          <p:cNvPr id="13" name="Straight Connector 12"/>
          <p:cNvCxnSpPr/>
          <p:nvPr/>
        </p:nvCxnSpPr>
        <p:spPr>
          <a:xfrm flipH="1">
            <a:off x="2931741" y="1334971"/>
            <a:ext cx="12608" cy="2471028"/>
          </a:xfrm>
          <a:prstGeom prst="line">
            <a:avLst/>
          </a:prstGeom>
          <a:ln w="19050">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230660" y="1503587"/>
            <a:ext cx="5375525" cy="249886"/>
          </a:xfrm>
          <a:prstGeom prst="rect">
            <a:avLst/>
          </a:prstGeom>
          <a:pattFill prst="wdDnDiag">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Tree>
    <p:extLst>
      <p:ext uri="{BB962C8B-B14F-4D97-AF65-F5344CB8AC3E}">
        <p14:creationId xmlns:p14="http://schemas.microsoft.com/office/powerpoint/2010/main" val="35639712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520" y="620688"/>
            <a:ext cx="8640960" cy="576064"/>
          </a:xfrm>
        </p:spPr>
        <p:txBody>
          <a:bodyPr/>
          <a:lstStyle/>
          <a:p>
            <a:r>
              <a:rPr lang="en-GB" dirty="0" err="1" smtClean="0"/>
              <a:t>LHe</a:t>
            </a:r>
            <a:r>
              <a:rPr lang="en-GB" dirty="0" smtClean="0"/>
              <a:t> CAVITY CRYOSTAT</a:t>
            </a:r>
            <a:endParaRPr lang="en-GB" dirty="0"/>
          </a:p>
        </p:txBody>
      </p:sp>
      <p:grpSp>
        <p:nvGrpSpPr>
          <p:cNvPr id="14" name="Group 29"/>
          <p:cNvGrpSpPr>
            <a:grpSpLocks/>
          </p:cNvGrpSpPr>
          <p:nvPr/>
        </p:nvGrpSpPr>
        <p:grpSpPr bwMode="auto">
          <a:xfrm>
            <a:off x="1547664" y="1488988"/>
            <a:ext cx="5585764" cy="4892958"/>
            <a:chOff x="269597" y="798"/>
            <a:chExt cx="5586038" cy="6461409"/>
          </a:xfrm>
        </p:grpSpPr>
        <p:pic>
          <p:nvPicPr>
            <p:cNvPr id="15" name="Picture 3" descr="F:\Blue Cryostat Upgrades\Pictures\24112014\200-11250_whole_cryostat_crosssec__24112014.jpg"/>
            <p:cNvPicPr>
              <a:picLocks noChangeAspect="1" noChangeArrowheads="1"/>
            </p:cNvPicPr>
            <p:nvPr/>
          </p:nvPicPr>
          <p:blipFill>
            <a:blip r:embed="rId2" cstate="print">
              <a:extLst>
                <a:ext uri="{28A0092B-C50C-407E-A947-70E740481C1C}">
                  <a14:useLocalDpi xmlns:a14="http://schemas.microsoft.com/office/drawing/2010/main" val="0"/>
                </a:ext>
              </a:extLst>
            </a:blip>
            <a:srcRect l="36707" t="11131" r="38988" b="9512"/>
            <a:stretch>
              <a:fillRect/>
            </a:stretch>
          </p:blipFill>
          <p:spPr bwMode="auto">
            <a:xfrm>
              <a:off x="269597" y="798"/>
              <a:ext cx="2799485" cy="646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Straight Arrow Connector 15"/>
            <p:cNvCxnSpPr/>
            <p:nvPr/>
          </p:nvCxnSpPr>
          <p:spPr>
            <a:xfrm flipH="1">
              <a:off x="2227781" y="5020335"/>
              <a:ext cx="935990"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7" name="Straight Arrow Connector 16"/>
            <p:cNvCxnSpPr>
              <a:stCxn id="21" idx="1"/>
            </p:cNvCxnSpPr>
            <p:nvPr/>
          </p:nvCxnSpPr>
          <p:spPr>
            <a:xfrm flipH="1">
              <a:off x="2287958" y="5527696"/>
              <a:ext cx="888344"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8" name="TextBox 22"/>
            <p:cNvSpPr txBox="1">
              <a:spLocks noChangeArrowheads="1"/>
            </p:cNvSpPr>
            <p:nvPr/>
          </p:nvSpPr>
          <p:spPr bwMode="auto">
            <a:xfrm>
              <a:off x="3156213" y="3046873"/>
              <a:ext cx="2699421" cy="36925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dirty="0"/>
                <a:t>Liquid Helium </a:t>
              </a:r>
              <a:r>
                <a:rPr lang="en-GB" altLang="en-US" sz="1800" dirty="0" smtClean="0"/>
                <a:t>Chamber</a:t>
              </a:r>
              <a:endParaRPr lang="en-GB" altLang="en-US" sz="1800" dirty="0"/>
            </a:p>
          </p:txBody>
        </p:sp>
        <p:sp>
          <p:nvSpPr>
            <p:cNvPr id="19" name="TextBox 25"/>
            <p:cNvSpPr txBox="1">
              <a:spLocks noChangeArrowheads="1"/>
            </p:cNvSpPr>
            <p:nvPr/>
          </p:nvSpPr>
          <p:spPr bwMode="auto">
            <a:xfrm>
              <a:off x="3180207" y="2240018"/>
              <a:ext cx="2675427" cy="36925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dirty="0"/>
                <a:t>Liquid Nitrogen </a:t>
              </a:r>
              <a:r>
                <a:rPr lang="en-GB" altLang="en-US" sz="1800" dirty="0" smtClean="0"/>
                <a:t> Chamber</a:t>
              </a:r>
              <a:endParaRPr lang="en-GB" altLang="en-US" sz="1800" dirty="0"/>
            </a:p>
          </p:txBody>
        </p:sp>
        <p:sp>
          <p:nvSpPr>
            <p:cNvPr id="20" name="TextBox 26"/>
            <p:cNvSpPr txBox="1">
              <a:spLocks noChangeArrowheads="1"/>
            </p:cNvSpPr>
            <p:nvPr/>
          </p:nvSpPr>
          <p:spPr bwMode="auto">
            <a:xfrm>
              <a:off x="3180206" y="1321098"/>
              <a:ext cx="2675427" cy="369257"/>
            </a:xfrm>
            <a:prstGeom prst="rect">
              <a:avLst/>
            </a:prstGeom>
            <a:solidFill>
              <a:srgbClr val="92D050"/>
            </a:solidFill>
            <a:ln w="9525">
              <a:noFill/>
              <a:miter lim="800000"/>
              <a:headEnd/>
              <a:tailEnd/>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dirty="0"/>
                <a:t>Outer Vacuum Chamber</a:t>
              </a:r>
            </a:p>
          </p:txBody>
        </p:sp>
        <p:sp>
          <p:nvSpPr>
            <p:cNvPr id="21" name="TextBox 27"/>
            <p:cNvSpPr txBox="1">
              <a:spLocks noChangeArrowheads="1"/>
            </p:cNvSpPr>
            <p:nvPr/>
          </p:nvSpPr>
          <p:spPr bwMode="auto">
            <a:xfrm>
              <a:off x="3176302" y="5343067"/>
              <a:ext cx="2679333" cy="369257"/>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dirty="0"/>
                <a:t>Radiation Shield</a:t>
              </a:r>
            </a:p>
          </p:txBody>
        </p:sp>
        <p:sp>
          <p:nvSpPr>
            <p:cNvPr id="22" name="TextBox 28"/>
            <p:cNvSpPr txBox="1">
              <a:spLocks noChangeArrowheads="1"/>
            </p:cNvSpPr>
            <p:nvPr/>
          </p:nvSpPr>
          <p:spPr bwMode="auto">
            <a:xfrm>
              <a:off x="3163771" y="4835706"/>
              <a:ext cx="2691863" cy="369257"/>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dirty="0"/>
                <a:t>Sample Chamber</a:t>
              </a:r>
            </a:p>
          </p:txBody>
        </p:sp>
        <p:sp>
          <p:nvSpPr>
            <p:cNvPr id="23" name="TextBox 24"/>
            <p:cNvSpPr txBox="1">
              <a:spLocks noChangeArrowheads="1"/>
            </p:cNvSpPr>
            <p:nvPr/>
          </p:nvSpPr>
          <p:spPr bwMode="auto">
            <a:xfrm>
              <a:off x="3176301" y="4224484"/>
              <a:ext cx="2679332" cy="369257"/>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dirty="0"/>
                <a:t>Cradle Assembly</a:t>
              </a:r>
            </a:p>
          </p:txBody>
        </p:sp>
      </p:grpSp>
    </p:spTree>
    <p:extLst>
      <p:ext uri="{BB962C8B-B14F-4D97-AF65-F5344CB8AC3E}">
        <p14:creationId xmlns:p14="http://schemas.microsoft.com/office/powerpoint/2010/main" val="34803296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94878" y="260648"/>
            <a:ext cx="8640960" cy="1033264"/>
          </a:xfrm>
        </p:spPr>
        <p:txBody>
          <a:bodyPr/>
          <a:lstStyle/>
          <a:p>
            <a:r>
              <a:rPr lang="en-GB" sz="2800" dirty="0"/>
              <a:t>M</a:t>
            </a:r>
            <a:r>
              <a:rPr lang="en-GB" sz="2800" dirty="0" smtClean="0"/>
              <a:t>agnetic  field  penetration  measurement  experiment </a:t>
            </a:r>
            <a:r>
              <a:rPr lang="en-GB" sz="2800" dirty="0" err="1" smtClean="0"/>
              <a:t>suggseted</a:t>
            </a:r>
            <a:r>
              <a:rPr lang="en-GB" sz="2800" dirty="0" smtClean="0"/>
              <a:t> by </a:t>
            </a:r>
            <a:r>
              <a:rPr lang="en-GB" sz="2800" dirty="0" err="1"/>
              <a:t>A</a:t>
            </a:r>
            <a:r>
              <a:rPr lang="en-GB" sz="2800" dirty="0" err="1" smtClean="0"/>
              <a:t>.Gurevich</a:t>
            </a:r>
            <a:endParaRPr lang="en-GB" sz="2800" dirty="0"/>
          </a:p>
        </p:txBody>
      </p:sp>
      <p:pic>
        <p:nvPicPr>
          <p:cNvPr id="5" name="Picture 2" descr="V:\Astec\RF\SMP\projects\SRF-Thin-Films\Blue_Cryostat\Photos\FPE\IMG_474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6696575" y="1658936"/>
            <a:ext cx="2545345" cy="190900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V:\Astec\RF\SMP\projects\SRF-Thin-Films\Blue_Cryostat\Photos\FPE\IMG_4742.JPG"/>
          <p:cNvPicPr>
            <a:picLocks noChangeAspect="1" noChangeArrowheads="1"/>
          </p:cNvPicPr>
          <p:nvPr/>
        </p:nvPicPr>
        <p:blipFill rotWithShape="1">
          <a:blip r:embed="rId3">
            <a:extLst>
              <a:ext uri="{28A0092B-C50C-407E-A947-70E740481C1C}">
                <a14:useLocalDpi xmlns:a14="http://schemas.microsoft.com/office/drawing/2010/main" val="0"/>
              </a:ext>
            </a:extLst>
          </a:blip>
          <a:srcRect l="30886" t="8375" r="25153" b="14761"/>
          <a:stretch/>
        </p:blipFill>
        <p:spPr bwMode="auto">
          <a:xfrm>
            <a:off x="7042877" y="4005064"/>
            <a:ext cx="1909009" cy="250343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198254" y="1474505"/>
            <a:ext cx="7030154" cy="4905737"/>
            <a:chOff x="528014" y="1495063"/>
            <a:chExt cx="7030154" cy="4905737"/>
          </a:xfrm>
        </p:grpSpPr>
        <p:sp>
          <p:nvSpPr>
            <p:cNvPr id="8" name="Rectangle 7"/>
            <p:cNvSpPr/>
            <p:nvPr/>
          </p:nvSpPr>
          <p:spPr>
            <a:xfrm>
              <a:off x="3277424" y="4643194"/>
              <a:ext cx="2413279" cy="1757605"/>
            </a:xfrm>
            <a:prstGeom prst="rect">
              <a:avLst/>
            </a:prstGeom>
            <a:gradFill flip="none" rotWithShape="1">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p:cNvSpPr/>
            <p:nvPr/>
          </p:nvSpPr>
          <p:spPr>
            <a:xfrm>
              <a:off x="3831414" y="2906469"/>
              <a:ext cx="1276208" cy="1290145"/>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3277424" y="4196614"/>
              <a:ext cx="2420731" cy="2204186"/>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3862398" y="4119613"/>
              <a:ext cx="1245224" cy="1734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3692922" y="2924944"/>
              <a:ext cx="1584176" cy="117728"/>
            </a:xfrm>
            <a:prstGeom prst="rect">
              <a:avLst/>
            </a:prstGeom>
            <a:solidFill>
              <a:schemeClr val="bg1">
                <a:lumMod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p:nvPr/>
          </p:nvCxnSpPr>
          <p:spPr>
            <a:xfrm>
              <a:off x="3862398" y="3753036"/>
              <a:ext cx="1245224"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862398" y="3573016"/>
              <a:ext cx="1245224"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862398" y="3356992"/>
              <a:ext cx="1245224"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4214754" y="2636912"/>
              <a:ext cx="0" cy="1250200"/>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106742" y="2636912"/>
              <a:ext cx="0" cy="1250200"/>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4083821" y="3307844"/>
              <a:ext cx="148970" cy="499288"/>
              <a:chOff x="4083821" y="3307844"/>
              <a:chExt cx="148970" cy="499288"/>
            </a:xfrm>
          </p:grpSpPr>
          <p:grpSp>
            <p:nvGrpSpPr>
              <p:cNvPr id="93" name="Group 92"/>
              <p:cNvGrpSpPr/>
              <p:nvPr/>
            </p:nvGrpSpPr>
            <p:grpSpPr>
              <a:xfrm>
                <a:off x="4083821" y="3307844"/>
                <a:ext cx="148970" cy="98296"/>
                <a:chOff x="4083821" y="3307844"/>
                <a:chExt cx="148970" cy="98296"/>
              </a:xfrm>
            </p:grpSpPr>
            <p:sp>
              <p:nvSpPr>
                <p:cNvPr id="100" name="Rectangle 99"/>
                <p:cNvSpPr/>
                <p:nvPr/>
              </p:nvSpPr>
              <p:spPr>
                <a:xfrm>
                  <a:off x="4083821" y="3307844"/>
                  <a:ext cx="45719" cy="98296"/>
                </a:xfrm>
                <a:prstGeom prst="rect">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ctangle 100"/>
                <p:cNvSpPr/>
                <p:nvPr/>
              </p:nvSpPr>
              <p:spPr>
                <a:xfrm>
                  <a:off x="4187072" y="3307844"/>
                  <a:ext cx="45719" cy="98296"/>
                </a:xfrm>
                <a:prstGeom prst="rect">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4" name="Group 93"/>
              <p:cNvGrpSpPr/>
              <p:nvPr/>
            </p:nvGrpSpPr>
            <p:grpSpPr>
              <a:xfrm>
                <a:off x="4083821" y="3509392"/>
                <a:ext cx="148970" cy="98296"/>
                <a:chOff x="4083821" y="3307844"/>
                <a:chExt cx="148970" cy="98296"/>
              </a:xfrm>
            </p:grpSpPr>
            <p:sp>
              <p:nvSpPr>
                <p:cNvPr id="98" name="Rectangle 97"/>
                <p:cNvSpPr/>
                <p:nvPr/>
              </p:nvSpPr>
              <p:spPr>
                <a:xfrm>
                  <a:off x="4083821" y="3307844"/>
                  <a:ext cx="45719" cy="98296"/>
                </a:xfrm>
                <a:prstGeom prst="rect">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Rectangle 98"/>
                <p:cNvSpPr/>
                <p:nvPr/>
              </p:nvSpPr>
              <p:spPr>
                <a:xfrm>
                  <a:off x="4187072" y="3307844"/>
                  <a:ext cx="45719" cy="98296"/>
                </a:xfrm>
                <a:prstGeom prst="rect">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5" name="Group 94"/>
              <p:cNvGrpSpPr/>
              <p:nvPr/>
            </p:nvGrpSpPr>
            <p:grpSpPr>
              <a:xfrm>
                <a:off x="4083821" y="3708836"/>
                <a:ext cx="148970" cy="98296"/>
                <a:chOff x="4083821" y="3307844"/>
                <a:chExt cx="148970" cy="98296"/>
              </a:xfrm>
            </p:grpSpPr>
            <p:sp>
              <p:nvSpPr>
                <p:cNvPr id="96" name="Rectangle 95"/>
                <p:cNvSpPr/>
                <p:nvPr/>
              </p:nvSpPr>
              <p:spPr>
                <a:xfrm>
                  <a:off x="4083821" y="3307844"/>
                  <a:ext cx="45719" cy="98296"/>
                </a:xfrm>
                <a:prstGeom prst="rect">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Rectangle 96"/>
                <p:cNvSpPr/>
                <p:nvPr/>
              </p:nvSpPr>
              <p:spPr>
                <a:xfrm>
                  <a:off x="4187072" y="3307844"/>
                  <a:ext cx="45719" cy="98296"/>
                </a:xfrm>
                <a:prstGeom prst="rect">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9" name="Rectangle 18"/>
            <p:cNvSpPr/>
            <p:nvPr/>
          </p:nvSpPr>
          <p:spPr>
            <a:xfrm>
              <a:off x="4394774" y="5003235"/>
              <a:ext cx="144016" cy="1080120"/>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Isosceles Triangle 19"/>
            <p:cNvSpPr/>
            <p:nvPr/>
          </p:nvSpPr>
          <p:spPr>
            <a:xfrm flipV="1">
              <a:off x="4394774" y="4931227"/>
              <a:ext cx="144016" cy="144016"/>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Isosceles Triangle 20"/>
            <p:cNvSpPr/>
            <p:nvPr/>
          </p:nvSpPr>
          <p:spPr>
            <a:xfrm>
              <a:off x="4394774" y="6011347"/>
              <a:ext cx="144016" cy="144016"/>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4322766" y="4931227"/>
              <a:ext cx="288032" cy="1224136"/>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4439291" y="1628800"/>
              <a:ext cx="45719" cy="3312368"/>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4106742" y="5363275"/>
              <a:ext cx="720080" cy="180020"/>
            </a:xfrm>
            <a:prstGeom prst="rect">
              <a:avLst/>
            </a:prstGeom>
            <a:noFill/>
            <a:ln w="3175">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4106742" y="5363275"/>
              <a:ext cx="216024" cy="180020"/>
            </a:xfrm>
            <a:prstGeom prst="rect">
              <a:avLst/>
            </a:prstGeom>
            <a:solidFill>
              <a:schemeClr val="accent6">
                <a:lumMod val="50000"/>
              </a:schemeClr>
            </a:solidFill>
            <a:ln w="3175">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4610798" y="5363275"/>
              <a:ext cx="216024" cy="180020"/>
            </a:xfrm>
            <a:prstGeom prst="rect">
              <a:avLst/>
            </a:prstGeom>
            <a:solidFill>
              <a:schemeClr val="accent6">
                <a:lumMod val="50000"/>
              </a:schemeClr>
            </a:solidFill>
            <a:ln w="3175">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Connector 26"/>
            <p:cNvCxnSpPr/>
            <p:nvPr/>
          </p:nvCxnSpPr>
          <p:spPr>
            <a:xfrm>
              <a:off x="3998730" y="4499179"/>
              <a:ext cx="9361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214754" y="4499179"/>
              <a:ext cx="0" cy="864096"/>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4723375" y="4509120"/>
              <a:ext cx="0" cy="8640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3692922" y="2807216"/>
              <a:ext cx="1584176" cy="117728"/>
            </a:xfrm>
            <a:prstGeom prst="rect">
              <a:avLst/>
            </a:prstGeom>
            <a:solidFill>
              <a:schemeClr val="bg1">
                <a:lumMod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p:cNvCxnSpPr/>
            <p:nvPr/>
          </p:nvCxnSpPr>
          <p:spPr>
            <a:xfrm>
              <a:off x="4967978" y="4293096"/>
              <a:ext cx="0" cy="1862267"/>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967978" y="2636912"/>
              <a:ext cx="0" cy="1656184"/>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83" idx="4"/>
            </p:cNvCxnSpPr>
            <p:nvPr/>
          </p:nvCxnSpPr>
          <p:spPr>
            <a:xfrm flipH="1">
              <a:off x="4461888" y="1711794"/>
              <a:ext cx="2808" cy="3741491"/>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4439028" y="5453285"/>
              <a:ext cx="45719" cy="457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4326195" y="5453284"/>
              <a:ext cx="45719" cy="457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4945118" y="2699975"/>
              <a:ext cx="45719" cy="98296"/>
            </a:xfrm>
            <a:prstGeom prst="rect">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4083822" y="2699975"/>
              <a:ext cx="45780" cy="98296"/>
            </a:xfrm>
            <a:prstGeom prst="rect">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4191894" y="2699975"/>
              <a:ext cx="45719" cy="98296"/>
            </a:xfrm>
            <a:prstGeom prst="rect">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4349054" y="3262012"/>
              <a:ext cx="45719" cy="545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4538842" y="3281009"/>
              <a:ext cx="45719" cy="545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p:nvSpPr>
          <p:spPr>
            <a:xfrm>
              <a:off x="4394774" y="2204864"/>
              <a:ext cx="144016" cy="2438331"/>
            </a:xfrm>
            <a:prstGeom prst="rect">
              <a:avLst/>
            </a:prstGeom>
            <a:solidFill>
              <a:schemeClr val="bg1">
                <a:lumMod val="6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Connector 41"/>
            <p:cNvCxnSpPr/>
            <p:nvPr/>
          </p:nvCxnSpPr>
          <p:spPr>
            <a:xfrm>
              <a:off x="3923928" y="2924944"/>
              <a:ext cx="0" cy="9011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004048" y="2925713"/>
              <a:ext cx="0" cy="9011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4354444" y="2573302"/>
              <a:ext cx="235507" cy="224969"/>
            </a:xfrm>
            <a:prstGeom prst="rect">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4354443" y="1978628"/>
              <a:ext cx="235507" cy="224969"/>
            </a:xfrm>
            <a:prstGeom prst="rect">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p:cNvSpPr/>
            <p:nvPr/>
          </p:nvSpPr>
          <p:spPr>
            <a:xfrm>
              <a:off x="4747516" y="1628800"/>
              <a:ext cx="51723" cy="2234795"/>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p:cNvSpPr/>
            <p:nvPr/>
          </p:nvSpPr>
          <p:spPr>
            <a:xfrm>
              <a:off x="4706440" y="2324100"/>
              <a:ext cx="133874" cy="1483032"/>
            </a:xfrm>
            <a:prstGeom prst="rect">
              <a:avLst/>
            </a:prstGeom>
            <a:solidFill>
              <a:schemeClr val="bg1">
                <a:lumMod val="8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4655622" y="1628800"/>
              <a:ext cx="235507" cy="224969"/>
            </a:xfrm>
            <a:prstGeom prst="rect">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4840314" y="2386013"/>
              <a:ext cx="94520" cy="61912"/>
            </a:xfrm>
            <a:prstGeom prst="rect">
              <a:avLst/>
            </a:prstGeom>
            <a:solidFill>
              <a:schemeClr val="bg1">
                <a:lumMod val="8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p:cNvSpPr/>
            <p:nvPr/>
          </p:nvSpPr>
          <p:spPr>
            <a:xfrm>
              <a:off x="4891129" y="2543765"/>
              <a:ext cx="169476" cy="177801"/>
            </a:xfrm>
            <a:prstGeom prst="ellipse">
              <a:avLst/>
            </a:prstGeom>
            <a:solidFill>
              <a:schemeClr val="accent6">
                <a:lumMod val="7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Straight Arrow Connector 50"/>
            <p:cNvCxnSpPr/>
            <p:nvPr/>
          </p:nvCxnSpPr>
          <p:spPr>
            <a:xfrm>
              <a:off x="4629618" y="1893071"/>
              <a:ext cx="0" cy="232988"/>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4625021" y="2447925"/>
              <a:ext cx="0" cy="232988"/>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5977287" y="5343922"/>
              <a:ext cx="655949" cy="246221"/>
            </a:xfrm>
            <a:prstGeom prst="rect">
              <a:avLst/>
            </a:prstGeom>
            <a:noFill/>
          </p:spPr>
          <p:txBody>
            <a:bodyPr wrap="none" rtlCol="0">
              <a:spAutoFit/>
            </a:bodyPr>
            <a:lstStyle/>
            <a:p>
              <a:r>
                <a:rPr lang="en-GB" sz="1000" dirty="0" smtClean="0">
                  <a:solidFill>
                    <a:srgbClr val="FF0000"/>
                  </a:solidFill>
                </a:rPr>
                <a:t>MAGNET</a:t>
              </a:r>
              <a:endParaRPr lang="en-GB" sz="1000" dirty="0">
                <a:solidFill>
                  <a:srgbClr val="FF0000"/>
                </a:solidFill>
              </a:endParaRPr>
            </a:p>
          </p:txBody>
        </p:sp>
        <p:sp>
          <p:nvSpPr>
            <p:cNvPr id="54" name="TextBox 53"/>
            <p:cNvSpPr txBox="1"/>
            <p:nvPr/>
          </p:nvSpPr>
          <p:spPr>
            <a:xfrm>
              <a:off x="1447626" y="3006030"/>
              <a:ext cx="1539204" cy="400110"/>
            </a:xfrm>
            <a:prstGeom prst="rect">
              <a:avLst/>
            </a:prstGeom>
            <a:noFill/>
          </p:spPr>
          <p:txBody>
            <a:bodyPr wrap="none" rtlCol="0">
              <a:spAutoFit/>
            </a:bodyPr>
            <a:lstStyle/>
            <a:p>
              <a:pPr algn="r"/>
              <a:r>
                <a:rPr lang="en-GB" sz="1000" dirty="0" smtClean="0">
                  <a:solidFill>
                    <a:srgbClr val="00B050"/>
                  </a:solidFill>
                </a:rPr>
                <a:t>VAPOUR COOLED </a:t>
              </a:r>
            </a:p>
            <a:p>
              <a:pPr algn="r"/>
              <a:r>
                <a:rPr lang="en-GB" sz="1000" dirty="0" smtClean="0">
                  <a:solidFill>
                    <a:srgbClr val="00B050"/>
                  </a:solidFill>
                </a:rPr>
                <a:t>MAGNET CURRENT LEADS</a:t>
              </a:r>
              <a:endParaRPr lang="en-GB" sz="1000" dirty="0">
                <a:solidFill>
                  <a:srgbClr val="00B050"/>
                </a:solidFill>
              </a:endParaRPr>
            </a:p>
          </p:txBody>
        </p:sp>
        <p:sp>
          <p:nvSpPr>
            <p:cNvPr id="55" name="TextBox 54"/>
            <p:cNvSpPr txBox="1"/>
            <p:nvPr/>
          </p:nvSpPr>
          <p:spPr>
            <a:xfrm>
              <a:off x="5977288" y="5835547"/>
              <a:ext cx="1374094" cy="246221"/>
            </a:xfrm>
            <a:prstGeom prst="rect">
              <a:avLst/>
            </a:prstGeom>
            <a:noFill/>
          </p:spPr>
          <p:txBody>
            <a:bodyPr wrap="none" rtlCol="0">
              <a:spAutoFit/>
            </a:bodyPr>
            <a:lstStyle/>
            <a:p>
              <a:r>
                <a:rPr lang="en-GB" sz="1000" dirty="0" smtClean="0">
                  <a:solidFill>
                    <a:srgbClr val="FF0000"/>
                  </a:solidFill>
                </a:rPr>
                <a:t>SAMPLE TUBE HOLDER</a:t>
              </a:r>
              <a:endParaRPr lang="en-GB" sz="1000" dirty="0">
                <a:solidFill>
                  <a:srgbClr val="FF0000"/>
                </a:solidFill>
              </a:endParaRPr>
            </a:p>
          </p:txBody>
        </p:sp>
        <p:sp>
          <p:nvSpPr>
            <p:cNvPr id="56" name="TextBox 55"/>
            <p:cNvSpPr txBox="1"/>
            <p:nvPr/>
          </p:nvSpPr>
          <p:spPr>
            <a:xfrm>
              <a:off x="5977287" y="5590143"/>
              <a:ext cx="915635" cy="246221"/>
            </a:xfrm>
            <a:prstGeom prst="rect">
              <a:avLst/>
            </a:prstGeom>
            <a:noFill/>
          </p:spPr>
          <p:txBody>
            <a:bodyPr wrap="none" rtlCol="0">
              <a:spAutoFit/>
            </a:bodyPr>
            <a:lstStyle/>
            <a:p>
              <a:r>
                <a:rPr lang="en-GB" sz="1000" dirty="0" smtClean="0">
                  <a:solidFill>
                    <a:srgbClr val="FF0000"/>
                  </a:solidFill>
                </a:rPr>
                <a:t>SAMPLE TUBE</a:t>
              </a:r>
              <a:endParaRPr lang="en-GB" sz="1000" dirty="0">
                <a:solidFill>
                  <a:srgbClr val="FF0000"/>
                </a:solidFill>
              </a:endParaRPr>
            </a:p>
          </p:txBody>
        </p:sp>
        <p:cxnSp>
          <p:nvCxnSpPr>
            <p:cNvPr id="57" name="Straight Connector 56"/>
            <p:cNvCxnSpPr/>
            <p:nvPr/>
          </p:nvCxnSpPr>
          <p:spPr>
            <a:xfrm>
              <a:off x="4840314" y="5453284"/>
              <a:ext cx="11369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a:endCxn id="56" idx="1"/>
            </p:cNvCxnSpPr>
            <p:nvPr/>
          </p:nvCxnSpPr>
          <p:spPr>
            <a:xfrm>
              <a:off x="4561700" y="5713253"/>
              <a:ext cx="1415587"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endCxn id="55" idx="1"/>
            </p:cNvCxnSpPr>
            <p:nvPr/>
          </p:nvCxnSpPr>
          <p:spPr>
            <a:xfrm>
              <a:off x="4610798" y="5958657"/>
              <a:ext cx="1366490" cy="1"/>
            </a:xfrm>
            <a:prstGeom prst="line">
              <a:avLst/>
            </a:prstGeom>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5978290" y="3484577"/>
              <a:ext cx="1425390" cy="246221"/>
            </a:xfrm>
            <a:prstGeom prst="rect">
              <a:avLst/>
            </a:prstGeom>
            <a:noFill/>
          </p:spPr>
          <p:txBody>
            <a:bodyPr wrap="none" rtlCol="0">
              <a:spAutoFit/>
            </a:bodyPr>
            <a:lstStyle/>
            <a:p>
              <a:r>
                <a:rPr lang="en-GB" sz="1000" dirty="0" smtClean="0">
                  <a:solidFill>
                    <a:srgbClr val="FF0000"/>
                  </a:solidFill>
                </a:rPr>
                <a:t>RADIATION BAFFLE SET </a:t>
              </a:r>
              <a:endParaRPr lang="en-GB" sz="1000" dirty="0">
                <a:solidFill>
                  <a:srgbClr val="FF0000"/>
                </a:solidFill>
              </a:endParaRPr>
            </a:p>
          </p:txBody>
        </p:sp>
        <p:sp>
          <p:nvSpPr>
            <p:cNvPr id="61" name="TextBox 60"/>
            <p:cNvSpPr txBox="1"/>
            <p:nvPr/>
          </p:nvSpPr>
          <p:spPr>
            <a:xfrm>
              <a:off x="6007864" y="5175596"/>
              <a:ext cx="926857" cy="246221"/>
            </a:xfrm>
            <a:prstGeom prst="rect">
              <a:avLst/>
            </a:prstGeom>
            <a:noFill/>
          </p:spPr>
          <p:txBody>
            <a:bodyPr wrap="none" rtlCol="0">
              <a:spAutoFit/>
            </a:bodyPr>
            <a:lstStyle/>
            <a:p>
              <a:r>
                <a:rPr lang="en-GB" sz="1000" dirty="0" smtClean="0">
                  <a:solidFill>
                    <a:srgbClr val="00B050"/>
                  </a:solidFill>
                </a:rPr>
                <a:t>LEVEL PROBLE</a:t>
              </a:r>
              <a:endParaRPr lang="en-GB" sz="1000" dirty="0">
                <a:solidFill>
                  <a:srgbClr val="00B050"/>
                </a:solidFill>
              </a:endParaRPr>
            </a:p>
          </p:txBody>
        </p:sp>
        <p:sp>
          <p:nvSpPr>
            <p:cNvPr id="62" name="TextBox 61"/>
            <p:cNvSpPr txBox="1"/>
            <p:nvPr/>
          </p:nvSpPr>
          <p:spPr>
            <a:xfrm>
              <a:off x="5977286" y="6095593"/>
              <a:ext cx="1580882" cy="246221"/>
            </a:xfrm>
            <a:prstGeom prst="rect">
              <a:avLst/>
            </a:prstGeom>
            <a:noFill/>
          </p:spPr>
          <p:txBody>
            <a:bodyPr wrap="none" rtlCol="0">
              <a:spAutoFit/>
            </a:bodyPr>
            <a:lstStyle/>
            <a:p>
              <a:r>
                <a:rPr lang="en-GB" sz="1000" dirty="0" smtClean="0">
                  <a:solidFill>
                    <a:srgbClr val="FF0000"/>
                  </a:solidFill>
                </a:rPr>
                <a:t>SAMPLE TUBE POSITIONER</a:t>
              </a:r>
              <a:endParaRPr lang="en-GB" sz="1000" dirty="0">
                <a:solidFill>
                  <a:srgbClr val="FF0000"/>
                </a:solidFill>
              </a:endParaRPr>
            </a:p>
          </p:txBody>
        </p:sp>
        <p:cxnSp>
          <p:nvCxnSpPr>
            <p:cNvPr id="63" name="Elbow Connector 62"/>
            <p:cNvCxnSpPr>
              <a:stCxn id="21" idx="5"/>
              <a:endCxn id="62" idx="1"/>
            </p:cNvCxnSpPr>
            <p:nvPr/>
          </p:nvCxnSpPr>
          <p:spPr>
            <a:xfrm>
              <a:off x="4502786" y="6083355"/>
              <a:ext cx="1474500" cy="135349"/>
            </a:xfrm>
            <a:prstGeom prst="bentConnector3">
              <a:avLst>
                <a:gd name="adj1" fmla="val -264"/>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967977" y="5298707"/>
              <a:ext cx="1039887" cy="0"/>
            </a:xfrm>
            <a:prstGeom prst="line">
              <a:avLst/>
            </a:prstGeom>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6010013" y="4929041"/>
              <a:ext cx="1394934" cy="246221"/>
            </a:xfrm>
            <a:prstGeom prst="rect">
              <a:avLst/>
            </a:prstGeom>
            <a:noFill/>
          </p:spPr>
          <p:txBody>
            <a:bodyPr wrap="none" rtlCol="0">
              <a:spAutoFit/>
            </a:bodyPr>
            <a:lstStyle/>
            <a:p>
              <a:r>
                <a:rPr lang="en-GB" sz="1000" dirty="0" smtClean="0">
                  <a:solidFill>
                    <a:srgbClr val="00B050"/>
                  </a:solidFill>
                </a:rPr>
                <a:t>FIELD PROBES  1 AND 2</a:t>
              </a:r>
              <a:endParaRPr lang="en-GB" sz="1000" dirty="0">
                <a:solidFill>
                  <a:srgbClr val="00B050"/>
                </a:solidFill>
              </a:endParaRPr>
            </a:p>
          </p:txBody>
        </p:sp>
        <p:cxnSp>
          <p:nvCxnSpPr>
            <p:cNvPr id="66" name="Straight Connector 65"/>
            <p:cNvCxnSpPr>
              <a:stCxn id="34" idx="0"/>
            </p:cNvCxnSpPr>
            <p:nvPr/>
          </p:nvCxnSpPr>
          <p:spPr>
            <a:xfrm flipV="1">
              <a:off x="4461888" y="5052151"/>
              <a:ext cx="778148" cy="401134"/>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269493" y="5052151"/>
              <a:ext cx="70779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5623389" y="3582539"/>
              <a:ext cx="353899"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Right Brace 68"/>
            <p:cNvSpPr/>
            <p:nvPr/>
          </p:nvSpPr>
          <p:spPr>
            <a:xfrm>
              <a:off x="5197538" y="3281009"/>
              <a:ext cx="301179" cy="606103"/>
            </a:xfrm>
            <a:prstGeom prst="rightBrace">
              <a:avLst/>
            </a:prstGeom>
            <a:ln w="3175">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70" name="Straight Connector 69"/>
            <p:cNvCxnSpPr/>
            <p:nvPr/>
          </p:nvCxnSpPr>
          <p:spPr>
            <a:xfrm>
              <a:off x="3022333" y="3252425"/>
              <a:ext cx="1060809" cy="1"/>
            </a:xfrm>
            <a:prstGeom prst="line">
              <a:avLst/>
            </a:prstGeom>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5978290" y="2513801"/>
              <a:ext cx="1000595" cy="246221"/>
            </a:xfrm>
            <a:prstGeom prst="rect">
              <a:avLst/>
            </a:prstGeom>
            <a:noFill/>
          </p:spPr>
          <p:txBody>
            <a:bodyPr wrap="none" rtlCol="0">
              <a:spAutoFit/>
            </a:bodyPr>
            <a:lstStyle/>
            <a:p>
              <a:r>
                <a:rPr lang="en-GB" sz="1000" dirty="0" smtClean="0">
                  <a:solidFill>
                    <a:srgbClr val="00B050"/>
                  </a:solidFill>
                </a:rPr>
                <a:t>WIRING PORT 1</a:t>
              </a:r>
              <a:endParaRPr lang="en-GB" sz="1000" dirty="0">
                <a:solidFill>
                  <a:srgbClr val="00B050"/>
                </a:solidFill>
              </a:endParaRPr>
            </a:p>
          </p:txBody>
        </p:sp>
        <p:sp>
          <p:nvSpPr>
            <p:cNvPr id="72" name="TextBox 71"/>
            <p:cNvSpPr txBox="1"/>
            <p:nvPr/>
          </p:nvSpPr>
          <p:spPr>
            <a:xfrm>
              <a:off x="1994682" y="1495063"/>
              <a:ext cx="1000595" cy="246221"/>
            </a:xfrm>
            <a:prstGeom prst="rect">
              <a:avLst/>
            </a:prstGeom>
            <a:noFill/>
          </p:spPr>
          <p:txBody>
            <a:bodyPr wrap="none" rtlCol="0">
              <a:spAutoFit/>
            </a:bodyPr>
            <a:lstStyle/>
            <a:p>
              <a:r>
                <a:rPr lang="en-GB" sz="1000" dirty="0" smtClean="0">
                  <a:solidFill>
                    <a:srgbClr val="00B050"/>
                  </a:solidFill>
                </a:rPr>
                <a:t>WIRING PORT 2</a:t>
              </a:r>
              <a:endParaRPr lang="en-GB" sz="1000" dirty="0">
                <a:solidFill>
                  <a:srgbClr val="00B050"/>
                </a:solidFill>
              </a:endParaRPr>
            </a:p>
          </p:txBody>
        </p:sp>
        <p:cxnSp>
          <p:nvCxnSpPr>
            <p:cNvPr id="73" name="Straight Connector 72"/>
            <p:cNvCxnSpPr>
              <a:stCxn id="50" idx="6"/>
            </p:cNvCxnSpPr>
            <p:nvPr/>
          </p:nvCxnSpPr>
          <p:spPr>
            <a:xfrm flipV="1">
              <a:off x="5060605" y="2632665"/>
              <a:ext cx="916681"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4975867" y="2410708"/>
              <a:ext cx="916681" cy="1"/>
            </a:xfrm>
            <a:prstGeom prst="line">
              <a:avLst/>
            </a:prstGeom>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5961073" y="2262902"/>
              <a:ext cx="923651" cy="246221"/>
            </a:xfrm>
            <a:prstGeom prst="rect">
              <a:avLst/>
            </a:prstGeom>
            <a:noFill/>
          </p:spPr>
          <p:txBody>
            <a:bodyPr wrap="none" rtlCol="0">
              <a:spAutoFit/>
            </a:bodyPr>
            <a:lstStyle/>
            <a:p>
              <a:r>
                <a:rPr lang="en-GB" sz="1000" dirty="0" smtClean="0">
                  <a:solidFill>
                    <a:srgbClr val="00B050"/>
                  </a:solidFill>
                </a:rPr>
                <a:t>GHE EXHAUST</a:t>
              </a:r>
              <a:endParaRPr lang="en-GB" sz="1000" dirty="0">
                <a:solidFill>
                  <a:srgbClr val="00B050"/>
                </a:solidFill>
              </a:endParaRPr>
            </a:p>
          </p:txBody>
        </p:sp>
        <p:sp>
          <p:nvSpPr>
            <p:cNvPr id="76" name="TextBox 75"/>
            <p:cNvSpPr txBox="1"/>
            <p:nvPr/>
          </p:nvSpPr>
          <p:spPr>
            <a:xfrm>
              <a:off x="6055234" y="1618173"/>
              <a:ext cx="1260281" cy="246221"/>
            </a:xfrm>
            <a:prstGeom prst="rect">
              <a:avLst/>
            </a:prstGeom>
            <a:noFill/>
          </p:spPr>
          <p:txBody>
            <a:bodyPr wrap="none" rtlCol="0">
              <a:spAutoFit/>
            </a:bodyPr>
            <a:lstStyle/>
            <a:p>
              <a:r>
                <a:rPr lang="en-GB" sz="1000" dirty="0">
                  <a:solidFill>
                    <a:srgbClr val="00B050"/>
                  </a:solidFill>
                </a:rPr>
                <a:t>L</a:t>
              </a:r>
              <a:r>
                <a:rPr lang="en-GB" sz="1000" dirty="0" smtClean="0">
                  <a:solidFill>
                    <a:srgbClr val="00B050"/>
                  </a:solidFill>
                </a:rPr>
                <a:t>HE TRANSFER PORT</a:t>
              </a:r>
              <a:endParaRPr lang="en-GB" sz="1000" dirty="0">
                <a:solidFill>
                  <a:srgbClr val="00B050"/>
                </a:solidFill>
              </a:endParaRPr>
            </a:p>
          </p:txBody>
        </p:sp>
        <p:cxnSp>
          <p:nvCxnSpPr>
            <p:cNvPr id="77" name="Straight Connector 76"/>
            <p:cNvCxnSpPr>
              <a:endCxn id="76" idx="1"/>
            </p:cNvCxnSpPr>
            <p:nvPr/>
          </p:nvCxnSpPr>
          <p:spPr>
            <a:xfrm>
              <a:off x="4967977" y="1741284"/>
              <a:ext cx="108725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72" idx="3"/>
            </p:cNvCxnSpPr>
            <p:nvPr/>
          </p:nvCxnSpPr>
          <p:spPr>
            <a:xfrm flipV="1">
              <a:off x="2995277" y="1618173"/>
              <a:ext cx="1518703"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3022333" y="2113451"/>
              <a:ext cx="1284757" cy="0"/>
            </a:xfrm>
            <a:prstGeom prst="line">
              <a:avLst/>
            </a:prstGeom>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718097" y="1994737"/>
              <a:ext cx="1300356" cy="246221"/>
            </a:xfrm>
            <a:prstGeom prst="rect">
              <a:avLst/>
            </a:prstGeom>
            <a:noFill/>
          </p:spPr>
          <p:txBody>
            <a:bodyPr wrap="none" rtlCol="0">
              <a:spAutoFit/>
            </a:bodyPr>
            <a:lstStyle/>
            <a:p>
              <a:r>
                <a:rPr lang="en-GB" sz="1000" dirty="0" smtClean="0">
                  <a:solidFill>
                    <a:srgbClr val="00B050"/>
                  </a:solidFill>
                </a:rPr>
                <a:t>SAMPLE TUBE SLIDER</a:t>
              </a:r>
              <a:endParaRPr lang="en-GB" sz="1000" dirty="0">
                <a:solidFill>
                  <a:srgbClr val="00B050"/>
                </a:solidFill>
              </a:endParaRPr>
            </a:p>
          </p:txBody>
        </p:sp>
        <p:sp>
          <p:nvSpPr>
            <p:cNvPr id="81" name="TextBox 80"/>
            <p:cNvSpPr txBox="1"/>
            <p:nvPr/>
          </p:nvSpPr>
          <p:spPr>
            <a:xfrm>
              <a:off x="1908119" y="2300901"/>
              <a:ext cx="1040670" cy="246221"/>
            </a:xfrm>
            <a:prstGeom prst="rect">
              <a:avLst/>
            </a:prstGeom>
            <a:noFill/>
          </p:spPr>
          <p:txBody>
            <a:bodyPr wrap="none" rtlCol="0">
              <a:spAutoFit/>
            </a:bodyPr>
            <a:lstStyle/>
            <a:p>
              <a:r>
                <a:rPr lang="en-GB" sz="1000" dirty="0" smtClean="0">
                  <a:solidFill>
                    <a:srgbClr val="00B050"/>
                  </a:solidFill>
                </a:rPr>
                <a:t>MAGNET SLIDER</a:t>
              </a:r>
              <a:endParaRPr lang="en-GB" sz="1000" dirty="0">
                <a:solidFill>
                  <a:srgbClr val="00B050"/>
                </a:solidFill>
              </a:endParaRPr>
            </a:p>
          </p:txBody>
        </p:sp>
        <p:cxnSp>
          <p:nvCxnSpPr>
            <p:cNvPr id="82" name="Elbow Connector 81"/>
            <p:cNvCxnSpPr>
              <a:endCxn id="44" idx="1"/>
            </p:cNvCxnSpPr>
            <p:nvPr/>
          </p:nvCxnSpPr>
          <p:spPr>
            <a:xfrm>
              <a:off x="3022333" y="2386012"/>
              <a:ext cx="1332111" cy="299775"/>
            </a:xfrm>
            <a:prstGeom prst="bentConnector3">
              <a:avLst>
                <a:gd name="adj1" fmla="val 94076"/>
              </a:avLst>
            </a:prstGeom>
          </p:spPr>
          <p:style>
            <a:lnRef idx="1">
              <a:schemeClr val="accent1"/>
            </a:lnRef>
            <a:fillRef idx="0">
              <a:schemeClr val="accent1"/>
            </a:fillRef>
            <a:effectRef idx="0">
              <a:schemeClr val="accent1"/>
            </a:effectRef>
            <a:fontRef idx="minor">
              <a:schemeClr val="tx1"/>
            </a:fontRef>
          </p:style>
        </p:cxnSp>
        <p:sp>
          <p:nvSpPr>
            <p:cNvPr id="83" name="Oval 82"/>
            <p:cNvSpPr/>
            <p:nvPr/>
          </p:nvSpPr>
          <p:spPr>
            <a:xfrm>
              <a:off x="4367691" y="1533993"/>
              <a:ext cx="194009" cy="177801"/>
            </a:xfrm>
            <a:prstGeom prst="ellipse">
              <a:avLst/>
            </a:prstGeom>
            <a:solidFill>
              <a:schemeClr val="accent6">
                <a:lumMod val="7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TextBox 83"/>
            <p:cNvSpPr txBox="1"/>
            <p:nvPr/>
          </p:nvSpPr>
          <p:spPr>
            <a:xfrm>
              <a:off x="3277424" y="6032252"/>
              <a:ext cx="415498" cy="246221"/>
            </a:xfrm>
            <a:prstGeom prst="rect">
              <a:avLst/>
            </a:prstGeom>
            <a:noFill/>
          </p:spPr>
          <p:txBody>
            <a:bodyPr wrap="none" rtlCol="0">
              <a:spAutoFit/>
            </a:bodyPr>
            <a:lstStyle/>
            <a:p>
              <a:r>
                <a:rPr lang="en-GB" sz="1000" dirty="0" smtClean="0"/>
                <a:t>4.2K</a:t>
              </a:r>
              <a:endParaRPr lang="en-GB" sz="1000" dirty="0"/>
            </a:p>
          </p:txBody>
        </p:sp>
        <p:sp>
          <p:nvSpPr>
            <p:cNvPr id="85" name="TextBox 84"/>
            <p:cNvSpPr txBox="1"/>
            <p:nvPr/>
          </p:nvSpPr>
          <p:spPr>
            <a:xfrm>
              <a:off x="1994682" y="4376068"/>
              <a:ext cx="954107" cy="246221"/>
            </a:xfrm>
            <a:prstGeom prst="rect">
              <a:avLst/>
            </a:prstGeom>
            <a:noFill/>
          </p:spPr>
          <p:txBody>
            <a:bodyPr wrap="none" rtlCol="0">
              <a:spAutoFit/>
            </a:bodyPr>
            <a:lstStyle/>
            <a:p>
              <a:r>
                <a:rPr lang="en-GB" sz="1000" dirty="0" smtClean="0">
                  <a:solidFill>
                    <a:srgbClr val="00B050"/>
                  </a:solidFill>
                </a:rPr>
                <a:t>LHE CRYOSTAT</a:t>
              </a:r>
              <a:endParaRPr lang="en-GB" sz="1000" dirty="0">
                <a:solidFill>
                  <a:srgbClr val="00B050"/>
                </a:solidFill>
              </a:endParaRPr>
            </a:p>
          </p:txBody>
        </p:sp>
        <p:sp>
          <p:nvSpPr>
            <p:cNvPr id="86" name="TextBox 85"/>
            <p:cNvSpPr txBox="1"/>
            <p:nvPr/>
          </p:nvSpPr>
          <p:spPr>
            <a:xfrm>
              <a:off x="6007864" y="2746197"/>
              <a:ext cx="1317990" cy="246221"/>
            </a:xfrm>
            <a:prstGeom prst="rect">
              <a:avLst/>
            </a:prstGeom>
            <a:noFill/>
          </p:spPr>
          <p:txBody>
            <a:bodyPr wrap="none" rtlCol="0">
              <a:spAutoFit/>
            </a:bodyPr>
            <a:lstStyle/>
            <a:p>
              <a:r>
                <a:rPr lang="en-GB" sz="1000" dirty="0" smtClean="0">
                  <a:solidFill>
                    <a:srgbClr val="00B050"/>
                  </a:solidFill>
                </a:rPr>
                <a:t>CRYOSTAT TOP PLATE</a:t>
              </a:r>
              <a:endParaRPr lang="en-GB" sz="1000" dirty="0">
                <a:solidFill>
                  <a:srgbClr val="00B050"/>
                </a:solidFill>
              </a:endParaRPr>
            </a:p>
          </p:txBody>
        </p:sp>
        <p:cxnSp>
          <p:nvCxnSpPr>
            <p:cNvPr id="87" name="Straight Connector 86"/>
            <p:cNvCxnSpPr>
              <a:stCxn id="30" idx="3"/>
            </p:cNvCxnSpPr>
            <p:nvPr/>
          </p:nvCxnSpPr>
          <p:spPr>
            <a:xfrm>
              <a:off x="5277098" y="2866080"/>
              <a:ext cx="615450" cy="0"/>
            </a:xfrm>
            <a:prstGeom prst="line">
              <a:avLst/>
            </a:prstGeom>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6029977" y="4271041"/>
              <a:ext cx="1173719" cy="246221"/>
            </a:xfrm>
            <a:prstGeom prst="rect">
              <a:avLst/>
            </a:prstGeom>
            <a:noFill/>
          </p:spPr>
          <p:txBody>
            <a:bodyPr wrap="none" rtlCol="0">
              <a:spAutoFit/>
            </a:bodyPr>
            <a:lstStyle/>
            <a:p>
              <a:r>
                <a:rPr lang="en-GB" sz="1000" dirty="0" smtClean="0">
                  <a:solidFill>
                    <a:srgbClr val="FF0000"/>
                  </a:solidFill>
                </a:rPr>
                <a:t>MAGNET SUPPORT</a:t>
              </a:r>
              <a:endParaRPr lang="en-GB" sz="1000" dirty="0">
                <a:solidFill>
                  <a:srgbClr val="FF0000"/>
                </a:solidFill>
              </a:endParaRPr>
            </a:p>
          </p:txBody>
        </p:sp>
        <p:cxnSp>
          <p:nvCxnSpPr>
            <p:cNvPr id="89" name="Elbow Connector 88"/>
            <p:cNvCxnSpPr/>
            <p:nvPr/>
          </p:nvCxnSpPr>
          <p:spPr>
            <a:xfrm flipV="1">
              <a:off x="4826822" y="4376068"/>
              <a:ext cx="1203155" cy="133052"/>
            </a:xfrm>
            <a:prstGeom prst="bentConnector3">
              <a:avLst>
                <a:gd name="adj1" fmla="val -1200"/>
              </a:avLst>
            </a:prstGeom>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010582" y="4669662"/>
              <a:ext cx="1127232" cy="246221"/>
            </a:xfrm>
            <a:prstGeom prst="rect">
              <a:avLst/>
            </a:prstGeom>
            <a:noFill/>
          </p:spPr>
          <p:txBody>
            <a:bodyPr wrap="none" rtlCol="0">
              <a:spAutoFit/>
            </a:bodyPr>
            <a:lstStyle/>
            <a:p>
              <a:r>
                <a:rPr lang="en-GB" sz="1000" dirty="0" smtClean="0">
                  <a:solidFill>
                    <a:srgbClr val="FF0000"/>
                  </a:solidFill>
                </a:rPr>
                <a:t>SAMPLE SUPPORT</a:t>
              </a:r>
              <a:endParaRPr lang="en-GB" sz="1000" dirty="0">
                <a:solidFill>
                  <a:srgbClr val="FF0000"/>
                </a:solidFill>
              </a:endParaRPr>
            </a:p>
          </p:txBody>
        </p:sp>
        <p:cxnSp>
          <p:nvCxnSpPr>
            <p:cNvPr id="91" name="Straight Connector 90"/>
            <p:cNvCxnSpPr>
              <a:endCxn id="90" idx="1"/>
            </p:cNvCxnSpPr>
            <p:nvPr/>
          </p:nvCxnSpPr>
          <p:spPr>
            <a:xfrm>
              <a:off x="4513980" y="4792772"/>
              <a:ext cx="1496602" cy="1"/>
            </a:xfrm>
            <a:prstGeom prst="line">
              <a:avLst/>
            </a:prstGeom>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528014" y="5453285"/>
              <a:ext cx="1003801" cy="246221"/>
            </a:xfrm>
            <a:prstGeom prst="rect">
              <a:avLst/>
            </a:prstGeom>
            <a:noFill/>
            <a:ln>
              <a:solidFill>
                <a:srgbClr val="FF0000"/>
              </a:solidFill>
            </a:ln>
          </p:spPr>
          <p:txBody>
            <a:bodyPr wrap="none" rtlCol="0">
              <a:spAutoFit/>
            </a:bodyPr>
            <a:lstStyle/>
            <a:p>
              <a:r>
                <a:rPr lang="en-GB" sz="1000" dirty="0" smtClean="0">
                  <a:solidFill>
                    <a:srgbClr val="FF0000"/>
                  </a:solidFill>
                </a:rPr>
                <a:t>1T Mini magnet</a:t>
              </a:r>
              <a:endParaRPr lang="en-GB" sz="1000" dirty="0">
                <a:solidFill>
                  <a:srgbClr val="FF0000"/>
                </a:solidFill>
              </a:endParaRPr>
            </a:p>
          </p:txBody>
        </p:sp>
      </p:grpSp>
      <p:pic>
        <p:nvPicPr>
          <p:cNvPr id="10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48778" t="23716" r="34313" b="53069"/>
          <a:stretch/>
        </p:blipFill>
        <p:spPr bwMode="auto">
          <a:xfrm rot="14393960">
            <a:off x="389314" y="4016290"/>
            <a:ext cx="984861" cy="1039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3" name="Right Arrow 102"/>
          <p:cNvSpPr/>
          <p:nvPr/>
        </p:nvSpPr>
        <p:spPr>
          <a:xfrm rot="20439431">
            <a:off x="5078139" y="2477092"/>
            <a:ext cx="2257714" cy="379322"/>
          </a:xfrm>
          <a:prstGeom prst="rightArrow">
            <a:avLst/>
          </a:prstGeom>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5" name="Straight Arrow Connector 104"/>
          <p:cNvCxnSpPr/>
          <p:nvPr/>
        </p:nvCxnSpPr>
        <p:spPr bwMode="auto">
          <a:xfrm flipV="1">
            <a:off x="4184220" y="4772215"/>
            <a:ext cx="3340108" cy="382489"/>
          </a:xfrm>
          <a:prstGeom prst="straightConnector1">
            <a:avLst/>
          </a:prstGeom>
          <a:ln>
            <a:headEnd type="none" w="med" len="med"/>
            <a:tailEnd type="arrow"/>
          </a:ln>
        </p:spPr>
        <p:style>
          <a:lnRef idx="2">
            <a:schemeClr val="accent2"/>
          </a:lnRef>
          <a:fillRef idx="0">
            <a:schemeClr val="accent2"/>
          </a:fillRef>
          <a:effectRef idx="1">
            <a:schemeClr val="accent2"/>
          </a:effectRef>
          <a:fontRef idx="minor">
            <a:schemeClr val="tx1"/>
          </a:fontRef>
        </p:style>
      </p:cxnSp>
      <p:cxnSp>
        <p:nvCxnSpPr>
          <p:cNvPr id="107" name="Straight Arrow Connector 106"/>
          <p:cNvCxnSpPr/>
          <p:nvPr/>
        </p:nvCxnSpPr>
        <p:spPr bwMode="auto">
          <a:xfrm flipV="1">
            <a:off x="4173026" y="5555837"/>
            <a:ext cx="3796221" cy="259969"/>
          </a:xfrm>
          <a:prstGeom prst="straightConnector1">
            <a:avLst/>
          </a:prstGeom>
          <a:ln>
            <a:headEnd type="none" w="med" len="med"/>
            <a:tailEnd type="arrow"/>
          </a:ln>
        </p:spPr>
        <p:style>
          <a:lnRef idx="2">
            <a:schemeClr val="accent2"/>
          </a:lnRef>
          <a:fillRef idx="0">
            <a:schemeClr val="accent2"/>
          </a:fillRef>
          <a:effectRef idx="1">
            <a:schemeClr val="accent2"/>
          </a:effectRef>
          <a:fontRef idx="minor">
            <a:schemeClr val="tx1"/>
          </a:fontRef>
        </p:style>
      </p:cxnSp>
      <p:cxnSp>
        <p:nvCxnSpPr>
          <p:cNvPr id="109" name="Straight Arrow Connector 108"/>
          <p:cNvCxnSpPr>
            <a:endCxn id="25" idx="1"/>
          </p:cNvCxnSpPr>
          <p:nvPr/>
        </p:nvCxnSpPr>
        <p:spPr bwMode="auto">
          <a:xfrm>
            <a:off x="1202055" y="4649104"/>
            <a:ext cx="2574927" cy="783623"/>
          </a:xfrm>
          <a:prstGeom prst="straightConnector1">
            <a:avLst/>
          </a:prstGeom>
          <a:ln>
            <a:headEnd type="none" w="med" len="med"/>
            <a:tailEnd type="arrow"/>
          </a:ln>
        </p:spPr>
        <p:style>
          <a:lnRef idx="2">
            <a:schemeClr val="accent2"/>
          </a:lnRef>
          <a:fillRef idx="0">
            <a:schemeClr val="accent2"/>
          </a:fillRef>
          <a:effectRef idx="1">
            <a:schemeClr val="accent2"/>
          </a:effectRef>
          <a:fontRef idx="minor">
            <a:schemeClr val="tx1"/>
          </a:fontRef>
        </p:style>
      </p:cxnSp>
      <p:cxnSp>
        <p:nvCxnSpPr>
          <p:cNvPr id="111" name="Straight Arrow Connector 110"/>
          <p:cNvCxnSpPr/>
          <p:nvPr/>
        </p:nvCxnSpPr>
        <p:spPr bwMode="auto">
          <a:xfrm>
            <a:off x="6808054" y="836712"/>
            <a:ext cx="914400" cy="9144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3210551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836712"/>
            <a:ext cx="8640960" cy="576064"/>
          </a:xfrm>
        </p:spPr>
        <p:txBody>
          <a:bodyPr/>
          <a:lstStyle/>
          <a:p>
            <a:r>
              <a:rPr lang="en-GB" sz="3600" dirty="0" smtClean="0"/>
              <a:t>Motivation</a:t>
            </a:r>
            <a:endParaRPr lang="en-GB" sz="3600" dirty="0"/>
          </a:p>
        </p:txBody>
      </p:sp>
      <p:sp>
        <p:nvSpPr>
          <p:cNvPr id="3" name="Content Placeholder 2"/>
          <p:cNvSpPr>
            <a:spLocks noGrp="1"/>
          </p:cNvSpPr>
          <p:nvPr>
            <p:ph idx="1"/>
          </p:nvPr>
        </p:nvSpPr>
        <p:spPr>
          <a:xfrm>
            <a:off x="251520" y="1556792"/>
            <a:ext cx="8497639" cy="4680520"/>
          </a:xfrm>
        </p:spPr>
        <p:txBody>
          <a:bodyPr/>
          <a:lstStyle/>
          <a:p>
            <a:r>
              <a:rPr lang="en-GB" sz="2400" u="sng" dirty="0"/>
              <a:t>The aim </a:t>
            </a:r>
            <a:r>
              <a:rPr lang="en-GB" sz="2400" dirty="0"/>
              <a:t>is to develop the </a:t>
            </a:r>
            <a:r>
              <a:rPr lang="en-GB" sz="2400" dirty="0" smtClean="0"/>
              <a:t>PVD and CVD </a:t>
            </a:r>
            <a:r>
              <a:rPr lang="en-GB" sz="2400" dirty="0"/>
              <a:t>coating </a:t>
            </a:r>
            <a:r>
              <a:rPr lang="en-GB" sz="2400" dirty="0" smtClean="0"/>
              <a:t>technologies </a:t>
            </a:r>
            <a:r>
              <a:rPr lang="en-GB" sz="2400" dirty="0"/>
              <a:t>of superconducting </a:t>
            </a:r>
            <a:r>
              <a:rPr lang="en-GB" sz="2400" dirty="0" smtClean="0"/>
              <a:t>materials </a:t>
            </a:r>
            <a:r>
              <a:rPr lang="en-GB" sz="2400" dirty="0"/>
              <a:t>for RF cavities and apply it on the RF </a:t>
            </a:r>
            <a:r>
              <a:rPr lang="en-GB" sz="2400" dirty="0" smtClean="0"/>
              <a:t>cavities</a:t>
            </a:r>
          </a:p>
          <a:p>
            <a:r>
              <a:rPr lang="en-GB" sz="2400" u="sng" dirty="0" smtClean="0"/>
              <a:t>Objectives</a:t>
            </a:r>
            <a:r>
              <a:rPr lang="en-GB" sz="2400" dirty="0" smtClean="0"/>
              <a:t>:</a:t>
            </a:r>
          </a:p>
          <a:p>
            <a:pPr lvl="1"/>
            <a:r>
              <a:rPr lang="en-GB" dirty="0">
                <a:solidFill>
                  <a:srgbClr val="00B050"/>
                </a:solidFill>
              </a:rPr>
              <a:t>a systematic study </a:t>
            </a:r>
            <a:r>
              <a:rPr lang="en-GB" dirty="0" smtClean="0">
                <a:solidFill>
                  <a:srgbClr val="00B050"/>
                </a:solidFill>
              </a:rPr>
              <a:t>of</a:t>
            </a:r>
          </a:p>
          <a:p>
            <a:pPr lvl="2"/>
            <a:r>
              <a:rPr lang="en-GB" sz="2000" dirty="0" smtClean="0"/>
              <a:t>Deposition parameters</a:t>
            </a:r>
          </a:p>
          <a:p>
            <a:pPr lvl="2"/>
            <a:r>
              <a:rPr lang="en-GB" sz="2000" dirty="0" smtClean="0"/>
              <a:t>Film morphology, structure, chemistry </a:t>
            </a:r>
          </a:p>
          <a:p>
            <a:pPr lvl="2"/>
            <a:r>
              <a:rPr lang="en-GB" sz="2000" dirty="0"/>
              <a:t>AC and DC superconductivity </a:t>
            </a:r>
            <a:r>
              <a:rPr lang="en-GB" sz="2000" dirty="0" smtClean="0"/>
              <a:t>characteristics </a:t>
            </a:r>
            <a:r>
              <a:rPr lang="en-GB" sz="2000" dirty="0"/>
              <a:t>such as </a:t>
            </a:r>
            <a:r>
              <a:rPr lang="en-GB" sz="2000" dirty="0" err="1"/>
              <a:t>T</a:t>
            </a:r>
            <a:r>
              <a:rPr lang="en-GB" sz="2000" baseline="-25000" dirty="0" err="1"/>
              <a:t>c</a:t>
            </a:r>
            <a:r>
              <a:rPr lang="en-GB" sz="2000" dirty="0"/>
              <a:t>, </a:t>
            </a:r>
            <a:r>
              <a:rPr lang="en-GB" sz="2000" dirty="0" err="1"/>
              <a:t>B</a:t>
            </a:r>
            <a:r>
              <a:rPr lang="en-GB" sz="2000" baseline="-25000" dirty="0" err="1"/>
              <a:t>c</a:t>
            </a:r>
            <a:r>
              <a:rPr lang="en-GB" sz="2000" dirty="0"/>
              <a:t>, </a:t>
            </a:r>
            <a:r>
              <a:rPr lang="en-GB" sz="2000" dirty="0" smtClean="0"/>
              <a:t>RRR, </a:t>
            </a:r>
            <a:r>
              <a:rPr lang="en-GB" sz="2000" dirty="0"/>
              <a:t>etc</a:t>
            </a:r>
            <a:r>
              <a:rPr lang="en-GB" sz="2000" dirty="0" smtClean="0"/>
              <a:t>.</a:t>
            </a:r>
          </a:p>
          <a:p>
            <a:pPr lvl="2"/>
            <a:r>
              <a:rPr lang="en-GB" sz="2000" dirty="0" smtClean="0"/>
              <a:t>RF evaluation of samples</a:t>
            </a:r>
          </a:p>
          <a:p>
            <a:pPr lvl="2"/>
            <a:r>
              <a:rPr lang="en-GB" sz="2000" dirty="0" smtClean="0"/>
              <a:t>Cavity deposition and test</a:t>
            </a:r>
          </a:p>
        </p:txBody>
      </p:sp>
    </p:spTree>
    <p:extLst>
      <p:ext uri="{BB962C8B-B14F-4D97-AF65-F5344CB8AC3E}">
        <p14:creationId xmlns:p14="http://schemas.microsoft.com/office/powerpoint/2010/main" val="24325486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85750" lvl="0" indent="-285750" eaLnBrk="1" hangingPunct="1">
              <a:spcBef>
                <a:spcPct val="0"/>
              </a:spcBef>
              <a:spcAft>
                <a:spcPts val="600"/>
              </a:spcAft>
            </a:pPr>
            <a:r>
              <a:rPr lang="en-GB" sz="1800" kern="1200" dirty="0">
                <a:solidFill>
                  <a:srgbClr val="000000"/>
                </a:solidFill>
                <a:latin typeface="Arial" charset="0"/>
                <a:cs typeface="+mn-cs"/>
              </a:rPr>
              <a:t>Largest grains of 73 nm deposited by </a:t>
            </a:r>
            <a:r>
              <a:rPr lang="en-GB" sz="1800" kern="1200" dirty="0" err="1">
                <a:solidFill>
                  <a:srgbClr val="000000"/>
                </a:solidFill>
                <a:latin typeface="Arial" charset="0"/>
                <a:cs typeface="+mn-cs"/>
              </a:rPr>
              <a:t>HiPIMS</a:t>
            </a:r>
            <a:r>
              <a:rPr lang="en-GB" sz="1800" kern="1200" dirty="0">
                <a:solidFill>
                  <a:srgbClr val="000000"/>
                </a:solidFill>
                <a:latin typeface="Arial" charset="0"/>
                <a:cs typeface="+mn-cs"/>
              </a:rPr>
              <a:t> on </a:t>
            </a:r>
            <a:r>
              <a:rPr lang="en-GB" sz="1800" kern="1200" dirty="0" err="1">
                <a:solidFill>
                  <a:srgbClr val="000000"/>
                </a:solidFill>
                <a:latin typeface="Arial" charset="0"/>
                <a:cs typeface="+mn-cs"/>
              </a:rPr>
              <a:t>MgO</a:t>
            </a:r>
            <a:endParaRPr lang="en-GB" sz="1800" kern="1200" dirty="0">
              <a:solidFill>
                <a:srgbClr val="000000"/>
              </a:solidFill>
              <a:latin typeface="Arial" charset="0"/>
              <a:cs typeface="+mn-cs"/>
            </a:endParaRPr>
          </a:p>
          <a:p>
            <a:pPr marL="285750" lvl="0" indent="-285750" eaLnBrk="1" hangingPunct="1">
              <a:spcBef>
                <a:spcPct val="0"/>
              </a:spcBef>
              <a:spcAft>
                <a:spcPts val="600"/>
              </a:spcAft>
            </a:pPr>
            <a:r>
              <a:rPr lang="en-GB" sz="1800" kern="1200" dirty="0">
                <a:solidFill>
                  <a:srgbClr val="000000"/>
                </a:solidFill>
                <a:latin typeface="Arial" charset="0"/>
                <a:cs typeface="+mn-cs"/>
              </a:rPr>
              <a:t>Increasing gain size expected to increase Hc1</a:t>
            </a:r>
          </a:p>
          <a:p>
            <a:pPr marL="285750" lvl="0" indent="-285750" eaLnBrk="1" hangingPunct="1">
              <a:spcBef>
                <a:spcPct val="0"/>
              </a:spcBef>
              <a:spcAft>
                <a:spcPts val="600"/>
              </a:spcAft>
            </a:pPr>
            <a:r>
              <a:rPr lang="en-GB" sz="1800" kern="1200" dirty="0">
                <a:solidFill>
                  <a:srgbClr val="000000"/>
                </a:solidFill>
                <a:latin typeface="Arial" charset="0"/>
                <a:cs typeface="+mn-cs"/>
              </a:rPr>
              <a:t>Hc1 has ranged from 0.1 to 0.18 T on Cu and Si substrate</a:t>
            </a:r>
          </a:p>
          <a:p>
            <a:pPr marL="285750" lvl="0" indent="-285750" eaLnBrk="1" hangingPunct="1">
              <a:spcBef>
                <a:spcPct val="0"/>
              </a:spcBef>
              <a:spcAft>
                <a:spcPts val="600"/>
              </a:spcAft>
            </a:pPr>
            <a:r>
              <a:rPr lang="en-GB" sz="1800" kern="1200" dirty="0">
                <a:solidFill>
                  <a:srgbClr val="000000"/>
                </a:solidFill>
                <a:latin typeface="Arial" charset="0"/>
                <a:cs typeface="+mn-cs"/>
              </a:rPr>
              <a:t>Hc2 for films deposited by </a:t>
            </a:r>
            <a:r>
              <a:rPr lang="en-GB" sz="1800" kern="1200" dirty="0" err="1">
                <a:solidFill>
                  <a:srgbClr val="000000"/>
                </a:solidFill>
                <a:latin typeface="Arial" charset="0"/>
                <a:cs typeface="+mn-cs"/>
              </a:rPr>
              <a:t>HiPIMS</a:t>
            </a:r>
            <a:r>
              <a:rPr lang="en-GB" sz="1800" kern="1200" dirty="0">
                <a:solidFill>
                  <a:srgbClr val="000000"/>
                </a:solidFill>
                <a:latin typeface="Arial" charset="0"/>
                <a:cs typeface="+mn-cs"/>
              </a:rPr>
              <a:t> has been approx. 0.4 T and lower than for DC sputtered films</a:t>
            </a:r>
          </a:p>
          <a:p>
            <a:pPr marL="285750" lvl="0" indent="-285750" eaLnBrk="1" hangingPunct="1">
              <a:spcBef>
                <a:spcPct val="0"/>
              </a:spcBef>
              <a:spcAft>
                <a:spcPts val="600"/>
              </a:spcAft>
            </a:pPr>
            <a:r>
              <a:rPr lang="en-GB" sz="1800" kern="1200" dirty="0">
                <a:solidFill>
                  <a:srgbClr val="000000"/>
                </a:solidFill>
                <a:latin typeface="Arial" charset="0"/>
                <a:cs typeface="+mn-cs"/>
              </a:rPr>
              <a:t>Low Hc2 expected of large grain films and is approaching values expected of bulk </a:t>
            </a:r>
            <a:r>
              <a:rPr lang="en-GB" sz="1800" kern="1200" dirty="0" err="1">
                <a:solidFill>
                  <a:srgbClr val="000000"/>
                </a:solidFill>
                <a:latin typeface="Arial" charset="0"/>
                <a:cs typeface="+mn-cs"/>
              </a:rPr>
              <a:t>Nb</a:t>
            </a:r>
            <a:r>
              <a:rPr lang="en-GB" sz="1800" kern="1200" dirty="0">
                <a:solidFill>
                  <a:srgbClr val="000000"/>
                </a:solidFill>
                <a:latin typeface="Arial" charset="0"/>
                <a:cs typeface="+mn-cs"/>
              </a:rPr>
              <a:t> (approx. 0.27 T)</a:t>
            </a:r>
          </a:p>
          <a:p>
            <a:pPr marL="285750" lvl="0" indent="-285750" eaLnBrk="1" hangingPunct="1">
              <a:spcBef>
                <a:spcPct val="0"/>
              </a:spcBef>
              <a:spcAft>
                <a:spcPts val="600"/>
              </a:spcAft>
            </a:pPr>
            <a:r>
              <a:rPr lang="en-GB" sz="1800" kern="1200" dirty="0">
                <a:solidFill>
                  <a:srgbClr val="000000"/>
                </a:solidFill>
                <a:latin typeface="Arial" charset="0"/>
                <a:cs typeface="+mn-cs"/>
              </a:rPr>
              <a:t>More stable pinning for films deposited onto Cu substrate when compared to Si substrate</a:t>
            </a:r>
          </a:p>
          <a:p>
            <a:pPr marL="285750" lvl="0" indent="-285750" eaLnBrk="1" hangingPunct="1">
              <a:spcBef>
                <a:spcPct val="0"/>
              </a:spcBef>
              <a:spcAft>
                <a:spcPts val="600"/>
              </a:spcAft>
            </a:pPr>
            <a:r>
              <a:rPr lang="en-GB" sz="1800" kern="1200" dirty="0">
                <a:solidFill>
                  <a:srgbClr val="000000"/>
                </a:solidFill>
                <a:latin typeface="Arial" charset="0"/>
                <a:cs typeface="+mn-cs"/>
              </a:rPr>
              <a:t>Films deposited onto Si show large flux jumps</a:t>
            </a:r>
          </a:p>
          <a:p>
            <a:pPr marL="285750" lvl="0" indent="-285750" eaLnBrk="1" hangingPunct="1">
              <a:spcBef>
                <a:spcPct val="0"/>
              </a:spcBef>
              <a:spcAft>
                <a:spcPts val="600"/>
              </a:spcAft>
            </a:pPr>
            <a:r>
              <a:rPr lang="en-GB" sz="1800" kern="1200" dirty="0">
                <a:solidFill>
                  <a:srgbClr val="000000"/>
                </a:solidFill>
                <a:latin typeface="Arial" charset="0"/>
                <a:cs typeface="+mn-cs"/>
              </a:rPr>
              <a:t>RRR approximately doubles for films deposited onto Cu when compared to Si however no correlation between RRR and Hc2</a:t>
            </a:r>
          </a:p>
          <a:p>
            <a:pPr marL="285750" lvl="0" indent="-285750" eaLnBrk="1" hangingPunct="1">
              <a:spcBef>
                <a:spcPct val="0"/>
              </a:spcBef>
              <a:spcAft>
                <a:spcPts val="600"/>
              </a:spcAft>
            </a:pPr>
            <a:r>
              <a:rPr lang="en-GB" sz="1800" kern="1200" dirty="0">
                <a:solidFill>
                  <a:srgbClr val="000000"/>
                </a:solidFill>
                <a:latin typeface="Arial" charset="0"/>
                <a:cs typeface="+mn-cs"/>
              </a:rPr>
              <a:t>Films with higher RRR showed fewer flux jumps</a:t>
            </a:r>
          </a:p>
          <a:p>
            <a:pPr marL="0" indent="0">
              <a:buNone/>
            </a:pPr>
            <a:endParaRPr lang="en-GB" dirty="0"/>
          </a:p>
        </p:txBody>
      </p:sp>
      <p:sp>
        <p:nvSpPr>
          <p:cNvPr id="3" name="Title 2"/>
          <p:cNvSpPr>
            <a:spLocks noGrp="1"/>
          </p:cNvSpPr>
          <p:nvPr>
            <p:ph type="title"/>
          </p:nvPr>
        </p:nvSpPr>
        <p:spPr/>
        <p:txBody>
          <a:bodyPr/>
          <a:lstStyle/>
          <a:p>
            <a:r>
              <a:rPr lang="en-GB" dirty="0" smtClean="0"/>
              <a:t>PVD SUMMARY of RESULTS </a:t>
            </a:r>
            <a:endParaRPr lang="en-GB" dirty="0"/>
          </a:p>
        </p:txBody>
      </p:sp>
    </p:spTree>
    <p:extLst>
      <p:ext uri="{BB962C8B-B14F-4D97-AF65-F5344CB8AC3E}">
        <p14:creationId xmlns:p14="http://schemas.microsoft.com/office/powerpoint/2010/main" val="27159344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7292" y="620688"/>
            <a:ext cx="8640960" cy="576064"/>
          </a:xfrm>
        </p:spPr>
        <p:txBody>
          <a:bodyPr/>
          <a:lstStyle/>
          <a:p>
            <a:r>
              <a:rPr lang="it-IT" dirty="0" smtClean="0"/>
              <a:t>CVD deposition of Nb on Cu</a:t>
            </a:r>
            <a:endParaRPr lang="it-IT"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66786" y="1330322"/>
            <a:ext cx="2403476" cy="2403476"/>
          </a:xfrm>
          <a:ln>
            <a:solidFill>
              <a:schemeClr val="tx1"/>
            </a:solidFill>
          </a:ln>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8197" y="1310605"/>
            <a:ext cx="2403475" cy="2403475"/>
          </a:xfrm>
          <a:prstGeom prst="rect">
            <a:avLst/>
          </a:prstGeom>
          <a:ln>
            <a:solidFill>
              <a:schemeClr val="tx1"/>
            </a:solidFill>
          </a:ln>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70261" y="3733800"/>
            <a:ext cx="2403475" cy="2403475"/>
          </a:xfrm>
          <a:prstGeom prst="rect">
            <a:avLst/>
          </a:prstGeom>
          <a:ln>
            <a:solidFill>
              <a:schemeClr val="tx1"/>
            </a:solidFill>
          </a:ln>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4721" y="3733799"/>
            <a:ext cx="2403476" cy="2403476"/>
          </a:xfrm>
          <a:prstGeom prst="rect">
            <a:avLst/>
          </a:prstGeom>
          <a:ln>
            <a:solidFill>
              <a:schemeClr val="tx1"/>
            </a:solidFill>
          </a:ln>
        </p:spPr>
      </p:pic>
      <p:sp>
        <p:nvSpPr>
          <p:cNvPr id="5" name="TextBox 4"/>
          <p:cNvSpPr txBox="1"/>
          <p:nvPr/>
        </p:nvSpPr>
        <p:spPr bwMode="auto">
          <a:xfrm>
            <a:off x="6012160" y="2588778"/>
            <a:ext cx="141481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buFont typeface="Arial" pitchFamily="34" charset="0"/>
              <a:buChar char="•"/>
            </a:pPr>
            <a:r>
              <a:rPr lang="en-GB" sz="2000" dirty="0">
                <a:sym typeface="Symbol" pitchFamily="18" charset="2"/>
              </a:rPr>
              <a:t> </a:t>
            </a:r>
            <a:r>
              <a:rPr lang="en-GB" sz="2000" dirty="0" smtClean="0">
                <a:sym typeface="Symbol" pitchFamily="18" charset="2"/>
              </a:rPr>
              <a:t>Tc = </a:t>
            </a:r>
            <a:r>
              <a:rPr lang="en-GB" sz="2000" dirty="0" smtClean="0">
                <a:sym typeface="Symbol" pitchFamily="18" charset="2"/>
              </a:rPr>
              <a:t>9.3K</a:t>
            </a:r>
            <a:endParaRPr lang="en-GB" sz="2000" dirty="0">
              <a:sym typeface="Symbol" pitchFamily="18" charset="2"/>
            </a:endParaRPr>
          </a:p>
        </p:txBody>
      </p:sp>
      <p:sp>
        <p:nvSpPr>
          <p:cNvPr id="9" name="TextBox 8"/>
          <p:cNvSpPr txBox="1"/>
          <p:nvPr/>
        </p:nvSpPr>
        <p:spPr bwMode="auto">
          <a:xfrm>
            <a:off x="6012160" y="3133634"/>
            <a:ext cx="14077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buFont typeface="Arial" pitchFamily="34" charset="0"/>
              <a:buChar char="•"/>
            </a:pPr>
            <a:r>
              <a:rPr lang="en-GB" sz="2000" dirty="0" smtClean="0">
                <a:sym typeface="Symbol" pitchFamily="18" charset="2"/>
              </a:rPr>
              <a:t>RRR = 31</a:t>
            </a:r>
            <a:endParaRPr lang="en-GB" sz="2000" dirty="0">
              <a:sym typeface="Symbol" pitchFamily="18" charset="2"/>
            </a:endParaRPr>
          </a:p>
        </p:txBody>
      </p:sp>
      <p:sp>
        <p:nvSpPr>
          <p:cNvPr id="11" name="TextBox 10"/>
          <p:cNvSpPr txBox="1"/>
          <p:nvPr/>
        </p:nvSpPr>
        <p:spPr bwMode="auto">
          <a:xfrm>
            <a:off x="6012160" y="1628800"/>
            <a:ext cx="121539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buFont typeface="Arial" pitchFamily="34" charset="0"/>
              <a:buChar char="•"/>
            </a:pPr>
            <a:r>
              <a:rPr lang="en-GB" sz="2000" dirty="0" err="1" smtClean="0">
                <a:sym typeface="Symbol" pitchFamily="18" charset="2"/>
              </a:rPr>
              <a:t>Nb</a:t>
            </a:r>
            <a:r>
              <a:rPr lang="en-GB" sz="2000" dirty="0" smtClean="0">
                <a:sym typeface="Symbol" pitchFamily="18" charset="2"/>
              </a:rPr>
              <a:t>(v) Cl</a:t>
            </a:r>
            <a:endParaRPr lang="en-GB" sz="2000" dirty="0">
              <a:sym typeface="Symbol" pitchFamily="18" charset="2"/>
            </a:endParaRPr>
          </a:p>
        </p:txBody>
      </p:sp>
      <p:sp>
        <p:nvSpPr>
          <p:cNvPr id="12" name="TextBox 11"/>
          <p:cNvSpPr txBox="1"/>
          <p:nvPr/>
        </p:nvSpPr>
        <p:spPr bwMode="auto">
          <a:xfrm>
            <a:off x="5989055" y="2148825"/>
            <a:ext cx="264207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buFont typeface="Arial" pitchFamily="34" charset="0"/>
              <a:buChar char="•"/>
            </a:pPr>
            <a:r>
              <a:rPr lang="en-GB" sz="2000" dirty="0" smtClean="0">
                <a:sym typeface="Symbol" pitchFamily="18" charset="2"/>
              </a:rPr>
              <a:t>Deposited  at 650</a:t>
            </a:r>
            <a:r>
              <a:rPr lang="en-GB" sz="2000" dirty="0" smtClean="0">
                <a:sym typeface="Symbol"/>
              </a:rPr>
              <a:t></a:t>
            </a:r>
            <a:r>
              <a:rPr lang="en-GB" sz="2000" dirty="0" smtClean="0">
                <a:sym typeface="Symbol" pitchFamily="18" charset="2"/>
              </a:rPr>
              <a:t>C </a:t>
            </a:r>
            <a:endParaRPr lang="en-GB" sz="2000" dirty="0">
              <a:sym typeface="Symbol" pitchFamily="18" charset="2"/>
            </a:endParaRPr>
          </a:p>
        </p:txBody>
      </p:sp>
      <p:pic>
        <p:nvPicPr>
          <p:cNvPr id="13" name="Picture 12"/>
          <p:cNvPicPr>
            <a:picLocks noChangeAspect="1"/>
          </p:cNvPicPr>
          <p:nvPr/>
        </p:nvPicPr>
        <p:blipFill rotWithShape="1">
          <a:blip r:embed="rId6" cstate="print">
            <a:extLst>
              <a:ext uri="{28A0092B-C50C-407E-A947-70E740481C1C}">
                <a14:useLocalDpi xmlns:a14="http://schemas.microsoft.com/office/drawing/2010/main" val="0"/>
              </a:ext>
            </a:extLst>
          </a:blip>
          <a:srcRect t="24583" b="15417"/>
          <a:stretch/>
        </p:blipFill>
        <p:spPr>
          <a:xfrm flipH="1">
            <a:off x="5942346" y="3733800"/>
            <a:ext cx="1663104" cy="1330484"/>
          </a:xfrm>
          <a:prstGeom prst="rect">
            <a:avLst/>
          </a:prstGeom>
          <a:ln w="19050">
            <a:solidFill>
              <a:schemeClr val="tx1"/>
            </a:solidFill>
          </a:ln>
        </p:spPr>
      </p:pic>
    </p:spTree>
    <p:extLst>
      <p:ext uri="{BB962C8B-B14F-4D97-AF65-F5344CB8AC3E}">
        <p14:creationId xmlns:p14="http://schemas.microsoft.com/office/powerpoint/2010/main" val="4013899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36700" y="557213"/>
            <a:ext cx="7427913" cy="711200"/>
          </a:xfrm>
        </p:spPr>
        <p:txBody>
          <a:bodyPr/>
          <a:lstStyle/>
          <a:p>
            <a:r>
              <a:rPr lang="it-IT" dirty="0" smtClean="0"/>
              <a:t>CVD Nb  – Electron diffraction</a:t>
            </a:r>
            <a:endParaRPr lang="it-IT"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77784" y="1598613"/>
            <a:ext cx="2394066" cy="2394066"/>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5316" y="3992679"/>
            <a:ext cx="2406534" cy="2406534"/>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71850" y="1598613"/>
            <a:ext cx="2400300" cy="2400300"/>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71850" y="3998913"/>
            <a:ext cx="2400300" cy="2400300"/>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72150" y="1598613"/>
            <a:ext cx="2400300" cy="2400300"/>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72150" y="3998913"/>
            <a:ext cx="2400300" cy="2400300"/>
          </a:xfrm>
          <a:prstGeom prst="rect">
            <a:avLst/>
          </a:prstGeom>
        </p:spPr>
      </p:pic>
    </p:spTree>
    <p:extLst>
      <p:ext uri="{BB962C8B-B14F-4D97-AF65-F5344CB8AC3E}">
        <p14:creationId xmlns:p14="http://schemas.microsoft.com/office/powerpoint/2010/main" val="24783211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SEM and TEM of PECVD of </a:t>
            </a:r>
            <a:r>
              <a:rPr lang="en-GB" dirty="0" err="1" smtClean="0"/>
              <a:t>Nb</a:t>
            </a:r>
            <a:endParaRPr lang="en-GB"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2103" y="1507654"/>
            <a:ext cx="2520280"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27426" y="1403040"/>
            <a:ext cx="2624894" cy="2624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2103" y="4221088"/>
            <a:ext cx="2787849" cy="2000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7590" y="4221089"/>
            <a:ext cx="2764730" cy="1983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82251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268760"/>
            <a:ext cx="8280920" cy="5112568"/>
          </a:xfrm>
        </p:spPr>
        <p:txBody>
          <a:bodyPr/>
          <a:lstStyle/>
          <a:p>
            <a:r>
              <a:rPr lang="en-GB" dirty="0" smtClean="0"/>
              <a:t>Quality of the film (morphology, RRR, H</a:t>
            </a:r>
            <a:r>
              <a:rPr lang="en-GB" baseline="-25000" dirty="0" smtClean="0"/>
              <a:t>c2</a:t>
            </a:r>
            <a:r>
              <a:rPr lang="en-GB" dirty="0" smtClean="0"/>
              <a:t>) depends on </a:t>
            </a:r>
          </a:p>
          <a:p>
            <a:pPr lvl="1"/>
            <a:r>
              <a:rPr lang="en-GB" dirty="0" smtClean="0"/>
              <a:t>deposition parameters such as </a:t>
            </a:r>
          </a:p>
          <a:p>
            <a:pPr lvl="2"/>
            <a:r>
              <a:rPr lang="en-GB" dirty="0" smtClean="0"/>
              <a:t>Substrate temperature, </a:t>
            </a:r>
          </a:p>
          <a:p>
            <a:pPr lvl="2"/>
            <a:r>
              <a:rPr lang="en-GB" dirty="0" smtClean="0"/>
              <a:t>Ion/atom arrival ratio,</a:t>
            </a:r>
          </a:p>
          <a:p>
            <a:pPr lvl="2"/>
            <a:r>
              <a:rPr lang="en-GB" dirty="0" smtClean="0"/>
              <a:t>Substrate bias, </a:t>
            </a:r>
          </a:p>
          <a:p>
            <a:pPr lvl="2"/>
            <a:r>
              <a:rPr lang="en-GB" dirty="0" smtClean="0"/>
              <a:t>Plasma generation at the target </a:t>
            </a:r>
          </a:p>
          <a:p>
            <a:pPr lvl="3"/>
            <a:r>
              <a:rPr lang="en-GB" dirty="0" smtClean="0"/>
              <a:t>DC pulsed or DC</a:t>
            </a:r>
          </a:p>
          <a:p>
            <a:pPr lvl="3"/>
            <a:r>
              <a:rPr lang="en-GB" dirty="0" err="1" smtClean="0"/>
              <a:t>HiPIMS</a:t>
            </a:r>
            <a:endParaRPr lang="en-GB" dirty="0" smtClean="0"/>
          </a:p>
          <a:p>
            <a:pPr lvl="2"/>
            <a:r>
              <a:rPr lang="en-GB" dirty="0"/>
              <a:t>Substrate </a:t>
            </a:r>
            <a:r>
              <a:rPr lang="en-GB" dirty="0" smtClean="0"/>
              <a:t>crystallography </a:t>
            </a:r>
          </a:p>
          <a:p>
            <a:pPr lvl="2"/>
            <a:r>
              <a:rPr lang="en-GB" dirty="0" smtClean="0"/>
              <a:t>For CVD/ALD precursor and deposition Temperature</a:t>
            </a:r>
            <a:endParaRPr lang="en-GB" dirty="0"/>
          </a:p>
          <a:p>
            <a:pPr marL="457200" lvl="1" indent="0">
              <a:buNone/>
            </a:pPr>
            <a:endParaRPr lang="en-GB" dirty="0" smtClean="0"/>
          </a:p>
          <a:p>
            <a:pPr lvl="2"/>
            <a:endParaRPr lang="en-GB" dirty="0" smtClean="0"/>
          </a:p>
          <a:p>
            <a:pPr lvl="1"/>
            <a:endParaRPr lang="en-GB" dirty="0" smtClean="0"/>
          </a:p>
          <a:p>
            <a:pPr lvl="1"/>
            <a:endParaRPr lang="en-GB" dirty="0"/>
          </a:p>
        </p:txBody>
      </p:sp>
      <p:sp>
        <p:nvSpPr>
          <p:cNvPr id="3" name="Title 2"/>
          <p:cNvSpPr>
            <a:spLocks noGrp="1"/>
          </p:cNvSpPr>
          <p:nvPr>
            <p:ph type="title"/>
          </p:nvPr>
        </p:nvSpPr>
        <p:spPr>
          <a:xfrm>
            <a:off x="323528" y="548680"/>
            <a:ext cx="8640960" cy="576064"/>
          </a:xfrm>
        </p:spPr>
        <p:txBody>
          <a:bodyPr/>
          <a:lstStyle/>
          <a:p>
            <a:r>
              <a:rPr lang="en-GB" dirty="0" smtClean="0"/>
              <a:t>Conclusions</a:t>
            </a:r>
            <a:endParaRPr lang="en-GB" dirty="0"/>
          </a:p>
        </p:txBody>
      </p:sp>
    </p:spTree>
    <p:extLst>
      <p:ext uri="{BB962C8B-B14F-4D97-AF65-F5344CB8AC3E}">
        <p14:creationId xmlns:p14="http://schemas.microsoft.com/office/powerpoint/2010/main" val="32738965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55576" y="692696"/>
            <a:ext cx="7776864" cy="5904656"/>
          </a:xfrm>
          <a:solidFill>
            <a:schemeClr val="bg1"/>
          </a:solidFill>
        </p:spPr>
        <p:txBody>
          <a:bodyPr/>
          <a:lstStyle/>
          <a:p>
            <a:r>
              <a:rPr lang="en-GB" dirty="0" smtClean="0"/>
              <a:t>Sample evaluation</a:t>
            </a:r>
          </a:p>
          <a:p>
            <a:pPr lvl="1"/>
            <a:r>
              <a:rPr lang="en-GB" dirty="0" smtClean="0"/>
              <a:t>RF pill-box cavity is the best, however</a:t>
            </a:r>
          </a:p>
          <a:p>
            <a:pPr lvl="2"/>
            <a:r>
              <a:rPr lang="en-GB" sz="2000" dirty="0" smtClean="0"/>
              <a:t> High Cost </a:t>
            </a:r>
            <a:r>
              <a:rPr lang="en-GB" sz="2000" dirty="0"/>
              <a:t>of </a:t>
            </a:r>
            <a:r>
              <a:rPr lang="en-GB" sz="2000" dirty="0" smtClean="0"/>
              <a:t>manufacturing and cost of </a:t>
            </a:r>
            <a:r>
              <a:rPr lang="en-GB" sz="2000" dirty="0" err="1" smtClean="0"/>
              <a:t>LHe</a:t>
            </a:r>
            <a:r>
              <a:rPr lang="en-GB" sz="2000" dirty="0" smtClean="0"/>
              <a:t>, </a:t>
            </a:r>
          </a:p>
          <a:p>
            <a:pPr lvl="2"/>
            <a:r>
              <a:rPr lang="en-GB" sz="2000" dirty="0"/>
              <a:t>T</a:t>
            </a:r>
            <a:r>
              <a:rPr lang="en-GB" sz="2000" dirty="0" smtClean="0"/>
              <a:t>ime consuming </a:t>
            </a:r>
          </a:p>
          <a:p>
            <a:pPr lvl="1"/>
            <a:r>
              <a:rPr lang="en-GB" dirty="0" smtClean="0"/>
              <a:t>AC and DC susceptibility: </a:t>
            </a:r>
          </a:p>
          <a:p>
            <a:pPr lvl="2"/>
            <a:r>
              <a:rPr lang="en-GB" sz="2000" dirty="0" smtClean="0"/>
              <a:t>Not direct for RF (H</a:t>
            </a:r>
            <a:r>
              <a:rPr lang="en-GB" sz="2000" baseline="-25000" dirty="0" smtClean="0"/>
              <a:t>c1</a:t>
            </a:r>
            <a:r>
              <a:rPr lang="en-GB" sz="2000" dirty="0" smtClean="0"/>
              <a:t> and H</a:t>
            </a:r>
            <a:r>
              <a:rPr lang="en-GB" sz="2000" baseline="-25000" dirty="0" smtClean="0"/>
              <a:t>c2</a:t>
            </a:r>
            <a:r>
              <a:rPr lang="en-GB" sz="2000" dirty="0" smtClean="0"/>
              <a:t>) and a cost of </a:t>
            </a:r>
            <a:r>
              <a:rPr lang="en-GB" sz="2000" dirty="0" err="1" smtClean="0"/>
              <a:t>LHe</a:t>
            </a:r>
            <a:endParaRPr lang="en-GB" sz="2000" dirty="0" smtClean="0"/>
          </a:p>
          <a:p>
            <a:pPr lvl="2"/>
            <a:r>
              <a:rPr lang="en-GB" sz="2000" dirty="0" smtClean="0"/>
              <a:t>Quicker </a:t>
            </a:r>
          </a:p>
          <a:p>
            <a:pPr lvl="1"/>
            <a:r>
              <a:rPr lang="en-GB" dirty="0" smtClean="0"/>
              <a:t>T</a:t>
            </a:r>
            <a:r>
              <a:rPr lang="en-GB" baseline="-25000" dirty="0" smtClean="0"/>
              <a:t>C</a:t>
            </a:r>
            <a:r>
              <a:rPr lang="en-GB" dirty="0" smtClean="0"/>
              <a:t> and RRR is an initial of evaluation </a:t>
            </a:r>
          </a:p>
          <a:p>
            <a:pPr lvl="2"/>
            <a:r>
              <a:rPr lang="en-GB" sz="2000" dirty="0" smtClean="0"/>
              <a:t>RRR &gt; 10-73, but </a:t>
            </a:r>
            <a:r>
              <a:rPr lang="en-GB" sz="2000" dirty="0"/>
              <a:t> </a:t>
            </a:r>
            <a:r>
              <a:rPr lang="en-GB" sz="2000" dirty="0" smtClean="0"/>
              <a:t>does not </a:t>
            </a:r>
            <a:r>
              <a:rPr lang="en-GB" sz="2000" dirty="0" err="1" smtClean="0"/>
              <a:t>corrollate</a:t>
            </a:r>
            <a:r>
              <a:rPr lang="en-GB" sz="2000" dirty="0" smtClean="0"/>
              <a:t> with RF</a:t>
            </a:r>
          </a:p>
          <a:p>
            <a:pPr lvl="2"/>
            <a:r>
              <a:rPr lang="en-GB" sz="2000" dirty="0" smtClean="0"/>
              <a:t>Quick</a:t>
            </a:r>
            <a:r>
              <a:rPr lang="en-GB" sz="2000" dirty="0"/>
              <a:t>, cheap</a:t>
            </a:r>
            <a:endParaRPr lang="en-GB" sz="2000" dirty="0" smtClean="0"/>
          </a:p>
          <a:p>
            <a:pPr lvl="1"/>
            <a:r>
              <a:rPr lang="en-GB" dirty="0" smtClean="0"/>
              <a:t>Surface analysis to determine:</a:t>
            </a:r>
          </a:p>
          <a:p>
            <a:pPr lvl="2"/>
            <a:r>
              <a:rPr lang="en-GB" sz="2000" dirty="0" smtClean="0"/>
              <a:t> Dense or columnar</a:t>
            </a:r>
          </a:p>
          <a:p>
            <a:pPr lvl="2"/>
            <a:r>
              <a:rPr lang="en-GB" sz="2000" dirty="0" smtClean="0"/>
              <a:t>Grain size, </a:t>
            </a:r>
          </a:p>
          <a:p>
            <a:pPr lvl="2"/>
            <a:r>
              <a:rPr lang="en-GB" sz="2000" dirty="0" smtClean="0"/>
              <a:t>Composition and impurity </a:t>
            </a:r>
          </a:p>
          <a:p>
            <a:pPr lvl="2"/>
            <a:r>
              <a:rPr lang="en-GB" sz="2000" dirty="0" smtClean="0"/>
              <a:t>Defects density</a:t>
            </a:r>
          </a:p>
          <a:p>
            <a:pPr lvl="1"/>
            <a:endParaRPr lang="en-GB" dirty="0" smtClean="0"/>
          </a:p>
          <a:p>
            <a:pPr lvl="1"/>
            <a:endParaRPr lang="en-GB" dirty="0" smtClean="0"/>
          </a:p>
          <a:p>
            <a:pPr lvl="2"/>
            <a:endParaRPr lang="en-GB" dirty="0" smtClean="0"/>
          </a:p>
          <a:p>
            <a:pPr lvl="1"/>
            <a:endParaRPr lang="en-GB" dirty="0" smtClean="0"/>
          </a:p>
          <a:p>
            <a:pPr lvl="1"/>
            <a:endParaRPr lang="en-GB" dirty="0"/>
          </a:p>
        </p:txBody>
      </p:sp>
      <p:sp>
        <p:nvSpPr>
          <p:cNvPr id="3" name="Title 2"/>
          <p:cNvSpPr>
            <a:spLocks noGrp="1"/>
          </p:cNvSpPr>
          <p:nvPr>
            <p:ph type="title"/>
          </p:nvPr>
        </p:nvSpPr>
        <p:spPr>
          <a:xfrm>
            <a:off x="323528" y="188640"/>
            <a:ext cx="8640960" cy="576064"/>
          </a:xfrm>
        </p:spPr>
        <p:txBody>
          <a:bodyPr/>
          <a:lstStyle/>
          <a:p>
            <a:r>
              <a:rPr lang="en-GB" dirty="0" smtClean="0"/>
              <a:t>Conclusions (2)</a:t>
            </a:r>
            <a:endParaRPr lang="en-GB" dirty="0"/>
          </a:p>
        </p:txBody>
      </p:sp>
    </p:spTree>
    <p:extLst>
      <p:ext uri="{BB962C8B-B14F-4D97-AF65-F5344CB8AC3E}">
        <p14:creationId xmlns:p14="http://schemas.microsoft.com/office/powerpoint/2010/main" val="38011463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24744"/>
            <a:ext cx="8640960" cy="5256584"/>
          </a:xfrm>
        </p:spPr>
        <p:txBody>
          <a:bodyPr/>
          <a:lstStyle/>
          <a:p>
            <a:r>
              <a:rPr lang="en-GB" dirty="0" err="1" smtClean="0"/>
              <a:t>HiPIMS</a:t>
            </a:r>
            <a:r>
              <a:rPr lang="en-GB" dirty="0" smtClean="0"/>
              <a:t> sample deposition for</a:t>
            </a:r>
          </a:p>
          <a:p>
            <a:pPr lvl="1"/>
            <a:r>
              <a:rPr lang="en-GB" dirty="0" err="1" smtClean="0"/>
              <a:t>Nb</a:t>
            </a:r>
            <a:r>
              <a:rPr lang="en-GB" dirty="0" smtClean="0"/>
              <a:t>, </a:t>
            </a:r>
            <a:r>
              <a:rPr lang="en-GB" dirty="0" err="1" smtClean="0"/>
              <a:t>NbN</a:t>
            </a:r>
            <a:r>
              <a:rPr lang="en-GB" dirty="0" smtClean="0"/>
              <a:t>, </a:t>
            </a:r>
            <a:r>
              <a:rPr lang="en-GB" dirty="0" err="1" smtClean="0"/>
              <a:t>NbCN</a:t>
            </a:r>
            <a:r>
              <a:rPr lang="en-GB" dirty="0" smtClean="0"/>
              <a:t>, Nb</a:t>
            </a:r>
            <a:r>
              <a:rPr lang="en-GB" baseline="-25000" dirty="0" smtClean="0"/>
              <a:t>3</a:t>
            </a:r>
            <a:r>
              <a:rPr lang="en-GB" dirty="0" smtClean="0"/>
              <a:t>Ge MgB</a:t>
            </a:r>
            <a:r>
              <a:rPr lang="en-GB" baseline="-25000" dirty="0" smtClean="0"/>
              <a:t>2</a:t>
            </a:r>
          </a:p>
          <a:p>
            <a:r>
              <a:rPr lang="en-GB" dirty="0" smtClean="0"/>
              <a:t>Plasma ALD deposition</a:t>
            </a:r>
          </a:p>
          <a:p>
            <a:pPr marL="800100" lvl="2"/>
            <a:r>
              <a:rPr lang="en-GB" dirty="0" err="1"/>
              <a:t>Nb</a:t>
            </a:r>
            <a:r>
              <a:rPr lang="en-GB" dirty="0"/>
              <a:t>, </a:t>
            </a:r>
            <a:r>
              <a:rPr lang="en-GB" dirty="0" err="1"/>
              <a:t>NbN</a:t>
            </a:r>
            <a:r>
              <a:rPr lang="en-GB" dirty="0" smtClean="0"/>
              <a:t>, </a:t>
            </a:r>
            <a:r>
              <a:rPr lang="en-GB" dirty="0" err="1" smtClean="0"/>
              <a:t>NbCN</a:t>
            </a:r>
            <a:r>
              <a:rPr lang="en-GB" dirty="0" smtClean="0"/>
              <a:t>, </a:t>
            </a:r>
            <a:r>
              <a:rPr lang="en-GB" dirty="0"/>
              <a:t>MgB</a:t>
            </a:r>
            <a:r>
              <a:rPr lang="en-GB" baseline="-25000" dirty="0"/>
              <a:t>2</a:t>
            </a:r>
          </a:p>
          <a:p>
            <a:r>
              <a:rPr lang="en-GB" dirty="0" smtClean="0"/>
              <a:t> Continuing RRR measurements</a:t>
            </a:r>
          </a:p>
          <a:p>
            <a:r>
              <a:rPr lang="en-GB" dirty="0" smtClean="0"/>
              <a:t>AC and DC magnetisation measurements</a:t>
            </a:r>
          </a:p>
          <a:p>
            <a:r>
              <a:rPr lang="en-GB" dirty="0" smtClean="0"/>
              <a:t>Magnetic field penetration SCI multilayer layer</a:t>
            </a:r>
          </a:p>
          <a:p>
            <a:r>
              <a:rPr lang="en-GB" dirty="0"/>
              <a:t>RF pill-box test </a:t>
            </a:r>
            <a:r>
              <a:rPr lang="en-GB" dirty="0" smtClean="0"/>
              <a:t>facility</a:t>
            </a:r>
          </a:p>
          <a:p>
            <a:pPr lvl="1"/>
            <a:r>
              <a:rPr lang="en-GB" dirty="0" smtClean="0"/>
              <a:t>Testing with a bulk </a:t>
            </a:r>
            <a:r>
              <a:rPr lang="en-GB" dirty="0" err="1" smtClean="0"/>
              <a:t>Nb</a:t>
            </a:r>
            <a:r>
              <a:rPr lang="en-GB" dirty="0" smtClean="0"/>
              <a:t> disk </a:t>
            </a:r>
            <a:r>
              <a:rPr lang="en-GB" dirty="0" smtClean="0"/>
              <a:t>(</a:t>
            </a:r>
            <a:r>
              <a:rPr lang="en-GB" dirty="0" smtClean="0"/>
              <a:t>July</a:t>
            </a:r>
            <a:r>
              <a:rPr lang="en-GB" dirty="0" smtClean="0"/>
              <a:t> </a:t>
            </a:r>
            <a:r>
              <a:rPr lang="en-GB" dirty="0" smtClean="0"/>
              <a:t>2015)</a:t>
            </a:r>
          </a:p>
          <a:p>
            <a:pPr lvl="1"/>
            <a:r>
              <a:rPr lang="en-GB" dirty="0" smtClean="0"/>
              <a:t>Sample measurements  </a:t>
            </a:r>
            <a:r>
              <a:rPr lang="en-GB" dirty="0" smtClean="0"/>
              <a:t>(</a:t>
            </a:r>
            <a:r>
              <a:rPr lang="en-GB" dirty="0" smtClean="0"/>
              <a:t>August</a:t>
            </a:r>
            <a:r>
              <a:rPr lang="en-GB" dirty="0" smtClean="0"/>
              <a:t> </a:t>
            </a:r>
            <a:r>
              <a:rPr lang="en-GB" dirty="0" smtClean="0"/>
              <a:t>2015)</a:t>
            </a:r>
          </a:p>
          <a:p>
            <a:r>
              <a:rPr lang="en-GB" dirty="0" smtClean="0"/>
              <a:t>3D coating </a:t>
            </a:r>
            <a:r>
              <a:rPr lang="en-GB" dirty="0" smtClean="0">
                <a:solidFill>
                  <a:srgbClr val="00B050"/>
                </a:solidFill>
              </a:rPr>
              <a:t>(2016) </a:t>
            </a:r>
            <a:endParaRPr lang="en-GB" dirty="0">
              <a:solidFill>
                <a:srgbClr val="00B050"/>
              </a:solidFill>
            </a:endParaRPr>
          </a:p>
        </p:txBody>
      </p:sp>
      <p:sp>
        <p:nvSpPr>
          <p:cNvPr id="3" name="Title 2"/>
          <p:cNvSpPr>
            <a:spLocks noGrp="1"/>
          </p:cNvSpPr>
          <p:nvPr>
            <p:ph type="title"/>
          </p:nvPr>
        </p:nvSpPr>
        <p:spPr>
          <a:xfrm>
            <a:off x="251520" y="476672"/>
            <a:ext cx="8640960" cy="576064"/>
          </a:xfrm>
        </p:spPr>
        <p:txBody>
          <a:bodyPr/>
          <a:lstStyle/>
          <a:p>
            <a:r>
              <a:rPr lang="en-GB" dirty="0"/>
              <a:t>Future </a:t>
            </a:r>
            <a:r>
              <a:rPr lang="en-GB" dirty="0" smtClean="0"/>
              <a:t>plans</a:t>
            </a:r>
            <a:endParaRPr lang="en-GB" dirty="0"/>
          </a:p>
        </p:txBody>
      </p:sp>
    </p:spTree>
    <p:extLst>
      <p:ext uri="{BB962C8B-B14F-4D97-AF65-F5344CB8AC3E}">
        <p14:creationId xmlns:p14="http://schemas.microsoft.com/office/powerpoint/2010/main" val="11955881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ISIS Home Page - Link to home p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572" y="4725144"/>
            <a:ext cx="4762500" cy="952500"/>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a:xfrm>
            <a:off x="354546" y="2680884"/>
            <a:ext cx="4968552" cy="4088520"/>
          </a:xfrm>
        </p:spPr>
        <p:txBody>
          <a:bodyPr/>
          <a:lstStyle/>
          <a:p>
            <a:pPr marL="0" indent="0">
              <a:spcBef>
                <a:spcPct val="0"/>
              </a:spcBef>
              <a:buNone/>
            </a:pPr>
            <a:r>
              <a:rPr lang="en-GB" altLang="en-US" sz="3200" b="1" dirty="0" err="1" smtClean="0">
                <a:solidFill>
                  <a:srgbClr val="000000"/>
                </a:solidFill>
                <a:latin typeface="CorisandeBold" pitchFamily="2" charset="0"/>
              </a:rPr>
              <a:t>Dr</a:t>
            </a:r>
            <a:r>
              <a:rPr lang="en-GB" altLang="en-US" sz="3200" b="1" dirty="0" err="1">
                <a:solidFill>
                  <a:srgbClr val="000000"/>
                </a:solidFill>
                <a:latin typeface="CorisandeBold" pitchFamily="2" charset="0"/>
              </a:rPr>
              <a:t>.</a:t>
            </a:r>
            <a:r>
              <a:rPr lang="en-GB" altLang="en-US" sz="3200" b="1" dirty="0">
                <a:solidFill>
                  <a:srgbClr val="000000"/>
                </a:solidFill>
                <a:latin typeface="CorisandeBold" pitchFamily="2" charset="0"/>
              </a:rPr>
              <a:t> </a:t>
            </a:r>
            <a:r>
              <a:rPr lang="en-GB" altLang="en-US" sz="3200" b="1" dirty="0" smtClean="0">
                <a:solidFill>
                  <a:srgbClr val="000000"/>
                </a:solidFill>
                <a:latin typeface="CorisandeBold" pitchFamily="2" charset="0"/>
              </a:rPr>
              <a:t>R</a:t>
            </a:r>
            <a:r>
              <a:rPr lang="en-GB" altLang="en-US" sz="3200" b="1" dirty="0">
                <a:solidFill>
                  <a:srgbClr val="000000"/>
                </a:solidFill>
                <a:latin typeface="CorisandeBold" pitchFamily="2" charset="0"/>
              </a:rPr>
              <a:t>. </a:t>
            </a:r>
            <a:r>
              <a:rPr lang="en-GB" altLang="en-US" sz="3200" b="1" dirty="0" smtClean="0">
                <a:solidFill>
                  <a:srgbClr val="000000"/>
                </a:solidFill>
                <a:latin typeface="CorisandeBold" pitchFamily="2" charset="0"/>
              </a:rPr>
              <a:t>Valizadeh, </a:t>
            </a:r>
            <a:r>
              <a:rPr lang="en-GB" altLang="en-US" sz="3200" b="1" dirty="0" err="1">
                <a:solidFill>
                  <a:srgbClr val="000000"/>
                </a:solidFill>
                <a:latin typeface="CorisandeBold" pitchFamily="2" charset="0"/>
              </a:rPr>
              <a:t>Dr.</a:t>
            </a:r>
            <a:r>
              <a:rPr lang="en-GB" altLang="en-US" sz="3200" b="1" dirty="0">
                <a:solidFill>
                  <a:srgbClr val="000000"/>
                </a:solidFill>
                <a:latin typeface="CorisandeBold" pitchFamily="2" charset="0"/>
              </a:rPr>
              <a:t> O.B. </a:t>
            </a:r>
            <a:r>
              <a:rPr lang="en-GB" altLang="en-US" sz="3200" b="1" dirty="0" smtClean="0">
                <a:solidFill>
                  <a:srgbClr val="000000"/>
                </a:solidFill>
                <a:latin typeface="CorisandeBold" pitchFamily="2" charset="0"/>
              </a:rPr>
              <a:t>Malyshev,</a:t>
            </a:r>
          </a:p>
          <a:p>
            <a:pPr marL="0" indent="0">
              <a:spcBef>
                <a:spcPct val="0"/>
              </a:spcBef>
              <a:buNone/>
            </a:pPr>
            <a:r>
              <a:rPr lang="en-GB" altLang="en-US" sz="3200" b="1" dirty="0" smtClean="0">
                <a:solidFill>
                  <a:srgbClr val="000000"/>
                </a:solidFill>
                <a:latin typeface="CorisandeBold" pitchFamily="2" charset="0"/>
              </a:rPr>
              <a:t>A. Hannah, D.O</a:t>
            </a:r>
            <a:r>
              <a:rPr lang="en-GB" altLang="en-US" sz="3200" b="1" dirty="0">
                <a:solidFill>
                  <a:srgbClr val="000000"/>
                </a:solidFill>
                <a:latin typeface="CorisandeBold" pitchFamily="2" charset="0"/>
              </a:rPr>
              <a:t>. </a:t>
            </a:r>
            <a:r>
              <a:rPr lang="en-GB" altLang="en-US" sz="3200" b="1" dirty="0" smtClean="0">
                <a:solidFill>
                  <a:srgbClr val="000000"/>
                </a:solidFill>
                <a:latin typeface="CorisandeBold" pitchFamily="2" charset="0"/>
              </a:rPr>
              <a:t>Malyshev, </a:t>
            </a:r>
          </a:p>
          <a:p>
            <a:pPr marL="0" indent="0">
              <a:spcBef>
                <a:spcPct val="0"/>
              </a:spcBef>
              <a:buNone/>
            </a:pPr>
            <a:r>
              <a:rPr lang="en-GB" altLang="en-US" sz="3200" b="1" dirty="0" smtClean="0">
                <a:solidFill>
                  <a:srgbClr val="000000"/>
                </a:solidFill>
                <a:latin typeface="CorisandeBold" pitchFamily="2" charset="0"/>
              </a:rPr>
              <a:t>S</a:t>
            </a:r>
            <a:r>
              <a:rPr lang="en-GB" altLang="en-US" sz="3200" b="1" dirty="0">
                <a:solidFill>
                  <a:srgbClr val="000000"/>
                </a:solidFill>
                <a:latin typeface="CorisandeBold" pitchFamily="2" charset="0"/>
              </a:rPr>
              <a:t>. </a:t>
            </a:r>
            <a:r>
              <a:rPr lang="en-GB" altLang="en-US" sz="3200" b="1" dirty="0" smtClean="0">
                <a:solidFill>
                  <a:srgbClr val="000000"/>
                </a:solidFill>
                <a:latin typeface="CorisandeBold" pitchFamily="2" charset="0"/>
              </a:rPr>
              <a:t>Pattalwar, J. Herbert</a:t>
            </a:r>
          </a:p>
          <a:p>
            <a:pPr marL="0" indent="0">
              <a:spcBef>
                <a:spcPct val="0"/>
              </a:spcBef>
              <a:buNone/>
            </a:pPr>
            <a:r>
              <a:rPr lang="en-GB" altLang="en-US" sz="3200" b="1" dirty="0" smtClean="0">
                <a:solidFill>
                  <a:srgbClr val="000000"/>
                </a:solidFill>
                <a:latin typeface="CorisandeBold" pitchFamily="2" charset="0"/>
              </a:rPr>
              <a:t>A. Wheelhouse, P. McIntosh </a:t>
            </a:r>
          </a:p>
          <a:p>
            <a:pPr marL="0" indent="0">
              <a:spcBef>
                <a:spcPct val="0"/>
              </a:spcBef>
              <a:buNone/>
            </a:pPr>
            <a:endParaRPr lang="en-GB" altLang="en-US" sz="3200" b="1" dirty="0" smtClean="0">
              <a:solidFill>
                <a:srgbClr val="000000"/>
              </a:solidFill>
              <a:latin typeface="CorisandeBold" pitchFamily="2" charset="0"/>
            </a:endParaRPr>
          </a:p>
          <a:p>
            <a:pPr marL="0" indent="0">
              <a:spcBef>
                <a:spcPct val="0"/>
              </a:spcBef>
              <a:buNone/>
            </a:pPr>
            <a:endParaRPr lang="en-GB" altLang="en-US" sz="3200" b="1" dirty="0" smtClean="0">
              <a:solidFill>
                <a:srgbClr val="000000"/>
              </a:solidFill>
              <a:latin typeface="CorisandeBold" pitchFamily="2" charset="0"/>
            </a:endParaRPr>
          </a:p>
          <a:p>
            <a:pPr marL="0" indent="0">
              <a:spcBef>
                <a:spcPct val="0"/>
              </a:spcBef>
              <a:buNone/>
            </a:pPr>
            <a:endParaRPr lang="en-GB" altLang="en-US" sz="3200" b="1" dirty="0" smtClean="0">
              <a:solidFill>
                <a:srgbClr val="000000"/>
              </a:solidFill>
              <a:latin typeface="CorisandeBold" pitchFamily="2" charset="0"/>
            </a:endParaRPr>
          </a:p>
          <a:p>
            <a:pPr marL="0" indent="0">
              <a:spcBef>
                <a:spcPct val="0"/>
              </a:spcBef>
              <a:buNone/>
            </a:pPr>
            <a:r>
              <a:rPr lang="en-GB" altLang="en-US" sz="3200" b="1" dirty="0" err="1">
                <a:solidFill>
                  <a:srgbClr val="000000"/>
                </a:solidFill>
                <a:latin typeface="CorisandeBold" pitchFamily="2" charset="0"/>
              </a:rPr>
              <a:t>Dr.</a:t>
            </a:r>
            <a:r>
              <a:rPr lang="en-GB" altLang="en-US" sz="3200" b="1" dirty="0">
                <a:solidFill>
                  <a:srgbClr val="000000"/>
                </a:solidFill>
                <a:latin typeface="CorisandeBold" pitchFamily="2" charset="0"/>
              </a:rPr>
              <a:t> </a:t>
            </a:r>
            <a:r>
              <a:rPr lang="en-GB" altLang="en-US" sz="3200" b="1" dirty="0" smtClean="0">
                <a:solidFill>
                  <a:srgbClr val="000000"/>
                </a:solidFill>
                <a:latin typeface="CorisandeBold" pitchFamily="2" charset="0"/>
              </a:rPr>
              <a:t>G</a:t>
            </a:r>
            <a:r>
              <a:rPr lang="en-GB" altLang="en-US" sz="3200" b="1" dirty="0">
                <a:solidFill>
                  <a:srgbClr val="000000"/>
                </a:solidFill>
                <a:latin typeface="CorisandeBold" pitchFamily="2" charset="0"/>
              </a:rPr>
              <a:t>. Stenning</a:t>
            </a:r>
            <a:endParaRPr lang="en-GB" altLang="en-US" sz="3200" b="1" dirty="0" smtClean="0">
              <a:solidFill>
                <a:srgbClr val="000000"/>
              </a:solidFill>
              <a:latin typeface="CorisandeBold" pitchFamily="2" charset="0"/>
            </a:endParaRPr>
          </a:p>
        </p:txBody>
      </p:sp>
      <p:sp>
        <p:nvSpPr>
          <p:cNvPr id="3" name="Title 2"/>
          <p:cNvSpPr>
            <a:spLocks noGrp="1"/>
          </p:cNvSpPr>
          <p:nvPr>
            <p:ph type="title"/>
          </p:nvPr>
        </p:nvSpPr>
        <p:spPr>
          <a:xfrm>
            <a:off x="251520" y="692696"/>
            <a:ext cx="8640960" cy="648072"/>
          </a:xfrm>
        </p:spPr>
        <p:txBody>
          <a:bodyPr/>
          <a:lstStyle/>
          <a:p>
            <a:r>
              <a:rPr lang="en-GB" dirty="0" smtClean="0"/>
              <a:t>The UK’s SRF collaboration team</a:t>
            </a:r>
            <a:endParaRPr lang="en-GB" dirty="0"/>
          </a:p>
        </p:txBody>
      </p:sp>
      <p:sp>
        <p:nvSpPr>
          <p:cNvPr id="4" name="Content Placeholder 1"/>
          <p:cNvSpPr txBox="1">
            <a:spLocks/>
          </p:cNvSpPr>
          <p:nvPr/>
        </p:nvSpPr>
        <p:spPr bwMode="auto">
          <a:xfrm>
            <a:off x="5220072" y="2372097"/>
            <a:ext cx="3668462" cy="43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800">
                <a:solidFill>
                  <a:srgbClr val="0000FF"/>
                </a:solidFill>
                <a:latin typeface="Arial" pitchFamily="34" charset="0"/>
                <a:ea typeface="+mn-ea"/>
                <a:cs typeface="Arial" pitchFamily="34" charset="0"/>
              </a:defRPr>
            </a:lvl1pPr>
            <a:lvl2pPr marL="800100" indent="-342900" algn="l" rtl="0" eaLnBrk="0" fontAlgn="base" hangingPunct="0">
              <a:spcBef>
                <a:spcPct val="20000"/>
              </a:spcBef>
              <a:spcAft>
                <a:spcPct val="0"/>
              </a:spcAft>
              <a:buFont typeface="Arial" pitchFamily="34" charset="0"/>
              <a:buChar char="•"/>
              <a:defRPr sz="2400">
                <a:solidFill>
                  <a:srgbClr val="006600"/>
                </a:solidFill>
                <a:latin typeface="Arial" pitchFamily="34" charset="0"/>
                <a:ea typeface="+mn-ea"/>
                <a:cs typeface="Arial" pitchFamily="34" charset="0"/>
              </a:defRPr>
            </a:lvl2pPr>
            <a:lvl3pPr marL="1257300" indent="-342900" algn="l" rtl="0" eaLnBrk="0" fontAlgn="base" hangingPunct="0">
              <a:spcBef>
                <a:spcPct val="20000"/>
              </a:spcBef>
              <a:spcAft>
                <a:spcPct val="0"/>
              </a:spcAft>
              <a:buFont typeface="Arial" pitchFamily="34" charset="0"/>
              <a:buChar char="•"/>
              <a:defRPr sz="2400">
                <a:solidFill>
                  <a:srgbClr val="663300"/>
                </a:solidFill>
                <a:latin typeface="Arial" pitchFamily="34" charset="0"/>
                <a:ea typeface="+mn-ea"/>
                <a:cs typeface="Arial" pitchFamily="34" charset="0"/>
              </a:defRPr>
            </a:lvl3pPr>
            <a:lvl4pPr marL="1657350" indent="-285750" algn="l" rtl="0" eaLnBrk="0" fontAlgn="base" hangingPunct="0">
              <a:spcBef>
                <a:spcPct val="20000"/>
              </a:spcBef>
              <a:spcAft>
                <a:spcPct val="0"/>
              </a:spcAft>
              <a:buFont typeface="Arial" pitchFamily="34" charset="0"/>
              <a:buChar char="•"/>
              <a:defRPr sz="2000">
                <a:solidFill>
                  <a:schemeClr val="tx1"/>
                </a:solidFill>
                <a:latin typeface="Arial" pitchFamily="34" charset="0"/>
                <a:ea typeface="+mn-ea"/>
                <a:cs typeface="Arial" pitchFamily="34" charset="0"/>
              </a:defRPr>
            </a:lvl4pPr>
            <a:lvl5pPr marL="2152650" indent="-271463" algn="l" rtl="0" eaLnBrk="0" fontAlgn="base" hangingPunct="0">
              <a:spcBef>
                <a:spcPct val="20000"/>
              </a:spcBef>
              <a:spcAft>
                <a:spcPct val="0"/>
              </a:spcAft>
              <a:buFont typeface="Arial" pitchFamily="34" charset="0"/>
              <a:buChar char="•"/>
              <a:defRPr sz="1800">
                <a:solidFill>
                  <a:schemeClr val="bg2">
                    <a:lumMod val="75000"/>
                  </a:schemeClr>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a:spcBef>
                <a:spcPct val="0"/>
              </a:spcBef>
              <a:buNone/>
            </a:pPr>
            <a:r>
              <a:rPr lang="en-GB" altLang="en-US" sz="3200" b="1" kern="0" dirty="0" smtClean="0">
                <a:solidFill>
                  <a:srgbClr val="000000"/>
                </a:solidFill>
                <a:latin typeface="CorisandeBold" pitchFamily="2" charset="0"/>
              </a:rPr>
              <a:t>S. Wilde,  </a:t>
            </a:r>
            <a:r>
              <a:rPr lang="en-GB" altLang="en-US" sz="3200" b="1" dirty="0" err="1" smtClean="0">
                <a:solidFill>
                  <a:srgbClr val="000000"/>
                </a:solidFill>
                <a:latin typeface="CorisandeBold" pitchFamily="2" charset="0"/>
              </a:rPr>
              <a:t>Dr</a:t>
            </a:r>
            <a:r>
              <a:rPr lang="en-GB" altLang="en-US" sz="3200" b="1" dirty="0" err="1">
                <a:solidFill>
                  <a:srgbClr val="000000"/>
                </a:solidFill>
                <a:latin typeface="CorisandeBold" pitchFamily="2" charset="0"/>
              </a:rPr>
              <a:t>.</a:t>
            </a:r>
            <a:r>
              <a:rPr lang="en-GB" altLang="en-US" sz="3200" b="1" dirty="0">
                <a:solidFill>
                  <a:srgbClr val="000000"/>
                </a:solidFill>
                <a:latin typeface="CorisandeBold" pitchFamily="2" charset="0"/>
              </a:rPr>
              <a:t> </a:t>
            </a:r>
            <a:r>
              <a:rPr lang="en-GB" altLang="en-US" sz="3200" b="1" kern="0" dirty="0" smtClean="0">
                <a:solidFill>
                  <a:srgbClr val="000000"/>
                </a:solidFill>
                <a:latin typeface="CorisandeBold" pitchFamily="2" charset="0"/>
              </a:rPr>
              <a:t>B. </a:t>
            </a:r>
            <a:r>
              <a:rPr lang="en-GB" altLang="en-US" sz="3200" b="1" kern="0" dirty="0" err="1" smtClean="0">
                <a:solidFill>
                  <a:srgbClr val="000000"/>
                </a:solidFill>
                <a:latin typeface="CorisandeBold" pitchFamily="2" charset="0"/>
              </a:rPr>
              <a:t>Chesca</a:t>
            </a:r>
            <a:endParaRPr lang="en-GB" altLang="en-US" sz="3200" b="1" kern="0" dirty="0" smtClean="0">
              <a:solidFill>
                <a:srgbClr val="000000"/>
              </a:solidFill>
              <a:latin typeface="CorisandeBold" pitchFamily="2" charset="0"/>
            </a:endParaRPr>
          </a:p>
          <a:p>
            <a:pPr marL="0" indent="0">
              <a:spcBef>
                <a:spcPct val="0"/>
              </a:spcBef>
              <a:buNone/>
            </a:pPr>
            <a:endParaRPr lang="en-GB" altLang="en-US" sz="3200" b="1" kern="0" dirty="0">
              <a:solidFill>
                <a:srgbClr val="000000"/>
              </a:solidFill>
              <a:latin typeface="CorisandeBold" pitchFamily="2" charset="0"/>
            </a:endParaRPr>
          </a:p>
          <a:p>
            <a:pPr marL="0" indent="0">
              <a:spcBef>
                <a:spcPct val="0"/>
              </a:spcBef>
              <a:buNone/>
            </a:pPr>
            <a:endParaRPr lang="en-GB" altLang="en-US" sz="3200" b="1" kern="0" dirty="0" smtClean="0">
              <a:solidFill>
                <a:srgbClr val="000000"/>
              </a:solidFill>
              <a:latin typeface="CorisandeBold" pitchFamily="2" charset="0"/>
            </a:endParaRPr>
          </a:p>
          <a:p>
            <a:pPr marL="0" indent="0">
              <a:spcBef>
                <a:spcPct val="0"/>
              </a:spcBef>
              <a:buNone/>
            </a:pPr>
            <a:endParaRPr lang="en-GB" altLang="en-US" sz="3200" b="1" kern="0" dirty="0" smtClean="0">
              <a:solidFill>
                <a:srgbClr val="000000"/>
              </a:solidFill>
              <a:latin typeface="CorisandeBold" pitchFamily="2" charset="0"/>
            </a:endParaRPr>
          </a:p>
          <a:p>
            <a:pPr marL="0" indent="0">
              <a:spcBef>
                <a:spcPct val="0"/>
              </a:spcBef>
              <a:buNone/>
            </a:pPr>
            <a:endParaRPr lang="en-GB" altLang="en-US" sz="3200" b="1" kern="0" dirty="0" smtClean="0">
              <a:solidFill>
                <a:srgbClr val="000000"/>
              </a:solidFill>
              <a:latin typeface="CorisandeBold" pitchFamily="2" charset="0"/>
            </a:endParaRPr>
          </a:p>
          <a:p>
            <a:pPr marL="0" indent="0">
              <a:spcBef>
                <a:spcPct val="0"/>
              </a:spcBef>
              <a:buNone/>
            </a:pPr>
            <a:r>
              <a:rPr lang="en-GB" altLang="en-US" sz="3200" b="1" kern="0" dirty="0" smtClean="0">
                <a:solidFill>
                  <a:srgbClr val="000000"/>
                </a:solidFill>
                <a:latin typeface="CorisandeBold" pitchFamily="2" charset="0"/>
              </a:rPr>
              <a:t>P. </a:t>
            </a:r>
            <a:r>
              <a:rPr lang="en-GB" altLang="en-US" sz="3200" b="1" kern="0" dirty="0" err="1" smtClean="0">
                <a:solidFill>
                  <a:srgbClr val="000000"/>
                </a:solidFill>
                <a:latin typeface="CorisandeBold" pitchFamily="2" charset="0"/>
              </a:rPr>
              <a:t>Pizzol</a:t>
            </a:r>
            <a:r>
              <a:rPr lang="en-GB" altLang="en-US" sz="3200" b="1" kern="0" dirty="0" smtClean="0">
                <a:solidFill>
                  <a:srgbClr val="000000"/>
                </a:solidFill>
                <a:latin typeface="CorisandeBold" pitchFamily="2" charset="0"/>
              </a:rPr>
              <a:t>,  </a:t>
            </a:r>
            <a:r>
              <a:rPr lang="en-GB" altLang="en-US" sz="3200" b="1" kern="0" dirty="0" err="1" smtClean="0">
                <a:solidFill>
                  <a:srgbClr val="000000"/>
                </a:solidFill>
                <a:latin typeface="CorisandeBold" pitchFamily="2" charset="0"/>
              </a:rPr>
              <a:t>Prof.</a:t>
            </a:r>
            <a:r>
              <a:rPr lang="en-GB" altLang="en-US" sz="3200" b="1" kern="0" dirty="0" smtClean="0">
                <a:solidFill>
                  <a:srgbClr val="000000"/>
                </a:solidFill>
                <a:latin typeface="CorisandeBold" pitchFamily="2" charset="0"/>
              </a:rPr>
              <a:t> </a:t>
            </a:r>
            <a:r>
              <a:rPr lang="en-GB" altLang="en-US" sz="3200" b="1" kern="0" dirty="0">
                <a:solidFill>
                  <a:srgbClr val="000000"/>
                </a:solidFill>
                <a:latin typeface="CorisandeBold" pitchFamily="2" charset="0"/>
              </a:rPr>
              <a:t>P</a:t>
            </a:r>
            <a:r>
              <a:rPr lang="en-GB" altLang="en-US" sz="3200" b="1" kern="0" dirty="0" smtClean="0">
                <a:solidFill>
                  <a:srgbClr val="000000"/>
                </a:solidFill>
                <a:latin typeface="CorisandeBold" pitchFamily="2" charset="0"/>
              </a:rPr>
              <a:t>. </a:t>
            </a:r>
            <a:r>
              <a:rPr lang="en-GB" altLang="en-US" sz="3200" b="1" kern="0" dirty="0" err="1" smtClean="0">
                <a:solidFill>
                  <a:srgbClr val="000000"/>
                </a:solidFill>
                <a:latin typeface="CorisandeBold" pitchFamily="2" charset="0"/>
              </a:rPr>
              <a:t>Chalker</a:t>
            </a:r>
            <a:endParaRPr lang="en-GB" altLang="en-US" sz="3200" b="1" kern="0" dirty="0" smtClean="0">
              <a:solidFill>
                <a:srgbClr val="000000"/>
              </a:solidFill>
              <a:latin typeface="CorisandeBold" pitchFamily="2" charset="0"/>
            </a:endParaRPr>
          </a:p>
          <a:p>
            <a:pPr marL="0" indent="0">
              <a:spcBef>
                <a:spcPct val="0"/>
              </a:spcBef>
              <a:buNone/>
            </a:pPr>
            <a:r>
              <a:rPr lang="en-GB" altLang="en-US" sz="3200" b="1" kern="0" dirty="0" smtClean="0">
                <a:solidFill>
                  <a:srgbClr val="000000"/>
                </a:solidFill>
                <a:latin typeface="CorisandeBold" pitchFamily="2" charset="0"/>
              </a:rPr>
              <a:t>F</a:t>
            </a:r>
            <a:r>
              <a:rPr lang="en-GB" altLang="en-US" sz="3200" b="1" kern="0" dirty="0">
                <a:solidFill>
                  <a:srgbClr val="000000"/>
                </a:solidFill>
                <a:latin typeface="CorisandeBold" pitchFamily="2" charset="0"/>
              </a:rPr>
              <a:t>. </a:t>
            </a:r>
            <a:r>
              <a:rPr lang="en-GB" altLang="en-US" sz="3200" b="1" kern="0" dirty="0" smtClean="0">
                <a:solidFill>
                  <a:srgbClr val="000000"/>
                </a:solidFill>
                <a:latin typeface="CorisandeBold" pitchFamily="2" charset="0"/>
              </a:rPr>
              <a:t>Lockwood-</a:t>
            </a:r>
            <a:r>
              <a:rPr lang="en-GB" altLang="en-US" sz="3200" b="1" kern="0" dirty="0" err="1" smtClean="0">
                <a:solidFill>
                  <a:srgbClr val="000000"/>
                </a:solidFill>
                <a:latin typeface="CorisandeBold" pitchFamily="2" charset="0"/>
              </a:rPr>
              <a:t>Estrin</a:t>
            </a:r>
            <a:r>
              <a:rPr lang="en-GB" altLang="en-US" sz="3200" b="1" kern="0" dirty="0" smtClean="0">
                <a:solidFill>
                  <a:srgbClr val="000000"/>
                </a:solidFill>
                <a:latin typeface="CorisandeBold" pitchFamily="2" charset="0"/>
              </a:rPr>
              <a:t>, </a:t>
            </a:r>
          </a:p>
          <a:p>
            <a:pPr marL="0" indent="0">
              <a:spcBef>
                <a:spcPct val="0"/>
              </a:spcBef>
              <a:buNone/>
            </a:pPr>
            <a:r>
              <a:rPr lang="en-GB" altLang="en-US" sz="3200" b="1" kern="0" dirty="0" err="1" smtClean="0">
                <a:solidFill>
                  <a:srgbClr val="000000"/>
                </a:solidFill>
                <a:latin typeface="CorisandeBold" pitchFamily="2" charset="0"/>
              </a:rPr>
              <a:t>Prof.</a:t>
            </a:r>
            <a:r>
              <a:rPr lang="en-GB" altLang="en-US" sz="3200" b="1" kern="0" dirty="0" smtClean="0">
                <a:solidFill>
                  <a:srgbClr val="000000"/>
                </a:solidFill>
                <a:latin typeface="CorisandeBold" pitchFamily="2" charset="0"/>
              </a:rPr>
              <a:t> J. Bradley </a:t>
            </a:r>
          </a:p>
          <a:p>
            <a:pPr marL="0" indent="0">
              <a:spcBef>
                <a:spcPct val="0"/>
              </a:spcBef>
              <a:buNone/>
            </a:pPr>
            <a:endParaRPr lang="en-GB" altLang="en-US" sz="3200" kern="0" dirty="0" smtClean="0">
              <a:solidFill>
                <a:srgbClr val="000000"/>
              </a:solidFill>
              <a:latin typeface="CorisandeBold" pitchFamily="2" charset="0"/>
            </a:endParaRPr>
          </a:p>
          <a:p>
            <a:pPr marL="0" indent="0">
              <a:spcBef>
                <a:spcPct val="0"/>
              </a:spcBef>
              <a:buNone/>
            </a:pPr>
            <a:endParaRPr lang="fr-FR" kern="0" dirty="0">
              <a:solidFill>
                <a:srgbClr val="000000"/>
              </a:solidFill>
              <a:latin typeface="CorisandeBold" pitchFamily="2" charset="0"/>
            </a:endParaRPr>
          </a:p>
          <a:p>
            <a:pPr marL="0" indent="0">
              <a:spcBef>
                <a:spcPct val="0"/>
              </a:spcBef>
              <a:buNone/>
            </a:pPr>
            <a:endParaRPr lang="fr-FR" kern="0" dirty="0" smtClean="0">
              <a:solidFill>
                <a:srgbClr val="000000"/>
              </a:solidFill>
              <a:latin typeface="CorisandeBold" pitchFamily="2" charset="0"/>
            </a:endParaRPr>
          </a:p>
          <a:p>
            <a:pPr marL="0" indent="0">
              <a:spcBef>
                <a:spcPct val="0"/>
              </a:spcBef>
              <a:buNone/>
            </a:pPr>
            <a:endParaRPr lang="en-GB" kern="0" dirty="0"/>
          </a:p>
        </p:txBody>
      </p:sp>
      <p:pic>
        <p:nvPicPr>
          <p:cNvPr id="5"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344134"/>
            <a:ext cx="3005088" cy="1038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5576" y="1437062"/>
            <a:ext cx="1785594" cy="839810"/>
          </a:xfrm>
          <a:prstGeom prst="rect">
            <a:avLst/>
          </a:prstGeom>
        </p:spPr>
      </p:pic>
      <p:pic>
        <p:nvPicPr>
          <p:cNvPr id="13314" name="Picture 2" descr="http://www.proteomexchange.org/sites/proteomexchange.org/files/images/partner_logos/20101206181529207_univliv_logo.jpg?131560786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0072" y="3037201"/>
            <a:ext cx="2814375" cy="1495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9740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548680"/>
            <a:ext cx="8640960" cy="648072"/>
          </a:xfrm>
        </p:spPr>
        <p:txBody>
          <a:bodyPr/>
          <a:lstStyle/>
          <a:p>
            <a:r>
              <a:rPr lang="en-GB" dirty="0"/>
              <a:t>UHV PVD </a:t>
            </a:r>
            <a:r>
              <a:rPr lang="en-GB" dirty="0" smtClean="0"/>
              <a:t>facility</a:t>
            </a: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99109" y="1556792"/>
            <a:ext cx="5841371" cy="4381028"/>
          </a:xfrm>
          <a:prstGeom prst="rect">
            <a:avLst/>
          </a:prstGeom>
        </p:spPr>
      </p:pic>
      <p:sp>
        <p:nvSpPr>
          <p:cNvPr id="2" name="Content Placeholder 1"/>
          <p:cNvSpPr>
            <a:spLocks noGrp="1"/>
          </p:cNvSpPr>
          <p:nvPr>
            <p:ph idx="1"/>
          </p:nvPr>
        </p:nvSpPr>
        <p:spPr>
          <a:xfrm>
            <a:off x="-2983" y="1124744"/>
            <a:ext cx="3521247" cy="5733256"/>
          </a:xfrm>
          <a:solidFill>
            <a:schemeClr val="bg1"/>
          </a:solidFill>
        </p:spPr>
        <p:txBody>
          <a:bodyPr/>
          <a:lstStyle/>
          <a:p>
            <a:r>
              <a:rPr lang="en-GB" sz="2400" dirty="0" err="1" smtClean="0"/>
              <a:t>Bakeable</a:t>
            </a:r>
            <a:endParaRPr lang="en-GB" sz="2400" dirty="0"/>
          </a:p>
          <a:p>
            <a:r>
              <a:rPr lang="en-GB" sz="2400" dirty="0" smtClean="0"/>
              <a:t>Load-lock </a:t>
            </a:r>
            <a:r>
              <a:rPr lang="en-GB" sz="2400" dirty="0"/>
              <a:t>chamber</a:t>
            </a:r>
          </a:p>
          <a:p>
            <a:r>
              <a:rPr lang="en-GB" sz="2400" dirty="0" smtClean="0">
                <a:sym typeface="Symbol"/>
              </a:rPr>
              <a:t>DC and RF bias</a:t>
            </a:r>
            <a:endParaRPr lang="en-GB" sz="2400" dirty="0" smtClean="0"/>
          </a:p>
          <a:p>
            <a:r>
              <a:rPr lang="en-GB" sz="2400" dirty="0" smtClean="0"/>
              <a:t>Three </a:t>
            </a:r>
            <a:r>
              <a:rPr lang="en-GB" sz="2400" dirty="0"/>
              <a:t>planar </a:t>
            </a:r>
            <a:r>
              <a:rPr lang="en-GB" sz="2400" dirty="0" smtClean="0"/>
              <a:t>concentric targets with the variable distance to the substrate: 10-15 cm</a:t>
            </a:r>
          </a:p>
          <a:p>
            <a:r>
              <a:rPr lang="en-GB" sz="2400" dirty="0" smtClean="0"/>
              <a:t>Substrate  </a:t>
            </a:r>
            <a:r>
              <a:rPr lang="en-GB" sz="2400" dirty="0"/>
              <a:t>rotation</a:t>
            </a:r>
          </a:p>
          <a:p>
            <a:r>
              <a:rPr lang="en-GB" sz="2400" dirty="0" smtClean="0"/>
              <a:t>Ion </a:t>
            </a:r>
            <a:r>
              <a:rPr lang="en-GB" sz="2400" dirty="0"/>
              <a:t>beam </a:t>
            </a:r>
            <a:r>
              <a:rPr lang="en-GB" sz="2400" dirty="0" smtClean="0"/>
              <a:t>assist,</a:t>
            </a:r>
          </a:p>
          <a:p>
            <a:r>
              <a:rPr lang="en-GB" sz="2400" dirty="0" smtClean="0"/>
              <a:t>20 </a:t>
            </a:r>
            <a:r>
              <a:rPr lang="en-GB" sz="2400" dirty="0" smtClean="0">
                <a:sym typeface="Symbol"/>
              </a:rPr>
              <a:t></a:t>
            </a:r>
            <a:r>
              <a:rPr lang="en-GB" sz="2400" dirty="0" smtClean="0"/>
              <a:t> </a:t>
            </a:r>
            <a:r>
              <a:rPr lang="en-GB" sz="2400" dirty="0" err="1" smtClean="0"/>
              <a:t>T</a:t>
            </a:r>
            <a:r>
              <a:rPr lang="en-GB" sz="2400" baseline="-25000" dirty="0" err="1" smtClean="0"/>
              <a:t>s</a:t>
            </a:r>
            <a:r>
              <a:rPr lang="en-GB" sz="2400" dirty="0" smtClean="0"/>
              <a:t> </a:t>
            </a:r>
            <a:r>
              <a:rPr lang="en-GB" sz="2400" dirty="0" smtClean="0">
                <a:sym typeface="Symbol"/>
              </a:rPr>
              <a:t> 950 </a:t>
            </a:r>
            <a:r>
              <a:rPr lang="en-GB" sz="2400" dirty="0" smtClean="0">
                <a:latin typeface="Times New Roman"/>
                <a:cs typeface="Times New Roman"/>
                <a:sym typeface="Symbol"/>
              </a:rPr>
              <a:t>ºC</a:t>
            </a:r>
            <a:r>
              <a:rPr lang="en-GB" sz="2400" dirty="0" smtClean="0"/>
              <a:t> </a:t>
            </a:r>
          </a:p>
          <a:p>
            <a:r>
              <a:rPr lang="en-GB" sz="2400" dirty="0" smtClean="0"/>
              <a:t>Differential </a:t>
            </a:r>
            <a:r>
              <a:rPr lang="en-GB" sz="2400" dirty="0"/>
              <a:t>RGA pumping to analyse the sputter gas</a:t>
            </a:r>
            <a:r>
              <a:rPr lang="en-GB" sz="2400" dirty="0" smtClean="0"/>
              <a:t>.</a:t>
            </a:r>
          </a:p>
          <a:p>
            <a:endParaRPr lang="en-GB" sz="2400" dirty="0"/>
          </a:p>
          <a:p>
            <a:endParaRPr lang="en-GB" sz="2400" dirty="0"/>
          </a:p>
        </p:txBody>
      </p:sp>
      <p:sp>
        <p:nvSpPr>
          <p:cNvPr id="5" name="Content Placeholder 1"/>
          <p:cNvSpPr txBox="1">
            <a:spLocks/>
          </p:cNvSpPr>
          <p:nvPr/>
        </p:nvSpPr>
        <p:spPr bwMode="auto">
          <a:xfrm>
            <a:off x="3563888" y="6093296"/>
            <a:ext cx="4695990" cy="4612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800">
                <a:solidFill>
                  <a:srgbClr val="0000FF"/>
                </a:solidFill>
                <a:latin typeface="Arial" pitchFamily="34" charset="0"/>
                <a:ea typeface="+mn-ea"/>
                <a:cs typeface="Arial" pitchFamily="34" charset="0"/>
              </a:defRPr>
            </a:lvl1pPr>
            <a:lvl2pPr marL="800100" indent="-342900" algn="l" rtl="0" eaLnBrk="0" fontAlgn="base" hangingPunct="0">
              <a:spcBef>
                <a:spcPct val="20000"/>
              </a:spcBef>
              <a:spcAft>
                <a:spcPct val="0"/>
              </a:spcAft>
              <a:buFont typeface="Arial" pitchFamily="34" charset="0"/>
              <a:buChar char="•"/>
              <a:defRPr sz="2400">
                <a:solidFill>
                  <a:srgbClr val="006600"/>
                </a:solidFill>
                <a:latin typeface="Arial" pitchFamily="34" charset="0"/>
                <a:ea typeface="+mn-ea"/>
                <a:cs typeface="Arial" pitchFamily="34" charset="0"/>
              </a:defRPr>
            </a:lvl2pPr>
            <a:lvl3pPr marL="1257300" indent="-342900" algn="l" rtl="0" eaLnBrk="0" fontAlgn="base" hangingPunct="0">
              <a:spcBef>
                <a:spcPct val="20000"/>
              </a:spcBef>
              <a:spcAft>
                <a:spcPct val="0"/>
              </a:spcAft>
              <a:buFont typeface="Arial" pitchFamily="34" charset="0"/>
              <a:buChar char="•"/>
              <a:defRPr sz="2400">
                <a:solidFill>
                  <a:srgbClr val="663300"/>
                </a:solidFill>
                <a:latin typeface="Arial" pitchFamily="34" charset="0"/>
                <a:ea typeface="+mn-ea"/>
                <a:cs typeface="Arial" pitchFamily="34" charset="0"/>
              </a:defRPr>
            </a:lvl3pPr>
            <a:lvl4pPr marL="1657350" indent="-285750" algn="l" rtl="0" eaLnBrk="0" fontAlgn="base" hangingPunct="0">
              <a:spcBef>
                <a:spcPct val="20000"/>
              </a:spcBef>
              <a:spcAft>
                <a:spcPct val="0"/>
              </a:spcAft>
              <a:buFont typeface="Arial" pitchFamily="34" charset="0"/>
              <a:buChar char="•"/>
              <a:defRPr sz="2000">
                <a:solidFill>
                  <a:schemeClr val="tx1"/>
                </a:solidFill>
                <a:latin typeface="Arial" pitchFamily="34" charset="0"/>
                <a:ea typeface="+mn-ea"/>
                <a:cs typeface="Arial" pitchFamily="34" charset="0"/>
              </a:defRPr>
            </a:lvl4pPr>
            <a:lvl5pPr marL="2152650" indent="-271463" algn="l" rtl="0" eaLnBrk="0" fontAlgn="base" hangingPunct="0">
              <a:spcBef>
                <a:spcPct val="20000"/>
              </a:spcBef>
              <a:spcAft>
                <a:spcPct val="0"/>
              </a:spcAft>
              <a:buFont typeface="Arial" pitchFamily="34" charset="0"/>
              <a:buChar char="•"/>
              <a:defRPr sz="1800">
                <a:solidFill>
                  <a:schemeClr val="bg2">
                    <a:lumMod val="75000"/>
                  </a:schemeClr>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r>
              <a:rPr lang="en-GB" sz="2400" kern="0" dirty="0" err="1" smtClean="0"/>
              <a:t>HiPIMS</a:t>
            </a:r>
            <a:r>
              <a:rPr lang="en-GB" sz="2400" kern="0" dirty="0" smtClean="0"/>
              <a:t> and Pulsed DC, </a:t>
            </a:r>
          </a:p>
        </p:txBody>
      </p:sp>
    </p:spTree>
    <p:extLst>
      <p:ext uri="{BB962C8B-B14F-4D97-AF65-F5344CB8AC3E}">
        <p14:creationId xmlns:p14="http://schemas.microsoft.com/office/powerpoint/2010/main" val="2785291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257" y="1340768"/>
            <a:ext cx="4807260" cy="3096344"/>
          </a:xfrm>
        </p:spPr>
        <p:txBody>
          <a:bodyPr/>
          <a:lstStyle/>
          <a:p>
            <a:r>
              <a:rPr lang="en-GB" dirty="0"/>
              <a:t>Base pressure: </a:t>
            </a:r>
            <a:endParaRPr lang="en-GB" dirty="0" smtClean="0"/>
          </a:p>
          <a:p>
            <a:pPr lvl="1"/>
            <a:r>
              <a:rPr lang="en-GB" dirty="0" smtClean="0"/>
              <a:t>1.5 </a:t>
            </a:r>
            <a:r>
              <a:rPr lang="en-GB" dirty="0"/>
              <a:t>x 10</a:t>
            </a:r>
            <a:r>
              <a:rPr lang="en-GB" baseline="30000" dirty="0"/>
              <a:t>-5</a:t>
            </a:r>
            <a:r>
              <a:rPr lang="en-GB" dirty="0"/>
              <a:t> mbar at 120 ºC </a:t>
            </a:r>
          </a:p>
          <a:p>
            <a:r>
              <a:rPr lang="en-GB" dirty="0"/>
              <a:t>Gas flows:</a:t>
            </a:r>
          </a:p>
          <a:p>
            <a:pPr lvl="1"/>
            <a:r>
              <a:rPr lang="en-GB" dirty="0"/>
              <a:t>Argon, Max 5 l/min, 200 </a:t>
            </a:r>
            <a:r>
              <a:rPr lang="en-GB" dirty="0" err="1"/>
              <a:t>sccm</a:t>
            </a:r>
            <a:r>
              <a:rPr lang="en-GB" dirty="0"/>
              <a:t> MFC</a:t>
            </a:r>
          </a:p>
          <a:p>
            <a:pPr lvl="1"/>
            <a:r>
              <a:rPr lang="en-GB" dirty="0"/>
              <a:t>Hydrogen, Max 1 l/min, 100 </a:t>
            </a:r>
            <a:r>
              <a:rPr lang="en-GB" dirty="0" err="1"/>
              <a:t>sccm</a:t>
            </a:r>
            <a:r>
              <a:rPr lang="en-GB" dirty="0"/>
              <a:t> </a:t>
            </a:r>
            <a:r>
              <a:rPr lang="en-GB" dirty="0" smtClean="0"/>
              <a:t>MFC</a:t>
            </a:r>
          </a:p>
          <a:p>
            <a:r>
              <a:rPr lang="en-GB" dirty="0"/>
              <a:t>Heater tested up to </a:t>
            </a:r>
            <a:r>
              <a:rPr lang="en-GB" dirty="0" smtClean="0"/>
              <a:t>700 </a:t>
            </a:r>
            <a:r>
              <a:rPr lang="en-GB" dirty="0"/>
              <a:t>ºC (could go 950 ºC</a:t>
            </a:r>
            <a:r>
              <a:rPr lang="en-GB" dirty="0" smtClean="0"/>
              <a:t>)</a:t>
            </a:r>
            <a:endParaRPr lang="en-GB" dirty="0"/>
          </a:p>
        </p:txBody>
      </p:sp>
      <p:sp>
        <p:nvSpPr>
          <p:cNvPr id="3" name="Title 2"/>
          <p:cNvSpPr>
            <a:spLocks noGrp="1"/>
          </p:cNvSpPr>
          <p:nvPr>
            <p:ph type="title"/>
          </p:nvPr>
        </p:nvSpPr>
        <p:spPr>
          <a:xfrm>
            <a:off x="323528" y="692696"/>
            <a:ext cx="8640960" cy="576064"/>
          </a:xfrm>
        </p:spPr>
        <p:txBody>
          <a:bodyPr/>
          <a:lstStyle/>
          <a:p>
            <a:r>
              <a:rPr lang="en-GB" dirty="0" smtClean="0"/>
              <a:t>PECVD/ALD deposition</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16017" y="1709742"/>
            <a:ext cx="4404580" cy="3303434"/>
          </a:xfrm>
          <a:prstGeom prst="rect">
            <a:avLst/>
          </a:prstGeom>
        </p:spPr>
      </p:pic>
      <p:sp>
        <p:nvSpPr>
          <p:cNvPr id="6" name="Content Placeholder 1"/>
          <p:cNvSpPr txBox="1">
            <a:spLocks/>
          </p:cNvSpPr>
          <p:nvPr/>
        </p:nvSpPr>
        <p:spPr bwMode="auto">
          <a:xfrm>
            <a:off x="107504" y="5443097"/>
            <a:ext cx="8712968"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800">
                <a:solidFill>
                  <a:srgbClr val="0000FF"/>
                </a:solidFill>
                <a:latin typeface="Arial" pitchFamily="34" charset="0"/>
                <a:ea typeface="+mn-ea"/>
                <a:cs typeface="Arial" pitchFamily="34" charset="0"/>
              </a:defRPr>
            </a:lvl1pPr>
            <a:lvl2pPr marL="800100" indent="-342900" algn="l" rtl="0" eaLnBrk="0" fontAlgn="base" hangingPunct="0">
              <a:spcBef>
                <a:spcPct val="20000"/>
              </a:spcBef>
              <a:spcAft>
                <a:spcPct val="0"/>
              </a:spcAft>
              <a:buFont typeface="Arial" pitchFamily="34" charset="0"/>
              <a:buChar char="•"/>
              <a:defRPr sz="2400">
                <a:solidFill>
                  <a:srgbClr val="006600"/>
                </a:solidFill>
                <a:latin typeface="Arial" pitchFamily="34" charset="0"/>
                <a:ea typeface="+mn-ea"/>
                <a:cs typeface="Arial" pitchFamily="34" charset="0"/>
              </a:defRPr>
            </a:lvl2pPr>
            <a:lvl3pPr marL="1257300" indent="-342900" algn="l" rtl="0" eaLnBrk="0" fontAlgn="base" hangingPunct="0">
              <a:spcBef>
                <a:spcPct val="20000"/>
              </a:spcBef>
              <a:spcAft>
                <a:spcPct val="0"/>
              </a:spcAft>
              <a:buFont typeface="Arial" pitchFamily="34" charset="0"/>
              <a:buChar char="•"/>
              <a:defRPr sz="2400">
                <a:solidFill>
                  <a:srgbClr val="663300"/>
                </a:solidFill>
                <a:latin typeface="Arial" pitchFamily="34" charset="0"/>
                <a:ea typeface="+mn-ea"/>
                <a:cs typeface="Arial" pitchFamily="34" charset="0"/>
              </a:defRPr>
            </a:lvl3pPr>
            <a:lvl4pPr marL="1657350" indent="-285750" algn="l" rtl="0" eaLnBrk="0" fontAlgn="base" hangingPunct="0">
              <a:spcBef>
                <a:spcPct val="20000"/>
              </a:spcBef>
              <a:spcAft>
                <a:spcPct val="0"/>
              </a:spcAft>
              <a:buFont typeface="Arial" pitchFamily="34" charset="0"/>
              <a:buChar char="•"/>
              <a:defRPr sz="2000">
                <a:solidFill>
                  <a:schemeClr val="tx1"/>
                </a:solidFill>
                <a:latin typeface="Arial" pitchFamily="34" charset="0"/>
                <a:ea typeface="+mn-ea"/>
                <a:cs typeface="Arial" pitchFamily="34" charset="0"/>
              </a:defRPr>
            </a:lvl4pPr>
            <a:lvl5pPr marL="2152650" indent="-271463" algn="l" rtl="0" eaLnBrk="0" fontAlgn="base" hangingPunct="0">
              <a:spcBef>
                <a:spcPct val="20000"/>
              </a:spcBef>
              <a:spcAft>
                <a:spcPct val="0"/>
              </a:spcAft>
              <a:buFont typeface="Arial" pitchFamily="34" charset="0"/>
              <a:buChar char="•"/>
              <a:defRPr sz="1800">
                <a:solidFill>
                  <a:schemeClr val="bg2">
                    <a:lumMod val="75000"/>
                  </a:schemeClr>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a:buNone/>
            </a:pPr>
            <a:endParaRPr lang="en-GB" kern="0" dirty="0" smtClean="0">
              <a:solidFill>
                <a:srgbClr val="663300"/>
              </a:solidFill>
            </a:endParaRPr>
          </a:p>
          <a:p>
            <a:endParaRPr lang="en-GB" kern="0" dirty="0" smtClean="0"/>
          </a:p>
          <a:p>
            <a:endParaRPr lang="en-GB" kern="0" dirty="0"/>
          </a:p>
        </p:txBody>
      </p:sp>
    </p:spTree>
    <p:extLst>
      <p:ext uri="{BB962C8B-B14F-4D97-AF65-F5344CB8AC3E}">
        <p14:creationId xmlns:p14="http://schemas.microsoft.com/office/powerpoint/2010/main" val="30672094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724128" y="0"/>
            <a:ext cx="2304256" cy="576064"/>
          </a:xfrm>
        </p:spPr>
        <p:txBody>
          <a:bodyPr/>
          <a:lstStyle/>
          <a:p>
            <a:r>
              <a:rPr lang="en-GB" dirty="0" smtClean="0"/>
              <a:t>ALD rig</a:t>
            </a:r>
            <a:endParaRPr lang="en-GB" dirty="0"/>
          </a:p>
        </p:txBody>
      </p:sp>
      <p:pic>
        <p:nvPicPr>
          <p:cNvPr id="4" name="Picture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rcRect t="12509" b="12509"/>
          <a:stretch>
            <a:fillRect/>
          </a:stretch>
        </p:blipFill>
        <p:spPr>
          <a:xfrm>
            <a:off x="0" y="0"/>
            <a:ext cx="5637312" cy="3171026"/>
          </a:xfrm>
        </p:spPr>
      </p:pic>
      <p:pic>
        <p:nvPicPr>
          <p:cNvPr id="5" name="Picture Placeholder 7"/>
          <p:cNvPicPr>
            <a:picLocks noChangeAspect="1"/>
          </p:cNvPicPr>
          <p:nvPr/>
        </p:nvPicPr>
        <p:blipFill>
          <a:blip r:embed="rId4" cstate="print">
            <a:extLst>
              <a:ext uri="{28A0092B-C50C-407E-A947-70E740481C1C}">
                <a14:useLocalDpi xmlns:a14="http://schemas.microsoft.com/office/drawing/2010/main" val="0"/>
              </a:ext>
            </a:extLst>
          </a:blip>
          <a:srcRect t="28906" b="28906"/>
          <a:stretch>
            <a:fillRect/>
          </a:stretch>
        </p:blipFill>
        <p:spPr bwMode="auto">
          <a:xfrm>
            <a:off x="2771799" y="2977656"/>
            <a:ext cx="6357317" cy="357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3"/>
          <p:cNvSpPr txBox="1">
            <a:spLocks/>
          </p:cNvSpPr>
          <p:nvPr/>
        </p:nvSpPr>
        <p:spPr bwMode="auto">
          <a:xfrm>
            <a:off x="5359" y="3212976"/>
            <a:ext cx="2406402" cy="1224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3200" b="1">
                <a:solidFill>
                  <a:srgbClr val="FF0000"/>
                </a:solidFill>
                <a:effectLst>
                  <a:outerShdw blurRad="38100" dist="38100" dir="2700000" algn="tl">
                    <a:srgbClr val="000000">
                      <a:alpha val="43137"/>
                    </a:srgbClr>
                  </a:outerShdw>
                </a:effectLst>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r>
              <a:rPr lang="en-GB" sz="1800" b="0" kern="0" dirty="0" smtClean="0">
                <a:solidFill>
                  <a:srgbClr val="0070C0"/>
                </a:solidFill>
                <a:effectLst/>
              </a:rPr>
              <a:t>ALD valves: </a:t>
            </a:r>
          </a:p>
          <a:p>
            <a:r>
              <a:rPr lang="en-GB" sz="1800" b="0" kern="0" dirty="0" smtClean="0">
                <a:solidFill>
                  <a:srgbClr val="0070C0"/>
                </a:solidFill>
                <a:effectLst/>
              </a:rPr>
              <a:t>tested with </a:t>
            </a:r>
          </a:p>
          <a:p>
            <a:r>
              <a:rPr lang="en-GB" sz="1800" b="0" kern="0" dirty="0" smtClean="0">
                <a:solidFill>
                  <a:srgbClr val="0070C0"/>
                </a:solidFill>
                <a:effectLst/>
              </a:rPr>
              <a:t>Arduino control, </a:t>
            </a:r>
          </a:p>
          <a:p>
            <a:r>
              <a:rPr lang="en-GB" sz="1800" b="0" kern="0" dirty="0" smtClean="0">
                <a:solidFill>
                  <a:srgbClr val="0070C0"/>
                </a:solidFill>
                <a:effectLst/>
              </a:rPr>
              <a:t>switching &lt;1 </a:t>
            </a:r>
            <a:r>
              <a:rPr lang="en-GB" sz="1800" b="0" kern="0" dirty="0" err="1" smtClean="0">
                <a:solidFill>
                  <a:srgbClr val="0070C0"/>
                </a:solidFill>
                <a:effectLst/>
              </a:rPr>
              <a:t>ms</a:t>
            </a:r>
            <a:endParaRPr lang="en-GB" sz="1800" b="0" kern="0" dirty="0">
              <a:solidFill>
                <a:srgbClr val="0070C0"/>
              </a:solidFill>
              <a:effectLst/>
            </a:endParaRPr>
          </a:p>
        </p:txBody>
      </p:sp>
      <p:sp>
        <p:nvSpPr>
          <p:cNvPr id="7" name="TextBox 6"/>
          <p:cNvSpPr txBox="1"/>
          <p:nvPr/>
        </p:nvSpPr>
        <p:spPr bwMode="auto">
          <a:xfrm>
            <a:off x="4788024" y="620688"/>
            <a:ext cx="1540716" cy="1631216"/>
          </a:xfrm>
          <a:prstGeom prst="rect">
            <a:avLst/>
          </a:prstGeom>
          <a:solidFill>
            <a:schemeClr val="accent1"/>
          </a:solidFill>
          <a:ln>
            <a:noFill/>
          </a:ln>
          <a:extLst/>
        </p:spPr>
        <p:txBody>
          <a:bodyPr vert="horz" wrap="square" lIns="91440" tIns="45720" rIns="91440" bIns="45720" numCol="1" rtlCol="0" anchor="t" anchorCtr="0" compatLnSpc="1">
            <a:prstTxWarp prst="textNoShape">
              <a:avLst/>
            </a:prstTxWarp>
            <a:spAutoFit/>
          </a:bodyPr>
          <a:lstStyle/>
          <a:p>
            <a:pPr algn="ctr"/>
            <a:r>
              <a:rPr lang="en-GB" sz="2000" dirty="0" smtClean="0">
                <a:sym typeface="Symbol" pitchFamily="18" charset="2"/>
              </a:rPr>
              <a:t>Plasma waveguide</a:t>
            </a:r>
          </a:p>
          <a:p>
            <a:pPr algn="ctr"/>
            <a:endParaRPr lang="en-GB" sz="2000" dirty="0">
              <a:sym typeface="Symbol" pitchFamily="18" charset="2"/>
            </a:endParaRPr>
          </a:p>
          <a:p>
            <a:pPr algn="ctr"/>
            <a:r>
              <a:rPr lang="en-GB" sz="2000" dirty="0" smtClean="0">
                <a:sym typeface="Symbol" pitchFamily="18" charset="2"/>
              </a:rPr>
              <a:t>Reactor chamber</a:t>
            </a:r>
            <a:endParaRPr lang="en-GB" sz="2000" dirty="0">
              <a:sym typeface="Symbol" pitchFamily="18" charset="2"/>
            </a:endParaRPr>
          </a:p>
        </p:txBody>
      </p:sp>
      <p:sp>
        <p:nvSpPr>
          <p:cNvPr id="8" name="TextBox 7"/>
          <p:cNvSpPr txBox="1"/>
          <p:nvPr/>
        </p:nvSpPr>
        <p:spPr bwMode="auto">
          <a:xfrm>
            <a:off x="5069238" y="4869160"/>
            <a:ext cx="23110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algn="l" eaLnBrk="1" hangingPunct="1"/>
            <a:r>
              <a:rPr lang="en-GB" dirty="0" smtClean="0">
                <a:solidFill>
                  <a:schemeClr val="bg1"/>
                </a:solidFill>
                <a:sym typeface="Symbol" pitchFamily="18" charset="2"/>
              </a:rPr>
              <a:t>Sample holder</a:t>
            </a:r>
            <a:endParaRPr lang="en-GB" dirty="0">
              <a:solidFill>
                <a:schemeClr val="bg1"/>
              </a:solidFill>
              <a:sym typeface="Symbol" pitchFamily="18" charset="2"/>
            </a:endParaRP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140" y="4501480"/>
            <a:ext cx="2491400" cy="2192569"/>
          </a:xfrm>
          <a:prstGeom prst="rect">
            <a:avLst/>
          </a:prstGeom>
        </p:spPr>
      </p:pic>
      <p:cxnSp>
        <p:nvCxnSpPr>
          <p:cNvPr id="11" name="Straight Arrow Connector 10"/>
          <p:cNvCxnSpPr/>
          <p:nvPr/>
        </p:nvCxnSpPr>
        <p:spPr bwMode="auto">
          <a:xfrm flipH="1" flipV="1">
            <a:off x="3275856" y="620688"/>
            <a:ext cx="1793382" cy="288032"/>
          </a:xfrm>
          <a:prstGeom prst="straightConnector1">
            <a:avLst/>
          </a:prstGeom>
          <a:solidFill>
            <a:schemeClr val="accent1"/>
          </a:solidFill>
          <a:ln w="25400" cap="flat" cmpd="sng" algn="ctr">
            <a:solidFill>
              <a:srgbClr val="FF0000"/>
            </a:solidFill>
            <a:prstDash val="solid"/>
            <a:round/>
            <a:headEnd type="none" w="med" len="med"/>
            <a:tailEnd type="triangle" w="med" len="lg"/>
          </a:ln>
          <a:effectLst/>
        </p:spPr>
      </p:cxnSp>
      <p:cxnSp>
        <p:nvCxnSpPr>
          <p:cNvPr id="12" name="Straight Arrow Connector 11"/>
          <p:cNvCxnSpPr/>
          <p:nvPr/>
        </p:nvCxnSpPr>
        <p:spPr bwMode="auto">
          <a:xfrm flipH="1" flipV="1">
            <a:off x="3275856" y="1601180"/>
            <a:ext cx="1793382" cy="152400"/>
          </a:xfrm>
          <a:prstGeom prst="straightConnector1">
            <a:avLst/>
          </a:prstGeom>
          <a:solidFill>
            <a:schemeClr val="accent1"/>
          </a:solidFill>
          <a:ln w="25400" cap="flat" cmpd="sng" algn="ctr">
            <a:solidFill>
              <a:srgbClr val="FF0000"/>
            </a:solidFill>
            <a:prstDash val="solid"/>
            <a:round/>
            <a:headEnd type="none" w="med" len="med"/>
            <a:tailEnd type="triangle" w="med" len="lg"/>
          </a:ln>
          <a:effectLst/>
        </p:spPr>
      </p:cxnSp>
      <p:cxnSp>
        <p:nvCxnSpPr>
          <p:cNvPr id="13" name="Straight Arrow Connector 12"/>
          <p:cNvCxnSpPr/>
          <p:nvPr/>
        </p:nvCxnSpPr>
        <p:spPr bwMode="auto">
          <a:xfrm flipH="1" flipV="1">
            <a:off x="1043608" y="1933600"/>
            <a:ext cx="72008" cy="1423392"/>
          </a:xfrm>
          <a:prstGeom prst="straightConnector1">
            <a:avLst/>
          </a:prstGeom>
          <a:solidFill>
            <a:schemeClr val="accent1"/>
          </a:solidFill>
          <a:ln w="25400" cap="flat" cmpd="sng" algn="ctr">
            <a:solidFill>
              <a:srgbClr val="FF0000"/>
            </a:solidFill>
            <a:prstDash val="solid"/>
            <a:round/>
            <a:headEnd type="none" w="med" len="med"/>
            <a:tailEnd type="triangle" w="med" len="lg"/>
          </a:ln>
          <a:effectLst/>
        </p:spPr>
      </p:cxnSp>
      <p:cxnSp>
        <p:nvCxnSpPr>
          <p:cNvPr id="14" name="Straight Arrow Connector 13"/>
          <p:cNvCxnSpPr/>
          <p:nvPr/>
        </p:nvCxnSpPr>
        <p:spPr bwMode="auto">
          <a:xfrm>
            <a:off x="1331640" y="4147964"/>
            <a:ext cx="0" cy="721196"/>
          </a:xfrm>
          <a:prstGeom prst="straightConnector1">
            <a:avLst/>
          </a:prstGeom>
          <a:solidFill>
            <a:schemeClr val="accent1"/>
          </a:solidFill>
          <a:ln w="25400" cap="flat" cmpd="sng" algn="ctr">
            <a:solidFill>
              <a:srgbClr val="FF0000"/>
            </a:solidFill>
            <a:prstDash val="solid"/>
            <a:round/>
            <a:headEnd type="none" w="med" len="med"/>
            <a:tailEnd type="triangle" w="med" len="lg"/>
          </a:ln>
          <a:effectLst/>
        </p:spPr>
      </p:cxnSp>
      <p:cxnSp>
        <p:nvCxnSpPr>
          <p:cNvPr id="21" name="Straight Arrow Connector 20"/>
          <p:cNvCxnSpPr/>
          <p:nvPr/>
        </p:nvCxnSpPr>
        <p:spPr bwMode="auto">
          <a:xfrm flipV="1">
            <a:off x="1331640" y="1933600"/>
            <a:ext cx="504056" cy="1423392"/>
          </a:xfrm>
          <a:prstGeom prst="straightConnector1">
            <a:avLst/>
          </a:prstGeom>
          <a:solidFill>
            <a:schemeClr val="accent1"/>
          </a:solidFill>
          <a:ln w="25400" cap="flat" cmpd="sng" algn="ctr">
            <a:solidFill>
              <a:srgbClr val="FF0000"/>
            </a:solidFill>
            <a:prstDash val="solid"/>
            <a:round/>
            <a:headEnd type="none" w="med" len="med"/>
            <a:tailEnd type="triangle" w="med" len="lg"/>
          </a:ln>
          <a:effectLst/>
        </p:spPr>
      </p:cxnSp>
      <p:cxnSp>
        <p:nvCxnSpPr>
          <p:cNvPr id="24" name="Straight Arrow Connector 23"/>
          <p:cNvCxnSpPr/>
          <p:nvPr/>
        </p:nvCxnSpPr>
        <p:spPr bwMode="auto">
          <a:xfrm flipV="1">
            <a:off x="1270100" y="1933600"/>
            <a:ext cx="61540" cy="1423392"/>
          </a:xfrm>
          <a:prstGeom prst="straightConnector1">
            <a:avLst/>
          </a:prstGeom>
          <a:solidFill>
            <a:schemeClr val="accent1"/>
          </a:solidFill>
          <a:ln w="25400" cap="flat" cmpd="sng" algn="ctr">
            <a:solidFill>
              <a:srgbClr val="FF0000"/>
            </a:solidFill>
            <a:prstDash val="solid"/>
            <a:round/>
            <a:headEnd type="none" w="med" len="med"/>
            <a:tailEnd type="triangle" w="med" len="lg"/>
          </a:ln>
          <a:effectLst/>
        </p:spPr>
      </p:cxnSp>
      <p:pic>
        <p:nvPicPr>
          <p:cNvPr id="31" name="Picture Placeholder 4"/>
          <p:cNvPicPr>
            <a:picLocks noChangeAspect="1"/>
          </p:cNvPicPr>
          <p:nvPr/>
        </p:nvPicPr>
        <p:blipFill>
          <a:blip r:embed="rId6" cstate="print">
            <a:extLst>
              <a:ext uri="{28A0092B-C50C-407E-A947-70E740481C1C}">
                <a14:useLocalDpi xmlns:a14="http://schemas.microsoft.com/office/drawing/2010/main" val="0"/>
              </a:ext>
            </a:extLst>
          </a:blip>
          <a:srcRect t="28906" b="28906"/>
          <a:stretch>
            <a:fillRect/>
          </a:stretch>
        </p:blipFill>
        <p:spPr bwMode="auto">
          <a:xfrm>
            <a:off x="6391969" y="1025451"/>
            <a:ext cx="2813733" cy="158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Box 31"/>
          <p:cNvSpPr txBox="1"/>
          <p:nvPr/>
        </p:nvSpPr>
        <p:spPr bwMode="auto">
          <a:xfrm>
            <a:off x="6806501" y="625341"/>
            <a:ext cx="2337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prstTxWarp prst="textNoShape">
              <a:avLst/>
            </a:prstTxWarp>
            <a:spAutoFit/>
          </a:bodyPr>
          <a:lstStyle/>
          <a:p>
            <a:pPr algn="l" eaLnBrk="1" hangingPunct="1"/>
            <a:r>
              <a:rPr lang="en-GB" sz="2000" dirty="0" smtClean="0">
                <a:sym typeface="Symbol" pitchFamily="18" charset="2"/>
              </a:rPr>
              <a:t>SAES gas purifiers</a:t>
            </a:r>
            <a:endParaRPr lang="en-GB" sz="2000" dirty="0">
              <a:sym typeface="Symbol" pitchFamily="18" charset="2"/>
            </a:endParaRPr>
          </a:p>
        </p:txBody>
      </p:sp>
    </p:spTree>
    <p:extLst>
      <p:ext uri="{BB962C8B-B14F-4D97-AF65-F5344CB8AC3E}">
        <p14:creationId xmlns:p14="http://schemas.microsoft.com/office/powerpoint/2010/main" val="37062559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8520" y="692696"/>
            <a:ext cx="9361040" cy="576064"/>
          </a:xfrm>
        </p:spPr>
        <p:txBody>
          <a:bodyPr/>
          <a:lstStyle/>
          <a:p>
            <a:r>
              <a:rPr lang="en-GB" sz="2800" dirty="0"/>
              <a:t>Multi-Probe UHV XPS, AES, AFM, </a:t>
            </a:r>
            <a:r>
              <a:rPr lang="en-GB" sz="2800" dirty="0" smtClean="0"/>
              <a:t>STM, LEED </a:t>
            </a:r>
            <a:r>
              <a:rPr lang="en-GB" sz="2800" dirty="0"/>
              <a:t>and ISS</a:t>
            </a:r>
          </a:p>
        </p:txBody>
      </p:sp>
      <p:pic>
        <p:nvPicPr>
          <p:cNvPr id="4" name="Picture 2" descr="\\DLFILES03\Apsv4\Astec\Vacuum\Photos\photocathode rigs\DSC02377.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412776"/>
            <a:ext cx="6508749" cy="4881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4052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520" y="404664"/>
            <a:ext cx="8640960" cy="936104"/>
          </a:xfrm>
        </p:spPr>
        <p:txBody>
          <a:bodyPr/>
          <a:lstStyle/>
          <a:p>
            <a:r>
              <a:rPr lang="en-GB" sz="2800" dirty="0"/>
              <a:t>New surface analysis rigs: Auger microscope</a:t>
            </a:r>
          </a:p>
        </p:txBody>
      </p:sp>
      <p:pic>
        <p:nvPicPr>
          <p:cNvPr id="4" name="Content Placeholder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3059832" y="1484784"/>
            <a:ext cx="5774068" cy="4330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bwMode="auto">
          <a:xfrm>
            <a:off x="179512" y="1453580"/>
            <a:ext cx="2376263"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a:buFont typeface="Arial" pitchFamily="34" charset="0"/>
              <a:buChar char="•"/>
            </a:pPr>
            <a:r>
              <a:rPr lang="en-GB" sz="2000" dirty="0"/>
              <a:t>Spatial distribution of the elements (Auger maps or analysis in lines, points and areas) Secondary electron images with spatial resolution down to 200 nm</a:t>
            </a:r>
            <a:r>
              <a:rPr lang="en-GB" sz="2000" dirty="0" smtClean="0"/>
              <a:t>.</a:t>
            </a:r>
          </a:p>
          <a:p>
            <a:pPr>
              <a:buFont typeface="Arial" pitchFamily="34" charset="0"/>
              <a:buChar char="•"/>
            </a:pPr>
            <a:r>
              <a:rPr lang="en-GB" sz="2000" dirty="0"/>
              <a:t>XPS </a:t>
            </a:r>
            <a:r>
              <a:rPr lang="en-GB" sz="2000" dirty="0" smtClean="0"/>
              <a:t>facilities with energy </a:t>
            </a:r>
            <a:r>
              <a:rPr lang="en-GB" sz="2000" dirty="0"/>
              <a:t>resolution ~ 0.9 eV</a:t>
            </a:r>
            <a:r>
              <a:rPr lang="en-GB" sz="2000" dirty="0" smtClean="0"/>
              <a:t>.</a:t>
            </a:r>
          </a:p>
          <a:p>
            <a:pPr>
              <a:buFont typeface="Arial" pitchFamily="34" charset="0"/>
              <a:buChar char="•"/>
            </a:pPr>
            <a:r>
              <a:rPr lang="en-GB" sz="2000" dirty="0" smtClean="0">
                <a:sym typeface="Symbol" pitchFamily="18" charset="2"/>
              </a:rPr>
              <a:t>AES and XPS depth profiling.</a:t>
            </a:r>
            <a:endParaRPr lang="en-GB" sz="2000" dirty="0">
              <a:sym typeface="Symbol" pitchFamily="18" charset="2"/>
            </a:endParaRPr>
          </a:p>
        </p:txBody>
      </p:sp>
    </p:spTree>
    <p:extLst>
      <p:ext uri="{BB962C8B-B14F-4D97-AF65-F5344CB8AC3E}">
        <p14:creationId xmlns:p14="http://schemas.microsoft.com/office/powerpoint/2010/main" val="4429095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New surface analysis </a:t>
            </a:r>
            <a:r>
              <a:rPr lang="en-GB" dirty="0" smtClean="0"/>
              <a:t>rigs: SNMS</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59832" y="1772816"/>
            <a:ext cx="5740036" cy="4305027"/>
          </a:xfrm>
        </p:spPr>
      </p:pic>
      <p:sp>
        <p:nvSpPr>
          <p:cNvPr id="6" name="TextBox 5"/>
          <p:cNvSpPr txBox="1"/>
          <p:nvPr/>
        </p:nvSpPr>
        <p:spPr bwMode="auto">
          <a:xfrm>
            <a:off x="19472" y="1772816"/>
            <a:ext cx="2752328"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algn="l" eaLnBrk="1" hangingPunct="1">
              <a:buFont typeface="Arial" pitchFamily="34" charset="0"/>
              <a:buChar char="•"/>
            </a:pPr>
            <a:r>
              <a:rPr lang="en-GB" sz="2000" dirty="0" smtClean="0">
                <a:sym typeface="Symbol" pitchFamily="18" charset="2"/>
              </a:rPr>
              <a:t>  Secondary neutral mass spectrometry </a:t>
            </a:r>
          </a:p>
          <a:p>
            <a:pPr algn="l" eaLnBrk="1" hangingPunct="1">
              <a:buFont typeface="Arial" pitchFamily="34" charset="0"/>
              <a:buChar char="•"/>
            </a:pPr>
            <a:endParaRPr lang="en-GB" sz="2000" dirty="0">
              <a:sym typeface="Symbol" pitchFamily="18" charset="2"/>
            </a:endParaRPr>
          </a:p>
          <a:p>
            <a:pPr algn="l" eaLnBrk="1" hangingPunct="1">
              <a:buFont typeface="Arial" pitchFamily="34" charset="0"/>
              <a:buChar char="•"/>
            </a:pPr>
            <a:r>
              <a:rPr lang="en-GB" sz="2000" dirty="0" smtClean="0">
                <a:sym typeface="Symbol" pitchFamily="18" charset="2"/>
              </a:rPr>
              <a:t> Isotope elemental depth profiling.</a:t>
            </a:r>
          </a:p>
          <a:p>
            <a:pPr algn="l" eaLnBrk="1" hangingPunct="1">
              <a:buFont typeface="Arial" pitchFamily="34" charset="0"/>
              <a:buChar char="•"/>
            </a:pPr>
            <a:endParaRPr lang="en-GB" sz="2000" dirty="0">
              <a:sym typeface="Symbol" pitchFamily="18" charset="2"/>
            </a:endParaRPr>
          </a:p>
          <a:p>
            <a:pPr algn="l" eaLnBrk="1" hangingPunct="1">
              <a:buFont typeface="Arial" pitchFamily="34" charset="0"/>
              <a:buChar char="•"/>
            </a:pPr>
            <a:r>
              <a:rPr lang="en-GB" sz="2000" dirty="0" smtClean="0">
                <a:sym typeface="Symbol" pitchFamily="18" charset="2"/>
              </a:rPr>
              <a:t>Good sensitivity for hydrogen using  Hydrides</a:t>
            </a:r>
          </a:p>
          <a:p>
            <a:pPr algn="l" eaLnBrk="1" hangingPunct="1">
              <a:buFont typeface="Arial" pitchFamily="34" charset="0"/>
              <a:buChar char="•"/>
            </a:pPr>
            <a:endParaRPr lang="en-GB" sz="2000" dirty="0">
              <a:sym typeface="Symbol" pitchFamily="18" charset="2"/>
            </a:endParaRPr>
          </a:p>
          <a:p>
            <a:pPr algn="l" eaLnBrk="1" hangingPunct="1">
              <a:buFont typeface="Arial" pitchFamily="34" charset="0"/>
              <a:buChar char="•"/>
            </a:pPr>
            <a:endParaRPr lang="en-GB" sz="2000" dirty="0" smtClean="0">
              <a:sym typeface="Symbol" pitchFamily="18" charset="2"/>
            </a:endParaRPr>
          </a:p>
        </p:txBody>
      </p:sp>
    </p:spTree>
    <p:extLst>
      <p:ext uri="{BB962C8B-B14F-4D97-AF65-F5344CB8AC3E}">
        <p14:creationId xmlns:p14="http://schemas.microsoft.com/office/powerpoint/2010/main" val="29879054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1194" y="450388"/>
            <a:ext cx="8640960" cy="576064"/>
          </a:xfrm>
        </p:spPr>
        <p:txBody>
          <a:bodyPr/>
          <a:lstStyle/>
          <a:p>
            <a:r>
              <a:rPr lang="en-GB" dirty="0" smtClean="0"/>
              <a:t>XPS analysis</a:t>
            </a:r>
            <a:endParaRPr lang="en-GB" dirty="0"/>
          </a:p>
        </p:txBody>
      </p:sp>
      <p:sp>
        <p:nvSpPr>
          <p:cNvPr id="158" name="TextBox 157"/>
          <p:cNvSpPr txBox="1"/>
          <p:nvPr/>
        </p:nvSpPr>
        <p:spPr>
          <a:xfrm>
            <a:off x="4771111" y="4461998"/>
            <a:ext cx="792088" cy="246221"/>
          </a:xfrm>
          <a:prstGeom prst="rect">
            <a:avLst/>
          </a:prstGeom>
          <a:noFill/>
        </p:spPr>
        <p:txBody>
          <a:bodyPr wrap="square" rtlCol="0">
            <a:spAutoFit/>
          </a:bodyPr>
          <a:lstStyle/>
          <a:p>
            <a:r>
              <a:rPr lang="en-GB" sz="1000" dirty="0" smtClean="0"/>
              <a:t>C 1s</a:t>
            </a:r>
            <a:endParaRPr lang="en-GB" sz="600" dirty="0"/>
          </a:p>
        </p:txBody>
      </p:sp>
      <p:cxnSp>
        <p:nvCxnSpPr>
          <p:cNvPr id="159" name="Straight Arrow Connector 158"/>
          <p:cNvCxnSpPr/>
          <p:nvPr/>
        </p:nvCxnSpPr>
        <p:spPr>
          <a:xfrm>
            <a:off x="4987135" y="4678022"/>
            <a:ext cx="0" cy="236929"/>
          </a:xfrm>
          <a:prstGeom prst="straightConnector1">
            <a:avLst/>
          </a:prstGeom>
          <a:ln w="28575">
            <a:solidFill>
              <a:srgbClr val="0066FF"/>
            </a:solidFill>
            <a:tailEnd type="arrow"/>
          </a:ln>
        </p:spPr>
        <p:style>
          <a:lnRef idx="1">
            <a:schemeClr val="accent1"/>
          </a:lnRef>
          <a:fillRef idx="0">
            <a:schemeClr val="accent1"/>
          </a:fillRef>
          <a:effectRef idx="0">
            <a:schemeClr val="accent1"/>
          </a:effectRef>
          <a:fontRef idx="minor">
            <a:schemeClr val="tx1"/>
          </a:fontRef>
        </p:style>
      </p:cxnSp>
      <p:sp>
        <p:nvSpPr>
          <p:cNvPr id="160" name="TextBox 159"/>
          <p:cNvSpPr txBox="1"/>
          <p:nvPr/>
        </p:nvSpPr>
        <p:spPr>
          <a:xfrm>
            <a:off x="2260454" y="2574619"/>
            <a:ext cx="792088" cy="246221"/>
          </a:xfrm>
          <a:prstGeom prst="rect">
            <a:avLst/>
          </a:prstGeom>
          <a:noFill/>
        </p:spPr>
        <p:txBody>
          <a:bodyPr wrap="square" rtlCol="0">
            <a:spAutoFit/>
          </a:bodyPr>
          <a:lstStyle/>
          <a:p>
            <a:r>
              <a:rPr lang="en-GB" sz="1000" dirty="0" smtClean="0"/>
              <a:t>O 1s</a:t>
            </a:r>
            <a:endParaRPr lang="en-GB" sz="600" dirty="0"/>
          </a:p>
        </p:txBody>
      </p:sp>
      <p:cxnSp>
        <p:nvCxnSpPr>
          <p:cNvPr id="161" name="Straight Arrow Connector 160"/>
          <p:cNvCxnSpPr/>
          <p:nvPr/>
        </p:nvCxnSpPr>
        <p:spPr>
          <a:xfrm>
            <a:off x="2476478" y="2779029"/>
            <a:ext cx="0" cy="236929"/>
          </a:xfrm>
          <a:prstGeom prst="straightConnector1">
            <a:avLst/>
          </a:prstGeom>
          <a:ln w="28575">
            <a:solidFill>
              <a:srgbClr val="0066FF"/>
            </a:solidFill>
            <a:tailEnd type="arrow"/>
          </a:ln>
        </p:spPr>
        <p:style>
          <a:lnRef idx="1">
            <a:schemeClr val="accent1"/>
          </a:lnRef>
          <a:fillRef idx="0">
            <a:schemeClr val="accent1"/>
          </a:fillRef>
          <a:effectRef idx="0">
            <a:schemeClr val="accent1"/>
          </a:effectRef>
          <a:fontRef idx="minor">
            <a:schemeClr val="tx1"/>
          </a:fontRef>
        </p:style>
      </p:cxnSp>
      <p:sp>
        <p:nvSpPr>
          <p:cNvPr id="162" name="TextBox 161"/>
          <p:cNvSpPr txBox="1"/>
          <p:nvPr/>
        </p:nvSpPr>
        <p:spPr>
          <a:xfrm>
            <a:off x="5737336" y="1195048"/>
            <a:ext cx="792088" cy="246221"/>
          </a:xfrm>
          <a:prstGeom prst="rect">
            <a:avLst/>
          </a:prstGeom>
          <a:noFill/>
        </p:spPr>
        <p:txBody>
          <a:bodyPr wrap="square" rtlCol="0">
            <a:spAutoFit/>
          </a:bodyPr>
          <a:lstStyle/>
          <a:p>
            <a:r>
              <a:rPr lang="en-GB" sz="1000" dirty="0" err="1" smtClean="0"/>
              <a:t>Nb</a:t>
            </a:r>
            <a:r>
              <a:rPr lang="en-GB" sz="1000" dirty="0" smtClean="0"/>
              <a:t> 3d</a:t>
            </a:r>
            <a:r>
              <a:rPr lang="en-GB" sz="600" dirty="0" smtClean="0"/>
              <a:t>5/2</a:t>
            </a:r>
            <a:endParaRPr lang="en-GB" sz="200" dirty="0"/>
          </a:p>
        </p:txBody>
      </p:sp>
      <p:sp>
        <p:nvSpPr>
          <p:cNvPr id="163" name="TextBox 162"/>
          <p:cNvSpPr txBox="1"/>
          <p:nvPr/>
        </p:nvSpPr>
        <p:spPr>
          <a:xfrm>
            <a:off x="5327261" y="2048998"/>
            <a:ext cx="792088" cy="246221"/>
          </a:xfrm>
          <a:prstGeom prst="rect">
            <a:avLst/>
          </a:prstGeom>
          <a:noFill/>
        </p:spPr>
        <p:txBody>
          <a:bodyPr wrap="square" rtlCol="0">
            <a:spAutoFit/>
          </a:bodyPr>
          <a:lstStyle/>
          <a:p>
            <a:r>
              <a:rPr lang="en-GB" sz="1000" dirty="0" err="1" smtClean="0"/>
              <a:t>Nb</a:t>
            </a:r>
            <a:r>
              <a:rPr lang="en-GB" sz="1000" dirty="0" smtClean="0"/>
              <a:t> 3d</a:t>
            </a:r>
            <a:r>
              <a:rPr lang="en-GB" sz="600" dirty="0" smtClean="0"/>
              <a:t>3/2</a:t>
            </a:r>
            <a:endParaRPr lang="en-GB" sz="200" dirty="0"/>
          </a:p>
        </p:txBody>
      </p:sp>
      <p:cxnSp>
        <p:nvCxnSpPr>
          <p:cNvPr id="164" name="Straight Arrow Connector 163"/>
          <p:cNvCxnSpPr/>
          <p:nvPr/>
        </p:nvCxnSpPr>
        <p:spPr>
          <a:xfrm>
            <a:off x="5881352" y="1432924"/>
            <a:ext cx="0" cy="462245"/>
          </a:xfrm>
          <a:prstGeom prst="straightConnector1">
            <a:avLst/>
          </a:prstGeom>
          <a:ln w="28575">
            <a:solidFill>
              <a:srgbClr val="0066FF"/>
            </a:solidFill>
            <a:tailEnd type="arrow"/>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p:nvPr/>
        </p:nvCxnSpPr>
        <p:spPr>
          <a:xfrm>
            <a:off x="5837965" y="2253408"/>
            <a:ext cx="0" cy="257835"/>
          </a:xfrm>
          <a:prstGeom prst="straightConnector1">
            <a:avLst/>
          </a:prstGeom>
          <a:ln w="28575">
            <a:solidFill>
              <a:srgbClr val="0066FF"/>
            </a:solidFill>
            <a:tailEnd type="arrow"/>
          </a:ln>
        </p:spPr>
        <p:style>
          <a:lnRef idx="1">
            <a:schemeClr val="accent1"/>
          </a:lnRef>
          <a:fillRef idx="0">
            <a:schemeClr val="accent1"/>
          </a:fillRef>
          <a:effectRef idx="0">
            <a:schemeClr val="accent1"/>
          </a:effectRef>
          <a:fontRef idx="minor">
            <a:schemeClr val="tx1"/>
          </a:fontRef>
        </p:style>
      </p:cxnSp>
      <p:sp>
        <p:nvSpPr>
          <p:cNvPr id="166" name="TextBox 165"/>
          <p:cNvSpPr txBox="1"/>
          <p:nvPr/>
        </p:nvSpPr>
        <p:spPr>
          <a:xfrm>
            <a:off x="4018888" y="1255069"/>
            <a:ext cx="792088" cy="246221"/>
          </a:xfrm>
          <a:prstGeom prst="rect">
            <a:avLst/>
          </a:prstGeom>
          <a:noFill/>
        </p:spPr>
        <p:txBody>
          <a:bodyPr wrap="square" rtlCol="0">
            <a:spAutoFit/>
          </a:bodyPr>
          <a:lstStyle/>
          <a:p>
            <a:r>
              <a:rPr lang="en-GB" sz="1000" dirty="0" err="1" smtClean="0"/>
              <a:t>Nb</a:t>
            </a:r>
            <a:r>
              <a:rPr lang="en-GB" sz="1000" dirty="0" smtClean="0"/>
              <a:t> 3p</a:t>
            </a:r>
            <a:r>
              <a:rPr lang="en-GB" sz="600" dirty="0" smtClean="0"/>
              <a:t>3/2</a:t>
            </a:r>
            <a:endParaRPr lang="en-GB" sz="100" dirty="0"/>
          </a:p>
        </p:txBody>
      </p:sp>
      <p:sp>
        <p:nvSpPr>
          <p:cNvPr id="167" name="TextBox 166"/>
          <p:cNvSpPr txBox="1"/>
          <p:nvPr/>
        </p:nvSpPr>
        <p:spPr>
          <a:xfrm>
            <a:off x="3704336" y="2391976"/>
            <a:ext cx="792088" cy="246221"/>
          </a:xfrm>
          <a:prstGeom prst="rect">
            <a:avLst/>
          </a:prstGeom>
          <a:noFill/>
        </p:spPr>
        <p:txBody>
          <a:bodyPr wrap="square" rtlCol="0">
            <a:spAutoFit/>
          </a:bodyPr>
          <a:lstStyle/>
          <a:p>
            <a:r>
              <a:rPr lang="en-GB" sz="1000" dirty="0" err="1" smtClean="0"/>
              <a:t>Nb</a:t>
            </a:r>
            <a:r>
              <a:rPr lang="en-GB" sz="1000" dirty="0" smtClean="0"/>
              <a:t> 3p</a:t>
            </a:r>
            <a:r>
              <a:rPr lang="en-GB" sz="600" dirty="0" smtClean="0"/>
              <a:t>1/2</a:t>
            </a:r>
            <a:endParaRPr lang="en-GB" sz="100" dirty="0"/>
          </a:p>
        </p:txBody>
      </p:sp>
      <p:cxnSp>
        <p:nvCxnSpPr>
          <p:cNvPr id="168" name="Straight Arrow Connector 167"/>
          <p:cNvCxnSpPr/>
          <p:nvPr/>
        </p:nvCxnSpPr>
        <p:spPr>
          <a:xfrm>
            <a:off x="4080856" y="2596386"/>
            <a:ext cx="0" cy="257835"/>
          </a:xfrm>
          <a:prstGeom prst="straightConnector1">
            <a:avLst/>
          </a:prstGeom>
          <a:ln w="28575">
            <a:solidFill>
              <a:srgbClr val="0066FF"/>
            </a:solidFill>
            <a:tailEnd type="arrow"/>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a:off x="4234912" y="1501290"/>
            <a:ext cx="0" cy="379999"/>
          </a:xfrm>
          <a:prstGeom prst="straightConnector1">
            <a:avLst/>
          </a:prstGeom>
          <a:ln w="28575">
            <a:solidFill>
              <a:srgbClr val="0066FF"/>
            </a:solidFill>
            <a:tailEnd type="arrow"/>
          </a:ln>
        </p:spPr>
        <p:style>
          <a:lnRef idx="1">
            <a:schemeClr val="accent1"/>
          </a:lnRef>
          <a:fillRef idx="0">
            <a:schemeClr val="accent1"/>
          </a:fillRef>
          <a:effectRef idx="0">
            <a:schemeClr val="accent1"/>
          </a:effectRef>
          <a:fontRef idx="minor">
            <a:schemeClr val="tx1"/>
          </a:fontRef>
        </p:style>
      </p:cxnSp>
      <p:sp>
        <p:nvSpPr>
          <p:cNvPr id="170" name="TextBox 169"/>
          <p:cNvSpPr txBox="1"/>
          <p:nvPr/>
        </p:nvSpPr>
        <p:spPr>
          <a:xfrm>
            <a:off x="2926999" y="3053964"/>
            <a:ext cx="792088" cy="246221"/>
          </a:xfrm>
          <a:prstGeom prst="rect">
            <a:avLst/>
          </a:prstGeom>
          <a:noFill/>
        </p:spPr>
        <p:txBody>
          <a:bodyPr wrap="square" rtlCol="0">
            <a:spAutoFit/>
          </a:bodyPr>
          <a:lstStyle/>
          <a:p>
            <a:r>
              <a:rPr lang="en-GB" sz="1000" dirty="0" err="1" smtClean="0"/>
              <a:t>Nb</a:t>
            </a:r>
            <a:r>
              <a:rPr lang="en-GB" sz="1000" dirty="0" smtClean="0"/>
              <a:t> 3s</a:t>
            </a:r>
            <a:endParaRPr lang="en-GB" sz="600" dirty="0"/>
          </a:p>
        </p:txBody>
      </p:sp>
      <p:cxnSp>
        <p:nvCxnSpPr>
          <p:cNvPr id="171" name="Straight Arrow Connector 170"/>
          <p:cNvCxnSpPr/>
          <p:nvPr/>
        </p:nvCxnSpPr>
        <p:spPr>
          <a:xfrm>
            <a:off x="3143023" y="3258374"/>
            <a:ext cx="0" cy="236929"/>
          </a:xfrm>
          <a:prstGeom prst="straightConnector1">
            <a:avLst/>
          </a:prstGeom>
          <a:ln w="28575">
            <a:solidFill>
              <a:srgbClr val="0066FF"/>
            </a:solidFill>
            <a:tailEnd type="arrow"/>
          </a:ln>
        </p:spPr>
        <p:style>
          <a:lnRef idx="1">
            <a:schemeClr val="accent1"/>
          </a:lnRef>
          <a:fillRef idx="0">
            <a:schemeClr val="accent1"/>
          </a:fillRef>
          <a:effectRef idx="0">
            <a:schemeClr val="accent1"/>
          </a:effectRef>
          <a:fontRef idx="minor">
            <a:schemeClr val="tx1"/>
          </a:fontRef>
        </p:style>
      </p:cxnSp>
      <p:sp>
        <p:nvSpPr>
          <p:cNvPr id="172" name="TextBox 171"/>
          <p:cNvSpPr txBox="1"/>
          <p:nvPr/>
        </p:nvSpPr>
        <p:spPr>
          <a:xfrm>
            <a:off x="7053460" y="2216964"/>
            <a:ext cx="1440160" cy="307777"/>
          </a:xfrm>
          <a:prstGeom prst="rect">
            <a:avLst/>
          </a:prstGeom>
          <a:noFill/>
        </p:spPr>
        <p:txBody>
          <a:bodyPr wrap="square" rtlCol="0">
            <a:spAutoFit/>
          </a:bodyPr>
          <a:lstStyle/>
          <a:p>
            <a:r>
              <a:rPr lang="en-GB" sz="1400" b="1" dirty="0" smtClean="0">
                <a:solidFill>
                  <a:srgbClr val="FF0000"/>
                </a:solidFill>
                <a:latin typeface="Calibri" panose="020F0502020204030204" pitchFamily="34" charset="0"/>
                <a:cs typeface="Calibri" panose="020F0502020204030204" pitchFamily="34" charset="0"/>
              </a:rPr>
              <a:t>As received</a:t>
            </a:r>
            <a:endParaRPr lang="en-GB" sz="1400" b="1" dirty="0">
              <a:solidFill>
                <a:srgbClr val="FF0000"/>
              </a:solidFill>
              <a:latin typeface="Calibri" panose="020F0502020204030204" pitchFamily="34" charset="0"/>
              <a:cs typeface="Calibri" panose="020F0502020204030204" pitchFamily="34" charset="0"/>
            </a:endParaRPr>
          </a:p>
        </p:txBody>
      </p:sp>
      <p:sp>
        <p:nvSpPr>
          <p:cNvPr id="173" name="TextBox 172"/>
          <p:cNvSpPr txBox="1"/>
          <p:nvPr/>
        </p:nvSpPr>
        <p:spPr>
          <a:xfrm>
            <a:off x="7053461" y="2455556"/>
            <a:ext cx="1767012" cy="307777"/>
          </a:xfrm>
          <a:prstGeom prst="rect">
            <a:avLst/>
          </a:prstGeom>
          <a:noFill/>
        </p:spPr>
        <p:txBody>
          <a:bodyPr wrap="square" rtlCol="0">
            <a:spAutoFit/>
          </a:bodyPr>
          <a:lstStyle/>
          <a:p>
            <a:r>
              <a:rPr lang="en-GB" sz="1400" b="1" dirty="0" err="1" smtClean="0">
                <a:solidFill>
                  <a:srgbClr val="92D050"/>
                </a:solidFill>
                <a:latin typeface="Calibri" panose="020F0502020204030204" pitchFamily="34" charset="0"/>
                <a:cs typeface="Calibri" panose="020F0502020204030204" pitchFamily="34" charset="0"/>
              </a:rPr>
              <a:t>Ar</a:t>
            </a:r>
            <a:r>
              <a:rPr lang="en-GB" sz="1400" b="1" dirty="0" smtClean="0">
                <a:solidFill>
                  <a:srgbClr val="92D050"/>
                </a:solidFill>
                <a:latin typeface="Calibri" panose="020F0502020204030204" pitchFamily="34" charset="0"/>
                <a:cs typeface="Calibri" panose="020F0502020204030204" pitchFamily="34" charset="0"/>
              </a:rPr>
              <a:t>+ bombarded</a:t>
            </a:r>
            <a:endParaRPr lang="en-GB" sz="1400" b="1" dirty="0">
              <a:solidFill>
                <a:srgbClr val="92D050"/>
              </a:solidFill>
              <a:latin typeface="Calibri" panose="020F0502020204030204" pitchFamily="34" charset="0"/>
              <a:cs typeface="Calibri" panose="020F0502020204030204" pitchFamily="34" charset="0"/>
            </a:endParaRPr>
          </a:p>
        </p:txBody>
      </p:sp>
      <p:cxnSp>
        <p:nvCxnSpPr>
          <p:cNvPr id="174" name="Straight Connector 173"/>
          <p:cNvCxnSpPr/>
          <p:nvPr/>
        </p:nvCxnSpPr>
        <p:spPr>
          <a:xfrm>
            <a:off x="6405388" y="2370852"/>
            <a:ext cx="64807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6405388" y="2599653"/>
            <a:ext cx="648072" cy="0"/>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grpSp>
        <p:nvGrpSpPr>
          <p:cNvPr id="176" name="Group 4"/>
          <p:cNvGrpSpPr>
            <a:grpSpLocks noChangeAspect="1"/>
          </p:cNvGrpSpPr>
          <p:nvPr/>
        </p:nvGrpSpPr>
        <p:grpSpPr bwMode="auto">
          <a:xfrm>
            <a:off x="1199800" y="833131"/>
            <a:ext cx="6845302" cy="6016625"/>
            <a:chOff x="923" y="531"/>
            <a:chExt cx="4312" cy="3790"/>
          </a:xfrm>
        </p:grpSpPr>
        <p:sp>
          <p:nvSpPr>
            <p:cNvPr id="177" name="AutoShape 3"/>
            <p:cNvSpPr>
              <a:spLocks noChangeAspect="1" noChangeArrowheads="1" noTextEdit="1"/>
            </p:cNvSpPr>
            <p:nvPr/>
          </p:nvSpPr>
          <p:spPr bwMode="auto">
            <a:xfrm>
              <a:off x="1106" y="533"/>
              <a:ext cx="4129" cy="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8" name="Rectangle 5"/>
            <p:cNvSpPr>
              <a:spLocks noChangeArrowheads="1"/>
            </p:cNvSpPr>
            <p:nvPr/>
          </p:nvSpPr>
          <p:spPr bwMode="auto">
            <a:xfrm>
              <a:off x="1106" y="4320"/>
              <a:ext cx="5"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 name="Rectangle 6"/>
            <p:cNvSpPr>
              <a:spLocks noChangeArrowheads="1"/>
            </p:cNvSpPr>
            <p:nvPr/>
          </p:nvSpPr>
          <p:spPr bwMode="auto">
            <a:xfrm>
              <a:off x="2474" y="53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0" name="Freeform 7"/>
            <p:cNvSpPr>
              <a:spLocks/>
            </p:cNvSpPr>
            <p:nvPr/>
          </p:nvSpPr>
          <p:spPr bwMode="auto">
            <a:xfrm>
              <a:off x="1302" y="1210"/>
              <a:ext cx="3877" cy="2838"/>
            </a:xfrm>
            <a:custGeom>
              <a:avLst/>
              <a:gdLst>
                <a:gd name="T0" fmla="*/ 55 w 3877"/>
                <a:gd name="T1" fmla="*/ 1163 h 2838"/>
                <a:gd name="T2" fmla="*/ 121 w 3877"/>
                <a:gd name="T3" fmla="*/ 1193 h 2838"/>
                <a:gd name="T4" fmla="*/ 186 w 3877"/>
                <a:gd name="T5" fmla="*/ 1238 h 2838"/>
                <a:gd name="T6" fmla="*/ 252 w 3877"/>
                <a:gd name="T7" fmla="*/ 1248 h 2838"/>
                <a:gd name="T8" fmla="*/ 312 w 3877"/>
                <a:gd name="T9" fmla="*/ 1268 h 2838"/>
                <a:gd name="T10" fmla="*/ 377 w 3877"/>
                <a:gd name="T11" fmla="*/ 1278 h 2838"/>
                <a:gd name="T12" fmla="*/ 443 w 3877"/>
                <a:gd name="T13" fmla="*/ 1198 h 2838"/>
                <a:gd name="T14" fmla="*/ 508 w 3877"/>
                <a:gd name="T15" fmla="*/ 1248 h 2838"/>
                <a:gd name="T16" fmla="*/ 573 w 3877"/>
                <a:gd name="T17" fmla="*/ 1263 h 2838"/>
                <a:gd name="T18" fmla="*/ 639 w 3877"/>
                <a:gd name="T19" fmla="*/ 1268 h 2838"/>
                <a:gd name="T20" fmla="*/ 704 w 3877"/>
                <a:gd name="T21" fmla="*/ 1213 h 2838"/>
                <a:gd name="T22" fmla="*/ 765 w 3877"/>
                <a:gd name="T23" fmla="*/ 1198 h 2838"/>
                <a:gd name="T24" fmla="*/ 830 w 3877"/>
                <a:gd name="T25" fmla="*/ 1082 h 2838"/>
                <a:gd name="T26" fmla="*/ 895 w 3877"/>
                <a:gd name="T27" fmla="*/ 1273 h 2838"/>
                <a:gd name="T28" fmla="*/ 961 w 3877"/>
                <a:gd name="T29" fmla="*/ 1299 h 2838"/>
                <a:gd name="T30" fmla="*/ 1026 w 3877"/>
                <a:gd name="T31" fmla="*/ 1319 h 2838"/>
                <a:gd name="T32" fmla="*/ 1091 w 3877"/>
                <a:gd name="T33" fmla="*/ 1329 h 2838"/>
                <a:gd name="T34" fmla="*/ 1157 w 3877"/>
                <a:gd name="T35" fmla="*/ 1309 h 2838"/>
                <a:gd name="T36" fmla="*/ 1217 w 3877"/>
                <a:gd name="T37" fmla="*/ 1324 h 2838"/>
                <a:gd name="T38" fmla="*/ 1283 w 3877"/>
                <a:gd name="T39" fmla="*/ 1289 h 2838"/>
                <a:gd name="T40" fmla="*/ 1348 w 3877"/>
                <a:gd name="T41" fmla="*/ 1334 h 2838"/>
                <a:gd name="T42" fmla="*/ 1413 w 3877"/>
                <a:gd name="T43" fmla="*/ 1117 h 2838"/>
                <a:gd name="T44" fmla="*/ 1479 w 3877"/>
                <a:gd name="T45" fmla="*/ 1419 h 2838"/>
                <a:gd name="T46" fmla="*/ 1544 w 3877"/>
                <a:gd name="T47" fmla="*/ 478 h 2838"/>
                <a:gd name="T48" fmla="*/ 1604 w 3877"/>
                <a:gd name="T49" fmla="*/ 1792 h 2838"/>
                <a:gd name="T50" fmla="*/ 1670 w 3877"/>
                <a:gd name="T51" fmla="*/ 1928 h 2838"/>
                <a:gd name="T52" fmla="*/ 1735 w 3877"/>
                <a:gd name="T53" fmla="*/ 1958 h 2838"/>
                <a:gd name="T54" fmla="*/ 1800 w 3877"/>
                <a:gd name="T55" fmla="*/ 1958 h 2838"/>
                <a:gd name="T56" fmla="*/ 1866 w 3877"/>
                <a:gd name="T57" fmla="*/ 1978 h 2838"/>
                <a:gd name="T58" fmla="*/ 1931 w 3877"/>
                <a:gd name="T59" fmla="*/ 1963 h 2838"/>
                <a:gd name="T60" fmla="*/ 1997 w 3877"/>
                <a:gd name="T61" fmla="*/ 1973 h 2838"/>
                <a:gd name="T62" fmla="*/ 2057 w 3877"/>
                <a:gd name="T63" fmla="*/ 2013 h 2838"/>
                <a:gd name="T64" fmla="*/ 2122 w 3877"/>
                <a:gd name="T65" fmla="*/ 1993 h 2838"/>
                <a:gd name="T66" fmla="*/ 2188 w 3877"/>
                <a:gd name="T67" fmla="*/ 1988 h 2838"/>
                <a:gd name="T68" fmla="*/ 2253 w 3877"/>
                <a:gd name="T69" fmla="*/ 1983 h 2838"/>
                <a:gd name="T70" fmla="*/ 2318 w 3877"/>
                <a:gd name="T71" fmla="*/ 2058 h 2838"/>
                <a:gd name="T72" fmla="*/ 2384 w 3877"/>
                <a:gd name="T73" fmla="*/ 1968 h 2838"/>
                <a:gd name="T74" fmla="*/ 2449 w 3877"/>
                <a:gd name="T75" fmla="*/ 1933 h 2838"/>
                <a:gd name="T76" fmla="*/ 2510 w 3877"/>
                <a:gd name="T77" fmla="*/ 2053 h 2838"/>
                <a:gd name="T78" fmla="*/ 2575 w 3877"/>
                <a:gd name="T79" fmla="*/ 2481 h 2838"/>
                <a:gd name="T80" fmla="*/ 2640 w 3877"/>
                <a:gd name="T81" fmla="*/ 2557 h 2838"/>
                <a:gd name="T82" fmla="*/ 2706 w 3877"/>
                <a:gd name="T83" fmla="*/ 2632 h 2838"/>
                <a:gd name="T84" fmla="*/ 2771 w 3877"/>
                <a:gd name="T85" fmla="*/ 2219 h 2838"/>
                <a:gd name="T86" fmla="*/ 2836 w 3877"/>
                <a:gd name="T87" fmla="*/ 2647 h 2838"/>
                <a:gd name="T88" fmla="*/ 2897 w 3877"/>
                <a:gd name="T89" fmla="*/ 2622 h 2838"/>
                <a:gd name="T90" fmla="*/ 2962 w 3877"/>
                <a:gd name="T91" fmla="*/ 2627 h 2838"/>
                <a:gd name="T92" fmla="*/ 3028 w 3877"/>
                <a:gd name="T93" fmla="*/ 2632 h 2838"/>
                <a:gd name="T94" fmla="*/ 3093 w 3877"/>
                <a:gd name="T95" fmla="*/ 2627 h 2838"/>
                <a:gd name="T96" fmla="*/ 3158 w 3877"/>
                <a:gd name="T97" fmla="*/ 2617 h 2838"/>
                <a:gd name="T98" fmla="*/ 3224 w 3877"/>
                <a:gd name="T99" fmla="*/ 2612 h 2838"/>
                <a:gd name="T100" fmla="*/ 3289 w 3877"/>
                <a:gd name="T101" fmla="*/ 2592 h 2838"/>
                <a:gd name="T102" fmla="*/ 3349 w 3877"/>
                <a:gd name="T103" fmla="*/ 2612 h 2838"/>
                <a:gd name="T104" fmla="*/ 3415 w 3877"/>
                <a:gd name="T105" fmla="*/ 2622 h 2838"/>
                <a:gd name="T106" fmla="*/ 3480 w 3877"/>
                <a:gd name="T107" fmla="*/ 2637 h 2838"/>
                <a:gd name="T108" fmla="*/ 3546 w 3877"/>
                <a:gd name="T109" fmla="*/ 2677 h 2838"/>
                <a:gd name="T110" fmla="*/ 3611 w 3877"/>
                <a:gd name="T111" fmla="*/ 2713 h 2838"/>
                <a:gd name="T112" fmla="*/ 3676 w 3877"/>
                <a:gd name="T113" fmla="*/ 2582 h 2838"/>
                <a:gd name="T114" fmla="*/ 3742 w 3877"/>
                <a:gd name="T115" fmla="*/ 2798 h 2838"/>
                <a:gd name="T116" fmla="*/ 3802 w 3877"/>
                <a:gd name="T117" fmla="*/ 2818 h 2838"/>
                <a:gd name="T118" fmla="*/ 3867 w 3877"/>
                <a:gd name="T119" fmla="*/ 2763 h 2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77" h="2838">
                  <a:moveTo>
                    <a:pt x="0" y="1183"/>
                  </a:moveTo>
                  <a:lnTo>
                    <a:pt x="5" y="1198"/>
                  </a:lnTo>
                  <a:lnTo>
                    <a:pt x="10" y="1193"/>
                  </a:lnTo>
                  <a:lnTo>
                    <a:pt x="15" y="1223"/>
                  </a:lnTo>
                  <a:lnTo>
                    <a:pt x="25" y="1173"/>
                  </a:lnTo>
                  <a:lnTo>
                    <a:pt x="30" y="1153"/>
                  </a:lnTo>
                  <a:lnTo>
                    <a:pt x="35" y="1193"/>
                  </a:lnTo>
                  <a:lnTo>
                    <a:pt x="40" y="1223"/>
                  </a:lnTo>
                  <a:lnTo>
                    <a:pt x="50" y="1203"/>
                  </a:lnTo>
                  <a:lnTo>
                    <a:pt x="55" y="1163"/>
                  </a:lnTo>
                  <a:lnTo>
                    <a:pt x="60" y="1223"/>
                  </a:lnTo>
                  <a:lnTo>
                    <a:pt x="71" y="1188"/>
                  </a:lnTo>
                  <a:lnTo>
                    <a:pt x="76" y="1168"/>
                  </a:lnTo>
                  <a:lnTo>
                    <a:pt x="81" y="1158"/>
                  </a:lnTo>
                  <a:lnTo>
                    <a:pt x="86" y="1117"/>
                  </a:lnTo>
                  <a:lnTo>
                    <a:pt x="96" y="1072"/>
                  </a:lnTo>
                  <a:lnTo>
                    <a:pt x="101" y="1133"/>
                  </a:lnTo>
                  <a:lnTo>
                    <a:pt x="106" y="1168"/>
                  </a:lnTo>
                  <a:lnTo>
                    <a:pt x="116" y="1158"/>
                  </a:lnTo>
                  <a:lnTo>
                    <a:pt x="121" y="1193"/>
                  </a:lnTo>
                  <a:lnTo>
                    <a:pt x="126" y="1228"/>
                  </a:lnTo>
                  <a:lnTo>
                    <a:pt x="131" y="1203"/>
                  </a:lnTo>
                  <a:lnTo>
                    <a:pt x="141" y="1198"/>
                  </a:lnTo>
                  <a:lnTo>
                    <a:pt x="146" y="1117"/>
                  </a:lnTo>
                  <a:lnTo>
                    <a:pt x="151" y="1017"/>
                  </a:lnTo>
                  <a:lnTo>
                    <a:pt x="161" y="1082"/>
                  </a:lnTo>
                  <a:lnTo>
                    <a:pt x="166" y="1228"/>
                  </a:lnTo>
                  <a:lnTo>
                    <a:pt x="171" y="1268"/>
                  </a:lnTo>
                  <a:lnTo>
                    <a:pt x="176" y="1208"/>
                  </a:lnTo>
                  <a:lnTo>
                    <a:pt x="186" y="1238"/>
                  </a:lnTo>
                  <a:lnTo>
                    <a:pt x="191" y="1218"/>
                  </a:lnTo>
                  <a:lnTo>
                    <a:pt x="196" y="1223"/>
                  </a:lnTo>
                  <a:lnTo>
                    <a:pt x="206" y="1243"/>
                  </a:lnTo>
                  <a:lnTo>
                    <a:pt x="211" y="1238"/>
                  </a:lnTo>
                  <a:lnTo>
                    <a:pt x="216" y="1268"/>
                  </a:lnTo>
                  <a:lnTo>
                    <a:pt x="221" y="1263"/>
                  </a:lnTo>
                  <a:lnTo>
                    <a:pt x="231" y="1268"/>
                  </a:lnTo>
                  <a:lnTo>
                    <a:pt x="236" y="1299"/>
                  </a:lnTo>
                  <a:lnTo>
                    <a:pt x="242" y="1299"/>
                  </a:lnTo>
                  <a:lnTo>
                    <a:pt x="252" y="1248"/>
                  </a:lnTo>
                  <a:lnTo>
                    <a:pt x="257" y="1299"/>
                  </a:lnTo>
                  <a:lnTo>
                    <a:pt x="262" y="1268"/>
                  </a:lnTo>
                  <a:lnTo>
                    <a:pt x="267" y="1278"/>
                  </a:lnTo>
                  <a:lnTo>
                    <a:pt x="277" y="1278"/>
                  </a:lnTo>
                  <a:lnTo>
                    <a:pt x="282" y="1294"/>
                  </a:lnTo>
                  <a:lnTo>
                    <a:pt x="287" y="1273"/>
                  </a:lnTo>
                  <a:lnTo>
                    <a:pt x="297" y="1273"/>
                  </a:lnTo>
                  <a:lnTo>
                    <a:pt x="302" y="1284"/>
                  </a:lnTo>
                  <a:lnTo>
                    <a:pt x="307" y="1238"/>
                  </a:lnTo>
                  <a:lnTo>
                    <a:pt x="312" y="1268"/>
                  </a:lnTo>
                  <a:lnTo>
                    <a:pt x="322" y="1263"/>
                  </a:lnTo>
                  <a:lnTo>
                    <a:pt x="327" y="1258"/>
                  </a:lnTo>
                  <a:lnTo>
                    <a:pt x="332" y="1278"/>
                  </a:lnTo>
                  <a:lnTo>
                    <a:pt x="342" y="1243"/>
                  </a:lnTo>
                  <a:lnTo>
                    <a:pt x="347" y="1253"/>
                  </a:lnTo>
                  <a:lnTo>
                    <a:pt x="352" y="1273"/>
                  </a:lnTo>
                  <a:lnTo>
                    <a:pt x="357" y="1273"/>
                  </a:lnTo>
                  <a:lnTo>
                    <a:pt x="367" y="1233"/>
                  </a:lnTo>
                  <a:lnTo>
                    <a:pt x="372" y="1284"/>
                  </a:lnTo>
                  <a:lnTo>
                    <a:pt x="377" y="1278"/>
                  </a:lnTo>
                  <a:lnTo>
                    <a:pt x="387" y="1233"/>
                  </a:lnTo>
                  <a:lnTo>
                    <a:pt x="392" y="1243"/>
                  </a:lnTo>
                  <a:lnTo>
                    <a:pt x="397" y="1233"/>
                  </a:lnTo>
                  <a:lnTo>
                    <a:pt x="402" y="1238"/>
                  </a:lnTo>
                  <a:lnTo>
                    <a:pt x="413" y="1294"/>
                  </a:lnTo>
                  <a:lnTo>
                    <a:pt x="418" y="1238"/>
                  </a:lnTo>
                  <a:lnTo>
                    <a:pt x="423" y="1233"/>
                  </a:lnTo>
                  <a:lnTo>
                    <a:pt x="433" y="1188"/>
                  </a:lnTo>
                  <a:lnTo>
                    <a:pt x="438" y="1133"/>
                  </a:lnTo>
                  <a:lnTo>
                    <a:pt x="443" y="1198"/>
                  </a:lnTo>
                  <a:lnTo>
                    <a:pt x="448" y="1238"/>
                  </a:lnTo>
                  <a:lnTo>
                    <a:pt x="458" y="1253"/>
                  </a:lnTo>
                  <a:lnTo>
                    <a:pt x="463" y="1273"/>
                  </a:lnTo>
                  <a:lnTo>
                    <a:pt x="468" y="1284"/>
                  </a:lnTo>
                  <a:lnTo>
                    <a:pt x="478" y="1319"/>
                  </a:lnTo>
                  <a:lnTo>
                    <a:pt x="483" y="1203"/>
                  </a:lnTo>
                  <a:lnTo>
                    <a:pt x="488" y="1263"/>
                  </a:lnTo>
                  <a:lnTo>
                    <a:pt x="493" y="1273"/>
                  </a:lnTo>
                  <a:lnTo>
                    <a:pt x="503" y="1248"/>
                  </a:lnTo>
                  <a:lnTo>
                    <a:pt x="508" y="1248"/>
                  </a:lnTo>
                  <a:lnTo>
                    <a:pt x="513" y="1258"/>
                  </a:lnTo>
                  <a:lnTo>
                    <a:pt x="523" y="1248"/>
                  </a:lnTo>
                  <a:lnTo>
                    <a:pt x="528" y="1278"/>
                  </a:lnTo>
                  <a:lnTo>
                    <a:pt x="533" y="1233"/>
                  </a:lnTo>
                  <a:lnTo>
                    <a:pt x="538" y="1304"/>
                  </a:lnTo>
                  <a:lnTo>
                    <a:pt x="548" y="1263"/>
                  </a:lnTo>
                  <a:lnTo>
                    <a:pt x="553" y="1243"/>
                  </a:lnTo>
                  <a:lnTo>
                    <a:pt x="558" y="1294"/>
                  </a:lnTo>
                  <a:lnTo>
                    <a:pt x="568" y="1289"/>
                  </a:lnTo>
                  <a:lnTo>
                    <a:pt x="573" y="1263"/>
                  </a:lnTo>
                  <a:lnTo>
                    <a:pt x="578" y="1228"/>
                  </a:lnTo>
                  <a:lnTo>
                    <a:pt x="583" y="1203"/>
                  </a:lnTo>
                  <a:lnTo>
                    <a:pt x="594" y="1253"/>
                  </a:lnTo>
                  <a:lnTo>
                    <a:pt x="599" y="1263"/>
                  </a:lnTo>
                  <a:lnTo>
                    <a:pt x="604" y="1228"/>
                  </a:lnTo>
                  <a:lnTo>
                    <a:pt x="614" y="1223"/>
                  </a:lnTo>
                  <a:lnTo>
                    <a:pt x="619" y="1193"/>
                  </a:lnTo>
                  <a:lnTo>
                    <a:pt x="624" y="1238"/>
                  </a:lnTo>
                  <a:lnTo>
                    <a:pt x="629" y="1253"/>
                  </a:lnTo>
                  <a:lnTo>
                    <a:pt x="639" y="1268"/>
                  </a:lnTo>
                  <a:lnTo>
                    <a:pt x="644" y="1258"/>
                  </a:lnTo>
                  <a:lnTo>
                    <a:pt x="649" y="1248"/>
                  </a:lnTo>
                  <a:lnTo>
                    <a:pt x="659" y="1213"/>
                  </a:lnTo>
                  <a:lnTo>
                    <a:pt x="664" y="1263"/>
                  </a:lnTo>
                  <a:lnTo>
                    <a:pt x="669" y="1258"/>
                  </a:lnTo>
                  <a:lnTo>
                    <a:pt x="674" y="1243"/>
                  </a:lnTo>
                  <a:lnTo>
                    <a:pt x="684" y="1248"/>
                  </a:lnTo>
                  <a:lnTo>
                    <a:pt x="689" y="1253"/>
                  </a:lnTo>
                  <a:lnTo>
                    <a:pt x="694" y="1228"/>
                  </a:lnTo>
                  <a:lnTo>
                    <a:pt x="704" y="1213"/>
                  </a:lnTo>
                  <a:lnTo>
                    <a:pt x="709" y="1228"/>
                  </a:lnTo>
                  <a:lnTo>
                    <a:pt x="714" y="1178"/>
                  </a:lnTo>
                  <a:lnTo>
                    <a:pt x="719" y="1193"/>
                  </a:lnTo>
                  <a:lnTo>
                    <a:pt x="729" y="1213"/>
                  </a:lnTo>
                  <a:lnTo>
                    <a:pt x="734" y="1193"/>
                  </a:lnTo>
                  <a:lnTo>
                    <a:pt x="739" y="1243"/>
                  </a:lnTo>
                  <a:lnTo>
                    <a:pt x="749" y="1233"/>
                  </a:lnTo>
                  <a:lnTo>
                    <a:pt x="754" y="1208"/>
                  </a:lnTo>
                  <a:lnTo>
                    <a:pt x="760" y="1238"/>
                  </a:lnTo>
                  <a:lnTo>
                    <a:pt x="765" y="1198"/>
                  </a:lnTo>
                  <a:lnTo>
                    <a:pt x="775" y="1188"/>
                  </a:lnTo>
                  <a:lnTo>
                    <a:pt x="780" y="1168"/>
                  </a:lnTo>
                  <a:lnTo>
                    <a:pt x="785" y="1218"/>
                  </a:lnTo>
                  <a:lnTo>
                    <a:pt x="795" y="1168"/>
                  </a:lnTo>
                  <a:lnTo>
                    <a:pt x="800" y="1203"/>
                  </a:lnTo>
                  <a:lnTo>
                    <a:pt x="805" y="1233"/>
                  </a:lnTo>
                  <a:lnTo>
                    <a:pt x="810" y="1153"/>
                  </a:lnTo>
                  <a:lnTo>
                    <a:pt x="820" y="1128"/>
                  </a:lnTo>
                  <a:lnTo>
                    <a:pt x="825" y="1133"/>
                  </a:lnTo>
                  <a:lnTo>
                    <a:pt x="830" y="1082"/>
                  </a:lnTo>
                  <a:lnTo>
                    <a:pt x="840" y="1062"/>
                  </a:lnTo>
                  <a:lnTo>
                    <a:pt x="845" y="1012"/>
                  </a:lnTo>
                  <a:lnTo>
                    <a:pt x="850" y="1007"/>
                  </a:lnTo>
                  <a:lnTo>
                    <a:pt x="855" y="1082"/>
                  </a:lnTo>
                  <a:lnTo>
                    <a:pt x="865" y="1052"/>
                  </a:lnTo>
                  <a:lnTo>
                    <a:pt x="870" y="1102"/>
                  </a:lnTo>
                  <a:lnTo>
                    <a:pt x="875" y="1158"/>
                  </a:lnTo>
                  <a:lnTo>
                    <a:pt x="885" y="1218"/>
                  </a:lnTo>
                  <a:lnTo>
                    <a:pt x="890" y="1218"/>
                  </a:lnTo>
                  <a:lnTo>
                    <a:pt x="895" y="1273"/>
                  </a:lnTo>
                  <a:lnTo>
                    <a:pt x="900" y="1268"/>
                  </a:lnTo>
                  <a:lnTo>
                    <a:pt x="910" y="1273"/>
                  </a:lnTo>
                  <a:lnTo>
                    <a:pt x="915" y="1248"/>
                  </a:lnTo>
                  <a:lnTo>
                    <a:pt x="920" y="1268"/>
                  </a:lnTo>
                  <a:lnTo>
                    <a:pt x="930" y="1289"/>
                  </a:lnTo>
                  <a:lnTo>
                    <a:pt x="936" y="1299"/>
                  </a:lnTo>
                  <a:lnTo>
                    <a:pt x="941" y="1294"/>
                  </a:lnTo>
                  <a:lnTo>
                    <a:pt x="946" y="1289"/>
                  </a:lnTo>
                  <a:lnTo>
                    <a:pt x="956" y="1304"/>
                  </a:lnTo>
                  <a:lnTo>
                    <a:pt x="961" y="1299"/>
                  </a:lnTo>
                  <a:lnTo>
                    <a:pt x="966" y="1319"/>
                  </a:lnTo>
                  <a:lnTo>
                    <a:pt x="976" y="1374"/>
                  </a:lnTo>
                  <a:lnTo>
                    <a:pt x="981" y="1344"/>
                  </a:lnTo>
                  <a:lnTo>
                    <a:pt x="986" y="1329"/>
                  </a:lnTo>
                  <a:lnTo>
                    <a:pt x="991" y="1324"/>
                  </a:lnTo>
                  <a:lnTo>
                    <a:pt x="1001" y="1314"/>
                  </a:lnTo>
                  <a:lnTo>
                    <a:pt x="1006" y="1339"/>
                  </a:lnTo>
                  <a:lnTo>
                    <a:pt x="1011" y="1334"/>
                  </a:lnTo>
                  <a:lnTo>
                    <a:pt x="1021" y="1344"/>
                  </a:lnTo>
                  <a:lnTo>
                    <a:pt x="1026" y="1319"/>
                  </a:lnTo>
                  <a:lnTo>
                    <a:pt x="1031" y="1228"/>
                  </a:lnTo>
                  <a:lnTo>
                    <a:pt x="1036" y="1248"/>
                  </a:lnTo>
                  <a:lnTo>
                    <a:pt x="1046" y="1248"/>
                  </a:lnTo>
                  <a:lnTo>
                    <a:pt x="1051" y="1203"/>
                  </a:lnTo>
                  <a:lnTo>
                    <a:pt x="1056" y="1258"/>
                  </a:lnTo>
                  <a:lnTo>
                    <a:pt x="1066" y="1349"/>
                  </a:lnTo>
                  <a:lnTo>
                    <a:pt x="1071" y="1344"/>
                  </a:lnTo>
                  <a:lnTo>
                    <a:pt x="1076" y="1359"/>
                  </a:lnTo>
                  <a:lnTo>
                    <a:pt x="1081" y="1384"/>
                  </a:lnTo>
                  <a:lnTo>
                    <a:pt x="1091" y="1329"/>
                  </a:lnTo>
                  <a:lnTo>
                    <a:pt x="1096" y="1329"/>
                  </a:lnTo>
                  <a:lnTo>
                    <a:pt x="1101" y="1369"/>
                  </a:lnTo>
                  <a:lnTo>
                    <a:pt x="1112" y="1344"/>
                  </a:lnTo>
                  <a:lnTo>
                    <a:pt x="1117" y="1334"/>
                  </a:lnTo>
                  <a:lnTo>
                    <a:pt x="1122" y="1329"/>
                  </a:lnTo>
                  <a:lnTo>
                    <a:pt x="1127" y="1284"/>
                  </a:lnTo>
                  <a:lnTo>
                    <a:pt x="1137" y="1289"/>
                  </a:lnTo>
                  <a:lnTo>
                    <a:pt x="1142" y="1284"/>
                  </a:lnTo>
                  <a:lnTo>
                    <a:pt x="1147" y="1268"/>
                  </a:lnTo>
                  <a:lnTo>
                    <a:pt x="1157" y="1309"/>
                  </a:lnTo>
                  <a:lnTo>
                    <a:pt x="1162" y="1364"/>
                  </a:lnTo>
                  <a:lnTo>
                    <a:pt x="1167" y="1339"/>
                  </a:lnTo>
                  <a:lnTo>
                    <a:pt x="1172" y="1344"/>
                  </a:lnTo>
                  <a:lnTo>
                    <a:pt x="1182" y="1364"/>
                  </a:lnTo>
                  <a:lnTo>
                    <a:pt x="1187" y="1334"/>
                  </a:lnTo>
                  <a:lnTo>
                    <a:pt x="1192" y="1339"/>
                  </a:lnTo>
                  <a:lnTo>
                    <a:pt x="1202" y="1364"/>
                  </a:lnTo>
                  <a:lnTo>
                    <a:pt x="1207" y="1344"/>
                  </a:lnTo>
                  <a:lnTo>
                    <a:pt x="1212" y="1334"/>
                  </a:lnTo>
                  <a:lnTo>
                    <a:pt x="1217" y="1324"/>
                  </a:lnTo>
                  <a:lnTo>
                    <a:pt x="1227" y="1364"/>
                  </a:lnTo>
                  <a:lnTo>
                    <a:pt x="1232" y="1339"/>
                  </a:lnTo>
                  <a:lnTo>
                    <a:pt x="1237" y="1344"/>
                  </a:lnTo>
                  <a:lnTo>
                    <a:pt x="1247" y="1329"/>
                  </a:lnTo>
                  <a:lnTo>
                    <a:pt x="1252" y="1314"/>
                  </a:lnTo>
                  <a:lnTo>
                    <a:pt x="1257" y="1309"/>
                  </a:lnTo>
                  <a:lnTo>
                    <a:pt x="1262" y="1379"/>
                  </a:lnTo>
                  <a:lnTo>
                    <a:pt x="1272" y="1334"/>
                  </a:lnTo>
                  <a:lnTo>
                    <a:pt x="1277" y="1278"/>
                  </a:lnTo>
                  <a:lnTo>
                    <a:pt x="1283" y="1289"/>
                  </a:lnTo>
                  <a:lnTo>
                    <a:pt x="1293" y="1309"/>
                  </a:lnTo>
                  <a:lnTo>
                    <a:pt x="1298" y="1243"/>
                  </a:lnTo>
                  <a:lnTo>
                    <a:pt x="1303" y="1228"/>
                  </a:lnTo>
                  <a:lnTo>
                    <a:pt x="1308" y="1263"/>
                  </a:lnTo>
                  <a:lnTo>
                    <a:pt x="1318" y="1273"/>
                  </a:lnTo>
                  <a:lnTo>
                    <a:pt x="1323" y="1273"/>
                  </a:lnTo>
                  <a:lnTo>
                    <a:pt x="1328" y="1339"/>
                  </a:lnTo>
                  <a:lnTo>
                    <a:pt x="1333" y="1359"/>
                  </a:lnTo>
                  <a:lnTo>
                    <a:pt x="1343" y="1374"/>
                  </a:lnTo>
                  <a:lnTo>
                    <a:pt x="1348" y="1334"/>
                  </a:lnTo>
                  <a:lnTo>
                    <a:pt x="1353" y="1324"/>
                  </a:lnTo>
                  <a:lnTo>
                    <a:pt x="1363" y="1258"/>
                  </a:lnTo>
                  <a:lnTo>
                    <a:pt x="1368" y="1273"/>
                  </a:lnTo>
                  <a:lnTo>
                    <a:pt x="1373" y="1294"/>
                  </a:lnTo>
                  <a:lnTo>
                    <a:pt x="1378" y="1263"/>
                  </a:lnTo>
                  <a:lnTo>
                    <a:pt x="1388" y="1218"/>
                  </a:lnTo>
                  <a:lnTo>
                    <a:pt x="1393" y="1223"/>
                  </a:lnTo>
                  <a:lnTo>
                    <a:pt x="1398" y="1198"/>
                  </a:lnTo>
                  <a:lnTo>
                    <a:pt x="1408" y="1188"/>
                  </a:lnTo>
                  <a:lnTo>
                    <a:pt x="1413" y="1117"/>
                  </a:lnTo>
                  <a:lnTo>
                    <a:pt x="1418" y="1042"/>
                  </a:lnTo>
                  <a:lnTo>
                    <a:pt x="1423" y="816"/>
                  </a:lnTo>
                  <a:lnTo>
                    <a:pt x="1433" y="614"/>
                  </a:lnTo>
                  <a:lnTo>
                    <a:pt x="1438" y="604"/>
                  </a:lnTo>
                  <a:lnTo>
                    <a:pt x="1443" y="972"/>
                  </a:lnTo>
                  <a:lnTo>
                    <a:pt x="1453" y="1258"/>
                  </a:lnTo>
                  <a:lnTo>
                    <a:pt x="1459" y="1389"/>
                  </a:lnTo>
                  <a:lnTo>
                    <a:pt x="1464" y="1434"/>
                  </a:lnTo>
                  <a:lnTo>
                    <a:pt x="1469" y="1399"/>
                  </a:lnTo>
                  <a:lnTo>
                    <a:pt x="1479" y="1419"/>
                  </a:lnTo>
                  <a:lnTo>
                    <a:pt x="1484" y="1440"/>
                  </a:lnTo>
                  <a:lnTo>
                    <a:pt x="1489" y="1434"/>
                  </a:lnTo>
                  <a:lnTo>
                    <a:pt x="1499" y="1379"/>
                  </a:lnTo>
                  <a:lnTo>
                    <a:pt x="1504" y="1384"/>
                  </a:lnTo>
                  <a:lnTo>
                    <a:pt x="1509" y="1304"/>
                  </a:lnTo>
                  <a:lnTo>
                    <a:pt x="1514" y="1203"/>
                  </a:lnTo>
                  <a:lnTo>
                    <a:pt x="1524" y="982"/>
                  </a:lnTo>
                  <a:lnTo>
                    <a:pt x="1529" y="373"/>
                  </a:lnTo>
                  <a:lnTo>
                    <a:pt x="1534" y="5"/>
                  </a:lnTo>
                  <a:lnTo>
                    <a:pt x="1544" y="478"/>
                  </a:lnTo>
                  <a:lnTo>
                    <a:pt x="1549" y="1178"/>
                  </a:lnTo>
                  <a:lnTo>
                    <a:pt x="1554" y="1540"/>
                  </a:lnTo>
                  <a:lnTo>
                    <a:pt x="1559" y="1716"/>
                  </a:lnTo>
                  <a:lnTo>
                    <a:pt x="1569" y="1787"/>
                  </a:lnTo>
                  <a:lnTo>
                    <a:pt x="1574" y="1792"/>
                  </a:lnTo>
                  <a:lnTo>
                    <a:pt x="1579" y="1817"/>
                  </a:lnTo>
                  <a:lnTo>
                    <a:pt x="1589" y="1832"/>
                  </a:lnTo>
                  <a:lnTo>
                    <a:pt x="1594" y="1757"/>
                  </a:lnTo>
                  <a:lnTo>
                    <a:pt x="1599" y="1762"/>
                  </a:lnTo>
                  <a:lnTo>
                    <a:pt x="1604" y="1792"/>
                  </a:lnTo>
                  <a:lnTo>
                    <a:pt x="1614" y="1857"/>
                  </a:lnTo>
                  <a:lnTo>
                    <a:pt x="1619" y="1902"/>
                  </a:lnTo>
                  <a:lnTo>
                    <a:pt x="1624" y="1907"/>
                  </a:lnTo>
                  <a:lnTo>
                    <a:pt x="1635" y="1923"/>
                  </a:lnTo>
                  <a:lnTo>
                    <a:pt x="1640" y="1933"/>
                  </a:lnTo>
                  <a:lnTo>
                    <a:pt x="1645" y="1928"/>
                  </a:lnTo>
                  <a:lnTo>
                    <a:pt x="1650" y="1978"/>
                  </a:lnTo>
                  <a:lnTo>
                    <a:pt x="1660" y="1998"/>
                  </a:lnTo>
                  <a:lnTo>
                    <a:pt x="1665" y="1923"/>
                  </a:lnTo>
                  <a:lnTo>
                    <a:pt x="1670" y="1928"/>
                  </a:lnTo>
                  <a:lnTo>
                    <a:pt x="1680" y="1973"/>
                  </a:lnTo>
                  <a:lnTo>
                    <a:pt x="1685" y="1968"/>
                  </a:lnTo>
                  <a:lnTo>
                    <a:pt x="1690" y="1983"/>
                  </a:lnTo>
                  <a:lnTo>
                    <a:pt x="1695" y="1978"/>
                  </a:lnTo>
                  <a:lnTo>
                    <a:pt x="1705" y="1973"/>
                  </a:lnTo>
                  <a:lnTo>
                    <a:pt x="1710" y="1948"/>
                  </a:lnTo>
                  <a:lnTo>
                    <a:pt x="1715" y="1978"/>
                  </a:lnTo>
                  <a:lnTo>
                    <a:pt x="1725" y="1998"/>
                  </a:lnTo>
                  <a:lnTo>
                    <a:pt x="1730" y="1948"/>
                  </a:lnTo>
                  <a:lnTo>
                    <a:pt x="1735" y="1958"/>
                  </a:lnTo>
                  <a:lnTo>
                    <a:pt x="1740" y="1993"/>
                  </a:lnTo>
                  <a:lnTo>
                    <a:pt x="1750" y="2028"/>
                  </a:lnTo>
                  <a:lnTo>
                    <a:pt x="1755" y="2013"/>
                  </a:lnTo>
                  <a:lnTo>
                    <a:pt x="1760" y="1983"/>
                  </a:lnTo>
                  <a:lnTo>
                    <a:pt x="1770" y="1978"/>
                  </a:lnTo>
                  <a:lnTo>
                    <a:pt x="1775" y="1958"/>
                  </a:lnTo>
                  <a:lnTo>
                    <a:pt x="1780" y="1963"/>
                  </a:lnTo>
                  <a:lnTo>
                    <a:pt x="1785" y="1948"/>
                  </a:lnTo>
                  <a:lnTo>
                    <a:pt x="1795" y="1958"/>
                  </a:lnTo>
                  <a:lnTo>
                    <a:pt x="1800" y="1958"/>
                  </a:lnTo>
                  <a:lnTo>
                    <a:pt x="1806" y="1948"/>
                  </a:lnTo>
                  <a:lnTo>
                    <a:pt x="1816" y="1993"/>
                  </a:lnTo>
                  <a:lnTo>
                    <a:pt x="1821" y="1983"/>
                  </a:lnTo>
                  <a:lnTo>
                    <a:pt x="1826" y="1988"/>
                  </a:lnTo>
                  <a:lnTo>
                    <a:pt x="1831" y="2013"/>
                  </a:lnTo>
                  <a:lnTo>
                    <a:pt x="1841" y="1963"/>
                  </a:lnTo>
                  <a:lnTo>
                    <a:pt x="1846" y="1953"/>
                  </a:lnTo>
                  <a:lnTo>
                    <a:pt x="1851" y="1983"/>
                  </a:lnTo>
                  <a:lnTo>
                    <a:pt x="1861" y="1998"/>
                  </a:lnTo>
                  <a:lnTo>
                    <a:pt x="1866" y="1978"/>
                  </a:lnTo>
                  <a:lnTo>
                    <a:pt x="1871" y="1963"/>
                  </a:lnTo>
                  <a:lnTo>
                    <a:pt x="1876" y="1983"/>
                  </a:lnTo>
                  <a:lnTo>
                    <a:pt x="1886" y="1943"/>
                  </a:lnTo>
                  <a:lnTo>
                    <a:pt x="1891" y="1978"/>
                  </a:lnTo>
                  <a:lnTo>
                    <a:pt x="1896" y="1983"/>
                  </a:lnTo>
                  <a:lnTo>
                    <a:pt x="1906" y="2038"/>
                  </a:lnTo>
                  <a:lnTo>
                    <a:pt x="1911" y="1993"/>
                  </a:lnTo>
                  <a:lnTo>
                    <a:pt x="1916" y="2003"/>
                  </a:lnTo>
                  <a:lnTo>
                    <a:pt x="1921" y="2003"/>
                  </a:lnTo>
                  <a:lnTo>
                    <a:pt x="1931" y="1963"/>
                  </a:lnTo>
                  <a:lnTo>
                    <a:pt x="1936" y="1983"/>
                  </a:lnTo>
                  <a:lnTo>
                    <a:pt x="1941" y="1953"/>
                  </a:lnTo>
                  <a:lnTo>
                    <a:pt x="1951" y="1973"/>
                  </a:lnTo>
                  <a:lnTo>
                    <a:pt x="1956" y="2018"/>
                  </a:lnTo>
                  <a:lnTo>
                    <a:pt x="1961" y="1988"/>
                  </a:lnTo>
                  <a:lnTo>
                    <a:pt x="1966" y="1933"/>
                  </a:lnTo>
                  <a:lnTo>
                    <a:pt x="1977" y="1948"/>
                  </a:lnTo>
                  <a:lnTo>
                    <a:pt x="1982" y="1983"/>
                  </a:lnTo>
                  <a:lnTo>
                    <a:pt x="1987" y="1958"/>
                  </a:lnTo>
                  <a:lnTo>
                    <a:pt x="1997" y="1973"/>
                  </a:lnTo>
                  <a:lnTo>
                    <a:pt x="2002" y="1918"/>
                  </a:lnTo>
                  <a:lnTo>
                    <a:pt x="2007" y="1923"/>
                  </a:lnTo>
                  <a:lnTo>
                    <a:pt x="2012" y="1902"/>
                  </a:lnTo>
                  <a:lnTo>
                    <a:pt x="2022" y="1902"/>
                  </a:lnTo>
                  <a:lnTo>
                    <a:pt x="2027" y="1943"/>
                  </a:lnTo>
                  <a:lnTo>
                    <a:pt x="2032" y="1973"/>
                  </a:lnTo>
                  <a:lnTo>
                    <a:pt x="2042" y="1968"/>
                  </a:lnTo>
                  <a:lnTo>
                    <a:pt x="2047" y="1958"/>
                  </a:lnTo>
                  <a:lnTo>
                    <a:pt x="2052" y="1978"/>
                  </a:lnTo>
                  <a:lnTo>
                    <a:pt x="2057" y="2013"/>
                  </a:lnTo>
                  <a:lnTo>
                    <a:pt x="2067" y="2003"/>
                  </a:lnTo>
                  <a:lnTo>
                    <a:pt x="2072" y="1968"/>
                  </a:lnTo>
                  <a:lnTo>
                    <a:pt x="2077" y="1998"/>
                  </a:lnTo>
                  <a:lnTo>
                    <a:pt x="2087" y="2013"/>
                  </a:lnTo>
                  <a:lnTo>
                    <a:pt x="2092" y="1993"/>
                  </a:lnTo>
                  <a:lnTo>
                    <a:pt x="2097" y="1993"/>
                  </a:lnTo>
                  <a:lnTo>
                    <a:pt x="2102" y="2008"/>
                  </a:lnTo>
                  <a:lnTo>
                    <a:pt x="2112" y="1983"/>
                  </a:lnTo>
                  <a:lnTo>
                    <a:pt x="2117" y="1968"/>
                  </a:lnTo>
                  <a:lnTo>
                    <a:pt x="2122" y="1993"/>
                  </a:lnTo>
                  <a:lnTo>
                    <a:pt x="2132" y="1983"/>
                  </a:lnTo>
                  <a:lnTo>
                    <a:pt x="2137" y="1973"/>
                  </a:lnTo>
                  <a:lnTo>
                    <a:pt x="2142" y="1968"/>
                  </a:lnTo>
                  <a:lnTo>
                    <a:pt x="2147" y="1968"/>
                  </a:lnTo>
                  <a:lnTo>
                    <a:pt x="2158" y="1988"/>
                  </a:lnTo>
                  <a:lnTo>
                    <a:pt x="2163" y="1968"/>
                  </a:lnTo>
                  <a:lnTo>
                    <a:pt x="2168" y="1978"/>
                  </a:lnTo>
                  <a:lnTo>
                    <a:pt x="2178" y="2013"/>
                  </a:lnTo>
                  <a:lnTo>
                    <a:pt x="2183" y="1983"/>
                  </a:lnTo>
                  <a:lnTo>
                    <a:pt x="2188" y="1988"/>
                  </a:lnTo>
                  <a:lnTo>
                    <a:pt x="2193" y="2023"/>
                  </a:lnTo>
                  <a:lnTo>
                    <a:pt x="2203" y="2018"/>
                  </a:lnTo>
                  <a:lnTo>
                    <a:pt x="2208" y="2013"/>
                  </a:lnTo>
                  <a:lnTo>
                    <a:pt x="2213" y="1973"/>
                  </a:lnTo>
                  <a:lnTo>
                    <a:pt x="2223" y="1983"/>
                  </a:lnTo>
                  <a:lnTo>
                    <a:pt x="2228" y="1973"/>
                  </a:lnTo>
                  <a:lnTo>
                    <a:pt x="2233" y="1978"/>
                  </a:lnTo>
                  <a:lnTo>
                    <a:pt x="2238" y="1978"/>
                  </a:lnTo>
                  <a:lnTo>
                    <a:pt x="2248" y="1988"/>
                  </a:lnTo>
                  <a:lnTo>
                    <a:pt x="2253" y="1983"/>
                  </a:lnTo>
                  <a:lnTo>
                    <a:pt x="2258" y="1983"/>
                  </a:lnTo>
                  <a:lnTo>
                    <a:pt x="2268" y="1998"/>
                  </a:lnTo>
                  <a:lnTo>
                    <a:pt x="2273" y="1968"/>
                  </a:lnTo>
                  <a:lnTo>
                    <a:pt x="2278" y="1928"/>
                  </a:lnTo>
                  <a:lnTo>
                    <a:pt x="2283" y="1948"/>
                  </a:lnTo>
                  <a:lnTo>
                    <a:pt x="2293" y="1933"/>
                  </a:lnTo>
                  <a:lnTo>
                    <a:pt x="2298" y="1913"/>
                  </a:lnTo>
                  <a:lnTo>
                    <a:pt x="2303" y="1998"/>
                  </a:lnTo>
                  <a:lnTo>
                    <a:pt x="2313" y="2033"/>
                  </a:lnTo>
                  <a:lnTo>
                    <a:pt x="2318" y="2058"/>
                  </a:lnTo>
                  <a:lnTo>
                    <a:pt x="2324" y="2063"/>
                  </a:lnTo>
                  <a:lnTo>
                    <a:pt x="2329" y="2068"/>
                  </a:lnTo>
                  <a:lnTo>
                    <a:pt x="2339" y="2038"/>
                  </a:lnTo>
                  <a:lnTo>
                    <a:pt x="2344" y="2063"/>
                  </a:lnTo>
                  <a:lnTo>
                    <a:pt x="2349" y="2048"/>
                  </a:lnTo>
                  <a:lnTo>
                    <a:pt x="2359" y="2063"/>
                  </a:lnTo>
                  <a:lnTo>
                    <a:pt x="2364" y="2048"/>
                  </a:lnTo>
                  <a:lnTo>
                    <a:pt x="2369" y="2033"/>
                  </a:lnTo>
                  <a:lnTo>
                    <a:pt x="2374" y="2043"/>
                  </a:lnTo>
                  <a:lnTo>
                    <a:pt x="2384" y="1968"/>
                  </a:lnTo>
                  <a:lnTo>
                    <a:pt x="2389" y="1958"/>
                  </a:lnTo>
                  <a:lnTo>
                    <a:pt x="2394" y="1918"/>
                  </a:lnTo>
                  <a:lnTo>
                    <a:pt x="2404" y="1882"/>
                  </a:lnTo>
                  <a:lnTo>
                    <a:pt x="2409" y="1857"/>
                  </a:lnTo>
                  <a:lnTo>
                    <a:pt x="2414" y="1802"/>
                  </a:lnTo>
                  <a:lnTo>
                    <a:pt x="2419" y="1822"/>
                  </a:lnTo>
                  <a:lnTo>
                    <a:pt x="2429" y="1862"/>
                  </a:lnTo>
                  <a:lnTo>
                    <a:pt x="2434" y="1872"/>
                  </a:lnTo>
                  <a:lnTo>
                    <a:pt x="2439" y="1918"/>
                  </a:lnTo>
                  <a:lnTo>
                    <a:pt x="2449" y="1933"/>
                  </a:lnTo>
                  <a:lnTo>
                    <a:pt x="2454" y="1928"/>
                  </a:lnTo>
                  <a:lnTo>
                    <a:pt x="2459" y="1968"/>
                  </a:lnTo>
                  <a:lnTo>
                    <a:pt x="2464" y="1983"/>
                  </a:lnTo>
                  <a:lnTo>
                    <a:pt x="2474" y="1978"/>
                  </a:lnTo>
                  <a:lnTo>
                    <a:pt x="2479" y="1968"/>
                  </a:lnTo>
                  <a:lnTo>
                    <a:pt x="2484" y="1938"/>
                  </a:lnTo>
                  <a:lnTo>
                    <a:pt x="2494" y="1953"/>
                  </a:lnTo>
                  <a:lnTo>
                    <a:pt x="2500" y="1983"/>
                  </a:lnTo>
                  <a:lnTo>
                    <a:pt x="2505" y="2038"/>
                  </a:lnTo>
                  <a:lnTo>
                    <a:pt x="2510" y="2053"/>
                  </a:lnTo>
                  <a:lnTo>
                    <a:pt x="2520" y="2008"/>
                  </a:lnTo>
                  <a:lnTo>
                    <a:pt x="2525" y="1938"/>
                  </a:lnTo>
                  <a:lnTo>
                    <a:pt x="2530" y="1596"/>
                  </a:lnTo>
                  <a:lnTo>
                    <a:pt x="2540" y="760"/>
                  </a:lnTo>
                  <a:lnTo>
                    <a:pt x="2545" y="383"/>
                  </a:lnTo>
                  <a:lnTo>
                    <a:pt x="2550" y="1002"/>
                  </a:lnTo>
                  <a:lnTo>
                    <a:pt x="2555" y="0"/>
                  </a:lnTo>
                  <a:lnTo>
                    <a:pt x="2565" y="398"/>
                  </a:lnTo>
                  <a:lnTo>
                    <a:pt x="2570" y="2169"/>
                  </a:lnTo>
                  <a:lnTo>
                    <a:pt x="2575" y="2481"/>
                  </a:lnTo>
                  <a:lnTo>
                    <a:pt x="2585" y="2511"/>
                  </a:lnTo>
                  <a:lnTo>
                    <a:pt x="2590" y="2511"/>
                  </a:lnTo>
                  <a:lnTo>
                    <a:pt x="2595" y="2456"/>
                  </a:lnTo>
                  <a:lnTo>
                    <a:pt x="2600" y="2396"/>
                  </a:lnTo>
                  <a:lnTo>
                    <a:pt x="2610" y="2401"/>
                  </a:lnTo>
                  <a:lnTo>
                    <a:pt x="2615" y="2411"/>
                  </a:lnTo>
                  <a:lnTo>
                    <a:pt x="2620" y="2315"/>
                  </a:lnTo>
                  <a:lnTo>
                    <a:pt x="2625" y="2411"/>
                  </a:lnTo>
                  <a:lnTo>
                    <a:pt x="2635" y="2511"/>
                  </a:lnTo>
                  <a:lnTo>
                    <a:pt x="2640" y="2557"/>
                  </a:lnTo>
                  <a:lnTo>
                    <a:pt x="2645" y="2582"/>
                  </a:lnTo>
                  <a:lnTo>
                    <a:pt x="2655" y="2622"/>
                  </a:lnTo>
                  <a:lnTo>
                    <a:pt x="2660" y="2617"/>
                  </a:lnTo>
                  <a:lnTo>
                    <a:pt x="2665" y="2622"/>
                  </a:lnTo>
                  <a:lnTo>
                    <a:pt x="2671" y="2607"/>
                  </a:lnTo>
                  <a:lnTo>
                    <a:pt x="2681" y="2471"/>
                  </a:lnTo>
                  <a:lnTo>
                    <a:pt x="2686" y="2330"/>
                  </a:lnTo>
                  <a:lnTo>
                    <a:pt x="2691" y="2486"/>
                  </a:lnTo>
                  <a:lnTo>
                    <a:pt x="2701" y="2632"/>
                  </a:lnTo>
                  <a:lnTo>
                    <a:pt x="2706" y="2632"/>
                  </a:lnTo>
                  <a:lnTo>
                    <a:pt x="2711" y="2617"/>
                  </a:lnTo>
                  <a:lnTo>
                    <a:pt x="2716" y="2622"/>
                  </a:lnTo>
                  <a:lnTo>
                    <a:pt x="2726" y="2627"/>
                  </a:lnTo>
                  <a:lnTo>
                    <a:pt x="2731" y="2642"/>
                  </a:lnTo>
                  <a:lnTo>
                    <a:pt x="2736" y="2637"/>
                  </a:lnTo>
                  <a:lnTo>
                    <a:pt x="2746" y="2637"/>
                  </a:lnTo>
                  <a:lnTo>
                    <a:pt x="2751" y="2622"/>
                  </a:lnTo>
                  <a:lnTo>
                    <a:pt x="2756" y="2622"/>
                  </a:lnTo>
                  <a:lnTo>
                    <a:pt x="2761" y="2637"/>
                  </a:lnTo>
                  <a:lnTo>
                    <a:pt x="2771" y="2219"/>
                  </a:lnTo>
                  <a:lnTo>
                    <a:pt x="2776" y="1626"/>
                  </a:lnTo>
                  <a:lnTo>
                    <a:pt x="2781" y="2094"/>
                  </a:lnTo>
                  <a:lnTo>
                    <a:pt x="2791" y="2647"/>
                  </a:lnTo>
                  <a:lnTo>
                    <a:pt x="2796" y="2642"/>
                  </a:lnTo>
                  <a:lnTo>
                    <a:pt x="2801" y="2637"/>
                  </a:lnTo>
                  <a:lnTo>
                    <a:pt x="2806" y="2637"/>
                  </a:lnTo>
                  <a:lnTo>
                    <a:pt x="2816" y="2612"/>
                  </a:lnTo>
                  <a:lnTo>
                    <a:pt x="2821" y="2647"/>
                  </a:lnTo>
                  <a:lnTo>
                    <a:pt x="2826" y="2637"/>
                  </a:lnTo>
                  <a:lnTo>
                    <a:pt x="2836" y="2647"/>
                  </a:lnTo>
                  <a:lnTo>
                    <a:pt x="2841" y="2637"/>
                  </a:lnTo>
                  <a:lnTo>
                    <a:pt x="2847" y="2617"/>
                  </a:lnTo>
                  <a:lnTo>
                    <a:pt x="2852" y="2627"/>
                  </a:lnTo>
                  <a:lnTo>
                    <a:pt x="2862" y="2637"/>
                  </a:lnTo>
                  <a:lnTo>
                    <a:pt x="2867" y="2617"/>
                  </a:lnTo>
                  <a:lnTo>
                    <a:pt x="2872" y="2607"/>
                  </a:lnTo>
                  <a:lnTo>
                    <a:pt x="2882" y="2637"/>
                  </a:lnTo>
                  <a:lnTo>
                    <a:pt x="2887" y="2607"/>
                  </a:lnTo>
                  <a:lnTo>
                    <a:pt x="2892" y="2617"/>
                  </a:lnTo>
                  <a:lnTo>
                    <a:pt x="2897" y="2622"/>
                  </a:lnTo>
                  <a:lnTo>
                    <a:pt x="2907" y="2642"/>
                  </a:lnTo>
                  <a:lnTo>
                    <a:pt x="2912" y="2637"/>
                  </a:lnTo>
                  <a:lnTo>
                    <a:pt x="2917" y="2627"/>
                  </a:lnTo>
                  <a:lnTo>
                    <a:pt x="2927" y="2627"/>
                  </a:lnTo>
                  <a:lnTo>
                    <a:pt x="2932" y="2612"/>
                  </a:lnTo>
                  <a:lnTo>
                    <a:pt x="2937" y="2627"/>
                  </a:lnTo>
                  <a:lnTo>
                    <a:pt x="2942" y="2627"/>
                  </a:lnTo>
                  <a:lnTo>
                    <a:pt x="2952" y="2622"/>
                  </a:lnTo>
                  <a:lnTo>
                    <a:pt x="2957" y="2622"/>
                  </a:lnTo>
                  <a:lnTo>
                    <a:pt x="2962" y="2627"/>
                  </a:lnTo>
                  <a:lnTo>
                    <a:pt x="2972" y="2622"/>
                  </a:lnTo>
                  <a:lnTo>
                    <a:pt x="2977" y="2637"/>
                  </a:lnTo>
                  <a:lnTo>
                    <a:pt x="2982" y="2617"/>
                  </a:lnTo>
                  <a:lnTo>
                    <a:pt x="2987" y="2617"/>
                  </a:lnTo>
                  <a:lnTo>
                    <a:pt x="2997" y="2622"/>
                  </a:lnTo>
                  <a:lnTo>
                    <a:pt x="3002" y="2602"/>
                  </a:lnTo>
                  <a:lnTo>
                    <a:pt x="3007" y="2592"/>
                  </a:lnTo>
                  <a:lnTo>
                    <a:pt x="3018" y="2597"/>
                  </a:lnTo>
                  <a:lnTo>
                    <a:pt x="3023" y="2607"/>
                  </a:lnTo>
                  <a:lnTo>
                    <a:pt x="3028" y="2632"/>
                  </a:lnTo>
                  <a:lnTo>
                    <a:pt x="3033" y="2657"/>
                  </a:lnTo>
                  <a:lnTo>
                    <a:pt x="3043" y="2637"/>
                  </a:lnTo>
                  <a:lnTo>
                    <a:pt x="3048" y="2632"/>
                  </a:lnTo>
                  <a:lnTo>
                    <a:pt x="3053" y="2627"/>
                  </a:lnTo>
                  <a:lnTo>
                    <a:pt x="3063" y="2622"/>
                  </a:lnTo>
                  <a:lnTo>
                    <a:pt x="3068" y="2622"/>
                  </a:lnTo>
                  <a:lnTo>
                    <a:pt x="3073" y="2622"/>
                  </a:lnTo>
                  <a:lnTo>
                    <a:pt x="3078" y="2612"/>
                  </a:lnTo>
                  <a:lnTo>
                    <a:pt x="3088" y="2617"/>
                  </a:lnTo>
                  <a:lnTo>
                    <a:pt x="3093" y="2627"/>
                  </a:lnTo>
                  <a:lnTo>
                    <a:pt x="3098" y="2622"/>
                  </a:lnTo>
                  <a:lnTo>
                    <a:pt x="3108" y="2612"/>
                  </a:lnTo>
                  <a:lnTo>
                    <a:pt x="3113" y="2632"/>
                  </a:lnTo>
                  <a:lnTo>
                    <a:pt x="3118" y="2642"/>
                  </a:lnTo>
                  <a:lnTo>
                    <a:pt x="3123" y="2622"/>
                  </a:lnTo>
                  <a:lnTo>
                    <a:pt x="3133" y="2622"/>
                  </a:lnTo>
                  <a:lnTo>
                    <a:pt x="3138" y="2627"/>
                  </a:lnTo>
                  <a:lnTo>
                    <a:pt x="3143" y="2622"/>
                  </a:lnTo>
                  <a:lnTo>
                    <a:pt x="3153" y="2607"/>
                  </a:lnTo>
                  <a:lnTo>
                    <a:pt x="3158" y="2617"/>
                  </a:lnTo>
                  <a:lnTo>
                    <a:pt x="3163" y="2632"/>
                  </a:lnTo>
                  <a:lnTo>
                    <a:pt x="3168" y="2632"/>
                  </a:lnTo>
                  <a:lnTo>
                    <a:pt x="3178" y="2632"/>
                  </a:lnTo>
                  <a:lnTo>
                    <a:pt x="3183" y="2637"/>
                  </a:lnTo>
                  <a:lnTo>
                    <a:pt x="3188" y="2627"/>
                  </a:lnTo>
                  <a:lnTo>
                    <a:pt x="3199" y="2612"/>
                  </a:lnTo>
                  <a:lnTo>
                    <a:pt x="3204" y="2627"/>
                  </a:lnTo>
                  <a:lnTo>
                    <a:pt x="3209" y="2627"/>
                  </a:lnTo>
                  <a:lnTo>
                    <a:pt x="3214" y="2622"/>
                  </a:lnTo>
                  <a:lnTo>
                    <a:pt x="3224" y="2612"/>
                  </a:lnTo>
                  <a:lnTo>
                    <a:pt x="3229" y="2607"/>
                  </a:lnTo>
                  <a:lnTo>
                    <a:pt x="3234" y="2602"/>
                  </a:lnTo>
                  <a:lnTo>
                    <a:pt x="3244" y="2612"/>
                  </a:lnTo>
                  <a:lnTo>
                    <a:pt x="3249" y="2597"/>
                  </a:lnTo>
                  <a:lnTo>
                    <a:pt x="3254" y="2607"/>
                  </a:lnTo>
                  <a:lnTo>
                    <a:pt x="3259" y="2582"/>
                  </a:lnTo>
                  <a:lnTo>
                    <a:pt x="3269" y="2592"/>
                  </a:lnTo>
                  <a:lnTo>
                    <a:pt x="3274" y="2577"/>
                  </a:lnTo>
                  <a:lnTo>
                    <a:pt x="3279" y="2577"/>
                  </a:lnTo>
                  <a:lnTo>
                    <a:pt x="3289" y="2592"/>
                  </a:lnTo>
                  <a:lnTo>
                    <a:pt x="3294" y="2607"/>
                  </a:lnTo>
                  <a:lnTo>
                    <a:pt x="3299" y="2632"/>
                  </a:lnTo>
                  <a:lnTo>
                    <a:pt x="3304" y="2637"/>
                  </a:lnTo>
                  <a:lnTo>
                    <a:pt x="3314" y="2652"/>
                  </a:lnTo>
                  <a:lnTo>
                    <a:pt x="3319" y="2627"/>
                  </a:lnTo>
                  <a:lnTo>
                    <a:pt x="3324" y="2607"/>
                  </a:lnTo>
                  <a:lnTo>
                    <a:pt x="3334" y="2627"/>
                  </a:lnTo>
                  <a:lnTo>
                    <a:pt x="3339" y="2637"/>
                  </a:lnTo>
                  <a:lnTo>
                    <a:pt x="3344" y="2617"/>
                  </a:lnTo>
                  <a:lnTo>
                    <a:pt x="3349" y="2612"/>
                  </a:lnTo>
                  <a:lnTo>
                    <a:pt x="3359" y="2632"/>
                  </a:lnTo>
                  <a:lnTo>
                    <a:pt x="3365" y="2632"/>
                  </a:lnTo>
                  <a:lnTo>
                    <a:pt x="3370" y="2617"/>
                  </a:lnTo>
                  <a:lnTo>
                    <a:pt x="3380" y="2617"/>
                  </a:lnTo>
                  <a:lnTo>
                    <a:pt x="3385" y="2617"/>
                  </a:lnTo>
                  <a:lnTo>
                    <a:pt x="3390" y="2607"/>
                  </a:lnTo>
                  <a:lnTo>
                    <a:pt x="3395" y="2617"/>
                  </a:lnTo>
                  <a:lnTo>
                    <a:pt x="3405" y="2622"/>
                  </a:lnTo>
                  <a:lnTo>
                    <a:pt x="3410" y="2637"/>
                  </a:lnTo>
                  <a:lnTo>
                    <a:pt x="3415" y="2622"/>
                  </a:lnTo>
                  <a:lnTo>
                    <a:pt x="3425" y="2622"/>
                  </a:lnTo>
                  <a:lnTo>
                    <a:pt x="3430" y="2622"/>
                  </a:lnTo>
                  <a:lnTo>
                    <a:pt x="3435" y="2622"/>
                  </a:lnTo>
                  <a:lnTo>
                    <a:pt x="3440" y="2622"/>
                  </a:lnTo>
                  <a:lnTo>
                    <a:pt x="3450" y="2637"/>
                  </a:lnTo>
                  <a:lnTo>
                    <a:pt x="3455" y="2632"/>
                  </a:lnTo>
                  <a:lnTo>
                    <a:pt x="3460" y="2642"/>
                  </a:lnTo>
                  <a:lnTo>
                    <a:pt x="3470" y="2632"/>
                  </a:lnTo>
                  <a:lnTo>
                    <a:pt x="3475" y="2642"/>
                  </a:lnTo>
                  <a:lnTo>
                    <a:pt x="3480" y="2637"/>
                  </a:lnTo>
                  <a:lnTo>
                    <a:pt x="3485" y="2602"/>
                  </a:lnTo>
                  <a:lnTo>
                    <a:pt x="3495" y="2587"/>
                  </a:lnTo>
                  <a:lnTo>
                    <a:pt x="3500" y="2567"/>
                  </a:lnTo>
                  <a:lnTo>
                    <a:pt x="3505" y="2536"/>
                  </a:lnTo>
                  <a:lnTo>
                    <a:pt x="3515" y="2526"/>
                  </a:lnTo>
                  <a:lnTo>
                    <a:pt x="3520" y="2521"/>
                  </a:lnTo>
                  <a:lnTo>
                    <a:pt x="3525" y="2511"/>
                  </a:lnTo>
                  <a:lnTo>
                    <a:pt x="3530" y="2572"/>
                  </a:lnTo>
                  <a:lnTo>
                    <a:pt x="3541" y="2652"/>
                  </a:lnTo>
                  <a:lnTo>
                    <a:pt x="3546" y="2677"/>
                  </a:lnTo>
                  <a:lnTo>
                    <a:pt x="3551" y="2687"/>
                  </a:lnTo>
                  <a:lnTo>
                    <a:pt x="3561" y="2682"/>
                  </a:lnTo>
                  <a:lnTo>
                    <a:pt x="3566" y="2687"/>
                  </a:lnTo>
                  <a:lnTo>
                    <a:pt x="3571" y="2702"/>
                  </a:lnTo>
                  <a:lnTo>
                    <a:pt x="3576" y="2667"/>
                  </a:lnTo>
                  <a:lnTo>
                    <a:pt x="3586" y="2662"/>
                  </a:lnTo>
                  <a:lnTo>
                    <a:pt x="3591" y="2662"/>
                  </a:lnTo>
                  <a:lnTo>
                    <a:pt x="3596" y="2657"/>
                  </a:lnTo>
                  <a:lnTo>
                    <a:pt x="3606" y="2702"/>
                  </a:lnTo>
                  <a:lnTo>
                    <a:pt x="3611" y="2713"/>
                  </a:lnTo>
                  <a:lnTo>
                    <a:pt x="3616" y="2713"/>
                  </a:lnTo>
                  <a:lnTo>
                    <a:pt x="3621" y="2708"/>
                  </a:lnTo>
                  <a:lnTo>
                    <a:pt x="3631" y="2702"/>
                  </a:lnTo>
                  <a:lnTo>
                    <a:pt x="3636" y="2697"/>
                  </a:lnTo>
                  <a:lnTo>
                    <a:pt x="3641" y="2682"/>
                  </a:lnTo>
                  <a:lnTo>
                    <a:pt x="3651" y="2652"/>
                  </a:lnTo>
                  <a:lnTo>
                    <a:pt x="3656" y="2567"/>
                  </a:lnTo>
                  <a:lnTo>
                    <a:pt x="3661" y="2486"/>
                  </a:lnTo>
                  <a:lnTo>
                    <a:pt x="3666" y="2446"/>
                  </a:lnTo>
                  <a:lnTo>
                    <a:pt x="3676" y="2582"/>
                  </a:lnTo>
                  <a:lnTo>
                    <a:pt x="3681" y="2723"/>
                  </a:lnTo>
                  <a:lnTo>
                    <a:pt x="3686" y="2763"/>
                  </a:lnTo>
                  <a:lnTo>
                    <a:pt x="3696" y="2763"/>
                  </a:lnTo>
                  <a:lnTo>
                    <a:pt x="3701" y="2778"/>
                  </a:lnTo>
                  <a:lnTo>
                    <a:pt x="3706" y="2783"/>
                  </a:lnTo>
                  <a:lnTo>
                    <a:pt x="3712" y="2793"/>
                  </a:lnTo>
                  <a:lnTo>
                    <a:pt x="3722" y="2778"/>
                  </a:lnTo>
                  <a:lnTo>
                    <a:pt x="3727" y="2778"/>
                  </a:lnTo>
                  <a:lnTo>
                    <a:pt x="3732" y="2778"/>
                  </a:lnTo>
                  <a:lnTo>
                    <a:pt x="3742" y="2798"/>
                  </a:lnTo>
                  <a:lnTo>
                    <a:pt x="3747" y="2818"/>
                  </a:lnTo>
                  <a:lnTo>
                    <a:pt x="3752" y="2823"/>
                  </a:lnTo>
                  <a:lnTo>
                    <a:pt x="3757" y="2823"/>
                  </a:lnTo>
                  <a:lnTo>
                    <a:pt x="3767" y="2823"/>
                  </a:lnTo>
                  <a:lnTo>
                    <a:pt x="3772" y="2833"/>
                  </a:lnTo>
                  <a:lnTo>
                    <a:pt x="3777" y="2828"/>
                  </a:lnTo>
                  <a:lnTo>
                    <a:pt x="3787" y="2823"/>
                  </a:lnTo>
                  <a:lnTo>
                    <a:pt x="3792" y="2813"/>
                  </a:lnTo>
                  <a:lnTo>
                    <a:pt x="3797" y="2803"/>
                  </a:lnTo>
                  <a:lnTo>
                    <a:pt x="3802" y="2818"/>
                  </a:lnTo>
                  <a:lnTo>
                    <a:pt x="3812" y="2828"/>
                  </a:lnTo>
                  <a:lnTo>
                    <a:pt x="3817" y="2823"/>
                  </a:lnTo>
                  <a:lnTo>
                    <a:pt x="3822" y="2818"/>
                  </a:lnTo>
                  <a:lnTo>
                    <a:pt x="3832" y="2803"/>
                  </a:lnTo>
                  <a:lnTo>
                    <a:pt x="3837" y="2793"/>
                  </a:lnTo>
                  <a:lnTo>
                    <a:pt x="3842" y="2788"/>
                  </a:lnTo>
                  <a:lnTo>
                    <a:pt x="3847" y="2758"/>
                  </a:lnTo>
                  <a:lnTo>
                    <a:pt x="3857" y="2743"/>
                  </a:lnTo>
                  <a:lnTo>
                    <a:pt x="3862" y="2728"/>
                  </a:lnTo>
                  <a:lnTo>
                    <a:pt x="3867" y="2763"/>
                  </a:lnTo>
                  <a:lnTo>
                    <a:pt x="3877" y="2838"/>
                  </a:lnTo>
                </a:path>
              </a:pathLst>
            </a:custGeom>
            <a:noFill/>
            <a:ln w="7938">
              <a:solidFill>
                <a:srgbClr val="808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1" name="Freeform 8"/>
            <p:cNvSpPr>
              <a:spLocks/>
            </p:cNvSpPr>
            <p:nvPr/>
          </p:nvSpPr>
          <p:spPr bwMode="auto">
            <a:xfrm>
              <a:off x="1302" y="1900"/>
              <a:ext cx="3877" cy="2199"/>
            </a:xfrm>
            <a:custGeom>
              <a:avLst/>
              <a:gdLst>
                <a:gd name="T0" fmla="*/ 55 w 3877"/>
                <a:gd name="T1" fmla="*/ 926 h 2199"/>
                <a:gd name="T2" fmla="*/ 121 w 3877"/>
                <a:gd name="T3" fmla="*/ 946 h 2199"/>
                <a:gd name="T4" fmla="*/ 186 w 3877"/>
                <a:gd name="T5" fmla="*/ 1061 h 2199"/>
                <a:gd name="T6" fmla="*/ 252 w 3877"/>
                <a:gd name="T7" fmla="*/ 1021 h 2199"/>
                <a:gd name="T8" fmla="*/ 312 w 3877"/>
                <a:gd name="T9" fmla="*/ 1041 h 2199"/>
                <a:gd name="T10" fmla="*/ 377 w 3877"/>
                <a:gd name="T11" fmla="*/ 1147 h 2199"/>
                <a:gd name="T12" fmla="*/ 443 w 3877"/>
                <a:gd name="T13" fmla="*/ 986 h 2199"/>
                <a:gd name="T14" fmla="*/ 508 w 3877"/>
                <a:gd name="T15" fmla="*/ 1303 h 2199"/>
                <a:gd name="T16" fmla="*/ 573 w 3877"/>
                <a:gd name="T17" fmla="*/ 1303 h 2199"/>
                <a:gd name="T18" fmla="*/ 639 w 3877"/>
                <a:gd name="T19" fmla="*/ 1338 h 2199"/>
                <a:gd name="T20" fmla="*/ 704 w 3877"/>
                <a:gd name="T21" fmla="*/ 1348 h 2199"/>
                <a:gd name="T22" fmla="*/ 765 w 3877"/>
                <a:gd name="T23" fmla="*/ 1368 h 2199"/>
                <a:gd name="T24" fmla="*/ 830 w 3877"/>
                <a:gd name="T25" fmla="*/ 1348 h 2199"/>
                <a:gd name="T26" fmla="*/ 895 w 3877"/>
                <a:gd name="T27" fmla="*/ 1424 h 2199"/>
                <a:gd name="T28" fmla="*/ 961 w 3877"/>
                <a:gd name="T29" fmla="*/ 1414 h 2199"/>
                <a:gd name="T30" fmla="*/ 1026 w 3877"/>
                <a:gd name="T31" fmla="*/ 1429 h 2199"/>
                <a:gd name="T32" fmla="*/ 1091 w 3877"/>
                <a:gd name="T33" fmla="*/ 1409 h 2199"/>
                <a:gd name="T34" fmla="*/ 1157 w 3877"/>
                <a:gd name="T35" fmla="*/ 1454 h 2199"/>
                <a:gd name="T36" fmla="*/ 1217 w 3877"/>
                <a:gd name="T37" fmla="*/ 1469 h 2199"/>
                <a:gd name="T38" fmla="*/ 1283 w 3877"/>
                <a:gd name="T39" fmla="*/ 1504 h 2199"/>
                <a:gd name="T40" fmla="*/ 1348 w 3877"/>
                <a:gd name="T41" fmla="*/ 1529 h 2199"/>
                <a:gd name="T42" fmla="*/ 1413 w 3877"/>
                <a:gd name="T43" fmla="*/ 1469 h 2199"/>
                <a:gd name="T44" fmla="*/ 1479 w 3877"/>
                <a:gd name="T45" fmla="*/ 1550 h 2199"/>
                <a:gd name="T46" fmla="*/ 1544 w 3877"/>
                <a:gd name="T47" fmla="*/ 1615 h 2199"/>
                <a:gd name="T48" fmla="*/ 1604 w 3877"/>
                <a:gd name="T49" fmla="*/ 1650 h 2199"/>
                <a:gd name="T50" fmla="*/ 1670 w 3877"/>
                <a:gd name="T51" fmla="*/ 1695 h 2199"/>
                <a:gd name="T52" fmla="*/ 1735 w 3877"/>
                <a:gd name="T53" fmla="*/ 1690 h 2199"/>
                <a:gd name="T54" fmla="*/ 1800 w 3877"/>
                <a:gd name="T55" fmla="*/ 1701 h 2199"/>
                <a:gd name="T56" fmla="*/ 1866 w 3877"/>
                <a:gd name="T57" fmla="*/ 1711 h 2199"/>
                <a:gd name="T58" fmla="*/ 1931 w 3877"/>
                <a:gd name="T59" fmla="*/ 1726 h 2199"/>
                <a:gd name="T60" fmla="*/ 1997 w 3877"/>
                <a:gd name="T61" fmla="*/ 1655 h 2199"/>
                <a:gd name="T62" fmla="*/ 2057 w 3877"/>
                <a:gd name="T63" fmla="*/ 1786 h 2199"/>
                <a:gd name="T64" fmla="*/ 2122 w 3877"/>
                <a:gd name="T65" fmla="*/ 1801 h 2199"/>
                <a:gd name="T66" fmla="*/ 2188 w 3877"/>
                <a:gd name="T67" fmla="*/ 1831 h 2199"/>
                <a:gd name="T68" fmla="*/ 2253 w 3877"/>
                <a:gd name="T69" fmla="*/ 1831 h 2199"/>
                <a:gd name="T70" fmla="*/ 2318 w 3877"/>
                <a:gd name="T71" fmla="*/ 1826 h 2199"/>
                <a:gd name="T72" fmla="*/ 2384 w 3877"/>
                <a:gd name="T73" fmla="*/ 1846 h 2199"/>
                <a:gd name="T74" fmla="*/ 2449 w 3877"/>
                <a:gd name="T75" fmla="*/ 1892 h 2199"/>
                <a:gd name="T76" fmla="*/ 2510 w 3877"/>
                <a:gd name="T77" fmla="*/ 1701 h 2199"/>
                <a:gd name="T78" fmla="*/ 2575 w 3877"/>
                <a:gd name="T79" fmla="*/ 1992 h 2199"/>
                <a:gd name="T80" fmla="*/ 2640 w 3877"/>
                <a:gd name="T81" fmla="*/ 2043 h 2199"/>
                <a:gd name="T82" fmla="*/ 2706 w 3877"/>
                <a:gd name="T83" fmla="*/ 2048 h 2199"/>
                <a:gd name="T84" fmla="*/ 2771 w 3877"/>
                <a:gd name="T85" fmla="*/ 2048 h 2199"/>
                <a:gd name="T86" fmla="*/ 2836 w 3877"/>
                <a:gd name="T87" fmla="*/ 2033 h 2199"/>
                <a:gd name="T88" fmla="*/ 2897 w 3877"/>
                <a:gd name="T89" fmla="*/ 2053 h 2199"/>
                <a:gd name="T90" fmla="*/ 2962 w 3877"/>
                <a:gd name="T91" fmla="*/ 2048 h 2199"/>
                <a:gd name="T92" fmla="*/ 3028 w 3877"/>
                <a:gd name="T93" fmla="*/ 2053 h 2199"/>
                <a:gd name="T94" fmla="*/ 3093 w 3877"/>
                <a:gd name="T95" fmla="*/ 2038 h 2199"/>
                <a:gd name="T96" fmla="*/ 3158 w 3877"/>
                <a:gd name="T97" fmla="*/ 2058 h 2199"/>
                <a:gd name="T98" fmla="*/ 3224 w 3877"/>
                <a:gd name="T99" fmla="*/ 2033 h 2199"/>
                <a:gd name="T100" fmla="*/ 3289 w 3877"/>
                <a:gd name="T101" fmla="*/ 2068 h 2199"/>
                <a:gd name="T102" fmla="*/ 3349 w 3877"/>
                <a:gd name="T103" fmla="*/ 2068 h 2199"/>
                <a:gd name="T104" fmla="*/ 3415 w 3877"/>
                <a:gd name="T105" fmla="*/ 2078 h 2199"/>
                <a:gd name="T106" fmla="*/ 3480 w 3877"/>
                <a:gd name="T107" fmla="*/ 2078 h 2199"/>
                <a:gd name="T108" fmla="*/ 3546 w 3877"/>
                <a:gd name="T109" fmla="*/ 2123 h 2199"/>
                <a:gd name="T110" fmla="*/ 3611 w 3877"/>
                <a:gd name="T111" fmla="*/ 2138 h 2199"/>
                <a:gd name="T112" fmla="*/ 3676 w 3877"/>
                <a:gd name="T113" fmla="*/ 2158 h 2199"/>
                <a:gd name="T114" fmla="*/ 3742 w 3877"/>
                <a:gd name="T115" fmla="*/ 2163 h 2199"/>
                <a:gd name="T116" fmla="*/ 3802 w 3877"/>
                <a:gd name="T117" fmla="*/ 2153 h 2199"/>
                <a:gd name="T118" fmla="*/ 3867 w 3877"/>
                <a:gd name="T119" fmla="*/ 2194 h 2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77" h="2199">
                  <a:moveTo>
                    <a:pt x="0" y="885"/>
                  </a:moveTo>
                  <a:lnTo>
                    <a:pt x="5" y="951"/>
                  </a:lnTo>
                  <a:lnTo>
                    <a:pt x="10" y="976"/>
                  </a:lnTo>
                  <a:lnTo>
                    <a:pt x="15" y="976"/>
                  </a:lnTo>
                  <a:lnTo>
                    <a:pt x="25" y="936"/>
                  </a:lnTo>
                  <a:lnTo>
                    <a:pt x="30" y="981"/>
                  </a:lnTo>
                  <a:lnTo>
                    <a:pt x="35" y="946"/>
                  </a:lnTo>
                  <a:lnTo>
                    <a:pt x="40" y="956"/>
                  </a:lnTo>
                  <a:lnTo>
                    <a:pt x="50" y="936"/>
                  </a:lnTo>
                  <a:lnTo>
                    <a:pt x="55" y="926"/>
                  </a:lnTo>
                  <a:lnTo>
                    <a:pt x="60" y="961"/>
                  </a:lnTo>
                  <a:lnTo>
                    <a:pt x="71" y="976"/>
                  </a:lnTo>
                  <a:lnTo>
                    <a:pt x="76" y="956"/>
                  </a:lnTo>
                  <a:lnTo>
                    <a:pt x="81" y="976"/>
                  </a:lnTo>
                  <a:lnTo>
                    <a:pt x="86" y="986"/>
                  </a:lnTo>
                  <a:lnTo>
                    <a:pt x="96" y="991"/>
                  </a:lnTo>
                  <a:lnTo>
                    <a:pt x="101" y="971"/>
                  </a:lnTo>
                  <a:lnTo>
                    <a:pt x="106" y="956"/>
                  </a:lnTo>
                  <a:lnTo>
                    <a:pt x="116" y="956"/>
                  </a:lnTo>
                  <a:lnTo>
                    <a:pt x="121" y="946"/>
                  </a:lnTo>
                  <a:lnTo>
                    <a:pt x="126" y="951"/>
                  </a:lnTo>
                  <a:lnTo>
                    <a:pt x="131" y="916"/>
                  </a:lnTo>
                  <a:lnTo>
                    <a:pt x="141" y="906"/>
                  </a:lnTo>
                  <a:lnTo>
                    <a:pt x="146" y="961"/>
                  </a:lnTo>
                  <a:lnTo>
                    <a:pt x="151" y="996"/>
                  </a:lnTo>
                  <a:lnTo>
                    <a:pt x="161" y="986"/>
                  </a:lnTo>
                  <a:lnTo>
                    <a:pt x="166" y="1016"/>
                  </a:lnTo>
                  <a:lnTo>
                    <a:pt x="171" y="1036"/>
                  </a:lnTo>
                  <a:lnTo>
                    <a:pt x="176" y="1016"/>
                  </a:lnTo>
                  <a:lnTo>
                    <a:pt x="186" y="1061"/>
                  </a:lnTo>
                  <a:lnTo>
                    <a:pt x="191" y="1001"/>
                  </a:lnTo>
                  <a:lnTo>
                    <a:pt x="196" y="991"/>
                  </a:lnTo>
                  <a:lnTo>
                    <a:pt x="206" y="1026"/>
                  </a:lnTo>
                  <a:lnTo>
                    <a:pt x="211" y="996"/>
                  </a:lnTo>
                  <a:lnTo>
                    <a:pt x="216" y="961"/>
                  </a:lnTo>
                  <a:lnTo>
                    <a:pt x="221" y="1001"/>
                  </a:lnTo>
                  <a:lnTo>
                    <a:pt x="231" y="1006"/>
                  </a:lnTo>
                  <a:lnTo>
                    <a:pt x="236" y="991"/>
                  </a:lnTo>
                  <a:lnTo>
                    <a:pt x="242" y="981"/>
                  </a:lnTo>
                  <a:lnTo>
                    <a:pt x="252" y="1021"/>
                  </a:lnTo>
                  <a:lnTo>
                    <a:pt x="257" y="991"/>
                  </a:lnTo>
                  <a:lnTo>
                    <a:pt x="262" y="971"/>
                  </a:lnTo>
                  <a:lnTo>
                    <a:pt x="267" y="996"/>
                  </a:lnTo>
                  <a:lnTo>
                    <a:pt x="277" y="991"/>
                  </a:lnTo>
                  <a:lnTo>
                    <a:pt x="282" y="1006"/>
                  </a:lnTo>
                  <a:lnTo>
                    <a:pt x="287" y="1006"/>
                  </a:lnTo>
                  <a:lnTo>
                    <a:pt x="297" y="991"/>
                  </a:lnTo>
                  <a:lnTo>
                    <a:pt x="302" y="1046"/>
                  </a:lnTo>
                  <a:lnTo>
                    <a:pt x="307" y="1011"/>
                  </a:lnTo>
                  <a:lnTo>
                    <a:pt x="312" y="1041"/>
                  </a:lnTo>
                  <a:lnTo>
                    <a:pt x="322" y="1082"/>
                  </a:lnTo>
                  <a:lnTo>
                    <a:pt x="327" y="1087"/>
                  </a:lnTo>
                  <a:lnTo>
                    <a:pt x="332" y="1067"/>
                  </a:lnTo>
                  <a:lnTo>
                    <a:pt x="342" y="1041"/>
                  </a:lnTo>
                  <a:lnTo>
                    <a:pt x="347" y="1082"/>
                  </a:lnTo>
                  <a:lnTo>
                    <a:pt x="352" y="1117"/>
                  </a:lnTo>
                  <a:lnTo>
                    <a:pt x="357" y="1117"/>
                  </a:lnTo>
                  <a:lnTo>
                    <a:pt x="367" y="1152"/>
                  </a:lnTo>
                  <a:lnTo>
                    <a:pt x="372" y="1172"/>
                  </a:lnTo>
                  <a:lnTo>
                    <a:pt x="377" y="1147"/>
                  </a:lnTo>
                  <a:lnTo>
                    <a:pt x="387" y="1147"/>
                  </a:lnTo>
                  <a:lnTo>
                    <a:pt x="392" y="1162"/>
                  </a:lnTo>
                  <a:lnTo>
                    <a:pt x="397" y="1132"/>
                  </a:lnTo>
                  <a:lnTo>
                    <a:pt x="402" y="1026"/>
                  </a:lnTo>
                  <a:lnTo>
                    <a:pt x="413" y="709"/>
                  </a:lnTo>
                  <a:lnTo>
                    <a:pt x="418" y="427"/>
                  </a:lnTo>
                  <a:lnTo>
                    <a:pt x="423" y="261"/>
                  </a:lnTo>
                  <a:lnTo>
                    <a:pt x="433" y="0"/>
                  </a:lnTo>
                  <a:lnTo>
                    <a:pt x="438" y="312"/>
                  </a:lnTo>
                  <a:lnTo>
                    <a:pt x="443" y="986"/>
                  </a:lnTo>
                  <a:lnTo>
                    <a:pt x="448" y="1258"/>
                  </a:lnTo>
                  <a:lnTo>
                    <a:pt x="458" y="1278"/>
                  </a:lnTo>
                  <a:lnTo>
                    <a:pt x="463" y="1283"/>
                  </a:lnTo>
                  <a:lnTo>
                    <a:pt x="468" y="1298"/>
                  </a:lnTo>
                  <a:lnTo>
                    <a:pt x="478" y="1278"/>
                  </a:lnTo>
                  <a:lnTo>
                    <a:pt x="483" y="1238"/>
                  </a:lnTo>
                  <a:lnTo>
                    <a:pt x="488" y="1233"/>
                  </a:lnTo>
                  <a:lnTo>
                    <a:pt x="493" y="1217"/>
                  </a:lnTo>
                  <a:lnTo>
                    <a:pt x="503" y="1248"/>
                  </a:lnTo>
                  <a:lnTo>
                    <a:pt x="508" y="1303"/>
                  </a:lnTo>
                  <a:lnTo>
                    <a:pt x="513" y="1323"/>
                  </a:lnTo>
                  <a:lnTo>
                    <a:pt x="523" y="1323"/>
                  </a:lnTo>
                  <a:lnTo>
                    <a:pt x="528" y="1323"/>
                  </a:lnTo>
                  <a:lnTo>
                    <a:pt x="533" y="1333"/>
                  </a:lnTo>
                  <a:lnTo>
                    <a:pt x="538" y="1333"/>
                  </a:lnTo>
                  <a:lnTo>
                    <a:pt x="548" y="1318"/>
                  </a:lnTo>
                  <a:lnTo>
                    <a:pt x="553" y="1343"/>
                  </a:lnTo>
                  <a:lnTo>
                    <a:pt x="558" y="1353"/>
                  </a:lnTo>
                  <a:lnTo>
                    <a:pt x="568" y="1328"/>
                  </a:lnTo>
                  <a:lnTo>
                    <a:pt x="573" y="1303"/>
                  </a:lnTo>
                  <a:lnTo>
                    <a:pt x="578" y="1308"/>
                  </a:lnTo>
                  <a:lnTo>
                    <a:pt x="583" y="1318"/>
                  </a:lnTo>
                  <a:lnTo>
                    <a:pt x="594" y="1333"/>
                  </a:lnTo>
                  <a:lnTo>
                    <a:pt x="599" y="1368"/>
                  </a:lnTo>
                  <a:lnTo>
                    <a:pt x="604" y="1328"/>
                  </a:lnTo>
                  <a:lnTo>
                    <a:pt x="614" y="1323"/>
                  </a:lnTo>
                  <a:lnTo>
                    <a:pt x="619" y="1323"/>
                  </a:lnTo>
                  <a:lnTo>
                    <a:pt x="624" y="1328"/>
                  </a:lnTo>
                  <a:lnTo>
                    <a:pt x="629" y="1348"/>
                  </a:lnTo>
                  <a:lnTo>
                    <a:pt x="639" y="1338"/>
                  </a:lnTo>
                  <a:lnTo>
                    <a:pt x="644" y="1328"/>
                  </a:lnTo>
                  <a:lnTo>
                    <a:pt x="649" y="1303"/>
                  </a:lnTo>
                  <a:lnTo>
                    <a:pt x="659" y="1308"/>
                  </a:lnTo>
                  <a:lnTo>
                    <a:pt x="664" y="1313"/>
                  </a:lnTo>
                  <a:lnTo>
                    <a:pt x="669" y="1328"/>
                  </a:lnTo>
                  <a:lnTo>
                    <a:pt x="674" y="1353"/>
                  </a:lnTo>
                  <a:lnTo>
                    <a:pt x="684" y="1358"/>
                  </a:lnTo>
                  <a:lnTo>
                    <a:pt x="689" y="1368"/>
                  </a:lnTo>
                  <a:lnTo>
                    <a:pt x="694" y="1358"/>
                  </a:lnTo>
                  <a:lnTo>
                    <a:pt x="704" y="1348"/>
                  </a:lnTo>
                  <a:lnTo>
                    <a:pt x="709" y="1328"/>
                  </a:lnTo>
                  <a:lnTo>
                    <a:pt x="714" y="1338"/>
                  </a:lnTo>
                  <a:lnTo>
                    <a:pt x="719" y="1343"/>
                  </a:lnTo>
                  <a:lnTo>
                    <a:pt x="729" y="1353"/>
                  </a:lnTo>
                  <a:lnTo>
                    <a:pt x="734" y="1333"/>
                  </a:lnTo>
                  <a:lnTo>
                    <a:pt x="739" y="1353"/>
                  </a:lnTo>
                  <a:lnTo>
                    <a:pt x="749" y="1368"/>
                  </a:lnTo>
                  <a:lnTo>
                    <a:pt x="754" y="1389"/>
                  </a:lnTo>
                  <a:lnTo>
                    <a:pt x="760" y="1399"/>
                  </a:lnTo>
                  <a:lnTo>
                    <a:pt x="765" y="1368"/>
                  </a:lnTo>
                  <a:lnTo>
                    <a:pt x="775" y="1358"/>
                  </a:lnTo>
                  <a:lnTo>
                    <a:pt x="780" y="1358"/>
                  </a:lnTo>
                  <a:lnTo>
                    <a:pt x="785" y="1353"/>
                  </a:lnTo>
                  <a:lnTo>
                    <a:pt x="795" y="1343"/>
                  </a:lnTo>
                  <a:lnTo>
                    <a:pt x="800" y="1348"/>
                  </a:lnTo>
                  <a:lnTo>
                    <a:pt x="805" y="1353"/>
                  </a:lnTo>
                  <a:lnTo>
                    <a:pt x="810" y="1348"/>
                  </a:lnTo>
                  <a:lnTo>
                    <a:pt x="820" y="1343"/>
                  </a:lnTo>
                  <a:lnTo>
                    <a:pt x="825" y="1363"/>
                  </a:lnTo>
                  <a:lnTo>
                    <a:pt x="830" y="1348"/>
                  </a:lnTo>
                  <a:lnTo>
                    <a:pt x="840" y="1338"/>
                  </a:lnTo>
                  <a:lnTo>
                    <a:pt x="845" y="1358"/>
                  </a:lnTo>
                  <a:lnTo>
                    <a:pt x="850" y="1378"/>
                  </a:lnTo>
                  <a:lnTo>
                    <a:pt x="855" y="1409"/>
                  </a:lnTo>
                  <a:lnTo>
                    <a:pt x="865" y="1444"/>
                  </a:lnTo>
                  <a:lnTo>
                    <a:pt x="870" y="1389"/>
                  </a:lnTo>
                  <a:lnTo>
                    <a:pt x="875" y="1394"/>
                  </a:lnTo>
                  <a:lnTo>
                    <a:pt x="885" y="1384"/>
                  </a:lnTo>
                  <a:lnTo>
                    <a:pt x="890" y="1378"/>
                  </a:lnTo>
                  <a:lnTo>
                    <a:pt x="895" y="1424"/>
                  </a:lnTo>
                  <a:lnTo>
                    <a:pt x="900" y="1434"/>
                  </a:lnTo>
                  <a:lnTo>
                    <a:pt x="910" y="1409"/>
                  </a:lnTo>
                  <a:lnTo>
                    <a:pt x="915" y="1399"/>
                  </a:lnTo>
                  <a:lnTo>
                    <a:pt x="920" y="1429"/>
                  </a:lnTo>
                  <a:lnTo>
                    <a:pt x="930" y="1414"/>
                  </a:lnTo>
                  <a:lnTo>
                    <a:pt x="936" y="1389"/>
                  </a:lnTo>
                  <a:lnTo>
                    <a:pt x="941" y="1394"/>
                  </a:lnTo>
                  <a:lnTo>
                    <a:pt x="946" y="1409"/>
                  </a:lnTo>
                  <a:lnTo>
                    <a:pt x="956" y="1439"/>
                  </a:lnTo>
                  <a:lnTo>
                    <a:pt x="961" y="1414"/>
                  </a:lnTo>
                  <a:lnTo>
                    <a:pt x="966" y="1434"/>
                  </a:lnTo>
                  <a:lnTo>
                    <a:pt x="976" y="1439"/>
                  </a:lnTo>
                  <a:lnTo>
                    <a:pt x="981" y="1434"/>
                  </a:lnTo>
                  <a:lnTo>
                    <a:pt x="986" y="1419"/>
                  </a:lnTo>
                  <a:lnTo>
                    <a:pt x="991" y="1414"/>
                  </a:lnTo>
                  <a:lnTo>
                    <a:pt x="1001" y="1389"/>
                  </a:lnTo>
                  <a:lnTo>
                    <a:pt x="1006" y="1404"/>
                  </a:lnTo>
                  <a:lnTo>
                    <a:pt x="1011" y="1363"/>
                  </a:lnTo>
                  <a:lnTo>
                    <a:pt x="1021" y="1404"/>
                  </a:lnTo>
                  <a:lnTo>
                    <a:pt x="1026" y="1429"/>
                  </a:lnTo>
                  <a:lnTo>
                    <a:pt x="1031" y="1444"/>
                  </a:lnTo>
                  <a:lnTo>
                    <a:pt x="1036" y="1434"/>
                  </a:lnTo>
                  <a:lnTo>
                    <a:pt x="1046" y="1414"/>
                  </a:lnTo>
                  <a:lnTo>
                    <a:pt x="1051" y="1429"/>
                  </a:lnTo>
                  <a:lnTo>
                    <a:pt x="1056" y="1454"/>
                  </a:lnTo>
                  <a:lnTo>
                    <a:pt x="1066" y="1434"/>
                  </a:lnTo>
                  <a:lnTo>
                    <a:pt x="1071" y="1434"/>
                  </a:lnTo>
                  <a:lnTo>
                    <a:pt x="1076" y="1424"/>
                  </a:lnTo>
                  <a:lnTo>
                    <a:pt x="1081" y="1404"/>
                  </a:lnTo>
                  <a:lnTo>
                    <a:pt x="1091" y="1409"/>
                  </a:lnTo>
                  <a:lnTo>
                    <a:pt x="1096" y="1464"/>
                  </a:lnTo>
                  <a:lnTo>
                    <a:pt x="1101" y="1464"/>
                  </a:lnTo>
                  <a:lnTo>
                    <a:pt x="1112" y="1479"/>
                  </a:lnTo>
                  <a:lnTo>
                    <a:pt x="1117" y="1469"/>
                  </a:lnTo>
                  <a:lnTo>
                    <a:pt x="1122" y="1444"/>
                  </a:lnTo>
                  <a:lnTo>
                    <a:pt x="1127" y="1454"/>
                  </a:lnTo>
                  <a:lnTo>
                    <a:pt x="1137" y="1474"/>
                  </a:lnTo>
                  <a:lnTo>
                    <a:pt x="1142" y="1474"/>
                  </a:lnTo>
                  <a:lnTo>
                    <a:pt x="1147" y="1459"/>
                  </a:lnTo>
                  <a:lnTo>
                    <a:pt x="1157" y="1454"/>
                  </a:lnTo>
                  <a:lnTo>
                    <a:pt x="1162" y="1474"/>
                  </a:lnTo>
                  <a:lnTo>
                    <a:pt x="1167" y="1494"/>
                  </a:lnTo>
                  <a:lnTo>
                    <a:pt x="1172" y="1469"/>
                  </a:lnTo>
                  <a:lnTo>
                    <a:pt x="1182" y="1474"/>
                  </a:lnTo>
                  <a:lnTo>
                    <a:pt x="1187" y="1459"/>
                  </a:lnTo>
                  <a:lnTo>
                    <a:pt x="1192" y="1474"/>
                  </a:lnTo>
                  <a:lnTo>
                    <a:pt x="1202" y="1499"/>
                  </a:lnTo>
                  <a:lnTo>
                    <a:pt x="1207" y="1504"/>
                  </a:lnTo>
                  <a:lnTo>
                    <a:pt x="1212" y="1494"/>
                  </a:lnTo>
                  <a:lnTo>
                    <a:pt x="1217" y="1469"/>
                  </a:lnTo>
                  <a:lnTo>
                    <a:pt x="1227" y="1474"/>
                  </a:lnTo>
                  <a:lnTo>
                    <a:pt x="1232" y="1469"/>
                  </a:lnTo>
                  <a:lnTo>
                    <a:pt x="1237" y="1469"/>
                  </a:lnTo>
                  <a:lnTo>
                    <a:pt x="1247" y="1474"/>
                  </a:lnTo>
                  <a:lnTo>
                    <a:pt x="1252" y="1489"/>
                  </a:lnTo>
                  <a:lnTo>
                    <a:pt x="1257" y="1464"/>
                  </a:lnTo>
                  <a:lnTo>
                    <a:pt x="1262" y="1469"/>
                  </a:lnTo>
                  <a:lnTo>
                    <a:pt x="1272" y="1469"/>
                  </a:lnTo>
                  <a:lnTo>
                    <a:pt x="1277" y="1454"/>
                  </a:lnTo>
                  <a:lnTo>
                    <a:pt x="1283" y="1504"/>
                  </a:lnTo>
                  <a:lnTo>
                    <a:pt x="1293" y="1519"/>
                  </a:lnTo>
                  <a:lnTo>
                    <a:pt x="1298" y="1479"/>
                  </a:lnTo>
                  <a:lnTo>
                    <a:pt x="1303" y="1484"/>
                  </a:lnTo>
                  <a:lnTo>
                    <a:pt x="1308" y="1509"/>
                  </a:lnTo>
                  <a:lnTo>
                    <a:pt x="1318" y="1504"/>
                  </a:lnTo>
                  <a:lnTo>
                    <a:pt x="1323" y="1499"/>
                  </a:lnTo>
                  <a:lnTo>
                    <a:pt x="1328" y="1509"/>
                  </a:lnTo>
                  <a:lnTo>
                    <a:pt x="1333" y="1540"/>
                  </a:lnTo>
                  <a:lnTo>
                    <a:pt x="1343" y="1524"/>
                  </a:lnTo>
                  <a:lnTo>
                    <a:pt x="1348" y="1529"/>
                  </a:lnTo>
                  <a:lnTo>
                    <a:pt x="1353" y="1524"/>
                  </a:lnTo>
                  <a:lnTo>
                    <a:pt x="1363" y="1524"/>
                  </a:lnTo>
                  <a:lnTo>
                    <a:pt x="1368" y="1514"/>
                  </a:lnTo>
                  <a:lnTo>
                    <a:pt x="1373" y="1519"/>
                  </a:lnTo>
                  <a:lnTo>
                    <a:pt x="1378" y="1509"/>
                  </a:lnTo>
                  <a:lnTo>
                    <a:pt x="1388" y="1439"/>
                  </a:lnTo>
                  <a:lnTo>
                    <a:pt x="1393" y="1353"/>
                  </a:lnTo>
                  <a:lnTo>
                    <a:pt x="1398" y="1328"/>
                  </a:lnTo>
                  <a:lnTo>
                    <a:pt x="1408" y="1409"/>
                  </a:lnTo>
                  <a:lnTo>
                    <a:pt x="1413" y="1469"/>
                  </a:lnTo>
                  <a:lnTo>
                    <a:pt x="1418" y="1499"/>
                  </a:lnTo>
                  <a:lnTo>
                    <a:pt x="1423" y="1540"/>
                  </a:lnTo>
                  <a:lnTo>
                    <a:pt x="1433" y="1540"/>
                  </a:lnTo>
                  <a:lnTo>
                    <a:pt x="1438" y="1575"/>
                  </a:lnTo>
                  <a:lnTo>
                    <a:pt x="1443" y="1580"/>
                  </a:lnTo>
                  <a:lnTo>
                    <a:pt x="1453" y="1575"/>
                  </a:lnTo>
                  <a:lnTo>
                    <a:pt x="1459" y="1565"/>
                  </a:lnTo>
                  <a:lnTo>
                    <a:pt x="1464" y="1580"/>
                  </a:lnTo>
                  <a:lnTo>
                    <a:pt x="1469" y="1565"/>
                  </a:lnTo>
                  <a:lnTo>
                    <a:pt x="1479" y="1550"/>
                  </a:lnTo>
                  <a:lnTo>
                    <a:pt x="1484" y="1514"/>
                  </a:lnTo>
                  <a:lnTo>
                    <a:pt x="1489" y="1404"/>
                  </a:lnTo>
                  <a:lnTo>
                    <a:pt x="1499" y="1278"/>
                  </a:lnTo>
                  <a:lnTo>
                    <a:pt x="1504" y="1323"/>
                  </a:lnTo>
                  <a:lnTo>
                    <a:pt x="1509" y="1484"/>
                  </a:lnTo>
                  <a:lnTo>
                    <a:pt x="1514" y="1565"/>
                  </a:lnTo>
                  <a:lnTo>
                    <a:pt x="1524" y="1615"/>
                  </a:lnTo>
                  <a:lnTo>
                    <a:pt x="1529" y="1620"/>
                  </a:lnTo>
                  <a:lnTo>
                    <a:pt x="1534" y="1610"/>
                  </a:lnTo>
                  <a:lnTo>
                    <a:pt x="1544" y="1615"/>
                  </a:lnTo>
                  <a:lnTo>
                    <a:pt x="1549" y="1640"/>
                  </a:lnTo>
                  <a:lnTo>
                    <a:pt x="1554" y="1665"/>
                  </a:lnTo>
                  <a:lnTo>
                    <a:pt x="1559" y="1635"/>
                  </a:lnTo>
                  <a:lnTo>
                    <a:pt x="1569" y="1630"/>
                  </a:lnTo>
                  <a:lnTo>
                    <a:pt x="1574" y="1650"/>
                  </a:lnTo>
                  <a:lnTo>
                    <a:pt x="1579" y="1650"/>
                  </a:lnTo>
                  <a:lnTo>
                    <a:pt x="1589" y="1655"/>
                  </a:lnTo>
                  <a:lnTo>
                    <a:pt x="1594" y="1635"/>
                  </a:lnTo>
                  <a:lnTo>
                    <a:pt x="1599" y="1660"/>
                  </a:lnTo>
                  <a:lnTo>
                    <a:pt x="1604" y="1650"/>
                  </a:lnTo>
                  <a:lnTo>
                    <a:pt x="1614" y="1615"/>
                  </a:lnTo>
                  <a:lnTo>
                    <a:pt x="1619" y="1655"/>
                  </a:lnTo>
                  <a:lnTo>
                    <a:pt x="1624" y="1701"/>
                  </a:lnTo>
                  <a:lnTo>
                    <a:pt x="1635" y="1701"/>
                  </a:lnTo>
                  <a:lnTo>
                    <a:pt x="1640" y="1675"/>
                  </a:lnTo>
                  <a:lnTo>
                    <a:pt x="1645" y="1695"/>
                  </a:lnTo>
                  <a:lnTo>
                    <a:pt x="1650" y="1690"/>
                  </a:lnTo>
                  <a:lnTo>
                    <a:pt x="1660" y="1680"/>
                  </a:lnTo>
                  <a:lnTo>
                    <a:pt x="1665" y="1695"/>
                  </a:lnTo>
                  <a:lnTo>
                    <a:pt x="1670" y="1695"/>
                  </a:lnTo>
                  <a:lnTo>
                    <a:pt x="1680" y="1690"/>
                  </a:lnTo>
                  <a:lnTo>
                    <a:pt x="1685" y="1680"/>
                  </a:lnTo>
                  <a:lnTo>
                    <a:pt x="1690" y="1685"/>
                  </a:lnTo>
                  <a:lnTo>
                    <a:pt x="1695" y="1680"/>
                  </a:lnTo>
                  <a:lnTo>
                    <a:pt x="1705" y="1701"/>
                  </a:lnTo>
                  <a:lnTo>
                    <a:pt x="1710" y="1680"/>
                  </a:lnTo>
                  <a:lnTo>
                    <a:pt x="1715" y="1695"/>
                  </a:lnTo>
                  <a:lnTo>
                    <a:pt x="1725" y="1716"/>
                  </a:lnTo>
                  <a:lnTo>
                    <a:pt x="1730" y="1716"/>
                  </a:lnTo>
                  <a:lnTo>
                    <a:pt x="1735" y="1690"/>
                  </a:lnTo>
                  <a:lnTo>
                    <a:pt x="1740" y="1706"/>
                  </a:lnTo>
                  <a:lnTo>
                    <a:pt x="1750" y="1695"/>
                  </a:lnTo>
                  <a:lnTo>
                    <a:pt x="1755" y="1680"/>
                  </a:lnTo>
                  <a:lnTo>
                    <a:pt x="1760" y="1695"/>
                  </a:lnTo>
                  <a:lnTo>
                    <a:pt x="1770" y="1675"/>
                  </a:lnTo>
                  <a:lnTo>
                    <a:pt x="1775" y="1706"/>
                  </a:lnTo>
                  <a:lnTo>
                    <a:pt x="1780" y="1701"/>
                  </a:lnTo>
                  <a:lnTo>
                    <a:pt x="1785" y="1711"/>
                  </a:lnTo>
                  <a:lnTo>
                    <a:pt x="1795" y="1716"/>
                  </a:lnTo>
                  <a:lnTo>
                    <a:pt x="1800" y="1701"/>
                  </a:lnTo>
                  <a:lnTo>
                    <a:pt x="1806" y="1690"/>
                  </a:lnTo>
                  <a:lnTo>
                    <a:pt x="1816" y="1670"/>
                  </a:lnTo>
                  <a:lnTo>
                    <a:pt x="1821" y="1680"/>
                  </a:lnTo>
                  <a:lnTo>
                    <a:pt x="1826" y="1711"/>
                  </a:lnTo>
                  <a:lnTo>
                    <a:pt x="1831" y="1701"/>
                  </a:lnTo>
                  <a:lnTo>
                    <a:pt x="1841" y="1685"/>
                  </a:lnTo>
                  <a:lnTo>
                    <a:pt x="1846" y="1706"/>
                  </a:lnTo>
                  <a:lnTo>
                    <a:pt x="1851" y="1701"/>
                  </a:lnTo>
                  <a:lnTo>
                    <a:pt x="1861" y="1721"/>
                  </a:lnTo>
                  <a:lnTo>
                    <a:pt x="1866" y="1711"/>
                  </a:lnTo>
                  <a:lnTo>
                    <a:pt x="1871" y="1711"/>
                  </a:lnTo>
                  <a:lnTo>
                    <a:pt x="1876" y="1690"/>
                  </a:lnTo>
                  <a:lnTo>
                    <a:pt x="1886" y="1701"/>
                  </a:lnTo>
                  <a:lnTo>
                    <a:pt x="1891" y="1711"/>
                  </a:lnTo>
                  <a:lnTo>
                    <a:pt x="1896" y="1731"/>
                  </a:lnTo>
                  <a:lnTo>
                    <a:pt x="1906" y="1706"/>
                  </a:lnTo>
                  <a:lnTo>
                    <a:pt x="1911" y="1736"/>
                  </a:lnTo>
                  <a:lnTo>
                    <a:pt x="1916" y="1721"/>
                  </a:lnTo>
                  <a:lnTo>
                    <a:pt x="1921" y="1716"/>
                  </a:lnTo>
                  <a:lnTo>
                    <a:pt x="1931" y="1726"/>
                  </a:lnTo>
                  <a:lnTo>
                    <a:pt x="1936" y="1731"/>
                  </a:lnTo>
                  <a:lnTo>
                    <a:pt x="1941" y="1726"/>
                  </a:lnTo>
                  <a:lnTo>
                    <a:pt x="1951" y="1741"/>
                  </a:lnTo>
                  <a:lnTo>
                    <a:pt x="1956" y="1781"/>
                  </a:lnTo>
                  <a:lnTo>
                    <a:pt x="1961" y="1746"/>
                  </a:lnTo>
                  <a:lnTo>
                    <a:pt x="1966" y="1761"/>
                  </a:lnTo>
                  <a:lnTo>
                    <a:pt x="1977" y="1756"/>
                  </a:lnTo>
                  <a:lnTo>
                    <a:pt x="1982" y="1726"/>
                  </a:lnTo>
                  <a:lnTo>
                    <a:pt x="1987" y="1701"/>
                  </a:lnTo>
                  <a:lnTo>
                    <a:pt x="1997" y="1655"/>
                  </a:lnTo>
                  <a:lnTo>
                    <a:pt x="2002" y="1630"/>
                  </a:lnTo>
                  <a:lnTo>
                    <a:pt x="2007" y="1560"/>
                  </a:lnTo>
                  <a:lnTo>
                    <a:pt x="2012" y="1373"/>
                  </a:lnTo>
                  <a:lnTo>
                    <a:pt x="2022" y="1353"/>
                  </a:lnTo>
                  <a:lnTo>
                    <a:pt x="2027" y="1590"/>
                  </a:lnTo>
                  <a:lnTo>
                    <a:pt x="2032" y="1736"/>
                  </a:lnTo>
                  <a:lnTo>
                    <a:pt x="2042" y="1766"/>
                  </a:lnTo>
                  <a:lnTo>
                    <a:pt x="2047" y="1776"/>
                  </a:lnTo>
                  <a:lnTo>
                    <a:pt x="2052" y="1791"/>
                  </a:lnTo>
                  <a:lnTo>
                    <a:pt x="2057" y="1786"/>
                  </a:lnTo>
                  <a:lnTo>
                    <a:pt x="2067" y="1766"/>
                  </a:lnTo>
                  <a:lnTo>
                    <a:pt x="2072" y="1776"/>
                  </a:lnTo>
                  <a:lnTo>
                    <a:pt x="2077" y="1751"/>
                  </a:lnTo>
                  <a:lnTo>
                    <a:pt x="2087" y="1751"/>
                  </a:lnTo>
                  <a:lnTo>
                    <a:pt x="2092" y="1781"/>
                  </a:lnTo>
                  <a:lnTo>
                    <a:pt x="2097" y="1801"/>
                  </a:lnTo>
                  <a:lnTo>
                    <a:pt x="2102" y="1791"/>
                  </a:lnTo>
                  <a:lnTo>
                    <a:pt x="2112" y="1806"/>
                  </a:lnTo>
                  <a:lnTo>
                    <a:pt x="2117" y="1806"/>
                  </a:lnTo>
                  <a:lnTo>
                    <a:pt x="2122" y="1801"/>
                  </a:lnTo>
                  <a:lnTo>
                    <a:pt x="2132" y="1811"/>
                  </a:lnTo>
                  <a:lnTo>
                    <a:pt x="2137" y="1811"/>
                  </a:lnTo>
                  <a:lnTo>
                    <a:pt x="2142" y="1796"/>
                  </a:lnTo>
                  <a:lnTo>
                    <a:pt x="2147" y="1806"/>
                  </a:lnTo>
                  <a:lnTo>
                    <a:pt x="2158" y="1836"/>
                  </a:lnTo>
                  <a:lnTo>
                    <a:pt x="2163" y="1846"/>
                  </a:lnTo>
                  <a:lnTo>
                    <a:pt x="2168" y="1821"/>
                  </a:lnTo>
                  <a:lnTo>
                    <a:pt x="2178" y="1831"/>
                  </a:lnTo>
                  <a:lnTo>
                    <a:pt x="2183" y="1841"/>
                  </a:lnTo>
                  <a:lnTo>
                    <a:pt x="2188" y="1831"/>
                  </a:lnTo>
                  <a:lnTo>
                    <a:pt x="2193" y="1811"/>
                  </a:lnTo>
                  <a:lnTo>
                    <a:pt x="2203" y="1806"/>
                  </a:lnTo>
                  <a:lnTo>
                    <a:pt x="2208" y="1781"/>
                  </a:lnTo>
                  <a:lnTo>
                    <a:pt x="2213" y="1811"/>
                  </a:lnTo>
                  <a:lnTo>
                    <a:pt x="2223" y="1841"/>
                  </a:lnTo>
                  <a:lnTo>
                    <a:pt x="2228" y="1821"/>
                  </a:lnTo>
                  <a:lnTo>
                    <a:pt x="2233" y="1816"/>
                  </a:lnTo>
                  <a:lnTo>
                    <a:pt x="2238" y="1831"/>
                  </a:lnTo>
                  <a:lnTo>
                    <a:pt x="2248" y="1826"/>
                  </a:lnTo>
                  <a:lnTo>
                    <a:pt x="2253" y="1831"/>
                  </a:lnTo>
                  <a:lnTo>
                    <a:pt x="2258" y="1841"/>
                  </a:lnTo>
                  <a:lnTo>
                    <a:pt x="2268" y="1846"/>
                  </a:lnTo>
                  <a:lnTo>
                    <a:pt x="2273" y="1846"/>
                  </a:lnTo>
                  <a:lnTo>
                    <a:pt x="2278" y="1851"/>
                  </a:lnTo>
                  <a:lnTo>
                    <a:pt x="2283" y="1841"/>
                  </a:lnTo>
                  <a:lnTo>
                    <a:pt x="2293" y="1841"/>
                  </a:lnTo>
                  <a:lnTo>
                    <a:pt x="2298" y="1821"/>
                  </a:lnTo>
                  <a:lnTo>
                    <a:pt x="2303" y="1801"/>
                  </a:lnTo>
                  <a:lnTo>
                    <a:pt x="2313" y="1821"/>
                  </a:lnTo>
                  <a:lnTo>
                    <a:pt x="2318" y="1826"/>
                  </a:lnTo>
                  <a:lnTo>
                    <a:pt x="2324" y="1821"/>
                  </a:lnTo>
                  <a:lnTo>
                    <a:pt x="2329" y="1836"/>
                  </a:lnTo>
                  <a:lnTo>
                    <a:pt x="2339" y="1857"/>
                  </a:lnTo>
                  <a:lnTo>
                    <a:pt x="2344" y="1841"/>
                  </a:lnTo>
                  <a:lnTo>
                    <a:pt x="2349" y="1816"/>
                  </a:lnTo>
                  <a:lnTo>
                    <a:pt x="2359" y="1826"/>
                  </a:lnTo>
                  <a:lnTo>
                    <a:pt x="2364" y="1836"/>
                  </a:lnTo>
                  <a:lnTo>
                    <a:pt x="2369" y="1836"/>
                  </a:lnTo>
                  <a:lnTo>
                    <a:pt x="2374" y="1851"/>
                  </a:lnTo>
                  <a:lnTo>
                    <a:pt x="2384" y="1846"/>
                  </a:lnTo>
                  <a:lnTo>
                    <a:pt x="2389" y="1826"/>
                  </a:lnTo>
                  <a:lnTo>
                    <a:pt x="2394" y="1841"/>
                  </a:lnTo>
                  <a:lnTo>
                    <a:pt x="2404" y="1831"/>
                  </a:lnTo>
                  <a:lnTo>
                    <a:pt x="2409" y="1836"/>
                  </a:lnTo>
                  <a:lnTo>
                    <a:pt x="2414" y="1857"/>
                  </a:lnTo>
                  <a:lnTo>
                    <a:pt x="2419" y="1851"/>
                  </a:lnTo>
                  <a:lnTo>
                    <a:pt x="2429" y="1846"/>
                  </a:lnTo>
                  <a:lnTo>
                    <a:pt x="2434" y="1857"/>
                  </a:lnTo>
                  <a:lnTo>
                    <a:pt x="2439" y="1892"/>
                  </a:lnTo>
                  <a:lnTo>
                    <a:pt x="2449" y="1892"/>
                  </a:lnTo>
                  <a:lnTo>
                    <a:pt x="2454" y="1892"/>
                  </a:lnTo>
                  <a:lnTo>
                    <a:pt x="2459" y="1907"/>
                  </a:lnTo>
                  <a:lnTo>
                    <a:pt x="2464" y="1912"/>
                  </a:lnTo>
                  <a:lnTo>
                    <a:pt x="2474" y="1912"/>
                  </a:lnTo>
                  <a:lnTo>
                    <a:pt x="2479" y="1897"/>
                  </a:lnTo>
                  <a:lnTo>
                    <a:pt x="2484" y="1912"/>
                  </a:lnTo>
                  <a:lnTo>
                    <a:pt x="2494" y="1902"/>
                  </a:lnTo>
                  <a:lnTo>
                    <a:pt x="2500" y="1736"/>
                  </a:lnTo>
                  <a:lnTo>
                    <a:pt x="2505" y="1555"/>
                  </a:lnTo>
                  <a:lnTo>
                    <a:pt x="2510" y="1701"/>
                  </a:lnTo>
                  <a:lnTo>
                    <a:pt x="2520" y="1494"/>
                  </a:lnTo>
                  <a:lnTo>
                    <a:pt x="2525" y="1399"/>
                  </a:lnTo>
                  <a:lnTo>
                    <a:pt x="2530" y="1816"/>
                  </a:lnTo>
                  <a:lnTo>
                    <a:pt x="2540" y="1947"/>
                  </a:lnTo>
                  <a:lnTo>
                    <a:pt x="2545" y="1982"/>
                  </a:lnTo>
                  <a:lnTo>
                    <a:pt x="2550" y="1987"/>
                  </a:lnTo>
                  <a:lnTo>
                    <a:pt x="2555" y="1977"/>
                  </a:lnTo>
                  <a:lnTo>
                    <a:pt x="2565" y="1987"/>
                  </a:lnTo>
                  <a:lnTo>
                    <a:pt x="2570" y="2007"/>
                  </a:lnTo>
                  <a:lnTo>
                    <a:pt x="2575" y="1992"/>
                  </a:lnTo>
                  <a:lnTo>
                    <a:pt x="2585" y="1987"/>
                  </a:lnTo>
                  <a:lnTo>
                    <a:pt x="2590" y="1982"/>
                  </a:lnTo>
                  <a:lnTo>
                    <a:pt x="2595" y="1992"/>
                  </a:lnTo>
                  <a:lnTo>
                    <a:pt x="2600" y="2007"/>
                  </a:lnTo>
                  <a:lnTo>
                    <a:pt x="2610" y="2038"/>
                  </a:lnTo>
                  <a:lnTo>
                    <a:pt x="2615" y="2033"/>
                  </a:lnTo>
                  <a:lnTo>
                    <a:pt x="2620" y="2048"/>
                  </a:lnTo>
                  <a:lnTo>
                    <a:pt x="2625" y="2043"/>
                  </a:lnTo>
                  <a:lnTo>
                    <a:pt x="2635" y="2038"/>
                  </a:lnTo>
                  <a:lnTo>
                    <a:pt x="2640" y="2043"/>
                  </a:lnTo>
                  <a:lnTo>
                    <a:pt x="2645" y="2028"/>
                  </a:lnTo>
                  <a:lnTo>
                    <a:pt x="2655" y="2028"/>
                  </a:lnTo>
                  <a:lnTo>
                    <a:pt x="2660" y="2023"/>
                  </a:lnTo>
                  <a:lnTo>
                    <a:pt x="2665" y="2033"/>
                  </a:lnTo>
                  <a:lnTo>
                    <a:pt x="2671" y="2048"/>
                  </a:lnTo>
                  <a:lnTo>
                    <a:pt x="2681" y="2048"/>
                  </a:lnTo>
                  <a:lnTo>
                    <a:pt x="2686" y="2048"/>
                  </a:lnTo>
                  <a:lnTo>
                    <a:pt x="2691" y="2028"/>
                  </a:lnTo>
                  <a:lnTo>
                    <a:pt x="2701" y="2038"/>
                  </a:lnTo>
                  <a:lnTo>
                    <a:pt x="2706" y="2048"/>
                  </a:lnTo>
                  <a:lnTo>
                    <a:pt x="2711" y="2063"/>
                  </a:lnTo>
                  <a:lnTo>
                    <a:pt x="2716" y="2063"/>
                  </a:lnTo>
                  <a:lnTo>
                    <a:pt x="2726" y="2038"/>
                  </a:lnTo>
                  <a:lnTo>
                    <a:pt x="2731" y="2043"/>
                  </a:lnTo>
                  <a:lnTo>
                    <a:pt x="2736" y="2053"/>
                  </a:lnTo>
                  <a:lnTo>
                    <a:pt x="2746" y="2038"/>
                  </a:lnTo>
                  <a:lnTo>
                    <a:pt x="2751" y="2038"/>
                  </a:lnTo>
                  <a:lnTo>
                    <a:pt x="2756" y="2048"/>
                  </a:lnTo>
                  <a:lnTo>
                    <a:pt x="2761" y="2048"/>
                  </a:lnTo>
                  <a:lnTo>
                    <a:pt x="2771" y="2048"/>
                  </a:lnTo>
                  <a:lnTo>
                    <a:pt x="2776" y="2043"/>
                  </a:lnTo>
                  <a:lnTo>
                    <a:pt x="2781" y="2033"/>
                  </a:lnTo>
                  <a:lnTo>
                    <a:pt x="2791" y="2038"/>
                  </a:lnTo>
                  <a:lnTo>
                    <a:pt x="2796" y="2048"/>
                  </a:lnTo>
                  <a:lnTo>
                    <a:pt x="2801" y="2048"/>
                  </a:lnTo>
                  <a:lnTo>
                    <a:pt x="2806" y="2053"/>
                  </a:lnTo>
                  <a:lnTo>
                    <a:pt x="2816" y="2053"/>
                  </a:lnTo>
                  <a:lnTo>
                    <a:pt x="2821" y="2038"/>
                  </a:lnTo>
                  <a:lnTo>
                    <a:pt x="2826" y="2048"/>
                  </a:lnTo>
                  <a:lnTo>
                    <a:pt x="2836" y="2033"/>
                  </a:lnTo>
                  <a:lnTo>
                    <a:pt x="2841" y="2053"/>
                  </a:lnTo>
                  <a:lnTo>
                    <a:pt x="2847" y="2048"/>
                  </a:lnTo>
                  <a:lnTo>
                    <a:pt x="2852" y="2043"/>
                  </a:lnTo>
                  <a:lnTo>
                    <a:pt x="2862" y="2038"/>
                  </a:lnTo>
                  <a:lnTo>
                    <a:pt x="2867" y="2028"/>
                  </a:lnTo>
                  <a:lnTo>
                    <a:pt x="2872" y="2038"/>
                  </a:lnTo>
                  <a:lnTo>
                    <a:pt x="2882" y="2038"/>
                  </a:lnTo>
                  <a:lnTo>
                    <a:pt x="2887" y="2038"/>
                  </a:lnTo>
                  <a:lnTo>
                    <a:pt x="2892" y="2043"/>
                  </a:lnTo>
                  <a:lnTo>
                    <a:pt x="2897" y="2053"/>
                  </a:lnTo>
                  <a:lnTo>
                    <a:pt x="2907" y="2048"/>
                  </a:lnTo>
                  <a:lnTo>
                    <a:pt x="2912" y="2033"/>
                  </a:lnTo>
                  <a:lnTo>
                    <a:pt x="2917" y="2028"/>
                  </a:lnTo>
                  <a:lnTo>
                    <a:pt x="2927" y="2028"/>
                  </a:lnTo>
                  <a:lnTo>
                    <a:pt x="2932" y="2043"/>
                  </a:lnTo>
                  <a:lnTo>
                    <a:pt x="2937" y="2053"/>
                  </a:lnTo>
                  <a:lnTo>
                    <a:pt x="2942" y="2053"/>
                  </a:lnTo>
                  <a:lnTo>
                    <a:pt x="2952" y="2048"/>
                  </a:lnTo>
                  <a:lnTo>
                    <a:pt x="2957" y="2053"/>
                  </a:lnTo>
                  <a:lnTo>
                    <a:pt x="2962" y="2048"/>
                  </a:lnTo>
                  <a:lnTo>
                    <a:pt x="2972" y="2028"/>
                  </a:lnTo>
                  <a:lnTo>
                    <a:pt x="2977" y="2048"/>
                  </a:lnTo>
                  <a:lnTo>
                    <a:pt x="2982" y="2068"/>
                  </a:lnTo>
                  <a:lnTo>
                    <a:pt x="2987" y="2053"/>
                  </a:lnTo>
                  <a:lnTo>
                    <a:pt x="2997" y="2048"/>
                  </a:lnTo>
                  <a:lnTo>
                    <a:pt x="3002" y="2038"/>
                  </a:lnTo>
                  <a:lnTo>
                    <a:pt x="3007" y="2058"/>
                  </a:lnTo>
                  <a:lnTo>
                    <a:pt x="3018" y="2048"/>
                  </a:lnTo>
                  <a:lnTo>
                    <a:pt x="3023" y="2053"/>
                  </a:lnTo>
                  <a:lnTo>
                    <a:pt x="3028" y="2053"/>
                  </a:lnTo>
                  <a:lnTo>
                    <a:pt x="3033" y="2043"/>
                  </a:lnTo>
                  <a:lnTo>
                    <a:pt x="3043" y="2033"/>
                  </a:lnTo>
                  <a:lnTo>
                    <a:pt x="3048" y="2058"/>
                  </a:lnTo>
                  <a:lnTo>
                    <a:pt x="3053" y="2058"/>
                  </a:lnTo>
                  <a:lnTo>
                    <a:pt x="3063" y="2043"/>
                  </a:lnTo>
                  <a:lnTo>
                    <a:pt x="3068" y="2043"/>
                  </a:lnTo>
                  <a:lnTo>
                    <a:pt x="3073" y="2048"/>
                  </a:lnTo>
                  <a:lnTo>
                    <a:pt x="3078" y="2043"/>
                  </a:lnTo>
                  <a:lnTo>
                    <a:pt x="3088" y="2033"/>
                  </a:lnTo>
                  <a:lnTo>
                    <a:pt x="3093" y="2038"/>
                  </a:lnTo>
                  <a:lnTo>
                    <a:pt x="3098" y="2048"/>
                  </a:lnTo>
                  <a:lnTo>
                    <a:pt x="3108" y="2048"/>
                  </a:lnTo>
                  <a:lnTo>
                    <a:pt x="3113" y="2053"/>
                  </a:lnTo>
                  <a:lnTo>
                    <a:pt x="3118" y="2048"/>
                  </a:lnTo>
                  <a:lnTo>
                    <a:pt x="3123" y="2053"/>
                  </a:lnTo>
                  <a:lnTo>
                    <a:pt x="3133" y="2048"/>
                  </a:lnTo>
                  <a:lnTo>
                    <a:pt x="3138" y="2053"/>
                  </a:lnTo>
                  <a:lnTo>
                    <a:pt x="3143" y="2048"/>
                  </a:lnTo>
                  <a:lnTo>
                    <a:pt x="3153" y="2048"/>
                  </a:lnTo>
                  <a:lnTo>
                    <a:pt x="3158" y="2058"/>
                  </a:lnTo>
                  <a:lnTo>
                    <a:pt x="3163" y="2048"/>
                  </a:lnTo>
                  <a:lnTo>
                    <a:pt x="3168" y="2053"/>
                  </a:lnTo>
                  <a:lnTo>
                    <a:pt x="3178" y="2058"/>
                  </a:lnTo>
                  <a:lnTo>
                    <a:pt x="3183" y="2063"/>
                  </a:lnTo>
                  <a:lnTo>
                    <a:pt x="3188" y="2063"/>
                  </a:lnTo>
                  <a:lnTo>
                    <a:pt x="3199" y="2048"/>
                  </a:lnTo>
                  <a:lnTo>
                    <a:pt x="3204" y="2038"/>
                  </a:lnTo>
                  <a:lnTo>
                    <a:pt x="3209" y="2038"/>
                  </a:lnTo>
                  <a:lnTo>
                    <a:pt x="3214" y="2038"/>
                  </a:lnTo>
                  <a:lnTo>
                    <a:pt x="3224" y="2033"/>
                  </a:lnTo>
                  <a:lnTo>
                    <a:pt x="3229" y="2038"/>
                  </a:lnTo>
                  <a:lnTo>
                    <a:pt x="3234" y="2043"/>
                  </a:lnTo>
                  <a:lnTo>
                    <a:pt x="3244" y="2063"/>
                  </a:lnTo>
                  <a:lnTo>
                    <a:pt x="3249" y="2053"/>
                  </a:lnTo>
                  <a:lnTo>
                    <a:pt x="3254" y="2048"/>
                  </a:lnTo>
                  <a:lnTo>
                    <a:pt x="3259" y="2053"/>
                  </a:lnTo>
                  <a:lnTo>
                    <a:pt x="3269" y="2048"/>
                  </a:lnTo>
                  <a:lnTo>
                    <a:pt x="3274" y="2058"/>
                  </a:lnTo>
                  <a:lnTo>
                    <a:pt x="3279" y="2058"/>
                  </a:lnTo>
                  <a:lnTo>
                    <a:pt x="3289" y="2068"/>
                  </a:lnTo>
                  <a:lnTo>
                    <a:pt x="3294" y="2063"/>
                  </a:lnTo>
                  <a:lnTo>
                    <a:pt x="3299" y="2073"/>
                  </a:lnTo>
                  <a:lnTo>
                    <a:pt x="3304" y="2058"/>
                  </a:lnTo>
                  <a:lnTo>
                    <a:pt x="3314" y="2058"/>
                  </a:lnTo>
                  <a:lnTo>
                    <a:pt x="3319" y="2068"/>
                  </a:lnTo>
                  <a:lnTo>
                    <a:pt x="3324" y="2068"/>
                  </a:lnTo>
                  <a:lnTo>
                    <a:pt x="3334" y="2073"/>
                  </a:lnTo>
                  <a:lnTo>
                    <a:pt x="3339" y="2073"/>
                  </a:lnTo>
                  <a:lnTo>
                    <a:pt x="3344" y="2073"/>
                  </a:lnTo>
                  <a:lnTo>
                    <a:pt x="3349" y="2068"/>
                  </a:lnTo>
                  <a:lnTo>
                    <a:pt x="3359" y="2073"/>
                  </a:lnTo>
                  <a:lnTo>
                    <a:pt x="3365" y="2078"/>
                  </a:lnTo>
                  <a:lnTo>
                    <a:pt x="3370" y="2068"/>
                  </a:lnTo>
                  <a:lnTo>
                    <a:pt x="3380" y="2063"/>
                  </a:lnTo>
                  <a:lnTo>
                    <a:pt x="3385" y="2078"/>
                  </a:lnTo>
                  <a:lnTo>
                    <a:pt x="3390" y="2073"/>
                  </a:lnTo>
                  <a:lnTo>
                    <a:pt x="3395" y="2073"/>
                  </a:lnTo>
                  <a:lnTo>
                    <a:pt x="3405" y="2078"/>
                  </a:lnTo>
                  <a:lnTo>
                    <a:pt x="3410" y="2083"/>
                  </a:lnTo>
                  <a:lnTo>
                    <a:pt x="3415" y="2078"/>
                  </a:lnTo>
                  <a:lnTo>
                    <a:pt x="3425" y="2078"/>
                  </a:lnTo>
                  <a:lnTo>
                    <a:pt x="3430" y="2078"/>
                  </a:lnTo>
                  <a:lnTo>
                    <a:pt x="3435" y="2063"/>
                  </a:lnTo>
                  <a:lnTo>
                    <a:pt x="3440" y="2078"/>
                  </a:lnTo>
                  <a:lnTo>
                    <a:pt x="3450" y="2073"/>
                  </a:lnTo>
                  <a:lnTo>
                    <a:pt x="3455" y="2083"/>
                  </a:lnTo>
                  <a:lnTo>
                    <a:pt x="3460" y="2078"/>
                  </a:lnTo>
                  <a:lnTo>
                    <a:pt x="3470" y="2083"/>
                  </a:lnTo>
                  <a:lnTo>
                    <a:pt x="3475" y="2073"/>
                  </a:lnTo>
                  <a:lnTo>
                    <a:pt x="3480" y="2078"/>
                  </a:lnTo>
                  <a:lnTo>
                    <a:pt x="3485" y="2083"/>
                  </a:lnTo>
                  <a:lnTo>
                    <a:pt x="3495" y="2073"/>
                  </a:lnTo>
                  <a:lnTo>
                    <a:pt x="3500" y="2068"/>
                  </a:lnTo>
                  <a:lnTo>
                    <a:pt x="3505" y="2068"/>
                  </a:lnTo>
                  <a:lnTo>
                    <a:pt x="3515" y="2063"/>
                  </a:lnTo>
                  <a:lnTo>
                    <a:pt x="3520" y="2073"/>
                  </a:lnTo>
                  <a:lnTo>
                    <a:pt x="3525" y="2088"/>
                  </a:lnTo>
                  <a:lnTo>
                    <a:pt x="3530" y="2108"/>
                  </a:lnTo>
                  <a:lnTo>
                    <a:pt x="3541" y="2113"/>
                  </a:lnTo>
                  <a:lnTo>
                    <a:pt x="3546" y="2123"/>
                  </a:lnTo>
                  <a:lnTo>
                    <a:pt x="3551" y="2128"/>
                  </a:lnTo>
                  <a:lnTo>
                    <a:pt x="3561" y="2118"/>
                  </a:lnTo>
                  <a:lnTo>
                    <a:pt x="3566" y="2113"/>
                  </a:lnTo>
                  <a:lnTo>
                    <a:pt x="3571" y="2113"/>
                  </a:lnTo>
                  <a:lnTo>
                    <a:pt x="3576" y="2108"/>
                  </a:lnTo>
                  <a:lnTo>
                    <a:pt x="3586" y="2118"/>
                  </a:lnTo>
                  <a:lnTo>
                    <a:pt x="3591" y="2133"/>
                  </a:lnTo>
                  <a:lnTo>
                    <a:pt x="3596" y="2148"/>
                  </a:lnTo>
                  <a:lnTo>
                    <a:pt x="3606" y="2143"/>
                  </a:lnTo>
                  <a:lnTo>
                    <a:pt x="3611" y="2138"/>
                  </a:lnTo>
                  <a:lnTo>
                    <a:pt x="3616" y="2113"/>
                  </a:lnTo>
                  <a:lnTo>
                    <a:pt x="3621" y="2108"/>
                  </a:lnTo>
                  <a:lnTo>
                    <a:pt x="3631" y="2078"/>
                  </a:lnTo>
                  <a:lnTo>
                    <a:pt x="3636" y="2073"/>
                  </a:lnTo>
                  <a:lnTo>
                    <a:pt x="3641" y="2108"/>
                  </a:lnTo>
                  <a:lnTo>
                    <a:pt x="3651" y="2133"/>
                  </a:lnTo>
                  <a:lnTo>
                    <a:pt x="3656" y="2143"/>
                  </a:lnTo>
                  <a:lnTo>
                    <a:pt x="3661" y="2143"/>
                  </a:lnTo>
                  <a:lnTo>
                    <a:pt x="3666" y="2143"/>
                  </a:lnTo>
                  <a:lnTo>
                    <a:pt x="3676" y="2158"/>
                  </a:lnTo>
                  <a:lnTo>
                    <a:pt x="3681" y="2153"/>
                  </a:lnTo>
                  <a:lnTo>
                    <a:pt x="3686" y="2148"/>
                  </a:lnTo>
                  <a:lnTo>
                    <a:pt x="3696" y="2143"/>
                  </a:lnTo>
                  <a:lnTo>
                    <a:pt x="3701" y="2133"/>
                  </a:lnTo>
                  <a:lnTo>
                    <a:pt x="3706" y="2133"/>
                  </a:lnTo>
                  <a:lnTo>
                    <a:pt x="3712" y="2123"/>
                  </a:lnTo>
                  <a:lnTo>
                    <a:pt x="3722" y="2128"/>
                  </a:lnTo>
                  <a:lnTo>
                    <a:pt x="3727" y="2128"/>
                  </a:lnTo>
                  <a:lnTo>
                    <a:pt x="3732" y="2148"/>
                  </a:lnTo>
                  <a:lnTo>
                    <a:pt x="3742" y="2163"/>
                  </a:lnTo>
                  <a:lnTo>
                    <a:pt x="3747" y="2163"/>
                  </a:lnTo>
                  <a:lnTo>
                    <a:pt x="3752" y="2168"/>
                  </a:lnTo>
                  <a:lnTo>
                    <a:pt x="3757" y="2163"/>
                  </a:lnTo>
                  <a:lnTo>
                    <a:pt x="3767" y="2168"/>
                  </a:lnTo>
                  <a:lnTo>
                    <a:pt x="3772" y="2163"/>
                  </a:lnTo>
                  <a:lnTo>
                    <a:pt x="3777" y="2168"/>
                  </a:lnTo>
                  <a:lnTo>
                    <a:pt x="3787" y="2168"/>
                  </a:lnTo>
                  <a:lnTo>
                    <a:pt x="3792" y="2174"/>
                  </a:lnTo>
                  <a:lnTo>
                    <a:pt x="3797" y="2168"/>
                  </a:lnTo>
                  <a:lnTo>
                    <a:pt x="3802" y="2153"/>
                  </a:lnTo>
                  <a:lnTo>
                    <a:pt x="3812" y="2158"/>
                  </a:lnTo>
                  <a:lnTo>
                    <a:pt x="3817" y="2153"/>
                  </a:lnTo>
                  <a:lnTo>
                    <a:pt x="3822" y="2158"/>
                  </a:lnTo>
                  <a:lnTo>
                    <a:pt x="3832" y="2168"/>
                  </a:lnTo>
                  <a:lnTo>
                    <a:pt x="3837" y="2174"/>
                  </a:lnTo>
                  <a:lnTo>
                    <a:pt x="3842" y="2174"/>
                  </a:lnTo>
                  <a:lnTo>
                    <a:pt x="3847" y="2184"/>
                  </a:lnTo>
                  <a:lnTo>
                    <a:pt x="3857" y="2189"/>
                  </a:lnTo>
                  <a:lnTo>
                    <a:pt x="3862" y="2184"/>
                  </a:lnTo>
                  <a:lnTo>
                    <a:pt x="3867" y="2194"/>
                  </a:lnTo>
                  <a:lnTo>
                    <a:pt x="3877" y="2199"/>
                  </a:lnTo>
                </a:path>
              </a:pathLst>
            </a:custGeom>
            <a:noFill/>
            <a:ln w="7938">
              <a:solidFill>
                <a:srgbClr val="D5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2" name="Rectangle 9"/>
            <p:cNvSpPr>
              <a:spLocks noChangeArrowheads="1"/>
            </p:cNvSpPr>
            <p:nvPr/>
          </p:nvSpPr>
          <p:spPr bwMode="auto">
            <a:xfrm>
              <a:off x="1302" y="773"/>
              <a:ext cx="3877" cy="3326"/>
            </a:xfrm>
            <a:prstGeom prst="rect">
              <a:avLst/>
            </a:prstGeom>
            <a:noFill/>
            <a:ln w="7938">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3" name="Line 10"/>
            <p:cNvSpPr>
              <a:spLocks noChangeShapeType="1"/>
            </p:cNvSpPr>
            <p:nvPr/>
          </p:nvSpPr>
          <p:spPr bwMode="auto">
            <a:xfrm flipV="1">
              <a:off x="1302" y="773"/>
              <a:ext cx="0" cy="3326"/>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4" name="Rectangle 11"/>
            <p:cNvSpPr>
              <a:spLocks noChangeArrowheads="1"/>
            </p:cNvSpPr>
            <p:nvPr/>
          </p:nvSpPr>
          <p:spPr bwMode="auto">
            <a:xfrm>
              <a:off x="1302" y="697"/>
              <a:ext cx="131" cy="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Times New Roman" pitchFamily="18" charset="0"/>
                  <a:cs typeface="Arial" pitchFamily="34" charset="0"/>
                </a:rPr>
                <a:t>x 10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12"/>
            <p:cNvSpPr>
              <a:spLocks noChangeArrowheads="1"/>
            </p:cNvSpPr>
            <p:nvPr/>
          </p:nvSpPr>
          <p:spPr bwMode="auto">
            <a:xfrm>
              <a:off x="1413" y="657"/>
              <a:ext cx="55" cy="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Times New Roman" pitchFamily="18" charset="0"/>
                  <a:cs typeface="Arial"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 name="Line 13"/>
            <p:cNvSpPr>
              <a:spLocks noChangeShapeType="1"/>
            </p:cNvSpPr>
            <p:nvPr/>
          </p:nvSpPr>
          <p:spPr bwMode="auto">
            <a:xfrm flipH="1">
              <a:off x="1282" y="4068"/>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7" name="Line 14"/>
            <p:cNvSpPr>
              <a:spLocks noChangeShapeType="1"/>
            </p:cNvSpPr>
            <p:nvPr/>
          </p:nvSpPr>
          <p:spPr bwMode="auto">
            <a:xfrm flipH="1">
              <a:off x="1282" y="3983"/>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8" name="Line 15"/>
            <p:cNvSpPr>
              <a:spLocks noChangeShapeType="1"/>
            </p:cNvSpPr>
            <p:nvPr/>
          </p:nvSpPr>
          <p:spPr bwMode="auto">
            <a:xfrm flipH="1">
              <a:off x="1282" y="3897"/>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9" name="Line 16"/>
            <p:cNvSpPr>
              <a:spLocks noChangeShapeType="1"/>
            </p:cNvSpPr>
            <p:nvPr/>
          </p:nvSpPr>
          <p:spPr bwMode="auto">
            <a:xfrm flipH="1">
              <a:off x="1282" y="3817"/>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0" name="Line 17"/>
            <p:cNvSpPr>
              <a:spLocks noChangeShapeType="1"/>
            </p:cNvSpPr>
            <p:nvPr/>
          </p:nvSpPr>
          <p:spPr bwMode="auto">
            <a:xfrm flipH="1">
              <a:off x="1282" y="3731"/>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1" name="Line 18"/>
            <p:cNvSpPr>
              <a:spLocks noChangeShapeType="1"/>
            </p:cNvSpPr>
            <p:nvPr/>
          </p:nvSpPr>
          <p:spPr bwMode="auto">
            <a:xfrm flipH="1">
              <a:off x="1282" y="3646"/>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2" name="Line 19"/>
            <p:cNvSpPr>
              <a:spLocks noChangeShapeType="1"/>
            </p:cNvSpPr>
            <p:nvPr/>
          </p:nvSpPr>
          <p:spPr bwMode="auto">
            <a:xfrm flipH="1">
              <a:off x="1282" y="3560"/>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3" name="Line 20"/>
            <p:cNvSpPr>
              <a:spLocks noChangeShapeType="1"/>
            </p:cNvSpPr>
            <p:nvPr/>
          </p:nvSpPr>
          <p:spPr bwMode="auto">
            <a:xfrm flipH="1">
              <a:off x="1282" y="3475"/>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4" name="Line 21"/>
            <p:cNvSpPr>
              <a:spLocks noChangeShapeType="1"/>
            </p:cNvSpPr>
            <p:nvPr/>
          </p:nvSpPr>
          <p:spPr bwMode="auto">
            <a:xfrm flipH="1">
              <a:off x="1282" y="3394"/>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5" name="Line 22"/>
            <p:cNvSpPr>
              <a:spLocks noChangeShapeType="1"/>
            </p:cNvSpPr>
            <p:nvPr/>
          </p:nvSpPr>
          <p:spPr bwMode="auto">
            <a:xfrm flipH="1">
              <a:off x="1282" y="3309"/>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6" name="Line 23"/>
            <p:cNvSpPr>
              <a:spLocks noChangeShapeType="1"/>
            </p:cNvSpPr>
            <p:nvPr/>
          </p:nvSpPr>
          <p:spPr bwMode="auto">
            <a:xfrm flipH="1">
              <a:off x="1282" y="3223"/>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7" name="Line 24"/>
            <p:cNvSpPr>
              <a:spLocks noChangeShapeType="1"/>
            </p:cNvSpPr>
            <p:nvPr/>
          </p:nvSpPr>
          <p:spPr bwMode="auto">
            <a:xfrm flipH="1">
              <a:off x="1282" y="3138"/>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8" name="Line 25"/>
            <p:cNvSpPr>
              <a:spLocks noChangeShapeType="1"/>
            </p:cNvSpPr>
            <p:nvPr/>
          </p:nvSpPr>
          <p:spPr bwMode="auto">
            <a:xfrm flipH="1">
              <a:off x="1282" y="3057"/>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9" name="Line 26"/>
            <p:cNvSpPr>
              <a:spLocks noChangeShapeType="1"/>
            </p:cNvSpPr>
            <p:nvPr/>
          </p:nvSpPr>
          <p:spPr bwMode="auto">
            <a:xfrm flipH="1">
              <a:off x="1282" y="2972"/>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0" name="Line 27"/>
            <p:cNvSpPr>
              <a:spLocks noChangeShapeType="1"/>
            </p:cNvSpPr>
            <p:nvPr/>
          </p:nvSpPr>
          <p:spPr bwMode="auto">
            <a:xfrm flipH="1">
              <a:off x="1282" y="2886"/>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1" name="Line 28"/>
            <p:cNvSpPr>
              <a:spLocks noChangeShapeType="1"/>
            </p:cNvSpPr>
            <p:nvPr/>
          </p:nvSpPr>
          <p:spPr bwMode="auto">
            <a:xfrm flipH="1">
              <a:off x="1282" y="2800"/>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2" name="Line 29"/>
            <p:cNvSpPr>
              <a:spLocks noChangeShapeType="1"/>
            </p:cNvSpPr>
            <p:nvPr/>
          </p:nvSpPr>
          <p:spPr bwMode="auto">
            <a:xfrm flipH="1">
              <a:off x="1282" y="2720"/>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3" name="Line 30"/>
            <p:cNvSpPr>
              <a:spLocks noChangeShapeType="1"/>
            </p:cNvSpPr>
            <p:nvPr/>
          </p:nvSpPr>
          <p:spPr bwMode="auto">
            <a:xfrm flipH="1">
              <a:off x="1282" y="2634"/>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4" name="Line 31"/>
            <p:cNvSpPr>
              <a:spLocks noChangeShapeType="1"/>
            </p:cNvSpPr>
            <p:nvPr/>
          </p:nvSpPr>
          <p:spPr bwMode="auto">
            <a:xfrm flipH="1">
              <a:off x="1282" y="2549"/>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5" name="Line 32"/>
            <p:cNvSpPr>
              <a:spLocks noChangeShapeType="1"/>
            </p:cNvSpPr>
            <p:nvPr/>
          </p:nvSpPr>
          <p:spPr bwMode="auto">
            <a:xfrm flipH="1">
              <a:off x="1282" y="2463"/>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6" name="Line 33"/>
            <p:cNvSpPr>
              <a:spLocks noChangeShapeType="1"/>
            </p:cNvSpPr>
            <p:nvPr/>
          </p:nvSpPr>
          <p:spPr bwMode="auto">
            <a:xfrm flipH="1">
              <a:off x="1282" y="2378"/>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7" name="Line 34"/>
            <p:cNvSpPr>
              <a:spLocks noChangeShapeType="1"/>
            </p:cNvSpPr>
            <p:nvPr/>
          </p:nvSpPr>
          <p:spPr bwMode="auto">
            <a:xfrm flipH="1">
              <a:off x="1282" y="2297"/>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8" name="Line 35"/>
            <p:cNvSpPr>
              <a:spLocks noChangeShapeType="1"/>
            </p:cNvSpPr>
            <p:nvPr/>
          </p:nvSpPr>
          <p:spPr bwMode="auto">
            <a:xfrm flipH="1">
              <a:off x="1282" y="2212"/>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9" name="Line 36"/>
            <p:cNvSpPr>
              <a:spLocks noChangeShapeType="1"/>
            </p:cNvSpPr>
            <p:nvPr/>
          </p:nvSpPr>
          <p:spPr bwMode="auto">
            <a:xfrm flipH="1">
              <a:off x="1282" y="2126"/>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0" name="Line 37"/>
            <p:cNvSpPr>
              <a:spLocks noChangeShapeType="1"/>
            </p:cNvSpPr>
            <p:nvPr/>
          </p:nvSpPr>
          <p:spPr bwMode="auto">
            <a:xfrm flipH="1">
              <a:off x="1282" y="2041"/>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1" name="Line 38"/>
            <p:cNvSpPr>
              <a:spLocks noChangeShapeType="1"/>
            </p:cNvSpPr>
            <p:nvPr/>
          </p:nvSpPr>
          <p:spPr bwMode="auto">
            <a:xfrm flipH="1">
              <a:off x="1282" y="1960"/>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2" name="Line 39"/>
            <p:cNvSpPr>
              <a:spLocks noChangeShapeType="1"/>
            </p:cNvSpPr>
            <p:nvPr/>
          </p:nvSpPr>
          <p:spPr bwMode="auto">
            <a:xfrm flipH="1">
              <a:off x="1282" y="1875"/>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3" name="Line 40"/>
            <p:cNvSpPr>
              <a:spLocks noChangeShapeType="1"/>
            </p:cNvSpPr>
            <p:nvPr/>
          </p:nvSpPr>
          <p:spPr bwMode="auto">
            <a:xfrm flipH="1">
              <a:off x="1282" y="1789"/>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4" name="Line 41"/>
            <p:cNvSpPr>
              <a:spLocks noChangeShapeType="1"/>
            </p:cNvSpPr>
            <p:nvPr/>
          </p:nvSpPr>
          <p:spPr bwMode="auto">
            <a:xfrm flipH="1">
              <a:off x="1282" y="1704"/>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5" name="Line 42"/>
            <p:cNvSpPr>
              <a:spLocks noChangeShapeType="1"/>
            </p:cNvSpPr>
            <p:nvPr/>
          </p:nvSpPr>
          <p:spPr bwMode="auto">
            <a:xfrm flipH="1">
              <a:off x="1282" y="1623"/>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6" name="Line 43"/>
            <p:cNvSpPr>
              <a:spLocks noChangeShapeType="1"/>
            </p:cNvSpPr>
            <p:nvPr/>
          </p:nvSpPr>
          <p:spPr bwMode="auto">
            <a:xfrm flipH="1">
              <a:off x="1282" y="1537"/>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7" name="Line 44"/>
            <p:cNvSpPr>
              <a:spLocks noChangeShapeType="1"/>
            </p:cNvSpPr>
            <p:nvPr/>
          </p:nvSpPr>
          <p:spPr bwMode="auto">
            <a:xfrm flipH="1">
              <a:off x="1282" y="1452"/>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8" name="Line 45"/>
            <p:cNvSpPr>
              <a:spLocks noChangeShapeType="1"/>
            </p:cNvSpPr>
            <p:nvPr/>
          </p:nvSpPr>
          <p:spPr bwMode="auto">
            <a:xfrm flipH="1">
              <a:off x="1282" y="1366"/>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9" name="Line 46"/>
            <p:cNvSpPr>
              <a:spLocks noChangeShapeType="1"/>
            </p:cNvSpPr>
            <p:nvPr/>
          </p:nvSpPr>
          <p:spPr bwMode="auto">
            <a:xfrm flipH="1">
              <a:off x="1282" y="1281"/>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0" name="Line 47"/>
            <p:cNvSpPr>
              <a:spLocks noChangeShapeType="1"/>
            </p:cNvSpPr>
            <p:nvPr/>
          </p:nvSpPr>
          <p:spPr bwMode="auto">
            <a:xfrm flipH="1">
              <a:off x="1282" y="1200"/>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1" name="Line 48"/>
            <p:cNvSpPr>
              <a:spLocks noChangeShapeType="1"/>
            </p:cNvSpPr>
            <p:nvPr/>
          </p:nvSpPr>
          <p:spPr bwMode="auto">
            <a:xfrm flipH="1">
              <a:off x="1282" y="1115"/>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2" name="Line 49"/>
            <p:cNvSpPr>
              <a:spLocks noChangeShapeType="1"/>
            </p:cNvSpPr>
            <p:nvPr/>
          </p:nvSpPr>
          <p:spPr bwMode="auto">
            <a:xfrm flipH="1">
              <a:off x="1282" y="1029"/>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3" name="Line 50"/>
            <p:cNvSpPr>
              <a:spLocks noChangeShapeType="1"/>
            </p:cNvSpPr>
            <p:nvPr/>
          </p:nvSpPr>
          <p:spPr bwMode="auto">
            <a:xfrm flipH="1">
              <a:off x="1282" y="944"/>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4" name="Line 51"/>
            <p:cNvSpPr>
              <a:spLocks noChangeShapeType="1"/>
            </p:cNvSpPr>
            <p:nvPr/>
          </p:nvSpPr>
          <p:spPr bwMode="auto">
            <a:xfrm flipH="1">
              <a:off x="1282" y="863"/>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5" name="Line 52"/>
            <p:cNvSpPr>
              <a:spLocks noChangeShapeType="1"/>
            </p:cNvSpPr>
            <p:nvPr/>
          </p:nvSpPr>
          <p:spPr bwMode="auto">
            <a:xfrm flipH="1">
              <a:off x="1282" y="778"/>
              <a:ext cx="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6" name="Line 53"/>
            <p:cNvSpPr>
              <a:spLocks noChangeShapeType="1"/>
            </p:cNvSpPr>
            <p:nvPr/>
          </p:nvSpPr>
          <p:spPr bwMode="auto">
            <a:xfrm flipH="1">
              <a:off x="1267" y="3731"/>
              <a:ext cx="3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7" name="Rectangle 54"/>
            <p:cNvSpPr>
              <a:spLocks noChangeArrowheads="1"/>
            </p:cNvSpPr>
            <p:nvPr/>
          </p:nvSpPr>
          <p:spPr bwMode="auto">
            <a:xfrm>
              <a:off x="1078" y="3661"/>
              <a:ext cx="21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0000"/>
                  </a:solidFill>
                  <a:effectLst/>
                  <a:latin typeface="Times New Roman" pitchFamily="18" charset="0"/>
                  <a:cs typeface="Arial" pitchFamily="34" charset="0"/>
                </a:rPr>
                <a:t>10</a:t>
              </a:r>
              <a:endParaRPr kumimoji="0" lang="en-US" altLang="en-US" sz="1200" b="0" i="0" u="none" strike="noStrike" cap="none" normalizeH="0" baseline="0" dirty="0" smtClean="0">
                <a:ln>
                  <a:noFill/>
                </a:ln>
                <a:solidFill>
                  <a:schemeClr val="tx1"/>
                </a:solidFill>
                <a:effectLst/>
                <a:cs typeface="Arial" pitchFamily="34" charset="0"/>
              </a:endParaRPr>
            </a:p>
          </p:txBody>
        </p:sp>
        <p:sp>
          <p:nvSpPr>
            <p:cNvPr id="228" name="Line 55"/>
            <p:cNvSpPr>
              <a:spLocks noChangeShapeType="1"/>
            </p:cNvSpPr>
            <p:nvPr/>
          </p:nvSpPr>
          <p:spPr bwMode="auto">
            <a:xfrm flipH="1">
              <a:off x="1267" y="3309"/>
              <a:ext cx="3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9" name="Rectangle 56"/>
            <p:cNvSpPr>
              <a:spLocks noChangeArrowheads="1"/>
            </p:cNvSpPr>
            <p:nvPr/>
          </p:nvSpPr>
          <p:spPr bwMode="auto">
            <a:xfrm>
              <a:off x="1078" y="3238"/>
              <a:ext cx="21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0000"/>
                  </a:solidFill>
                  <a:effectLst/>
                  <a:latin typeface="Times New Roman" pitchFamily="18" charset="0"/>
                  <a:cs typeface="Arial" pitchFamily="34" charset="0"/>
                </a:rPr>
                <a:t>20</a:t>
              </a:r>
              <a:endParaRPr kumimoji="0" lang="en-US" altLang="en-US" sz="1200" b="0" i="0" u="none" strike="noStrike" cap="none" normalizeH="0" baseline="0" dirty="0" smtClean="0">
                <a:ln>
                  <a:noFill/>
                </a:ln>
                <a:solidFill>
                  <a:schemeClr val="tx1"/>
                </a:solidFill>
                <a:effectLst/>
                <a:cs typeface="Arial" pitchFamily="34" charset="0"/>
              </a:endParaRPr>
            </a:p>
          </p:txBody>
        </p:sp>
        <p:sp>
          <p:nvSpPr>
            <p:cNvPr id="230" name="Line 57"/>
            <p:cNvSpPr>
              <a:spLocks noChangeShapeType="1"/>
            </p:cNvSpPr>
            <p:nvPr/>
          </p:nvSpPr>
          <p:spPr bwMode="auto">
            <a:xfrm flipH="1">
              <a:off x="1267" y="2886"/>
              <a:ext cx="3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1" name="Rectangle 58"/>
            <p:cNvSpPr>
              <a:spLocks noChangeArrowheads="1"/>
            </p:cNvSpPr>
            <p:nvPr/>
          </p:nvSpPr>
          <p:spPr bwMode="auto">
            <a:xfrm>
              <a:off x="1078" y="2816"/>
              <a:ext cx="216"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0000"/>
                  </a:solidFill>
                  <a:effectLst/>
                  <a:latin typeface="Times New Roman" pitchFamily="18" charset="0"/>
                  <a:cs typeface="Arial" pitchFamily="34" charset="0"/>
                </a:rPr>
                <a:t>30</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2" name="Line 59"/>
            <p:cNvSpPr>
              <a:spLocks noChangeShapeType="1"/>
            </p:cNvSpPr>
            <p:nvPr/>
          </p:nvSpPr>
          <p:spPr bwMode="auto">
            <a:xfrm flipH="1">
              <a:off x="1267" y="2463"/>
              <a:ext cx="3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3" name="Rectangle 60"/>
            <p:cNvSpPr>
              <a:spLocks noChangeArrowheads="1"/>
            </p:cNvSpPr>
            <p:nvPr/>
          </p:nvSpPr>
          <p:spPr bwMode="auto">
            <a:xfrm>
              <a:off x="1106" y="2393"/>
              <a:ext cx="18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0000"/>
                  </a:solidFill>
                  <a:effectLst/>
                  <a:latin typeface="Times New Roman" pitchFamily="18" charset="0"/>
                  <a:cs typeface="Arial" pitchFamily="34" charset="0"/>
                </a:rPr>
                <a:t>40</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4" name="Line 61"/>
            <p:cNvSpPr>
              <a:spLocks noChangeShapeType="1"/>
            </p:cNvSpPr>
            <p:nvPr/>
          </p:nvSpPr>
          <p:spPr bwMode="auto">
            <a:xfrm flipH="1">
              <a:off x="1267" y="2041"/>
              <a:ext cx="3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5" name="Rectangle 62"/>
            <p:cNvSpPr>
              <a:spLocks noChangeArrowheads="1"/>
            </p:cNvSpPr>
            <p:nvPr/>
          </p:nvSpPr>
          <p:spPr bwMode="auto">
            <a:xfrm>
              <a:off x="1111" y="1970"/>
              <a:ext cx="16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Times New Roman" pitchFamily="18" charset="0"/>
                  <a:cs typeface="Arial" pitchFamily="34" charset="0"/>
                </a:rPr>
                <a:t>50</a:t>
              </a: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36" name="Line 63"/>
            <p:cNvSpPr>
              <a:spLocks noChangeShapeType="1"/>
            </p:cNvSpPr>
            <p:nvPr/>
          </p:nvSpPr>
          <p:spPr bwMode="auto">
            <a:xfrm flipH="1">
              <a:off x="1267" y="1623"/>
              <a:ext cx="3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7" name="Rectangle 64"/>
            <p:cNvSpPr>
              <a:spLocks noChangeArrowheads="1"/>
            </p:cNvSpPr>
            <p:nvPr/>
          </p:nvSpPr>
          <p:spPr bwMode="auto">
            <a:xfrm>
              <a:off x="1111" y="1553"/>
              <a:ext cx="183"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0000"/>
                  </a:solidFill>
                  <a:effectLst/>
                  <a:latin typeface="Times New Roman" pitchFamily="18" charset="0"/>
                  <a:cs typeface="Arial" pitchFamily="34" charset="0"/>
                </a:rPr>
                <a:t>60</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8" name="Line 65"/>
            <p:cNvSpPr>
              <a:spLocks noChangeShapeType="1"/>
            </p:cNvSpPr>
            <p:nvPr/>
          </p:nvSpPr>
          <p:spPr bwMode="auto">
            <a:xfrm flipH="1">
              <a:off x="1267" y="1200"/>
              <a:ext cx="3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9" name="Rectangle 66"/>
            <p:cNvSpPr>
              <a:spLocks noChangeArrowheads="1"/>
            </p:cNvSpPr>
            <p:nvPr/>
          </p:nvSpPr>
          <p:spPr bwMode="auto">
            <a:xfrm>
              <a:off x="1078" y="1130"/>
              <a:ext cx="21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0000"/>
                  </a:solidFill>
                  <a:effectLst/>
                  <a:latin typeface="Times New Roman" pitchFamily="18" charset="0"/>
                  <a:cs typeface="Arial" pitchFamily="34" charset="0"/>
                </a:rPr>
                <a:t>70</a:t>
              </a:r>
              <a:endParaRPr kumimoji="0" lang="en-US" alt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240" name="Line 67"/>
            <p:cNvSpPr>
              <a:spLocks noChangeShapeType="1"/>
            </p:cNvSpPr>
            <p:nvPr/>
          </p:nvSpPr>
          <p:spPr bwMode="auto">
            <a:xfrm flipH="1">
              <a:off x="1267" y="778"/>
              <a:ext cx="3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1" name="Rectangle 68"/>
            <p:cNvSpPr>
              <a:spLocks noChangeArrowheads="1"/>
            </p:cNvSpPr>
            <p:nvPr/>
          </p:nvSpPr>
          <p:spPr bwMode="auto">
            <a:xfrm>
              <a:off x="1111" y="707"/>
              <a:ext cx="19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00000"/>
                  </a:solidFill>
                  <a:effectLst/>
                  <a:latin typeface="Times New Roman" pitchFamily="18" charset="0"/>
                  <a:cs typeface="Arial" pitchFamily="34" charset="0"/>
                </a:rPr>
                <a:t>80</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2" name="Rectangle 69"/>
            <p:cNvSpPr>
              <a:spLocks noChangeArrowheads="1"/>
            </p:cNvSpPr>
            <p:nvPr/>
          </p:nvSpPr>
          <p:spPr bwMode="auto">
            <a:xfrm rot="16200000">
              <a:off x="886" y="2491"/>
              <a:ext cx="229"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Times New Roman" pitchFamily="18" charset="0"/>
                  <a:cs typeface="Arial" pitchFamily="34" charset="0"/>
                </a:rPr>
                <a:t>CPS</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3" name="Line 70"/>
            <p:cNvSpPr>
              <a:spLocks noChangeShapeType="1"/>
            </p:cNvSpPr>
            <p:nvPr/>
          </p:nvSpPr>
          <p:spPr bwMode="auto">
            <a:xfrm>
              <a:off x="1302" y="4099"/>
              <a:ext cx="387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4" name="Line 71"/>
            <p:cNvSpPr>
              <a:spLocks noChangeShapeType="1"/>
            </p:cNvSpPr>
            <p:nvPr/>
          </p:nvSpPr>
          <p:spPr bwMode="auto">
            <a:xfrm>
              <a:off x="1302"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5" name="Line 72"/>
            <p:cNvSpPr>
              <a:spLocks noChangeShapeType="1"/>
            </p:cNvSpPr>
            <p:nvPr/>
          </p:nvSpPr>
          <p:spPr bwMode="auto">
            <a:xfrm>
              <a:off x="1362"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6" name="Line 73"/>
            <p:cNvSpPr>
              <a:spLocks noChangeShapeType="1"/>
            </p:cNvSpPr>
            <p:nvPr/>
          </p:nvSpPr>
          <p:spPr bwMode="auto">
            <a:xfrm>
              <a:off x="1428"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7" name="Line 74"/>
            <p:cNvSpPr>
              <a:spLocks noChangeShapeType="1"/>
            </p:cNvSpPr>
            <p:nvPr/>
          </p:nvSpPr>
          <p:spPr bwMode="auto">
            <a:xfrm>
              <a:off x="1493"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8" name="Line 75"/>
            <p:cNvSpPr>
              <a:spLocks noChangeShapeType="1"/>
            </p:cNvSpPr>
            <p:nvPr/>
          </p:nvSpPr>
          <p:spPr bwMode="auto">
            <a:xfrm>
              <a:off x="1559"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9" name="Line 76"/>
            <p:cNvSpPr>
              <a:spLocks noChangeShapeType="1"/>
            </p:cNvSpPr>
            <p:nvPr/>
          </p:nvSpPr>
          <p:spPr bwMode="auto">
            <a:xfrm>
              <a:off x="1624"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0" name="Line 77"/>
            <p:cNvSpPr>
              <a:spLocks noChangeShapeType="1"/>
            </p:cNvSpPr>
            <p:nvPr/>
          </p:nvSpPr>
          <p:spPr bwMode="auto">
            <a:xfrm>
              <a:off x="1689"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1" name="Line 78"/>
            <p:cNvSpPr>
              <a:spLocks noChangeShapeType="1"/>
            </p:cNvSpPr>
            <p:nvPr/>
          </p:nvSpPr>
          <p:spPr bwMode="auto">
            <a:xfrm>
              <a:off x="1750"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2" name="Line 79"/>
            <p:cNvSpPr>
              <a:spLocks noChangeShapeType="1"/>
            </p:cNvSpPr>
            <p:nvPr/>
          </p:nvSpPr>
          <p:spPr bwMode="auto">
            <a:xfrm>
              <a:off x="1815"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3" name="Line 80"/>
            <p:cNvSpPr>
              <a:spLocks noChangeShapeType="1"/>
            </p:cNvSpPr>
            <p:nvPr/>
          </p:nvSpPr>
          <p:spPr bwMode="auto">
            <a:xfrm>
              <a:off x="1880"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4" name="Line 81"/>
            <p:cNvSpPr>
              <a:spLocks noChangeShapeType="1"/>
            </p:cNvSpPr>
            <p:nvPr/>
          </p:nvSpPr>
          <p:spPr bwMode="auto">
            <a:xfrm>
              <a:off x="1946"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5" name="Line 82"/>
            <p:cNvSpPr>
              <a:spLocks noChangeShapeType="1"/>
            </p:cNvSpPr>
            <p:nvPr/>
          </p:nvSpPr>
          <p:spPr bwMode="auto">
            <a:xfrm>
              <a:off x="2011"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6" name="Line 83"/>
            <p:cNvSpPr>
              <a:spLocks noChangeShapeType="1"/>
            </p:cNvSpPr>
            <p:nvPr/>
          </p:nvSpPr>
          <p:spPr bwMode="auto">
            <a:xfrm>
              <a:off x="2077"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7" name="Line 84"/>
            <p:cNvSpPr>
              <a:spLocks noChangeShapeType="1"/>
            </p:cNvSpPr>
            <p:nvPr/>
          </p:nvSpPr>
          <p:spPr bwMode="auto">
            <a:xfrm>
              <a:off x="2142"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8" name="Line 85"/>
            <p:cNvSpPr>
              <a:spLocks noChangeShapeType="1"/>
            </p:cNvSpPr>
            <p:nvPr/>
          </p:nvSpPr>
          <p:spPr bwMode="auto">
            <a:xfrm>
              <a:off x="2202"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9" name="Line 86"/>
            <p:cNvSpPr>
              <a:spLocks noChangeShapeType="1"/>
            </p:cNvSpPr>
            <p:nvPr/>
          </p:nvSpPr>
          <p:spPr bwMode="auto">
            <a:xfrm>
              <a:off x="2268"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0" name="Line 87"/>
            <p:cNvSpPr>
              <a:spLocks noChangeShapeType="1"/>
            </p:cNvSpPr>
            <p:nvPr/>
          </p:nvSpPr>
          <p:spPr bwMode="auto">
            <a:xfrm>
              <a:off x="2333"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1" name="Line 88"/>
            <p:cNvSpPr>
              <a:spLocks noChangeShapeType="1"/>
            </p:cNvSpPr>
            <p:nvPr/>
          </p:nvSpPr>
          <p:spPr bwMode="auto">
            <a:xfrm>
              <a:off x="2398"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2" name="Line 89"/>
            <p:cNvSpPr>
              <a:spLocks noChangeShapeType="1"/>
            </p:cNvSpPr>
            <p:nvPr/>
          </p:nvSpPr>
          <p:spPr bwMode="auto">
            <a:xfrm>
              <a:off x="2464"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3" name="Line 90"/>
            <p:cNvSpPr>
              <a:spLocks noChangeShapeType="1"/>
            </p:cNvSpPr>
            <p:nvPr/>
          </p:nvSpPr>
          <p:spPr bwMode="auto">
            <a:xfrm>
              <a:off x="2529"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4" name="Line 91"/>
            <p:cNvSpPr>
              <a:spLocks noChangeShapeType="1"/>
            </p:cNvSpPr>
            <p:nvPr/>
          </p:nvSpPr>
          <p:spPr bwMode="auto">
            <a:xfrm>
              <a:off x="2595"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5" name="Line 92"/>
            <p:cNvSpPr>
              <a:spLocks noChangeShapeType="1"/>
            </p:cNvSpPr>
            <p:nvPr/>
          </p:nvSpPr>
          <p:spPr bwMode="auto">
            <a:xfrm>
              <a:off x="2655"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6" name="Line 93"/>
            <p:cNvSpPr>
              <a:spLocks noChangeShapeType="1"/>
            </p:cNvSpPr>
            <p:nvPr/>
          </p:nvSpPr>
          <p:spPr bwMode="auto">
            <a:xfrm>
              <a:off x="2720"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7" name="Line 94"/>
            <p:cNvSpPr>
              <a:spLocks noChangeShapeType="1"/>
            </p:cNvSpPr>
            <p:nvPr/>
          </p:nvSpPr>
          <p:spPr bwMode="auto">
            <a:xfrm>
              <a:off x="2786"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8" name="Line 95"/>
            <p:cNvSpPr>
              <a:spLocks noChangeShapeType="1"/>
            </p:cNvSpPr>
            <p:nvPr/>
          </p:nvSpPr>
          <p:spPr bwMode="auto">
            <a:xfrm>
              <a:off x="2851"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9" name="Line 96"/>
            <p:cNvSpPr>
              <a:spLocks noChangeShapeType="1"/>
            </p:cNvSpPr>
            <p:nvPr/>
          </p:nvSpPr>
          <p:spPr bwMode="auto">
            <a:xfrm>
              <a:off x="2916"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0" name="Line 97"/>
            <p:cNvSpPr>
              <a:spLocks noChangeShapeType="1"/>
            </p:cNvSpPr>
            <p:nvPr/>
          </p:nvSpPr>
          <p:spPr bwMode="auto">
            <a:xfrm>
              <a:off x="2982"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1" name="Line 98"/>
            <p:cNvSpPr>
              <a:spLocks noChangeShapeType="1"/>
            </p:cNvSpPr>
            <p:nvPr/>
          </p:nvSpPr>
          <p:spPr bwMode="auto">
            <a:xfrm>
              <a:off x="3042"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2" name="Line 99"/>
            <p:cNvSpPr>
              <a:spLocks noChangeShapeType="1"/>
            </p:cNvSpPr>
            <p:nvPr/>
          </p:nvSpPr>
          <p:spPr bwMode="auto">
            <a:xfrm>
              <a:off x="3108"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3" name="Line 100"/>
            <p:cNvSpPr>
              <a:spLocks noChangeShapeType="1"/>
            </p:cNvSpPr>
            <p:nvPr/>
          </p:nvSpPr>
          <p:spPr bwMode="auto">
            <a:xfrm>
              <a:off x="3173"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4" name="Line 101"/>
            <p:cNvSpPr>
              <a:spLocks noChangeShapeType="1"/>
            </p:cNvSpPr>
            <p:nvPr/>
          </p:nvSpPr>
          <p:spPr bwMode="auto">
            <a:xfrm>
              <a:off x="3238"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5" name="Line 102"/>
            <p:cNvSpPr>
              <a:spLocks noChangeShapeType="1"/>
            </p:cNvSpPr>
            <p:nvPr/>
          </p:nvSpPr>
          <p:spPr bwMode="auto">
            <a:xfrm>
              <a:off x="3304"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6" name="Line 103"/>
            <p:cNvSpPr>
              <a:spLocks noChangeShapeType="1"/>
            </p:cNvSpPr>
            <p:nvPr/>
          </p:nvSpPr>
          <p:spPr bwMode="auto">
            <a:xfrm>
              <a:off x="3369"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7" name="Line 104"/>
            <p:cNvSpPr>
              <a:spLocks noChangeShapeType="1"/>
            </p:cNvSpPr>
            <p:nvPr/>
          </p:nvSpPr>
          <p:spPr bwMode="auto">
            <a:xfrm>
              <a:off x="3434"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8" name="Line 105"/>
            <p:cNvSpPr>
              <a:spLocks noChangeShapeType="1"/>
            </p:cNvSpPr>
            <p:nvPr/>
          </p:nvSpPr>
          <p:spPr bwMode="auto">
            <a:xfrm>
              <a:off x="3495"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9" name="Line 106"/>
            <p:cNvSpPr>
              <a:spLocks noChangeShapeType="1"/>
            </p:cNvSpPr>
            <p:nvPr/>
          </p:nvSpPr>
          <p:spPr bwMode="auto">
            <a:xfrm>
              <a:off x="3560"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0" name="Line 107"/>
            <p:cNvSpPr>
              <a:spLocks noChangeShapeType="1"/>
            </p:cNvSpPr>
            <p:nvPr/>
          </p:nvSpPr>
          <p:spPr bwMode="auto">
            <a:xfrm>
              <a:off x="3626"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1" name="Line 108"/>
            <p:cNvSpPr>
              <a:spLocks noChangeShapeType="1"/>
            </p:cNvSpPr>
            <p:nvPr/>
          </p:nvSpPr>
          <p:spPr bwMode="auto">
            <a:xfrm>
              <a:off x="3691"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2" name="Line 109"/>
            <p:cNvSpPr>
              <a:spLocks noChangeShapeType="1"/>
            </p:cNvSpPr>
            <p:nvPr/>
          </p:nvSpPr>
          <p:spPr bwMode="auto">
            <a:xfrm>
              <a:off x="3756"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3" name="Line 110"/>
            <p:cNvSpPr>
              <a:spLocks noChangeShapeType="1"/>
            </p:cNvSpPr>
            <p:nvPr/>
          </p:nvSpPr>
          <p:spPr bwMode="auto">
            <a:xfrm>
              <a:off x="3822"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4" name="Line 111"/>
            <p:cNvSpPr>
              <a:spLocks noChangeShapeType="1"/>
            </p:cNvSpPr>
            <p:nvPr/>
          </p:nvSpPr>
          <p:spPr bwMode="auto">
            <a:xfrm>
              <a:off x="3887"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5" name="Line 112"/>
            <p:cNvSpPr>
              <a:spLocks noChangeShapeType="1"/>
            </p:cNvSpPr>
            <p:nvPr/>
          </p:nvSpPr>
          <p:spPr bwMode="auto">
            <a:xfrm>
              <a:off x="3947"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6" name="Line 113"/>
            <p:cNvSpPr>
              <a:spLocks noChangeShapeType="1"/>
            </p:cNvSpPr>
            <p:nvPr/>
          </p:nvSpPr>
          <p:spPr bwMode="auto">
            <a:xfrm>
              <a:off x="4013"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7" name="Line 114"/>
            <p:cNvSpPr>
              <a:spLocks noChangeShapeType="1"/>
            </p:cNvSpPr>
            <p:nvPr/>
          </p:nvSpPr>
          <p:spPr bwMode="auto">
            <a:xfrm>
              <a:off x="4078"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8" name="Line 115"/>
            <p:cNvSpPr>
              <a:spLocks noChangeShapeType="1"/>
            </p:cNvSpPr>
            <p:nvPr/>
          </p:nvSpPr>
          <p:spPr bwMode="auto">
            <a:xfrm>
              <a:off x="4143"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9" name="Line 116"/>
            <p:cNvSpPr>
              <a:spLocks noChangeShapeType="1"/>
            </p:cNvSpPr>
            <p:nvPr/>
          </p:nvSpPr>
          <p:spPr bwMode="auto">
            <a:xfrm>
              <a:off x="4209"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0" name="Line 117"/>
            <p:cNvSpPr>
              <a:spLocks noChangeShapeType="1"/>
            </p:cNvSpPr>
            <p:nvPr/>
          </p:nvSpPr>
          <p:spPr bwMode="auto">
            <a:xfrm>
              <a:off x="4274"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1" name="Line 118"/>
            <p:cNvSpPr>
              <a:spLocks noChangeShapeType="1"/>
            </p:cNvSpPr>
            <p:nvPr/>
          </p:nvSpPr>
          <p:spPr bwMode="auto">
            <a:xfrm>
              <a:off x="4335"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2" name="Line 119"/>
            <p:cNvSpPr>
              <a:spLocks noChangeShapeType="1"/>
            </p:cNvSpPr>
            <p:nvPr/>
          </p:nvSpPr>
          <p:spPr bwMode="auto">
            <a:xfrm>
              <a:off x="4400"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3" name="Line 120"/>
            <p:cNvSpPr>
              <a:spLocks noChangeShapeType="1"/>
            </p:cNvSpPr>
            <p:nvPr/>
          </p:nvSpPr>
          <p:spPr bwMode="auto">
            <a:xfrm>
              <a:off x="4465"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4" name="Line 121"/>
            <p:cNvSpPr>
              <a:spLocks noChangeShapeType="1"/>
            </p:cNvSpPr>
            <p:nvPr/>
          </p:nvSpPr>
          <p:spPr bwMode="auto">
            <a:xfrm>
              <a:off x="4531"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5" name="Line 122"/>
            <p:cNvSpPr>
              <a:spLocks noChangeShapeType="1"/>
            </p:cNvSpPr>
            <p:nvPr/>
          </p:nvSpPr>
          <p:spPr bwMode="auto">
            <a:xfrm>
              <a:off x="4596"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6" name="Line 123"/>
            <p:cNvSpPr>
              <a:spLocks noChangeShapeType="1"/>
            </p:cNvSpPr>
            <p:nvPr/>
          </p:nvSpPr>
          <p:spPr bwMode="auto">
            <a:xfrm>
              <a:off x="4661"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7" name="Line 124"/>
            <p:cNvSpPr>
              <a:spLocks noChangeShapeType="1"/>
            </p:cNvSpPr>
            <p:nvPr/>
          </p:nvSpPr>
          <p:spPr bwMode="auto">
            <a:xfrm>
              <a:off x="4727"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8" name="Line 125"/>
            <p:cNvSpPr>
              <a:spLocks noChangeShapeType="1"/>
            </p:cNvSpPr>
            <p:nvPr/>
          </p:nvSpPr>
          <p:spPr bwMode="auto">
            <a:xfrm>
              <a:off x="4787"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9" name="Line 126"/>
            <p:cNvSpPr>
              <a:spLocks noChangeShapeType="1"/>
            </p:cNvSpPr>
            <p:nvPr/>
          </p:nvSpPr>
          <p:spPr bwMode="auto">
            <a:xfrm>
              <a:off x="4853"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0" name="Line 127"/>
            <p:cNvSpPr>
              <a:spLocks noChangeShapeType="1"/>
            </p:cNvSpPr>
            <p:nvPr/>
          </p:nvSpPr>
          <p:spPr bwMode="auto">
            <a:xfrm>
              <a:off x="4918"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1" name="Line 128"/>
            <p:cNvSpPr>
              <a:spLocks noChangeShapeType="1"/>
            </p:cNvSpPr>
            <p:nvPr/>
          </p:nvSpPr>
          <p:spPr bwMode="auto">
            <a:xfrm>
              <a:off x="4983"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2" name="Line 129"/>
            <p:cNvSpPr>
              <a:spLocks noChangeShapeType="1"/>
            </p:cNvSpPr>
            <p:nvPr/>
          </p:nvSpPr>
          <p:spPr bwMode="auto">
            <a:xfrm>
              <a:off x="5049"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3" name="Line 130"/>
            <p:cNvSpPr>
              <a:spLocks noChangeShapeType="1"/>
            </p:cNvSpPr>
            <p:nvPr/>
          </p:nvSpPr>
          <p:spPr bwMode="auto">
            <a:xfrm>
              <a:off x="5114"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4" name="Line 131"/>
            <p:cNvSpPr>
              <a:spLocks noChangeShapeType="1"/>
            </p:cNvSpPr>
            <p:nvPr/>
          </p:nvSpPr>
          <p:spPr bwMode="auto">
            <a:xfrm>
              <a:off x="5179" y="4099"/>
              <a:ext cx="0" cy="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5" name="Rectangle 132"/>
            <p:cNvSpPr>
              <a:spLocks noChangeArrowheads="1"/>
            </p:cNvSpPr>
            <p:nvPr/>
          </p:nvSpPr>
          <p:spPr bwMode="auto">
            <a:xfrm>
              <a:off x="1247" y="4154"/>
              <a:ext cx="116" cy="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rgbClr val="000000"/>
                  </a:solidFill>
                  <a:effectLst/>
                  <a:latin typeface="Times New Roman" pitchFamily="18" charset="0"/>
                  <a:cs typeface="Arial" pitchFamily="34" charset="0"/>
                </a:rPr>
                <a:t>600</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6" name="Line 133"/>
            <p:cNvSpPr>
              <a:spLocks noChangeShapeType="1"/>
            </p:cNvSpPr>
            <p:nvPr/>
          </p:nvSpPr>
          <p:spPr bwMode="auto">
            <a:xfrm>
              <a:off x="1302" y="4099"/>
              <a:ext cx="0" cy="55"/>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7" name="Rectangle 134"/>
            <p:cNvSpPr>
              <a:spLocks noChangeArrowheads="1"/>
            </p:cNvSpPr>
            <p:nvPr/>
          </p:nvSpPr>
          <p:spPr bwMode="auto">
            <a:xfrm>
              <a:off x="1891" y="4154"/>
              <a:ext cx="116" cy="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Times New Roman" pitchFamily="18" charset="0"/>
                  <a:cs typeface="Arial" pitchFamily="34" charset="0"/>
                </a:rPr>
                <a:t>500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 name="Line 135"/>
            <p:cNvSpPr>
              <a:spLocks noChangeShapeType="1"/>
            </p:cNvSpPr>
            <p:nvPr/>
          </p:nvSpPr>
          <p:spPr bwMode="auto">
            <a:xfrm>
              <a:off x="1946" y="4099"/>
              <a:ext cx="0" cy="55"/>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9" name="Rectangle 136"/>
            <p:cNvSpPr>
              <a:spLocks noChangeArrowheads="1"/>
            </p:cNvSpPr>
            <p:nvPr/>
          </p:nvSpPr>
          <p:spPr bwMode="auto">
            <a:xfrm>
              <a:off x="2539" y="4154"/>
              <a:ext cx="116" cy="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Times New Roman" pitchFamily="18" charset="0"/>
                  <a:cs typeface="Arial" pitchFamily="34" charset="0"/>
                </a:rPr>
                <a:t>400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0" name="Line 137"/>
            <p:cNvSpPr>
              <a:spLocks noChangeShapeType="1"/>
            </p:cNvSpPr>
            <p:nvPr/>
          </p:nvSpPr>
          <p:spPr bwMode="auto">
            <a:xfrm>
              <a:off x="2595" y="4099"/>
              <a:ext cx="0" cy="55"/>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1" name="Rectangle 138"/>
            <p:cNvSpPr>
              <a:spLocks noChangeArrowheads="1"/>
            </p:cNvSpPr>
            <p:nvPr/>
          </p:nvSpPr>
          <p:spPr bwMode="auto">
            <a:xfrm>
              <a:off x="3183" y="4154"/>
              <a:ext cx="116" cy="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Times New Roman" pitchFamily="18" charset="0"/>
                  <a:cs typeface="Arial" pitchFamily="34" charset="0"/>
                </a:rPr>
                <a:t>300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2" name="Line 139"/>
            <p:cNvSpPr>
              <a:spLocks noChangeShapeType="1"/>
            </p:cNvSpPr>
            <p:nvPr/>
          </p:nvSpPr>
          <p:spPr bwMode="auto">
            <a:xfrm>
              <a:off x="3238" y="4099"/>
              <a:ext cx="0" cy="55"/>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3" name="Rectangle 140"/>
            <p:cNvSpPr>
              <a:spLocks noChangeArrowheads="1"/>
            </p:cNvSpPr>
            <p:nvPr/>
          </p:nvSpPr>
          <p:spPr bwMode="auto">
            <a:xfrm>
              <a:off x="3832" y="4154"/>
              <a:ext cx="116" cy="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Times New Roman" pitchFamily="18" charset="0"/>
                  <a:cs typeface="Arial" pitchFamily="34" charset="0"/>
                </a:rPr>
                <a:t>200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4" name="Line 141"/>
            <p:cNvSpPr>
              <a:spLocks noChangeShapeType="1"/>
            </p:cNvSpPr>
            <p:nvPr/>
          </p:nvSpPr>
          <p:spPr bwMode="auto">
            <a:xfrm>
              <a:off x="3887" y="4099"/>
              <a:ext cx="0" cy="55"/>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5" name="Rectangle 142"/>
            <p:cNvSpPr>
              <a:spLocks noChangeArrowheads="1"/>
            </p:cNvSpPr>
            <p:nvPr/>
          </p:nvSpPr>
          <p:spPr bwMode="auto">
            <a:xfrm>
              <a:off x="4475" y="4154"/>
              <a:ext cx="116" cy="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Times New Roman" pitchFamily="18" charset="0"/>
                  <a:cs typeface="Arial" pitchFamily="34" charset="0"/>
                </a:rPr>
                <a:t>100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6" name="Line 143"/>
            <p:cNvSpPr>
              <a:spLocks noChangeShapeType="1"/>
            </p:cNvSpPr>
            <p:nvPr/>
          </p:nvSpPr>
          <p:spPr bwMode="auto">
            <a:xfrm>
              <a:off x="4531" y="4099"/>
              <a:ext cx="0" cy="55"/>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7" name="Rectangle 144"/>
            <p:cNvSpPr>
              <a:spLocks noChangeArrowheads="1"/>
            </p:cNvSpPr>
            <p:nvPr/>
          </p:nvSpPr>
          <p:spPr bwMode="auto">
            <a:xfrm>
              <a:off x="5159" y="4154"/>
              <a:ext cx="55" cy="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Times New Roman" pitchFamily="18" charset="0"/>
                  <a:cs typeface="Arial" pitchFamily="34" charset="0"/>
                </a:rPr>
                <a:t>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8" name="Line 145"/>
            <p:cNvSpPr>
              <a:spLocks noChangeShapeType="1"/>
            </p:cNvSpPr>
            <p:nvPr/>
          </p:nvSpPr>
          <p:spPr bwMode="auto">
            <a:xfrm>
              <a:off x="5179" y="4099"/>
              <a:ext cx="0" cy="55"/>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9" name="Rectangle 146"/>
            <p:cNvSpPr>
              <a:spLocks noChangeArrowheads="1"/>
            </p:cNvSpPr>
            <p:nvPr/>
          </p:nvSpPr>
          <p:spPr bwMode="auto">
            <a:xfrm>
              <a:off x="2962" y="4235"/>
              <a:ext cx="528" cy="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Times New Roman" pitchFamily="18" charset="0"/>
                  <a:cs typeface="Arial" pitchFamily="34" charset="0"/>
                </a:rPr>
                <a:t>Binding Energy (eV)</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spTree>
    <p:extLst>
      <p:ext uri="{BB962C8B-B14F-4D97-AF65-F5344CB8AC3E}">
        <p14:creationId xmlns:p14="http://schemas.microsoft.com/office/powerpoint/2010/main" val="2268037144"/>
      </p:ext>
    </p:extLst>
  </p:cSld>
  <p:clrMapOvr>
    <a:masterClrMapping/>
  </p:clrMapOvr>
  <p:timing>
    <p:tnLst>
      <p:par>
        <p:cTn id="1" dur="indefinite" restart="never" nodeType="tmRoot"/>
      </p:par>
    </p:tnLst>
  </p:timing>
</p:sld>
</file>

<file path=ppt/theme/theme1.xml><?xml version="1.0" encoding="utf-8"?>
<a:theme xmlns:a="http://schemas.openxmlformats.org/drawingml/2006/main" name="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vert="horz" wrap="square" lIns="91440" tIns="45720" rIns="91440" bIns="45720" numCol="1" anchor="t" anchorCtr="0" compatLnSpc="1">
        <a:prstTxWarp prst="textNoShape">
          <a:avLst/>
        </a:prstTxWarp>
      </a:bodyPr>
      <a:lstStyle>
        <a:defPPr algn="l" eaLnBrk="1" hangingPunct="1">
          <a:buFont typeface="Arial" pitchFamily="34" charset="0"/>
          <a:buChar char="•"/>
          <a:defRPr sz="2000" dirty="0">
            <a:sym typeface="Symbol" pitchFamily="18" charset="2"/>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EABF215B8A3384E874FC40A3B0B2302" ma:contentTypeVersion="4" ma:contentTypeDescription="Create a new document." ma:contentTypeScope="" ma:versionID="f198c3dfa143f328b4bfb76fd905c4a6">
  <xsd:schema xmlns:xsd="http://www.w3.org/2001/XMLSchema" xmlns:xs="http://www.w3.org/2001/XMLSchema" xmlns:p="http://schemas.microsoft.com/office/2006/metadata/properties" xmlns:ns1="http://schemas.microsoft.com/sharepoint/v3" targetNamespace="http://schemas.microsoft.com/office/2006/metadata/properties" ma:root="true" ma:fieldsID="e66758ad48435124b95dc0df0729e68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27E48F0D-BF64-462E-8350-40C896A295A7}">
  <ds:schemaRefs>
    <ds:schemaRef ds:uri="http://schemas.microsoft.com/office/2006/metadata/longProperties"/>
  </ds:schemaRefs>
</ds:datastoreItem>
</file>

<file path=customXml/itemProps2.xml><?xml version="1.0" encoding="utf-8"?>
<ds:datastoreItem xmlns:ds="http://schemas.openxmlformats.org/officeDocument/2006/customXml" ds:itemID="{2AEDD1CD-9190-4F8F-B585-354F10A56AC8}">
  <ds:schemaRefs>
    <ds:schemaRef ds:uri="http://schemas.microsoft.com/sharepoint/v3/contenttype/forms"/>
  </ds:schemaRefs>
</ds:datastoreItem>
</file>

<file path=customXml/itemProps3.xml><?xml version="1.0" encoding="utf-8"?>
<ds:datastoreItem xmlns:ds="http://schemas.openxmlformats.org/officeDocument/2006/customXml" ds:itemID="{43DFA70B-2EBB-489B-8E34-F6A10FA685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441D3D61-233D-4660-B808-34BE00C0A4F4}">
  <ds:schemaRefs>
    <ds:schemaRef ds:uri="http://schemas.microsoft.com/sharepoint/v3"/>
    <ds:schemaRef ds:uri="http://www.w3.org/XML/1998/namespace"/>
    <ds:schemaRef ds:uri="http://schemas.microsoft.com/office/2006/documentManagement/types"/>
    <ds:schemaRef ds:uri="http://schemas.openxmlformats.org/package/2006/metadata/core-properties"/>
    <ds:schemaRef ds:uri="http://purl.org/dc/dcmitype/"/>
    <ds:schemaRef ds:uri="http://purl.org/dc/terms/"/>
    <ds:schemaRef ds:uri="http://schemas.microsoft.com/office/infopath/2007/PartnerControl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STFC_PowerPoint_template</Template>
  <TotalTime>9788</TotalTime>
  <Words>1285</Words>
  <Application>Microsoft Office PowerPoint</Application>
  <PresentationFormat>On-screen Show (4:3)</PresentationFormat>
  <Paragraphs>266</Paragraphs>
  <Slides>27</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STFC_PowerPoint_template</vt:lpstr>
      <vt:lpstr>Worksheet</vt:lpstr>
      <vt:lpstr>Development of thin films for superconducting RF cavities in ASTeC</vt:lpstr>
      <vt:lpstr>Motivation</vt:lpstr>
      <vt:lpstr>UHV PVD facility</vt:lpstr>
      <vt:lpstr>PECVD/ALD deposition</vt:lpstr>
      <vt:lpstr>ALD rig</vt:lpstr>
      <vt:lpstr>Multi-Probe UHV XPS, AES, AFM, STM, LEED and ISS</vt:lpstr>
      <vt:lpstr>New surface analysis rigs: Auger microscope</vt:lpstr>
      <vt:lpstr>New surface analysis rigs: SNMS</vt:lpstr>
      <vt:lpstr>XPS analysis</vt:lpstr>
      <vt:lpstr>Film Morphology: XRD</vt:lpstr>
      <vt:lpstr>Film Morphology: EBSD</vt:lpstr>
      <vt:lpstr>Film Morphology: SEM</vt:lpstr>
      <vt:lpstr>Superconductivity evaluation</vt:lpstr>
      <vt:lpstr>Superconductivity evaluation: DC SQUID </vt:lpstr>
      <vt:lpstr>PowerPoint Presentation</vt:lpstr>
      <vt:lpstr>RRR vs Hc2  fim deposited on Silicon</vt:lpstr>
      <vt:lpstr>Pill BOX Cavity: Aluminium mock up RF cavity test</vt:lpstr>
      <vt:lpstr>LHe CAVITY CRYOSTAT</vt:lpstr>
      <vt:lpstr>Magnetic  field  penetration  measurement  experiment suggseted by A.Gurevich</vt:lpstr>
      <vt:lpstr>PVD SUMMARY of RESULTS </vt:lpstr>
      <vt:lpstr>CVD deposition of Nb on Cu</vt:lpstr>
      <vt:lpstr>CVD Nb  – Electron diffraction</vt:lpstr>
      <vt:lpstr>SEM and TEM of PECVD of Nb</vt:lpstr>
      <vt:lpstr>Conclusions</vt:lpstr>
      <vt:lpstr>Conclusions (2)</vt:lpstr>
      <vt:lpstr>Future plans</vt:lpstr>
      <vt:lpstr>The UK’s SRF collaboration team</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STFC Corporate PowerPoint Template</dc:title>
  <dc:creator>kw77</dc:creator>
  <cp:lastModifiedBy>user</cp:lastModifiedBy>
  <cp:revision>189</cp:revision>
  <cp:lastPrinted>2013-09-03T09:57:21Z</cp:lastPrinted>
  <dcterms:created xsi:type="dcterms:W3CDTF">2012-07-12T11:46:55Z</dcterms:created>
  <dcterms:modified xsi:type="dcterms:W3CDTF">2015-06-22T22:48:04Z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display_urn:schemas-microsoft-com:office:office#Editor">
    <vt:lpwstr>Summers, Karen (STFC,RAL,OBR)</vt:lpwstr>
  </property>
  <property fmtid="{D5CDD505-2E9C-101B-9397-08002B2CF9AE}" pid="4" name="xd_Signature">
    <vt:lpwstr/>
  </property>
  <property fmtid="{D5CDD505-2E9C-101B-9397-08002B2CF9AE}" pid="5" name="display_urn:schemas-microsoft-com:office:office#Author">
    <vt:lpwstr>Summers, Karen (STFC,RAL,OBR)</vt:lpwstr>
  </property>
  <property fmtid="{D5CDD505-2E9C-101B-9397-08002B2CF9AE}" pid="6" name="TemplateUrl">
    <vt:lpwstr/>
  </property>
  <property fmtid="{D5CDD505-2E9C-101B-9397-08002B2CF9AE}" pid="7" name="xd_ProgID">
    <vt:lpwstr/>
  </property>
  <property fmtid="{D5CDD505-2E9C-101B-9397-08002B2CF9AE}" pid="8" name="ContentTypeId">
    <vt:lpwstr>0x010100F731947B08D5984288BC8B16A979FF50</vt:lpwstr>
  </property>
</Properties>
</file>