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 ContentType="image/tif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sldIdLst>
    <p:sldId id="256" r:id="rId2"/>
    <p:sldId id="257" r:id="rId3"/>
    <p:sldId id="272" r:id="rId4"/>
    <p:sldId id="260" r:id="rId5"/>
    <p:sldId id="262" r:id="rId6"/>
    <p:sldId id="261" r:id="rId7"/>
    <p:sldId id="264" r:id="rId8"/>
    <p:sldId id="266" r:id="rId9"/>
    <p:sldId id="268" r:id="rId10"/>
    <p:sldId id="267" r:id="rId11"/>
    <p:sldId id="269" r:id="rId12"/>
    <p:sldId id="270" r:id="rId13"/>
    <p:sldId id="271" r:id="rId14"/>
    <p:sldId id="273" r:id="rId15"/>
    <p:sldId id="276" r:id="rId16"/>
    <p:sldId id="279" r:id="rId17"/>
    <p:sldId id="278" r:id="rId18"/>
    <p:sldId id="26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p:cViewPr varScale="1">
        <p:scale>
          <a:sx n="119" d="100"/>
          <a:sy n="119" d="100"/>
        </p:scale>
        <p:origin x="450"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6/23/2015</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6/23/2015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6/23/2015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3DFBF7-70D9-4C7B-9381-641B2327D4A6}" type="datetime4">
              <a:rPr lang="en-GB" smtClean="0"/>
              <a:pPr/>
              <a:t>23 June 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EB7E9E-180D-4A9C-8A4F-B03D69601C0B}" type="datetime4">
              <a:rPr lang="en-GB" smtClean="0"/>
              <a:pPr/>
              <a:t>23 June 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b="1" dirty="0" smtClean="0"/>
              <a:t>CERN-LNL-STFC collaboration </a:t>
            </a:r>
            <a:r>
              <a:rPr lang="en-GB" b="1" dirty="0" err="1" smtClean="0"/>
              <a:t>kickoff</a:t>
            </a:r>
            <a:r>
              <a:rPr lang="en-GB" b="1" dirty="0" smtClean="0"/>
              <a:t> meeting</a:t>
            </a:r>
            <a:endParaRPr lang="en-GB" b="1"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6/23/2015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6/23/2015</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47AFE8-433D-4708-B4C4-FDE83E03779F}" type="datetime4">
              <a:rPr lang="en-GB" smtClean="0"/>
              <a:pPr/>
              <a:t>23 June 2015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b="1" dirty="0" smtClean="0"/>
              <a:t>CERN-LNL-STFC collaboration </a:t>
            </a:r>
            <a:r>
              <a:rPr lang="en-GB" b="1" dirty="0" err="1" smtClean="0"/>
              <a:t>kickoff</a:t>
            </a:r>
            <a:r>
              <a:rPr lang="en-GB" b="1" dirty="0" smtClean="0"/>
              <a:t> meeting</a:t>
            </a:r>
            <a:endParaRPr lang="en-GB" b="1"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tif"/><Relationship Id="rId2" Type="http://schemas.openxmlformats.org/officeDocument/2006/relationships/image" Target="../media/image24.emf"/><Relationship Id="rId1" Type="http://schemas.openxmlformats.org/officeDocument/2006/relationships/slideLayout" Target="../slideLayouts/slideLayout7.xml"/><Relationship Id="rId4" Type="http://schemas.openxmlformats.org/officeDocument/2006/relationships/image" Target="../media/image26.tiff"/></Relationships>
</file>

<file path=ppt/slides/_rels/slide1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7.xml"/><Relationship Id="rId4" Type="http://schemas.openxmlformats.org/officeDocument/2006/relationships/image" Target="../media/image29.jpg"/></Relationships>
</file>

<file path=ppt/slides/_rels/slide1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emf"/></Relationships>
</file>

<file path=ppt/slides/_rels/slide16.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5.jpeg"/><Relationship Id="rId7" Type="http://schemas.openxmlformats.org/officeDocument/2006/relationships/image" Target="../media/image37.png"/><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image" Target="cid:image004.jpg@01D09797.0FBB3F90" TargetMode="External"/><Relationship Id="rId5" Type="http://schemas.openxmlformats.org/officeDocument/2006/relationships/image" Target="../media/image36.jpeg"/><Relationship Id="rId4" Type="http://schemas.openxmlformats.org/officeDocument/2006/relationships/image" Target="cid:image003.jpg@01D09797.0FBB3F9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JP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SRF thin films </a:t>
            </a:r>
            <a:r>
              <a:rPr lang="en-US" sz="4400" dirty="0" smtClean="0"/>
              <a:t>R&amp;D: </a:t>
            </a:r>
            <a:r>
              <a:rPr lang="en-US" sz="4400" dirty="0" smtClean="0"/>
              <a:t>topics</a:t>
            </a:r>
            <a:endParaRPr lang="en-US" sz="4400" dirty="0"/>
          </a:p>
        </p:txBody>
      </p:sp>
      <p:sp>
        <p:nvSpPr>
          <p:cNvPr id="3" name="Content Placeholder 2"/>
          <p:cNvSpPr>
            <a:spLocks noGrp="1"/>
          </p:cNvSpPr>
          <p:nvPr>
            <p:ph idx="1"/>
          </p:nvPr>
        </p:nvSpPr>
        <p:spPr/>
        <p:txBody>
          <a:bodyPr>
            <a:normAutofit/>
          </a:bodyPr>
          <a:lstStyle/>
          <a:p>
            <a:r>
              <a:rPr lang="en-US" dirty="0" smtClean="0"/>
              <a:t>Coating technics</a:t>
            </a:r>
          </a:p>
          <a:p>
            <a:r>
              <a:rPr lang="en-US" dirty="0" smtClean="0"/>
              <a:t>SC Material</a:t>
            </a:r>
          </a:p>
          <a:p>
            <a:r>
              <a:rPr lang="en-US" dirty="0" smtClean="0"/>
              <a:t>Material/thin film analysis </a:t>
            </a:r>
          </a:p>
          <a:p>
            <a:r>
              <a:rPr lang="en-US" dirty="0" smtClean="0"/>
              <a:t>Plasma diagnostics and p</a:t>
            </a:r>
            <a:r>
              <a:rPr lang="en-US" dirty="0" smtClean="0">
                <a:sym typeface="Wingdings" panose="05000000000000000000" pitchFamily="2" charset="2"/>
              </a:rPr>
              <a:t>lasma simulation</a:t>
            </a:r>
            <a:endParaRPr lang="en-US" dirty="0" smtClean="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20545607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rotWithShape="1">
          <a:blip r:embed="rId2" cstate="print"/>
          <a:srcRect l="2454" t="16134" r="6565"/>
          <a:stretch/>
        </p:blipFill>
        <p:spPr bwMode="auto">
          <a:xfrm>
            <a:off x="4680141" y="3384884"/>
            <a:ext cx="4407710" cy="2664013"/>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r>
              <a:rPr lang="en-US" sz="3600" dirty="0" smtClean="0"/>
              <a:t>SRF thin films </a:t>
            </a:r>
            <a:r>
              <a:rPr lang="en-US" sz="3600" dirty="0" smtClean="0"/>
              <a:t>R&amp;D: coating technics</a:t>
            </a:r>
            <a:endParaRPr lang="en-US" sz="3600"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à"/>
            </a:pPr>
            <a:r>
              <a:rPr lang="en-US" sz="2800" dirty="0" smtClean="0"/>
              <a:t>DC </a:t>
            </a:r>
            <a:r>
              <a:rPr lang="en-US" sz="2800" dirty="0" smtClean="0"/>
              <a:t>bias diode sputtering, </a:t>
            </a:r>
            <a:r>
              <a:rPr lang="en-US" sz="2800" dirty="0" smtClean="0">
                <a:solidFill>
                  <a:srgbClr val="00B050"/>
                </a:solidFill>
              </a:rPr>
              <a:t>production level</a:t>
            </a:r>
          </a:p>
          <a:p>
            <a:pPr>
              <a:buFont typeface="Wingdings" panose="05000000000000000000" pitchFamily="2" charset="2"/>
              <a:buChar char="à"/>
            </a:pPr>
            <a:r>
              <a:rPr lang="en-US" sz="2800" dirty="0" smtClean="0"/>
              <a:t>DC magnetron Sputtering, </a:t>
            </a:r>
            <a:r>
              <a:rPr lang="en-US" sz="2800" dirty="0" smtClean="0">
                <a:solidFill>
                  <a:srgbClr val="00B050"/>
                </a:solidFill>
              </a:rPr>
              <a:t>production level</a:t>
            </a:r>
          </a:p>
          <a:p>
            <a:pPr>
              <a:buFont typeface="Wingdings" panose="05000000000000000000" pitchFamily="2" charset="2"/>
              <a:buChar char="à"/>
            </a:pPr>
            <a:r>
              <a:rPr lang="en-US" sz="2800" dirty="0" err="1" smtClean="0"/>
              <a:t>HiPIMS</a:t>
            </a:r>
            <a:r>
              <a:rPr lang="en-US" sz="2800" dirty="0" smtClean="0"/>
              <a:t> (+bias), </a:t>
            </a:r>
            <a:r>
              <a:rPr lang="en-US" sz="2800" dirty="0" smtClean="0">
                <a:solidFill>
                  <a:srgbClr val="FF0000"/>
                </a:solidFill>
              </a:rPr>
              <a:t>development </a:t>
            </a:r>
            <a:r>
              <a:rPr lang="en-US" sz="2800" dirty="0" smtClean="0">
                <a:solidFill>
                  <a:srgbClr val="FF0000"/>
                </a:solidFill>
              </a:rPr>
              <a:t>level</a:t>
            </a:r>
          </a:p>
          <a:p>
            <a:pPr>
              <a:buFont typeface="Wingdings" panose="05000000000000000000" pitchFamily="2" charset="2"/>
              <a:buChar char="à"/>
            </a:pPr>
            <a:endParaRPr lang="en-US" sz="2800" dirty="0"/>
          </a:p>
          <a:p>
            <a:pPr>
              <a:buFont typeface="Wingdings" panose="05000000000000000000" pitchFamily="2" charset="2"/>
              <a:buChar char="à"/>
            </a:pPr>
            <a:r>
              <a:rPr lang="en-US" sz="2800" dirty="0"/>
              <a:t>Cathode </a:t>
            </a:r>
            <a:r>
              <a:rPr lang="en-US" sz="2800" dirty="0" smtClean="0"/>
              <a:t>design/shape</a:t>
            </a:r>
          </a:p>
          <a:p>
            <a:pPr>
              <a:buFont typeface="Wingdings" panose="05000000000000000000" pitchFamily="2" charset="2"/>
              <a:buChar char="à"/>
            </a:pPr>
            <a:r>
              <a:rPr lang="en-US" sz="2800" dirty="0" smtClean="0"/>
              <a:t>Biasing, grid design</a:t>
            </a:r>
          </a:p>
          <a:p>
            <a:pPr>
              <a:buFont typeface="Wingdings" panose="05000000000000000000" pitchFamily="2" charset="2"/>
              <a:buChar char="à"/>
            </a:pPr>
            <a:r>
              <a:rPr lang="en-US" sz="2800" dirty="0" smtClean="0"/>
              <a:t>Heat treatment</a:t>
            </a:r>
          </a:p>
          <a:p>
            <a:pPr>
              <a:buFont typeface="Wingdings" panose="05000000000000000000" pitchFamily="2" charset="2"/>
              <a:buChar char="à"/>
            </a:pPr>
            <a:r>
              <a:rPr lang="en-US" sz="2800" dirty="0" smtClean="0"/>
              <a:t>substrate temperature</a:t>
            </a:r>
          </a:p>
          <a:p>
            <a:pPr>
              <a:buFont typeface="Wingdings" panose="05000000000000000000" pitchFamily="2" charset="2"/>
              <a:buChar char="à"/>
            </a:pPr>
            <a:r>
              <a:rPr lang="en-US" sz="2800" dirty="0" smtClean="0"/>
              <a:t>Nitrogen treatments</a:t>
            </a:r>
            <a:endParaRPr lang="en-US" sz="2800" dirty="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016065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SRF thin films </a:t>
            </a:r>
            <a:r>
              <a:rPr lang="en-US" sz="4000" dirty="0" smtClean="0"/>
              <a:t>R&amp;D: SC material</a:t>
            </a:r>
            <a:endParaRPr lang="en-US" sz="4000"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à"/>
            </a:pPr>
            <a:r>
              <a:rPr lang="en-US" dirty="0" smtClean="0"/>
              <a:t>Niobium</a:t>
            </a:r>
            <a:endParaRPr lang="en-US" dirty="0" smtClean="0"/>
          </a:p>
          <a:p>
            <a:pPr>
              <a:buFont typeface="Wingdings" panose="05000000000000000000" pitchFamily="2" charset="2"/>
              <a:buChar char="à"/>
            </a:pPr>
            <a:r>
              <a:rPr lang="en-US" dirty="0" smtClean="0"/>
              <a:t>A15 compounds: Nb3Sn (and V3Si)</a:t>
            </a:r>
          </a:p>
          <a:p>
            <a:pPr marL="36576" indent="0">
              <a:buNone/>
            </a:pPr>
            <a:endParaRPr lang="en-US" dirty="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12" name="Text Box 6"/>
          <p:cNvSpPr txBox="1">
            <a:spLocks noChangeArrowheads="1"/>
          </p:cNvSpPr>
          <p:nvPr/>
        </p:nvSpPr>
        <p:spPr bwMode="auto">
          <a:xfrm>
            <a:off x="632727" y="5333567"/>
            <a:ext cx="4251075" cy="523220"/>
          </a:xfrm>
          <a:prstGeom prst="rect">
            <a:avLst/>
          </a:prstGeom>
          <a:noFill/>
          <a:ln w="12700">
            <a:noFill/>
            <a:miter lim="800000"/>
            <a:headEnd/>
            <a:tailEnd/>
          </a:ln>
          <a:effectLst/>
        </p:spPr>
        <p:txBody>
          <a:bodyPr wrap="square">
            <a:spAutoFit/>
          </a:bodyPr>
          <a:lstStyle/>
          <a:p>
            <a:r>
              <a:rPr lang="en-GB" sz="1400" dirty="0">
                <a:solidFill>
                  <a:schemeClr val="accent6">
                    <a:lumMod val="50000"/>
                  </a:schemeClr>
                </a:solidFill>
              </a:rPr>
              <a:t>BCS surface resistance at 4.2 </a:t>
            </a:r>
            <a:r>
              <a:rPr lang="en-GB" sz="1400" dirty="0" smtClean="0">
                <a:solidFill>
                  <a:schemeClr val="accent6">
                    <a:lumMod val="50000"/>
                  </a:schemeClr>
                </a:solidFill>
              </a:rPr>
              <a:t>K</a:t>
            </a:r>
          </a:p>
          <a:p>
            <a:r>
              <a:rPr lang="en-GB" sz="1400" dirty="0" smtClean="0">
                <a:solidFill>
                  <a:schemeClr val="accent6">
                    <a:lumMod val="50000"/>
                  </a:schemeClr>
                </a:solidFill>
              </a:rPr>
              <a:t>and </a:t>
            </a:r>
            <a:r>
              <a:rPr lang="en-GB" sz="1400" dirty="0">
                <a:solidFill>
                  <a:schemeClr val="accent6">
                    <a:lumMod val="50000"/>
                  </a:schemeClr>
                </a:solidFill>
              </a:rPr>
              <a:t>500 MHz for films </a:t>
            </a:r>
            <a:r>
              <a:rPr lang="en-GB" sz="1400" dirty="0" smtClean="0">
                <a:solidFill>
                  <a:schemeClr val="accent6">
                    <a:lumMod val="50000"/>
                  </a:schemeClr>
                </a:solidFill>
              </a:rPr>
              <a:t>(   </a:t>
            </a:r>
            <a:r>
              <a:rPr lang="en-GB" sz="1400" dirty="0" err="1" smtClean="0">
                <a:solidFill>
                  <a:schemeClr val="accent6">
                    <a:lumMod val="50000"/>
                  </a:schemeClr>
                </a:solidFill>
              </a:rPr>
              <a:t>Nb</a:t>
            </a:r>
            <a:r>
              <a:rPr lang="en-GB" sz="1400" dirty="0" smtClean="0">
                <a:solidFill>
                  <a:schemeClr val="accent6">
                    <a:lumMod val="50000"/>
                  </a:schemeClr>
                </a:solidFill>
              </a:rPr>
              <a:t> </a:t>
            </a:r>
            <a:r>
              <a:rPr lang="en-GB" sz="1400" dirty="0">
                <a:solidFill>
                  <a:schemeClr val="accent6">
                    <a:lumMod val="50000"/>
                  </a:schemeClr>
                </a:solidFill>
              </a:rPr>
              <a:t>~ 45 n</a:t>
            </a:r>
            <a:r>
              <a:rPr lang="en-GB" sz="1400" dirty="0">
                <a:solidFill>
                  <a:schemeClr val="accent6">
                    <a:lumMod val="50000"/>
                  </a:schemeClr>
                </a:solidFill>
                <a:sym typeface="Symbol" pitchFamily="18" charset="2"/>
              </a:rPr>
              <a:t>)</a:t>
            </a:r>
          </a:p>
        </p:txBody>
      </p:sp>
      <p:grpSp>
        <p:nvGrpSpPr>
          <p:cNvPr id="18" name="Group 17"/>
          <p:cNvGrpSpPr/>
          <p:nvPr/>
        </p:nvGrpSpPr>
        <p:grpSpPr>
          <a:xfrm>
            <a:off x="543981" y="2650374"/>
            <a:ext cx="3980247" cy="2696190"/>
            <a:chOff x="2477132" y="2971006"/>
            <a:chExt cx="4186989" cy="2836236"/>
          </a:xfrm>
        </p:grpSpPr>
        <p:grpSp>
          <p:nvGrpSpPr>
            <p:cNvPr id="13" name="Group 12"/>
            <p:cNvGrpSpPr/>
            <p:nvPr/>
          </p:nvGrpSpPr>
          <p:grpSpPr>
            <a:xfrm>
              <a:off x="2477132" y="2971006"/>
              <a:ext cx="4186989" cy="2836236"/>
              <a:chOff x="250825" y="908050"/>
              <a:chExt cx="8740775" cy="5037138"/>
            </a:xfrm>
          </p:grpSpPr>
          <p:pic>
            <p:nvPicPr>
              <p:cNvPr id="10" name="Picture 5"/>
              <p:cNvPicPr>
                <a:picLocks noChangeAspect="1" noChangeArrowheads="1"/>
              </p:cNvPicPr>
              <p:nvPr/>
            </p:nvPicPr>
            <p:blipFill>
              <a:blip r:embed="rId2" cstate="print"/>
              <a:srcRect/>
              <a:stretch>
                <a:fillRect/>
              </a:stretch>
            </p:blipFill>
            <p:spPr bwMode="auto">
              <a:xfrm>
                <a:off x="250825" y="908050"/>
                <a:ext cx="8740775" cy="5037138"/>
              </a:xfrm>
              <a:prstGeom prst="rect">
                <a:avLst/>
              </a:prstGeom>
              <a:noFill/>
              <a:ln w="12700">
                <a:noFill/>
                <a:miter lim="800000"/>
                <a:headEnd/>
                <a:tailEnd/>
              </a:ln>
              <a:effectLst/>
            </p:spPr>
          </p:pic>
          <p:sp>
            <p:nvSpPr>
              <p:cNvPr id="11" name="Oval 7"/>
              <p:cNvSpPr>
                <a:spLocks noChangeArrowheads="1"/>
              </p:cNvSpPr>
              <p:nvPr/>
            </p:nvSpPr>
            <p:spPr bwMode="auto">
              <a:xfrm>
                <a:off x="1908599" y="4597400"/>
                <a:ext cx="180976" cy="154691"/>
              </a:xfrm>
              <a:prstGeom prst="ellipse">
                <a:avLst/>
              </a:prstGeom>
              <a:solidFill>
                <a:srgbClr val="3333CC"/>
              </a:solidFill>
              <a:ln w="12700">
                <a:solidFill>
                  <a:srgbClr val="3333CC"/>
                </a:solidFill>
                <a:round/>
                <a:headEnd/>
                <a:tailEnd/>
              </a:ln>
              <a:effec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2000" b="0" i="0" u="none" strike="noStrike" kern="0" cap="none" spc="0" normalizeH="0" baseline="0" noProof="0" smtClean="0">
                  <a:ln>
                    <a:noFill/>
                  </a:ln>
                  <a:solidFill>
                    <a:srgbClr val="1401C5"/>
                  </a:solidFill>
                  <a:effectLst/>
                  <a:uLnTx/>
                  <a:uFillTx/>
                  <a:latin typeface="Arial Unicode MS" pitchFamily="34" charset="-128"/>
                </a:endParaRPr>
              </a:p>
            </p:txBody>
          </p:sp>
        </p:grpSp>
        <p:sp>
          <p:nvSpPr>
            <p:cNvPr id="16" name="Oval 15"/>
            <p:cNvSpPr/>
            <p:nvPr/>
          </p:nvSpPr>
          <p:spPr>
            <a:xfrm>
              <a:off x="4884420" y="4968240"/>
              <a:ext cx="251452" cy="388620"/>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Oval 16"/>
            <p:cNvSpPr/>
            <p:nvPr/>
          </p:nvSpPr>
          <p:spPr>
            <a:xfrm>
              <a:off x="5532120" y="4434840"/>
              <a:ext cx="571500" cy="495300"/>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pic>
        <p:nvPicPr>
          <p:cNvPr id="20" name="Picture 19"/>
          <p:cNvPicPr>
            <a:picLocks noChangeAspect="1"/>
          </p:cNvPicPr>
          <p:nvPr/>
        </p:nvPicPr>
        <p:blipFill rotWithShape="1">
          <a:blip r:embed="rId3">
            <a:extLst>
              <a:ext uri="{28A0092B-C50C-407E-A947-70E740481C1C}">
                <a14:useLocalDpi xmlns:a14="http://schemas.microsoft.com/office/drawing/2010/main" val="0"/>
              </a:ext>
            </a:extLst>
          </a:blip>
          <a:srcRect t="7079" b="11149"/>
          <a:stretch/>
        </p:blipFill>
        <p:spPr>
          <a:xfrm>
            <a:off x="5670494" y="2650376"/>
            <a:ext cx="2674620" cy="2916125"/>
          </a:xfrm>
          <a:prstGeom prst="rect">
            <a:avLst/>
          </a:prstGeom>
        </p:spPr>
      </p:pic>
      <p:cxnSp>
        <p:nvCxnSpPr>
          <p:cNvPr id="21" name="Straight Arrow Connector 20"/>
          <p:cNvCxnSpPr/>
          <p:nvPr/>
        </p:nvCxnSpPr>
        <p:spPr>
          <a:xfrm flipH="1" flipV="1">
            <a:off x="4740442" y="2382253"/>
            <a:ext cx="792404" cy="529391"/>
          </a:xfrm>
          <a:prstGeom prst="straightConnector1">
            <a:avLst/>
          </a:prstGeom>
          <a:ln w="12700">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sp>
        <p:nvSpPr>
          <p:cNvPr id="25" name="Oval 7"/>
          <p:cNvSpPr>
            <a:spLocks noChangeArrowheads="1"/>
          </p:cNvSpPr>
          <p:nvPr/>
        </p:nvSpPr>
        <p:spPr bwMode="auto">
          <a:xfrm>
            <a:off x="2560461" y="5678910"/>
            <a:ext cx="82410" cy="82800"/>
          </a:xfrm>
          <a:prstGeom prst="ellipse">
            <a:avLst/>
          </a:prstGeom>
          <a:solidFill>
            <a:srgbClr val="3333CC"/>
          </a:solidFill>
          <a:ln w="12700">
            <a:solidFill>
              <a:srgbClr val="3333CC"/>
            </a:solidFill>
            <a:round/>
            <a:headEnd/>
            <a:tailEnd/>
          </a:ln>
          <a:effectLst/>
        </p:spPr>
        <p:txBody>
          <a:bodyPr wrap="none"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GB" sz="2000" b="0" i="0" u="none" strike="noStrike" kern="0" cap="none" spc="0" normalizeH="0" baseline="0" noProof="0" smtClean="0">
              <a:ln>
                <a:noFill/>
              </a:ln>
              <a:solidFill>
                <a:srgbClr val="1401C5"/>
              </a:solidFill>
              <a:effectLst/>
              <a:uLnTx/>
              <a:uFillTx/>
              <a:latin typeface="Arial Unicode MS" pitchFamily="34" charset="-128"/>
            </a:endParaRPr>
          </a:p>
        </p:txBody>
      </p:sp>
      <p:sp>
        <p:nvSpPr>
          <p:cNvPr id="28" name="Text Box 6"/>
          <p:cNvSpPr txBox="1">
            <a:spLocks noChangeArrowheads="1"/>
          </p:cNvSpPr>
          <p:nvPr/>
        </p:nvSpPr>
        <p:spPr bwMode="auto">
          <a:xfrm>
            <a:off x="5276572" y="5556816"/>
            <a:ext cx="3671468" cy="307777"/>
          </a:xfrm>
          <a:prstGeom prst="rect">
            <a:avLst/>
          </a:prstGeom>
          <a:noFill/>
          <a:ln w="12700">
            <a:noFill/>
            <a:miter lim="800000"/>
            <a:headEnd/>
            <a:tailEnd/>
          </a:ln>
          <a:effectLst/>
        </p:spPr>
        <p:txBody>
          <a:bodyPr wrap="square">
            <a:spAutoFit/>
          </a:bodyPr>
          <a:lstStyle/>
          <a:p>
            <a:r>
              <a:rPr lang="en-GB" sz="1400" dirty="0" smtClean="0">
                <a:solidFill>
                  <a:schemeClr val="accent6">
                    <a:lumMod val="50000"/>
                  </a:schemeClr>
                </a:solidFill>
              </a:rPr>
              <a:t>Planar magnetron Nb3Sn target sputtering</a:t>
            </a:r>
            <a:endParaRPr lang="en-GB" sz="1400" dirty="0">
              <a:solidFill>
                <a:schemeClr val="accent6">
                  <a:lumMod val="50000"/>
                </a:schemeClr>
              </a:solidFill>
              <a:sym typeface="Symbol" pitchFamily="18" charset="2"/>
            </a:endParaRPr>
          </a:p>
        </p:txBody>
      </p:sp>
    </p:spTree>
    <p:extLst>
      <p:ext uri="{BB962C8B-B14F-4D97-AF65-F5344CB8AC3E}">
        <p14:creationId xmlns:p14="http://schemas.microsoft.com/office/powerpoint/2010/main" val="2080905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SRF thin films </a:t>
            </a:r>
            <a:r>
              <a:rPr lang="en-US" sz="2800" dirty="0" smtClean="0"/>
              <a:t>R&amp;D: material/thin film analysis</a:t>
            </a:r>
            <a:endParaRPr lang="en-US" sz="2800"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à"/>
            </a:pPr>
            <a:r>
              <a:rPr lang="en-US" sz="2400" dirty="0" smtClean="0"/>
              <a:t>XRF, XPS, XRD (CERN), SIMS, …</a:t>
            </a:r>
          </a:p>
          <a:p>
            <a:pPr>
              <a:buFont typeface="Wingdings" panose="05000000000000000000" pitchFamily="2" charset="2"/>
              <a:buChar char="à"/>
            </a:pPr>
            <a:r>
              <a:rPr lang="en-US" sz="2400" dirty="0" smtClean="0"/>
              <a:t>SEM/EDS </a:t>
            </a:r>
            <a:r>
              <a:rPr lang="en-US" sz="2400" dirty="0" smtClean="0"/>
              <a:t>– FIB/SEM, </a:t>
            </a:r>
            <a:r>
              <a:rPr lang="en-US" sz="2400" dirty="0" smtClean="0"/>
              <a:t>STEM/TEM (CERN/EPFL)</a:t>
            </a:r>
            <a:endParaRPr lang="en-US" sz="2400" dirty="0" smtClean="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grpSp>
        <p:nvGrpSpPr>
          <p:cNvPr id="21" name="Group 20"/>
          <p:cNvGrpSpPr/>
          <p:nvPr/>
        </p:nvGrpSpPr>
        <p:grpSpPr>
          <a:xfrm>
            <a:off x="4511421" y="3257742"/>
            <a:ext cx="4612156" cy="2376845"/>
            <a:chOff x="1973950" y="3389814"/>
            <a:chExt cx="4612156" cy="2376845"/>
          </a:xfrm>
        </p:grpSpPr>
        <p:pic>
          <p:nvPicPr>
            <p:cNvPr id="7" name="Picture 6"/>
            <p:cNvPicPr>
              <a:picLocks noChangeAspect="1"/>
            </p:cNvPicPr>
            <p:nvPr/>
          </p:nvPicPr>
          <p:blipFill>
            <a:blip r:embed="rId2"/>
            <a:stretch>
              <a:fillRect/>
            </a:stretch>
          </p:blipFill>
          <p:spPr>
            <a:xfrm>
              <a:off x="1973950" y="3389814"/>
              <a:ext cx="4612156" cy="2376845"/>
            </a:xfrm>
            <a:prstGeom prst="rect">
              <a:avLst/>
            </a:prstGeom>
          </p:spPr>
        </p:pic>
        <p:sp>
          <p:nvSpPr>
            <p:cNvPr id="8" name="Rectangle 7"/>
            <p:cNvSpPr/>
            <p:nvPr/>
          </p:nvSpPr>
          <p:spPr>
            <a:xfrm>
              <a:off x="3359944" y="4559392"/>
              <a:ext cx="377031" cy="396784"/>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8" name="Straight Arrow Connector 17"/>
            <p:cNvCxnSpPr>
              <a:endCxn id="8" idx="3"/>
            </p:cNvCxnSpPr>
            <p:nvPr/>
          </p:nvCxnSpPr>
          <p:spPr>
            <a:xfrm flipH="1">
              <a:off x="3736975" y="4627563"/>
              <a:ext cx="615638" cy="130221"/>
            </a:xfrm>
            <a:prstGeom prst="straightConnector1">
              <a:avLst/>
            </a:prstGeom>
            <a:ln w="12700">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gr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9572" y="3487123"/>
            <a:ext cx="1707521" cy="1738709"/>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775" y="3487124"/>
            <a:ext cx="2582790" cy="1738708"/>
          </a:xfrm>
          <a:prstGeom prst="rect">
            <a:avLst/>
          </a:prstGeom>
        </p:spPr>
      </p:pic>
      <p:sp>
        <p:nvSpPr>
          <p:cNvPr id="30" name="Rectangle 29"/>
          <p:cNvSpPr/>
          <p:nvPr/>
        </p:nvSpPr>
        <p:spPr>
          <a:xfrm>
            <a:off x="834231" y="3993899"/>
            <a:ext cx="448469" cy="830206"/>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32" name="Elbow Connector 31"/>
          <p:cNvCxnSpPr>
            <a:stCxn id="30" idx="0"/>
            <a:endCxn id="22" idx="0"/>
          </p:cNvCxnSpPr>
          <p:nvPr/>
        </p:nvCxnSpPr>
        <p:spPr>
          <a:xfrm rot="5400000" flipH="1" flipV="1">
            <a:off x="2097511" y="2448078"/>
            <a:ext cx="506776" cy="2584867"/>
          </a:xfrm>
          <a:prstGeom prst="bentConnector3">
            <a:avLst>
              <a:gd name="adj1" fmla="val 145109"/>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37" name="Down Arrow 36"/>
          <p:cNvSpPr/>
          <p:nvPr/>
        </p:nvSpPr>
        <p:spPr>
          <a:xfrm rot="1646841">
            <a:off x="2427136" y="2430377"/>
            <a:ext cx="520856" cy="649705"/>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8" name="Down Arrow 37"/>
          <p:cNvSpPr/>
          <p:nvPr/>
        </p:nvSpPr>
        <p:spPr>
          <a:xfrm>
            <a:off x="4562542" y="2430376"/>
            <a:ext cx="508665" cy="649705"/>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3" name="TextBox 42"/>
          <p:cNvSpPr txBox="1"/>
          <p:nvPr/>
        </p:nvSpPr>
        <p:spPr>
          <a:xfrm>
            <a:off x="104775" y="5251738"/>
            <a:ext cx="3601452" cy="923330"/>
          </a:xfrm>
          <a:prstGeom prst="rect">
            <a:avLst/>
          </a:prstGeom>
          <a:noFill/>
        </p:spPr>
        <p:txBody>
          <a:bodyPr wrap="square" rtlCol="0">
            <a:spAutoFit/>
          </a:bodyPr>
          <a:lstStyle/>
          <a:p>
            <a:r>
              <a:rPr lang="en-US" dirty="0" smtClean="0">
                <a:solidFill>
                  <a:schemeClr val="accent6">
                    <a:lumMod val="50000"/>
                  </a:schemeClr>
                </a:solidFill>
              </a:rPr>
              <a:t>HIE-ISOLDE</a:t>
            </a:r>
          </a:p>
          <a:p>
            <a:r>
              <a:rPr lang="en-US" dirty="0" smtClean="0">
                <a:solidFill>
                  <a:schemeClr val="accent6">
                    <a:lumMod val="50000"/>
                  </a:schemeClr>
                </a:solidFill>
              </a:rPr>
              <a:t>Q4 </a:t>
            </a:r>
            <a:r>
              <a:rPr lang="en-US" dirty="0" smtClean="0">
                <a:solidFill>
                  <a:schemeClr val="accent6">
                    <a:lumMod val="50000"/>
                  </a:schemeClr>
                </a:solidFill>
              </a:rPr>
              <a:t>sample from middle antenna</a:t>
            </a:r>
          </a:p>
          <a:p>
            <a:r>
              <a:rPr lang="en-US" dirty="0" err="1" smtClean="0">
                <a:solidFill>
                  <a:schemeClr val="accent6">
                    <a:lumMod val="50000"/>
                  </a:schemeClr>
                </a:solidFill>
              </a:rPr>
              <a:t>Nb</a:t>
            </a:r>
            <a:r>
              <a:rPr lang="en-US" dirty="0" smtClean="0">
                <a:solidFill>
                  <a:schemeClr val="accent6">
                    <a:lumMod val="50000"/>
                  </a:schemeClr>
                </a:solidFill>
              </a:rPr>
              <a:t>/Cu, 14 runs coating</a:t>
            </a:r>
            <a:endParaRPr lang="en-US" dirty="0">
              <a:solidFill>
                <a:schemeClr val="accent6">
                  <a:lumMod val="50000"/>
                </a:schemeClr>
              </a:solidFill>
            </a:endParaRPr>
          </a:p>
        </p:txBody>
      </p:sp>
      <p:sp>
        <p:nvSpPr>
          <p:cNvPr id="44" name="TextBox 43"/>
          <p:cNvSpPr txBox="1"/>
          <p:nvPr/>
        </p:nvSpPr>
        <p:spPr>
          <a:xfrm>
            <a:off x="6582266" y="5862222"/>
            <a:ext cx="2541312" cy="261610"/>
          </a:xfrm>
          <a:prstGeom prst="rect">
            <a:avLst/>
          </a:prstGeom>
          <a:noFill/>
        </p:spPr>
        <p:txBody>
          <a:bodyPr wrap="square" rtlCol="0">
            <a:spAutoFit/>
          </a:bodyPr>
          <a:lstStyle/>
          <a:p>
            <a:r>
              <a:rPr lang="en-US" sz="1100" dirty="0" smtClean="0"/>
              <a:t>Courtesy B. Bartova and EPFL-CIME</a:t>
            </a:r>
            <a:endParaRPr lang="en-US" sz="1100" dirty="0"/>
          </a:p>
        </p:txBody>
      </p:sp>
      <p:cxnSp>
        <p:nvCxnSpPr>
          <p:cNvPr id="45" name="Straight Arrow Connector 44"/>
          <p:cNvCxnSpPr/>
          <p:nvPr/>
        </p:nvCxnSpPr>
        <p:spPr>
          <a:xfrm flipH="1">
            <a:off x="4357615" y="4623178"/>
            <a:ext cx="491903" cy="2534"/>
          </a:xfrm>
          <a:prstGeom prst="straightConnector1">
            <a:avLst/>
          </a:prstGeom>
          <a:ln w="12700">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79922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3824" y="347388"/>
            <a:ext cx="2639301" cy="5809927"/>
          </a:xfrm>
          <a:prstGeom prst="rect">
            <a:avLst/>
          </a:prstGeom>
        </p:spPr>
      </p:pic>
      <p:sp>
        <p:nvSpPr>
          <p:cNvPr id="2" name="Title 1"/>
          <p:cNvSpPr>
            <a:spLocks noGrp="1"/>
          </p:cNvSpPr>
          <p:nvPr>
            <p:ph type="title"/>
          </p:nvPr>
        </p:nvSpPr>
        <p:spPr/>
        <p:txBody>
          <a:bodyPr>
            <a:normAutofit fontScale="90000"/>
          </a:bodyPr>
          <a:lstStyle/>
          <a:p>
            <a:r>
              <a:rPr lang="en-US" sz="3200" dirty="0" smtClean="0"/>
              <a:t>SRF thin films R&amp;D </a:t>
            </a:r>
            <a:r>
              <a:rPr lang="en-US" sz="3200" dirty="0" smtClean="0"/>
              <a:t>topics: plasma diagnostics</a:t>
            </a:r>
            <a:endParaRPr lang="en-US" sz="3200" dirty="0"/>
          </a:p>
        </p:txBody>
      </p:sp>
      <p:sp>
        <p:nvSpPr>
          <p:cNvPr id="3" name="Content Placeholder 2"/>
          <p:cNvSpPr>
            <a:spLocks noGrp="1"/>
          </p:cNvSpPr>
          <p:nvPr>
            <p:ph idx="1"/>
          </p:nvPr>
        </p:nvSpPr>
        <p:spPr/>
        <p:txBody>
          <a:bodyPr>
            <a:normAutofit/>
          </a:bodyPr>
          <a:lstStyle/>
          <a:p>
            <a:pPr marL="36576" indent="0">
              <a:buNone/>
            </a:pPr>
            <a:r>
              <a:rPr lang="en-US" dirty="0" smtClean="0"/>
              <a:t>Plasma </a:t>
            </a:r>
            <a:r>
              <a:rPr lang="en-US" dirty="0" smtClean="0"/>
              <a:t>test </a:t>
            </a:r>
            <a:r>
              <a:rPr lang="en-US" dirty="0" smtClean="0"/>
              <a:t>bench</a:t>
            </a:r>
            <a:endParaRPr lang="en-US" dirty="0" smtClean="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11532" r="10460" b="32409"/>
          <a:stretch/>
        </p:blipFill>
        <p:spPr>
          <a:xfrm rot="5400000">
            <a:off x="428466" y="4460476"/>
            <a:ext cx="1438067" cy="1600200"/>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400" y="1861351"/>
            <a:ext cx="3524575" cy="2643431"/>
          </a:xfrm>
          <a:prstGeom prst="rect">
            <a:avLst/>
          </a:prstGeom>
        </p:spPr>
      </p:pic>
      <p:cxnSp>
        <p:nvCxnSpPr>
          <p:cNvPr id="27" name="Straight Arrow Connector 26"/>
          <p:cNvCxnSpPr/>
          <p:nvPr/>
        </p:nvCxnSpPr>
        <p:spPr>
          <a:xfrm flipV="1">
            <a:off x="1227221" y="3765740"/>
            <a:ext cx="1" cy="1078976"/>
          </a:xfrm>
          <a:prstGeom prst="straightConnector1">
            <a:avLst/>
          </a:prstGeom>
          <a:ln w="28575">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sp>
        <p:nvSpPr>
          <p:cNvPr id="24" name="Rectangle 23"/>
          <p:cNvSpPr/>
          <p:nvPr/>
        </p:nvSpPr>
        <p:spPr>
          <a:xfrm>
            <a:off x="1557614" y="4562101"/>
            <a:ext cx="4265670" cy="1477328"/>
          </a:xfrm>
          <a:prstGeom prst="rect">
            <a:avLst/>
          </a:prstGeom>
        </p:spPr>
        <p:txBody>
          <a:bodyPr wrap="square">
            <a:spAutoFit/>
          </a:bodyPr>
          <a:lstStyle/>
          <a:p>
            <a:pPr lvl="1">
              <a:buFont typeface="Wingdings" panose="05000000000000000000" pitchFamily="2" charset="2"/>
              <a:buChar char="à"/>
            </a:pPr>
            <a:r>
              <a:rPr lang="en-US" dirty="0">
                <a:sym typeface="Wingdings" panose="05000000000000000000" pitchFamily="2" charset="2"/>
              </a:rPr>
              <a:t>current/voltage probes</a:t>
            </a:r>
          </a:p>
          <a:p>
            <a:pPr lvl="1">
              <a:buFont typeface="Wingdings" panose="05000000000000000000" pitchFamily="2" charset="2"/>
              <a:buChar char="à"/>
            </a:pPr>
            <a:r>
              <a:rPr lang="en-US" dirty="0">
                <a:sym typeface="Wingdings" panose="05000000000000000000" pitchFamily="2" charset="2"/>
              </a:rPr>
              <a:t>Retarding Field Analyzer (RFA)</a:t>
            </a:r>
          </a:p>
          <a:p>
            <a:pPr lvl="1">
              <a:buFont typeface="Wingdings" panose="05000000000000000000" pitchFamily="2" charset="2"/>
              <a:buChar char="à"/>
            </a:pPr>
            <a:r>
              <a:rPr lang="en-US" dirty="0">
                <a:sym typeface="Wingdings" panose="05000000000000000000" pitchFamily="2" charset="2"/>
              </a:rPr>
              <a:t>Quartz balance</a:t>
            </a:r>
          </a:p>
          <a:p>
            <a:pPr lvl="1">
              <a:buFont typeface="Wingdings" panose="05000000000000000000" pitchFamily="2" charset="2"/>
              <a:buChar char="à"/>
            </a:pPr>
            <a:r>
              <a:rPr lang="en-US" dirty="0">
                <a:sym typeface="Wingdings" panose="05000000000000000000" pitchFamily="2" charset="2"/>
              </a:rPr>
              <a:t>OES</a:t>
            </a:r>
          </a:p>
          <a:p>
            <a:pPr lvl="1">
              <a:buFont typeface="Wingdings" panose="05000000000000000000" pitchFamily="2" charset="2"/>
              <a:buChar char="à"/>
            </a:pPr>
            <a:r>
              <a:rPr lang="en-US" dirty="0">
                <a:sym typeface="Wingdings" panose="05000000000000000000" pitchFamily="2" charset="2"/>
              </a:rPr>
              <a:t>Langmuir probe</a:t>
            </a:r>
          </a:p>
        </p:txBody>
      </p:sp>
      <p:sp>
        <p:nvSpPr>
          <p:cNvPr id="25" name="TextBox 24"/>
          <p:cNvSpPr txBox="1"/>
          <p:nvPr/>
        </p:nvSpPr>
        <p:spPr>
          <a:xfrm>
            <a:off x="245342" y="5936673"/>
            <a:ext cx="2144340" cy="276999"/>
          </a:xfrm>
          <a:prstGeom prst="rect">
            <a:avLst/>
          </a:prstGeom>
          <a:noFill/>
        </p:spPr>
        <p:txBody>
          <a:bodyPr wrap="square" rtlCol="0">
            <a:spAutoFit/>
          </a:bodyPr>
          <a:lstStyle/>
          <a:p>
            <a:r>
              <a:rPr lang="en-US" sz="1200" dirty="0" smtClean="0">
                <a:solidFill>
                  <a:schemeClr val="accent6">
                    <a:lumMod val="50000"/>
                  </a:schemeClr>
                </a:solidFill>
              </a:rPr>
              <a:t>Bottom view of plasma</a:t>
            </a:r>
            <a:endParaRPr lang="en-US" sz="1200" dirty="0">
              <a:solidFill>
                <a:schemeClr val="accent6">
                  <a:lumMod val="50000"/>
                </a:schemeClr>
              </a:solidFill>
            </a:endParaRPr>
          </a:p>
        </p:txBody>
      </p:sp>
      <p:cxnSp>
        <p:nvCxnSpPr>
          <p:cNvPr id="35" name="Straight Arrow Connector 34"/>
          <p:cNvCxnSpPr>
            <a:endCxn id="28" idx="3"/>
          </p:cNvCxnSpPr>
          <p:nvPr/>
        </p:nvCxnSpPr>
        <p:spPr>
          <a:xfrm flipH="1" flipV="1">
            <a:off x="6648210" y="2327152"/>
            <a:ext cx="1092108" cy="322710"/>
          </a:xfrm>
          <a:prstGeom prst="straightConnector1">
            <a:avLst/>
          </a:prstGeom>
          <a:ln w="19050">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sp>
        <p:nvSpPr>
          <p:cNvPr id="28" name="TextBox 27"/>
          <p:cNvSpPr txBox="1"/>
          <p:nvPr/>
        </p:nvSpPr>
        <p:spPr>
          <a:xfrm>
            <a:off x="5443963" y="2034764"/>
            <a:ext cx="1204247" cy="584775"/>
          </a:xfrm>
          <a:prstGeom prst="rect">
            <a:avLst/>
          </a:prstGeom>
          <a:noFill/>
        </p:spPr>
        <p:txBody>
          <a:bodyPr wrap="square" rtlCol="0">
            <a:spAutoFit/>
          </a:bodyPr>
          <a:lstStyle/>
          <a:p>
            <a:r>
              <a:rPr lang="en-US" sz="1600" dirty="0">
                <a:solidFill>
                  <a:schemeClr val="accent6">
                    <a:lumMod val="50000"/>
                  </a:schemeClr>
                </a:solidFill>
              </a:rPr>
              <a:t>a</a:t>
            </a:r>
            <a:r>
              <a:rPr lang="en-US" sz="1600" dirty="0" smtClean="0">
                <a:solidFill>
                  <a:schemeClr val="accent6">
                    <a:lumMod val="50000"/>
                  </a:schemeClr>
                </a:solidFill>
              </a:rPr>
              <a:t>node </a:t>
            </a:r>
            <a:r>
              <a:rPr lang="en-US" sz="1600" dirty="0" smtClean="0">
                <a:solidFill>
                  <a:schemeClr val="accent6">
                    <a:lumMod val="50000"/>
                  </a:schemeClr>
                </a:solidFill>
              </a:rPr>
              <a:t>tube (+bias)</a:t>
            </a:r>
            <a:endParaRPr lang="en-US" sz="1600" dirty="0">
              <a:solidFill>
                <a:schemeClr val="accent6">
                  <a:lumMod val="50000"/>
                </a:schemeClr>
              </a:solidFill>
            </a:endParaRPr>
          </a:p>
        </p:txBody>
      </p:sp>
      <p:sp>
        <p:nvSpPr>
          <p:cNvPr id="39" name="TextBox 38"/>
          <p:cNvSpPr txBox="1"/>
          <p:nvPr/>
        </p:nvSpPr>
        <p:spPr>
          <a:xfrm>
            <a:off x="4936282" y="2731109"/>
            <a:ext cx="1774003" cy="1077218"/>
          </a:xfrm>
          <a:prstGeom prst="rect">
            <a:avLst/>
          </a:prstGeom>
          <a:noFill/>
        </p:spPr>
        <p:txBody>
          <a:bodyPr wrap="square" rtlCol="0">
            <a:spAutoFit/>
          </a:bodyPr>
          <a:lstStyle/>
          <a:p>
            <a:r>
              <a:rPr lang="en-US" sz="1600" dirty="0" err="1" smtClean="0">
                <a:solidFill>
                  <a:schemeClr val="accent6">
                    <a:lumMod val="50000"/>
                  </a:schemeClr>
                </a:solidFill>
              </a:rPr>
              <a:t>Nb</a:t>
            </a:r>
            <a:r>
              <a:rPr lang="en-US" sz="1600" dirty="0" smtClean="0">
                <a:solidFill>
                  <a:schemeClr val="accent6">
                    <a:lumMod val="50000"/>
                  </a:schemeClr>
                </a:solidFill>
              </a:rPr>
              <a:t> cathode</a:t>
            </a:r>
          </a:p>
          <a:p>
            <a:pPr marL="285750" indent="-285750">
              <a:buFont typeface="Arial" panose="020B0604020202020204" pitchFamily="34" charset="0"/>
              <a:buChar char="•"/>
            </a:pPr>
            <a:r>
              <a:rPr lang="en-US" sz="1600" dirty="0" smtClean="0">
                <a:solidFill>
                  <a:schemeClr val="accent6">
                    <a:lumMod val="50000"/>
                  </a:schemeClr>
                </a:solidFill>
              </a:rPr>
              <a:t>DC bias diode</a:t>
            </a:r>
          </a:p>
          <a:p>
            <a:pPr marL="285750" indent="-285750">
              <a:buFont typeface="Arial" panose="020B0604020202020204" pitchFamily="34" charset="0"/>
              <a:buChar char="•"/>
            </a:pPr>
            <a:r>
              <a:rPr lang="en-US" sz="1600" dirty="0" smtClean="0">
                <a:solidFill>
                  <a:schemeClr val="accent6">
                    <a:lumMod val="50000"/>
                  </a:schemeClr>
                </a:solidFill>
              </a:rPr>
              <a:t>DCMS</a:t>
            </a:r>
          </a:p>
          <a:p>
            <a:pPr marL="285750" indent="-285750">
              <a:buFont typeface="Arial" panose="020B0604020202020204" pitchFamily="34" charset="0"/>
              <a:buChar char="•"/>
            </a:pPr>
            <a:r>
              <a:rPr lang="en-US" sz="1600" dirty="0" smtClean="0">
                <a:solidFill>
                  <a:schemeClr val="accent6">
                    <a:lumMod val="50000"/>
                  </a:schemeClr>
                </a:solidFill>
              </a:rPr>
              <a:t>(HIPIMS)</a:t>
            </a:r>
            <a:endParaRPr lang="en-US" sz="1600" dirty="0">
              <a:solidFill>
                <a:schemeClr val="accent6">
                  <a:lumMod val="50000"/>
                </a:schemeClr>
              </a:solidFill>
            </a:endParaRPr>
          </a:p>
        </p:txBody>
      </p:sp>
      <p:cxnSp>
        <p:nvCxnSpPr>
          <p:cNvPr id="40" name="Straight Arrow Connector 39"/>
          <p:cNvCxnSpPr>
            <a:endCxn id="39" idx="3"/>
          </p:cNvCxnSpPr>
          <p:nvPr/>
        </p:nvCxnSpPr>
        <p:spPr>
          <a:xfrm flipH="1" flipV="1">
            <a:off x="6710285" y="3269718"/>
            <a:ext cx="1368071" cy="347632"/>
          </a:xfrm>
          <a:prstGeom prst="straightConnector1">
            <a:avLst/>
          </a:prstGeom>
          <a:ln w="19050">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cxnSp>
        <p:nvCxnSpPr>
          <p:cNvPr id="42" name="Straight Arrow Connector 41"/>
          <p:cNvCxnSpPr>
            <a:endCxn id="46" idx="3"/>
          </p:cNvCxnSpPr>
          <p:nvPr/>
        </p:nvCxnSpPr>
        <p:spPr>
          <a:xfrm flipH="1" flipV="1">
            <a:off x="6912519" y="1566364"/>
            <a:ext cx="466850" cy="249538"/>
          </a:xfrm>
          <a:prstGeom prst="straightConnector1">
            <a:avLst/>
          </a:prstGeom>
          <a:ln w="19050">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sp>
        <p:nvSpPr>
          <p:cNvPr id="46" name="TextBox 45"/>
          <p:cNvSpPr txBox="1"/>
          <p:nvPr/>
        </p:nvSpPr>
        <p:spPr>
          <a:xfrm>
            <a:off x="5443964" y="1273976"/>
            <a:ext cx="1468555" cy="584775"/>
          </a:xfrm>
          <a:prstGeom prst="rect">
            <a:avLst/>
          </a:prstGeom>
          <a:noFill/>
        </p:spPr>
        <p:txBody>
          <a:bodyPr wrap="square" rtlCol="0">
            <a:spAutoFit/>
          </a:bodyPr>
          <a:lstStyle/>
          <a:p>
            <a:r>
              <a:rPr lang="en-US" sz="1600" dirty="0" smtClean="0">
                <a:solidFill>
                  <a:schemeClr val="accent6">
                    <a:lumMod val="50000"/>
                  </a:schemeClr>
                </a:solidFill>
              </a:rPr>
              <a:t>UHV vacuum </a:t>
            </a:r>
            <a:r>
              <a:rPr lang="en-US" sz="1600" dirty="0" smtClean="0">
                <a:solidFill>
                  <a:schemeClr val="accent6">
                    <a:lumMod val="50000"/>
                  </a:schemeClr>
                </a:solidFill>
              </a:rPr>
              <a:t>chamber</a:t>
            </a:r>
            <a:endParaRPr lang="en-US" sz="1600" dirty="0">
              <a:solidFill>
                <a:schemeClr val="accent6">
                  <a:lumMod val="50000"/>
                </a:schemeClr>
              </a:solidFill>
            </a:endParaRPr>
          </a:p>
        </p:txBody>
      </p:sp>
      <p:sp>
        <p:nvSpPr>
          <p:cNvPr id="47" name="TextBox 46"/>
          <p:cNvSpPr txBox="1"/>
          <p:nvPr/>
        </p:nvSpPr>
        <p:spPr>
          <a:xfrm>
            <a:off x="4936281" y="3953636"/>
            <a:ext cx="1777791" cy="584775"/>
          </a:xfrm>
          <a:prstGeom prst="rect">
            <a:avLst/>
          </a:prstGeom>
          <a:noFill/>
        </p:spPr>
        <p:txBody>
          <a:bodyPr wrap="square" rtlCol="0">
            <a:spAutoFit/>
          </a:bodyPr>
          <a:lstStyle/>
          <a:p>
            <a:r>
              <a:rPr lang="en-US" sz="1600" dirty="0">
                <a:solidFill>
                  <a:schemeClr val="accent6">
                    <a:lumMod val="50000"/>
                  </a:schemeClr>
                </a:solidFill>
              </a:rPr>
              <a:t>d</a:t>
            </a:r>
            <a:r>
              <a:rPr lang="en-US" sz="1600" dirty="0" smtClean="0">
                <a:solidFill>
                  <a:schemeClr val="accent6">
                    <a:lumMod val="50000"/>
                  </a:schemeClr>
                </a:solidFill>
              </a:rPr>
              <a:t>iagnostic port:</a:t>
            </a:r>
          </a:p>
          <a:p>
            <a:r>
              <a:rPr lang="en-US" sz="1600" dirty="0" smtClean="0">
                <a:solidFill>
                  <a:schemeClr val="accent6">
                    <a:lumMod val="50000"/>
                  </a:schemeClr>
                </a:solidFill>
              </a:rPr>
              <a:t>RFA, </a:t>
            </a:r>
            <a:r>
              <a:rPr lang="en-US" sz="1600" dirty="0" err="1" smtClean="0">
                <a:solidFill>
                  <a:schemeClr val="accent6">
                    <a:lumMod val="50000"/>
                  </a:schemeClr>
                </a:solidFill>
              </a:rPr>
              <a:t>Qz</a:t>
            </a:r>
            <a:r>
              <a:rPr lang="en-US" sz="1600" dirty="0" smtClean="0">
                <a:solidFill>
                  <a:schemeClr val="accent6">
                    <a:lumMod val="50000"/>
                  </a:schemeClr>
                </a:solidFill>
              </a:rPr>
              <a:t>-balance</a:t>
            </a:r>
          </a:p>
        </p:txBody>
      </p:sp>
      <p:cxnSp>
        <p:nvCxnSpPr>
          <p:cNvPr id="48" name="Straight Arrow Connector 47"/>
          <p:cNvCxnSpPr>
            <a:endCxn id="47" idx="3"/>
          </p:cNvCxnSpPr>
          <p:nvPr/>
        </p:nvCxnSpPr>
        <p:spPr>
          <a:xfrm flipH="1" flipV="1">
            <a:off x="6714072" y="4246024"/>
            <a:ext cx="1178934" cy="258760"/>
          </a:xfrm>
          <a:prstGeom prst="straightConnector1">
            <a:avLst/>
          </a:prstGeom>
          <a:ln w="19050">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sp>
        <p:nvSpPr>
          <p:cNvPr id="50" name="TextBox 49"/>
          <p:cNvSpPr txBox="1"/>
          <p:nvPr/>
        </p:nvSpPr>
        <p:spPr>
          <a:xfrm>
            <a:off x="5443965" y="5329521"/>
            <a:ext cx="1700463" cy="830997"/>
          </a:xfrm>
          <a:prstGeom prst="rect">
            <a:avLst/>
          </a:prstGeom>
          <a:noFill/>
        </p:spPr>
        <p:txBody>
          <a:bodyPr wrap="square" rtlCol="0">
            <a:spAutoFit/>
          </a:bodyPr>
          <a:lstStyle/>
          <a:p>
            <a:r>
              <a:rPr lang="en-US" sz="1600" dirty="0" smtClean="0">
                <a:solidFill>
                  <a:schemeClr val="accent6">
                    <a:lumMod val="50000"/>
                  </a:schemeClr>
                </a:solidFill>
              </a:rPr>
              <a:t>Cu strip for thickness profile</a:t>
            </a:r>
          </a:p>
          <a:p>
            <a:r>
              <a:rPr lang="en-US" sz="1600" dirty="0" smtClean="0">
                <a:solidFill>
                  <a:schemeClr val="accent6">
                    <a:lumMod val="50000"/>
                  </a:schemeClr>
                </a:solidFill>
              </a:rPr>
              <a:t>400 mm height</a:t>
            </a:r>
            <a:endParaRPr lang="en-US" sz="1600" dirty="0">
              <a:solidFill>
                <a:schemeClr val="accent6">
                  <a:lumMod val="50000"/>
                </a:schemeClr>
              </a:solidFill>
            </a:endParaRPr>
          </a:p>
        </p:txBody>
      </p:sp>
      <p:cxnSp>
        <p:nvCxnSpPr>
          <p:cNvPr id="51" name="Straight Arrow Connector 50"/>
          <p:cNvCxnSpPr>
            <a:endCxn id="50" idx="3"/>
          </p:cNvCxnSpPr>
          <p:nvPr/>
        </p:nvCxnSpPr>
        <p:spPr>
          <a:xfrm flipH="1">
            <a:off x="7144428" y="5272203"/>
            <a:ext cx="1083666" cy="472817"/>
          </a:xfrm>
          <a:prstGeom prst="straightConnector1">
            <a:avLst/>
          </a:prstGeom>
          <a:ln w="19050">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947238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1376" y="3878379"/>
            <a:ext cx="4360942" cy="2277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3"/>
          <a:stretch>
            <a:fillRect/>
          </a:stretch>
        </p:blipFill>
        <p:spPr>
          <a:xfrm>
            <a:off x="5773107" y="1693851"/>
            <a:ext cx="2404531" cy="2254618"/>
          </a:xfrm>
          <a:prstGeom prst="rect">
            <a:avLst/>
          </a:prstGeom>
        </p:spPr>
      </p:pic>
      <p:sp>
        <p:nvSpPr>
          <p:cNvPr id="2" name="Title 1"/>
          <p:cNvSpPr>
            <a:spLocks noGrp="1"/>
          </p:cNvSpPr>
          <p:nvPr>
            <p:ph type="title"/>
          </p:nvPr>
        </p:nvSpPr>
        <p:spPr/>
        <p:txBody>
          <a:bodyPr>
            <a:noAutofit/>
          </a:bodyPr>
          <a:lstStyle/>
          <a:p>
            <a:r>
              <a:rPr lang="en-US" sz="3600" dirty="0" smtClean="0"/>
              <a:t>SRF thin films </a:t>
            </a:r>
            <a:r>
              <a:rPr lang="en-US" sz="3600" dirty="0" smtClean="0"/>
              <a:t>R&amp;D: plasma simulation</a:t>
            </a:r>
            <a:endParaRPr lang="en-US" sz="3600" dirty="0"/>
          </a:p>
        </p:txBody>
      </p:sp>
      <p:sp>
        <p:nvSpPr>
          <p:cNvPr id="3" name="Content Placeholder 2"/>
          <p:cNvSpPr>
            <a:spLocks noGrp="1"/>
          </p:cNvSpPr>
          <p:nvPr>
            <p:ph idx="1"/>
          </p:nvPr>
        </p:nvSpPr>
        <p:spPr/>
        <p:txBody>
          <a:bodyPr>
            <a:normAutofit/>
          </a:bodyPr>
          <a:lstStyle/>
          <a:p>
            <a:pPr marL="36576" indent="0">
              <a:buNone/>
            </a:pPr>
            <a:r>
              <a:rPr lang="en-US" dirty="0" smtClean="0">
                <a:sym typeface="Wingdings" panose="05000000000000000000" pitchFamily="2" charset="2"/>
              </a:rPr>
              <a:t>DSMC/PIC-MC </a:t>
            </a:r>
            <a:r>
              <a:rPr lang="en-US" dirty="0" smtClean="0">
                <a:sym typeface="Wingdings" panose="05000000000000000000" pitchFamily="2" charset="2"/>
              </a:rPr>
              <a:t>code</a:t>
            </a:r>
            <a:endParaRPr lang="en-US" dirty="0" smtClean="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
        <p:nvSpPr>
          <p:cNvPr id="13" name="Content Placeholder 2"/>
          <p:cNvSpPr txBox="1">
            <a:spLocks/>
          </p:cNvSpPr>
          <p:nvPr/>
        </p:nvSpPr>
        <p:spPr>
          <a:xfrm>
            <a:off x="352926" y="1965101"/>
            <a:ext cx="6523923" cy="2093937"/>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sz="1800" dirty="0" smtClean="0"/>
              <a:t>P = </a:t>
            </a:r>
            <a:r>
              <a:rPr lang="en-GB" sz="1800" dirty="0" smtClean="0"/>
              <a:t>0.32 mbar </a:t>
            </a:r>
            <a:r>
              <a:rPr lang="en-GB" sz="1800" dirty="0" smtClean="0"/>
              <a:t>(diode discharge)</a:t>
            </a:r>
          </a:p>
          <a:p>
            <a:r>
              <a:rPr lang="en-GB" sz="1800" dirty="0" smtClean="0"/>
              <a:t>Constant wall temperature</a:t>
            </a:r>
          </a:p>
          <a:p>
            <a:r>
              <a:rPr lang="en-GB" sz="1800" dirty="0" smtClean="0"/>
              <a:t>Initial charged particles density = 10</a:t>
            </a:r>
            <a:r>
              <a:rPr lang="en-GB" sz="1800" baseline="30000" dirty="0" smtClean="0"/>
              <a:t>13</a:t>
            </a:r>
            <a:r>
              <a:rPr lang="en-GB" sz="1800" dirty="0" smtClean="0"/>
              <a:t> m</a:t>
            </a:r>
            <a:r>
              <a:rPr lang="en-GB" sz="1800" baseline="30000" dirty="0" smtClean="0"/>
              <a:t>-3</a:t>
            </a:r>
          </a:p>
          <a:p>
            <a:r>
              <a:rPr lang="en-GB" sz="1800" dirty="0" smtClean="0"/>
              <a:t>Power = 10 W</a:t>
            </a:r>
          </a:p>
          <a:p>
            <a:r>
              <a:rPr lang="en-GB" sz="1800" dirty="0" smtClean="0"/>
              <a:t>Maximum voltage = 1000 V</a:t>
            </a:r>
          </a:p>
          <a:p>
            <a:pPr>
              <a:buFont typeface="Wingdings" panose="05000000000000000000" pitchFamily="2" charset="2"/>
              <a:buChar char="à"/>
            </a:pPr>
            <a:r>
              <a:rPr lang="en-GB" sz="1800" dirty="0" smtClean="0">
                <a:solidFill>
                  <a:srgbClr val="00B050"/>
                </a:solidFill>
                <a:sym typeface="Wingdings" panose="05000000000000000000" pitchFamily="2" charset="2"/>
              </a:rPr>
              <a:t>benchmarking with plasma test bench</a:t>
            </a:r>
          </a:p>
          <a:p>
            <a:pPr marL="36576" indent="0">
              <a:buNone/>
            </a:pPr>
            <a:endParaRPr lang="en-GB" sz="1800" dirty="0"/>
          </a:p>
        </p:txBody>
      </p:sp>
      <p:pic>
        <p:nvPicPr>
          <p:cNvPr id="8" name="Picture 7"/>
          <p:cNvPicPr>
            <a:picLocks noChangeAspect="1"/>
          </p:cNvPicPr>
          <p:nvPr/>
        </p:nvPicPr>
        <p:blipFill>
          <a:blip r:embed="rId4"/>
          <a:stretch>
            <a:fillRect/>
          </a:stretch>
        </p:blipFill>
        <p:spPr>
          <a:xfrm>
            <a:off x="5018667" y="4014102"/>
            <a:ext cx="3697264" cy="2141531"/>
          </a:xfrm>
          <a:prstGeom prst="rect">
            <a:avLst/>
          </a:prstGeom>
        </p:spPr>
      </p:pic>
    </p:spTree>
    <p:extLst>
      <p:ext uri="{BB962C8B-B14F-4D97-AF65-F5344CB8AC3E}">
        <p14:creationId xmlns:p14="http://schemas.microsoft.com/office/powerpoint/2010/main" val="3162512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36576" indent="0" algn="ctr">
              <a:buNone/>
            </a:pPr>
            <a:endParaRPr lang="en-US" sz="2400" dirty="0" smtClean="0"/>
          </a:p>
          <a:p>
            <a:pPr marL="36576" indent="0" algn="ctr">
              <a:buNone/>
            </a:pPr>
            <a:endParaRPr lang="en-US" sz="2400" dirty="0" smtClean="0"/>
          </a:p>
          <a:p>
            <a:pPr marL="36576" indent="0" algn="ctr">
              <a:buNone/>
            </a:pPr>
            <a:r>
              <a:rPr lang="en-US" sz="2400" dirty="0" smtClean="0"/>
              <a:t>Thank you for your attention</a:t>
            </a:r>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1474" b="7632"/>
          <a:stretch/>
        </p:blipFill>
        <p:spPr>
          <a:xfrm>
            <a:off x="-1373" y="3737811"/>
            <a:ext cx="9144000" cy="1820781"/>
          </a:xfrm>
          <a:prstGeom prst="rect">
            <a:avLst/>
          </a:prstGeom>
        </p:spPr>
      </p:pic>
      <p:sp>
        <p:nvSpPr>
          <p:cNvPr id="9" name="TextBox 8"/>
          <p:cNvSpPr txBox="1"/>
          <p:nvPr/>
        </p:nvSpPr>
        <p:spPr>
          <a:xfrm>
            <a:off x="3576016" y="5234382"/>
            <a:ext cx="1989221" cy="369332"/>
          </a:xfrm>
          <a:prstGeom prst="rect">
            <a:avLst/>
          </a:prstGeom>
          <a:noFill/>
        </p:spPr>
        <p:txBody>
          <a:bodyPr wrap="square" rtlCol="0">
            <a:spAutoFit/>
          </a:bodyPr>
          <a:lstStyle/>
          <a:p>
            <a:r>
              <a:rPr lang="en-US" dirty="0" smtClean="0"/>
              <a:t>TE-VSC group</a:t>
            </a:r>
            <a:endParaRPr lang="en-US" dirty="0"/>
          </a:p>
        </p:txBody>
      </p:sp>
    </p:spTree>
    <p:extLst>
      <p:ext uri="{BB962C8B-B14F-4D97-AF65-F5344CB8AC3E}">
        <p14:creationId xmlns:p14="http://schemas.microsoft.com/office/powerpoint/2010/main" val="1385364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0437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SRF thin films R&amp;D topics</a:t>
            </a:r>
            <a:endParaRPr lang="en-US" dirty="0"/>
          </a:p>
        </p:txBody>
      </p:sp>
      <p:sp>
        <p:nvSpPr>
          <p:cNvPr id="3" name="Content Placeholder 2"/>
          <p:cNvSpPr>
            <a:spLocks noGrp="1"/>
          </p:cNvSpPr>
          <p:nvPr>
            <p:ph idx="1"/>
          </p:nvPr>
        </p:nvSpPr>
        <p:spPr/>
        <p:txBody>
          <a:bodyPr>
            <a:normAutofit fontScale="62500" lnSpcReduction="20000"/>
          </a:bodyPr>
          <a:lstStyle/>
          <a:p>
            <a:pPr marL="36576" indent="0">
              <a:buNone/>
            </a:pPr>
            <a:r>
              <a:rPr lang="en-US" dirty="0" smtClean="0"/>
              <a:t>Focus on:</a:t>
            </a:r>
          </a:p>
          <a:p>
            <a:r>
              <a:rPr lang="en-US" dirty="0" smtClean="0"/>
              <a:t>Coating technics</a:t>
            </a:r>
          </a:p>
          <a:p>
            <a:pPr lvl="1">
              <a:buFont typeface="Wingdings" panose="05000000000000000000" pitchFamily="2" charset="2"/>
              <a:buChar char="à"/>
            </a:pPr>
            <a:r>
              <a:rPr lang="en-US" dirty="0" smtClean="0">
                <a:sym typeface="Wingdings" panose="05000000000000000000" pitchFamily="2" charset="2"/>
              </a:rPr>
              <a:t>DC-bias diode</a:t>
            </a:r>
          </a:p>
          <a:p>
            <a:pPr lvl="1">
              <a:buFont typeface="Wingdings" panose="05000000000000000000" pitchFamily="2" charset="2"/>
              <a:buChar char="à"/>
            </a:pPr>
            <a:r>
              <a:rPr lang="en-US" dirty="0" smtClean="0"/>
              <a:t>DCMS + bias</a:t>
            </a:r>
          </a:p>
          <a:p>
            <a:pPr lvl="1">
              <a:buFont typeface="Wingdings" panose="05000000000000000000" pitchFamily="2" charset="2"/>
              <a:buChar char="à"/>
            </a:pPr>
            <a:r>
              <a:rPr lang="en-US" dirty="0" err="1" smtClean="0"/>
              <a:t>HiPIMS</a:t>
            </a:r>
            <a:r>
              <a:rPr lang="en-US" dirty="0" smtClean="0"/>
              <a:t> + bias</a:t>
            </a:r>
          </a:p>
          <a:p>
            <a:pPr lvl="1">
              <a:buFont typeface="Wingdings" panose="05000000000000000000" pitchFamily="2" charset="2"/>
              <a:buChar char="à"/>
            </a:pPr>
            <a:r>
              <a:rPr lang="en-US" dirty="0" smtClean="0"/>
              <a:t>New energetic deposition source?</a:t>
            </a:r>
          </a:p>
          <a:p>
            <a:r>
              <a:rPr lang="en-US" dirty="0" smtClean="0"/>
              <a:t>SC Material </a:t>
            </a:r>
            <a:r>
              <a:rPr lang="en-US" dirty="0" smtClean="0">
                <a:sym typeface="Wingdings" panose="05000000000000000000" pitchFamily="2" charset="2"/>
              </a:rPr>
              <a:t> </a:t>
            </a:r>
            <a:r>
              <a:rPr lang="en-US" dirty="0" err="1" smtClean="0">
                <a:sym typeface="Wingdings" panose="05000000000000000000" pitchFamily="2" charset="2"/>
              </a:rPr>
              <a:t>Nb</a:t>
            </a:r>
            <a:r>
              <a:rPr lang="en-US" dirty="0" smtClean="0">
                <a:sym typeface="Wingdings" panose="05000000000000000000" pitchFamily="2" charset="2"/>
              </a:rPr>
              <a:t>, Nb3Sn, V3Si</a:t>
            </a:r>
            <a:endParaRPr lang="en-US" dirty="0" smtClean="0"/>
          </a:p>
          <a:p>
            <a:r>
              <a:rPr lang="en-US" dirty="0" smtClean="0"/>
              <a:t>Material analysis (ex-situ)</a:t>
            </a:r>
          </a:p>
          <a:p>
            <a:pPr lvl="1">
              <a:buFont typeface="Wingdings" panose="05000000000000000000" pitchFamily="2" charset="2"/>
              <a:buChar char="à"/>
            </a:pPr>
            <a:r>
              <a:rPr lang="en-US" dirty="0" smtClean="0">
                <a:sym typeface="Wingdings" panose="05000000000000000000" pitchFamily="2" charset="2"/>
              </a:rPr>
              <a:t>SEM, FIB/SEM, XRD, XPS, etc.</a:t>
            </a:r>
          </a:p>
          <a:p>
            <a:r>
              <a:rPr lang="en-US" dirty="0" smtClean="0"/>
              <a:t>Plasma diagnostics (in-situ)</a:t>
            </a:r>
            <a:endParaRPr lang="en-US" dirty="0"/>
          </a:p>
          <a:p>
            <a:pPr lvl="1">
              <a:buFont typeface="Wingdings" panose="05000000000000000000" pitchFamily="2" charset="2"/>
              <a:buChar char="à"/>
            </a:pPr>
            <a:r>
              <a:rPr lang="en-US" dirty="0" smtClean="0">
                <a:sym typeface="Wingdings" panose="05000000000000000000" pitchFamily="2" charset="2"/>
              </a:rPr>
              <a:t>current/voltage probes</a:t>
            </a:r>
          </a:p>
          <a:p>
            <a:pPr lvl="1">
              <a:buFont typeface="Wingdings" panose="05000000000000000000" pitchFamily="2" charset="2"/>
              <a:buChar char="à"/>
            </a:pPr>
            <a:r>
              <a:rPr lang="en-US" dirty="0" smtClean="0">
                <a:sym typeface="Wingdings" panose="05000000000000000000" pitchFamily="2" charset="2"/>
              </a:rPr>
              <a:t>Retarding Field Analyzer (RFA)</a:t>
            </a:r>
          </a:p>
          <a:p>
            <a:pPr lvl="1">
              <a:buFont typeface="Wingdings" panose="05000000000000000000" pitchFamily="2" charset="2"/>
              <a:buChar char="à"/>
            </a:pPr>
            <a:r>
              <a:rPr lang="en-US" dirty="0" smtClean="0">
                <a:sym typeface="Wingdings" panose="05000000000000000000" pitchFamily="2" charset="2"/>
              </a:rPr>
              <a:t>Quartz balance</a:t>
            </a:r>
          </a:p>
          <a:p>
            <a:pPr lvl="1">
              <a:buFont typeface="Wingdings" panose="05000000000000000000" pitchFamily="2" charset="2"/>
              <a:buChar char="à"/>
            </a:pPr>
            <a:r>
              <a:rPr lang="en-US" dirty="0" smtClean="0">
                <a:sym typeface="Wingdings" panose="05000000000000000000" pitchFamily="2" charset="2"/>
              </a:rPr>
              <a:t>OES</a:t>
            </a:r>
          </a:p>
          <a:p>
            <a:pPr lvl="1">
              <a:buFont typeface="Wingdings" panose="05000000000000000000" pitchFamily="2" charset="2"/>
              <a:buChar char="à"/>
            </a:pPr>
            <a:r>
              <a:rPr lang="en-US" dirty="0" smtClean="0">
                <a:sym typeface="Wingdings" panose="05000000000000000000" pitchFamily="2" charset="2"/>
              </a:rPr>
              <a:t>Langmuir probe</a:t>
            </a:r>
          </a:p>
          <a:p>
            <a:r>
              <a:rPr lang="en-US" dirty="0" smtClean="0">
                <a:sym typeface="Wingdings" panose="05000000000000000000" pitchFamily="2" charset="2"/>
              </a:rPr>
              <a:t>Plasma simulation  </a:t>
            </a:r>
            <a:r>
              <a:rPr lang="en-US" dirty="0" err="1" smtClean="0">
                <a:sym typeface="Wingdings" panose="05000000000000000000" pitchFamily="2" charset="2"/>
              </a:rPr>
              <a:t>Fraunhofer</a:t>
            </a:r>
            <a:r>
              <a:rPr lang="en-US" dirty="0" smtClean="0">
                <a:sym typeface="Wingdings" panose="05000000000000000000" pitchFamily="2" charset="2"/>
              </a:rPr>
              <a:t> IST DSMC/PIC-MC simulation SW</a:t>
            </a:r>
          </a:p>
          <a:p>
            <a:pPr>
              <a:buFont typeface="Wingdings" panose="05000000000000000000" pitchFamily="2" charset="2"/>
              <a:buChar char="à"/>
            </a:pPr>
            <a:endParaRPr lang="en-US" dirty="0" smtClean="0">
              <a:sym typeface="Wingdings" panose="05000000000000000000" pitchFamily="2" charset="2"/>
            </a:endParaRPr>
          </a:p>
          <a:p>
            <a:pPr>
              <a:buFont typeface="Wingdings" panose="05000000000000000000" pitchFamily="2" charset="2"/>
              <a:buChar char="à"/>
            </a:pPr>
            <a:endParaRPr lang="en-US" dirty="0" smtClean="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377676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SRF thin films R&amp;D topics</a:t>
            </a:r>
            <a:endParaRPr lang="en-US" dirty="0"/>
          </a:p>
        </p:txBody>
      </p:sp>
      <p:sp>
        <p:nvSpPr>
          <p:cNvPr id="3" name="Content Placeholder 2"/>
          <p:cNvSpPr>
            <a:spLocks noGrp="1"/>
          </p:cNvSpPr>
          <p:nvPr>
            <p:ph idx="1"/>
          </p:nvPr>
        </p:nvSpPr>
        <p:spPr/>
        <p:txBody>
          <a:bodyPr>
            <a:normAutofit/>
          </a:bodyPr>
          <a:lstStyle/>
          <a:p>
            <a:pPr marL="36576" indent="0">
              <a:buNone/>
            </a:pPr>
            <a:r>
              <a:rPr lang="en-US" u="sng" dirty="0" smtClean="0"/>
              <a:t>Plasma simulation</a:t>
            </a:r>
            <a:r>
              <a:rPr lang="en-US" dirty="0" smtClean="0"/>
              <a:t>: </a:t>
            </a:r>
            <a:r>
              <a:rPr lang="en-US" dirty="0" smtClean="0">
                <a:sym typeface="Wingdings" panose="05000000000000000000" pitchFamily="2" charset="2"/>
              </a:rPr>
              <a:t>DSMC/PIC-MC code</a:t>
            </a:r>
            <a:endParaRPr lang="en-US" dirty="0" smtClean="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cxnSp>
        <p:nvCxnSpPr>
          <p:cNvPr id="27" name="Straight Arrow Connector 26"/>
          <p:cNvCxnSpPr/>
          <p:nvPr/>
        </p:nvCxnSpPr>
        <p:spPr>
          <a:xfrm flipH="1" flipV="1">
            <a:off x="1439499" y="4512574"/>
            <a:ext cx="289159" cy="1078977"/>
          </a:xfrm>
          <a:prstGeom prst="straightConnector1">
            <a:avLst/>
          </a:prstGeom>
          <a:ln w="28575">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pic>
        <p:nvPicPr>
          <p:cNvPr id="5122" name="Grafik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flipV="1">
            <a:off x="6113059" y="3137038"/>
            <a:ext cx="3458944" cy="145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Grafik 3" descr="cid:image003.jpg@01D09797.0FBB3F9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497706" y="4116875"/>
            <a:ext cx="4214384" cy="1876152"/>
          </a:xfrm>
          <a:prstGeom prst="rect">
            <a:avLst/>
          </a:prstGeom>
          <a:noFill/>
          <a:extLst>
            <a:ext uri="{909E8E84-426E-40DD-AFC4-6F175D3DCCD1}">
              <a14:hiddenFill xmlns:a14="http://schemas.microsoft.com/office/drawing/2010/main">
                <a:solidFill>
                  <a:srgbClr val="FFFFFF"/>
                </a:solidFill>
              </a14:hiddenFill>
            </a:ext>
          </a:extLst>
        </p:spPr>
      </p:pic>
      <p:pic>
        <p:nvPicPr>
          <p:cNvPr id="5123" name="Grafik 4" descr="cid:image004.jpg@01D09797.0FBB3F90"/>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4819110" y="4116875"/>
            <a:ext cx="1497189" cy="1748395"/>
          </a:xfrm>
          <a:prstGeom prst="rect">
            <a:avLst/>
          </a:prstGeom>
          <a:noFill/>
          <a:extLst>
            <a:ext uri="{909E8E84-426E-40DD-AFC4-6F175D3DCCD1}">
              <a14:hiddenFill xmlns:a14="http://schemas.microsoft.com/office/drawing/2010/main">
                <a:solidFill>
                  <a:srgbClr val="FFFFFF"/>
                </a:solidFill>
              </a14:hiddenFill>
            </a:ext>
          </a:extLst>
        </p:spPr>
      </p:pic>
      <p:pic>
        <p:nvPicPr>
          <p:cNvPr id="5128" name="Grafik 1" descr="image0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2188" y="2132607"/>
            <a:ext cx="2043780" cy="2033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Grafik 2" descr="image00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54288" y="2132607"/>
            <a:ext cx="2037150" cy="2026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980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SRF thin films @ CERN</a:t>
            </a:r>
          </a:p>
        </p:txBody>
      </p:sp>
      <p:sp>
        <p:nvSpPr>
          <p:cNvPr id="3" name="Text Placeholder 2"/>
          <p:cNvSpPr>
            <a:spLocks noGrp="1"/>
          </p:cNvSpPr>
          <p:nvPr>
            <p:ph type="body" idx="10"/>
          </p:nvPr>
        </p:nvSpPr>
        <p:spPr>
          <a:xfrm>
            <a:off x="457200" y="3503418"/>
            <a:ext cx="4864894" cy="1365361"/>
          </a:xfrm>
        </p:spPr>
        <p:txBody>
          <a:bodyPr>
            <a:normAutofit/>
          </a:bodyPr>
          <a:lstStyle/>
          <a:p>
            <a:endParaRPr lang="en-US" dirty="0" smtClean="0"/>
          </a:p>
          <a:p>
            <a:r>
              <a:rPr lang="en-US" dirty="0" smtClean="0"/>
              <a:t>TE/VSC/SCC </a:t>
            </a:r>
            <a:endParaRPr lang="en-US" dirty="0"/>
          </a:p>
          <a:p>
            <a:r>
              <a:rPr lang="en-US" dirty="0" smtClean="0"/>
              <a:t>Alban Sublet</a:t>
            </a:r>
          </a:p>
          <a:p>
            <a:endParaRPr lang="en-US" dirty="0" smtClean="0"/>
          </a:p>
          <a:p>
            <a:r>
              <a:rPr lang="en-GB" dirty="0" smtClean="0"/>
              <a:t>23.06.2015 - CERN-LNL-STFC </a:t>
            </a:r>
            <a:r>
              <a:rPr lang="en-GB" dirty="0"/>
              <a:t>collaboration </a:t>
            </a:r>
            <a:r>
              <a:rPr lang="en-GB" dirty="0" err="1"/>
              <a:t>kickoff</a:t>
            </a:r>
            <a:r>
              <a:rPr lang="en-GB" dirty="0"/>
              <a:t> meeting</a:t>
            </a:r>
          </a:p>
          <a:p>
            <a:endParaRPr lang="en-US" dirty="0" smtClean="0"/>
          </a:p>
        </p:txBody>
      </p:sp>
    </p:spTree>
    <p:extLst>
      <p:ext uri="{BB962C8B-B14F-4D97-AF65-F5344CB8AC3E}">
        <p14:creationId xmlns:p14="http://schemas.microsoft.com/office/powerpoint/2010/main" val="2658695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challenges</a:t>
            </a:r>
            <a:endParaRPr lang="en-US" dirty="0"/>
          </a:p>
        </p:txBody>
      </p:sp>
      <p:sp>
        <p:nvSpPr>
          <p:cNvPr id="3" name="Content Placeholder 2"/>
          <p:cNvSpPr>
            <a:spLocks noGrp="1"/>
          </p:cNvSpPr>
          <p:nvPr>
            <p:ph idx="1"/>
          </p:nvPr>
        </p:nvSpPr>
        <p:spPr/>
        <p:txBody>
          <a:bodyPr>
            <a:normAutofit fontScale="85000" lnSpcReduction="10000"/>
          </a:bodyPr>
          <a:lstStyle/>
          <a:p>
            <a:pPr marL="36576" indent="0">
              <a:buNone/>
            </a:pPr>
            <a:r>
              <a:rPr lang="en-US" dirty="0" smtClean="0">
                <a:sym typeface="Wingdings" panose="05000000000000000000" pitchFamily="2" charset="2"/>
              </a:rPr>
              <a:t> </a:t>
            </a:r>
            <a:r>
              <a:rPr lang="en-US" dirty="0" smtClean="0"/>
              <a:t>“Thin films &amp; new ideas for SRF” workshop LNL’14</a:t>
            </a:r>
          </a:p>
          <a:p>
            <a:pPr marL="36576" indent="0">
              <a:buNone/>
            </a:pPr>
            <a:r>
              <a:rPr lang="en-US" dirty="0" smtClean="0"/>
              <a:t>Miguel:</a:t>
            </a:r>
          </a:p>
          <a:p>
            <a:pPr lvl="1"/>
            <a:r>
              <a:rPr lang="en-GB" sz="2000" dirty="0"/>
              <a:t>2018 end of run 2, start of LS2 </a:t>
            </a:r>
          </a:p>
          <a:p>
            <a:pPr marL="411480" lvl="1" indent="0">
              <a:buNone/>
            </a:pPr>
            <a:r>
              <a:rPr lang="en-GB" sz="2000" dirty="0"/>
              <a:t>	</a:t>
            </a:r>
            <a:r>
              <a:rPr lang="en-GB" sz="2000" dirty="0">
                <a:sym typeface="Wingdings" panose="05000000000000000000" pitchFamily="2" charset="2"/>
              </a:rPr>
              <a:t></a:t>
            </a:r>
            <a:r>
              <a:rPr lang="en-GB" sz="2000" dirty="0"/>
              <a:t> run 2 physics results will define what’s needed for the future</a:t>
            </a:r>
          </a:p>
          <a:p>
            <a:pPr lvl="1"/>
            <a:r>
              <a:rPr lang="en-GB" sz="2000" dirty="0"/>
              <a:t>Cavities: bulk </a:t>
            </a:r>
            <a:r>
              <a:rPr lang="en-GB" sz="2000" dirty="0" err="1"/>
              <a:t>Nb</a:t>
            </a:r>
            <a:r>
              <a:rPr lang="en-GB" sz="2000" dirty="0"/>
              <a:t> not in-line with optimization, cost, raw material availability, need alternative for large scale projects (FCC)</a:t>
            </a:r>
          </a:p>
          <a:p>
            <a:pPr lvl="2">
              <a:buFont typeface="Wingdings"/>
              <a:buChar char="à"/>
            </a:pPr>
            <a:r>
              <a:rPr lang="en-GB" sz="2000" dirty="0">
                <a:solidFill>
                  <a:srgbClr val="FF0000"/>
                </a:solidFill>
              </a:rPr>
              <a:t>THIN FILM technology must be mature for 2018</a:t>
            </a:r>
          </a:p>
          <a:p>
            <a:pPr lvl="2">
              <a:buFont typeface="Wingdings"/>
              <a:buChar char="à"/>
            </a:pPr>
            <a:r>
              <a:rPr lang="en-GB" sz="2000" b="1" dirty="0" smtClean="0"/>
              <a:t>2.5</a:t>
            </a:r>
            <a:r>
              <a:rPr lang="en-GB" sz="2000" dirty="0" smtClean="0"/>
              <a:t> </a:t>
            </a:r>
            <a:r>
              <a:rPr lang="en-GB" sz="2000" b="1" dirty="0"/>
              <a:t>years</a:t>
            </a:r>
            <a:r>
              <a:rPr lang="en-GB" sz="2000" dirty="0"/>
              <a:t> to get to this level: get closer to bulk </a:t>
            </a:r>
            <a:r>
              <a:rPr lang="en-GB" sz="2000" dirty="0" err="1"/>
              <a:t>Nb</a:t>
            </a:r>
            <a:r>
              <a:rPr lang="en-GB" sz="2000" dirty="0"/>
              <a:t> RF-properties (Q0 + high accelerating gradients</a:t>
            </a:r>
            <a:r>
              <a:rPr lang="en-GB" sz="2000" dirty="0" smtClean="0"/>
              <a:t>)</a:t>
            </a:r>
          </a:p>
          <a:p>
            <a:pPr marL="36576" indent="0">
              <a:buNone/>
            </a:pPr>
            <a:r>
              <a:rPr lang="en-US" dirty="0" smtClean="0"/>
              <a:t>Erk:</a:t>
            </a:r>
          </a:p>
          <a:p>
            <a:pPr lvl="1"/>
            <a:r>
              <a:rPr lang="en-GB" sz="2000" dirty="0"/>
              <a:t>FCC: “The design study shall be organised on a world-wide international collaboration basis under the auspices of the European Committee for Future Accelerators (ECFA) and shall be available in time for the next update of the European Strategy for Particle Physics, foreseen by 2018.”</a:t>
            </a:r>
          </a:p>
          <a:p>
            <a:pPr marL="644652" lvl="2" indent="0">
              <a:spcAft>
                <a:spcPts val="800"/>
              </a:spcAft>
              <a:buClr>
                <a:srgbClr val="F4680B"/>
              </a:buClr>
              <a:buNone/>
            </a:pPr>
            <a:r>
              <a:rPr lang="en-GB" b="1" dirty="0">
                <a:solidFill>
                  <a:srgbClr val="FF0000"/>
                </a:solidFill>
                <a:latin typeface="Franklin Gothic Book"/>
                <a:sym typeface="Wingdings" panose="05000000000000000000" pitchFamily="2" charset="2"/>
              </a:rPr>
              <a:t> </a:t>
            </a:r>
            <a:r>
              <a:rPr lang="en-GB" sz="2000" dirty="0">
                <a:solidFill>
                  <a:srgbClr val="FF0000"/>
                </a:solidFill>
                <a:sym typeface="Wingdings" panose="05000000000000000000" pitchFamily="2" charset="2"/>
              </a:rPr>
              <a:t>Must start studying now to be ready for 2035/2040</a:t>
            </a:r>
          </a:p>
          <a:p>
            <a:endParaRPr lang="en-GB" dirty="0">
              <a:sym typeface="Wingdings" panose="05000000000000000000" pitchFamily="2" charset="2"/>
            </a:endParaRPr>
          </a:p>
          <a:p>
            <a:endParaRPr lang="en-US" dirty="0"/>
          </a:p>
        </p:txBody>
      </p:sp>
      <p:sp>
        <p:nvSpPr>
          <p:cNvPr id="4" name="Date Placeholder 3"/>
          <p:cNvSpPr>
            <a:spLocks noGrp="1"/>
          </p:cNvSpPr>
          <p:nvPr>
            <p:ph type="dt" sz="half" idx="2"/>
          </p:nvPr>
        </p:nvSpPr>
        <p:spPr/>
        <p:txBody>
          <a:bodyPr/>
          <a:lstStyle/>
          <a:p>
            <a:fld id="{990D0065-A430-4629-BA0E-385ABB3E3D48}" type="datetime4">
              <a:rPr lang="en-GB" smtClean="0"/>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921780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SRF thin films production activities I/II</a:t>
            </a:r>
            <a:endParaRPr lang="en-US" sz="4000" dirty="0"/>
          </a:p>
        </p:txBody>
      </p:sp>
      <p:sp>
        <p:nvSpPr>
          <p:cNvPr id="3" name="Content Placeholder 2"/>
          <p:cNvSpPr>
            <a:spLocks noGrp="1"/>
          </p:cNvSpPr>
          <p:nvPr>
            <p:ph idx="1"/>
          </p:nvPr>
        </p:nvSpPr>
        <p:spPr/>
        <p:txBody>
          <a:bodyPr/>
          <a:lstStyle/>
          <a:p>
            <a:r>
              <a:rPr lang="en-US" dirty="0" smtClean="0"/>
              <a:t>HIE-ISOLDE QWR 100 MHz</a:t>
            </a:r>
          </a:p>
          <a:p>
            <a:pPr lvl="1"/>
            <a:r>
              <a:rPr lang="en-US" dirty="0" smtClean="0"/>
              <a:t>1 test cavity with sample holder + QPR sample</a:t>
            </a:r>
          </a:p>
          <a:p>
            <a:pPr lvl="1"/>
            <a:r>
              <a:rPr lang="en-US" dirty="0" smtClean="0"/>
              <a:t>20 “high-</a:t>
            </a:r>
            <a:r>
              <a:rPr lang="en-US" dirty="0" smtClean="0">
                <a:latin typeface="Symbol" panose="05050102010706020507" pitchFamily="18" charset="2"/>
              </a:rPr>
              <a:t>b</a:t>
            </a:r>
            <a:r>
              <a:rPr lang="en-US" dirty="0" smtClean="0"/>
              <a:t>” cavities (phase 1 + 2) </a:t>
            </a:r>
            <a:r>
              <a:rPr lang="en-US" dirty="0" smtClean="0">
                <a:sym typeface="Wingdings" panose="05000000000000000000" pitchFamily="2" charset="2"/>
              </a:rPr>
              <a:t> </a:t>
            </a:r>
            <a:r>
              <a:rPr lang="en-US" dirty="0" smtClean="0">
                <a:solidFill>
                  <a:srgbClr val="00B050"/>
                </a:solidFill>
                <a:sym typeface="Wingdings" panose="05000000000000000000" pitchFamily="2" charset="2"/>
              </a:rPr>
              <a:t>on going</a:t>
            </a:r>
            <a:endParaRPr lang="en-US" dirty="0" smtClean="0">
              <a:solidFill>
                <a:srgbClr val="00B050"/>
              </a:solidFill>
            </a:endParaRPr>
          </a:p>
          <a:p>
            <a:pPr lvl="1"/>
            <a:r>
              <a:rPr lang="en-US" dirty="0" smtClean="0"/>
              <a:t>12 “low-</a:t>
            </a:r>
            <a:r>
              <a:rPr lang="en-US" dirty="0" smtClean="0">
                <a:latin typeface="Symbol" panose="05050102010706020507" pitchFamily="18" charset="2"/>
              </a:rPr>
              <a:t>b</a:t>
            </a:r>
            <a:r>
              <a:rPr lang="en-US" dirty="0" smtClean="0"/>
              <a:t>” cavities (phase 3) </a:t>
            </a:r>
            <a:r>
              <a:rPr lang="en-US" dirty="0" smtClean="0">
                <a:sym typeface="Wingdings" panose="05000000000000000000" pitchFamily="2" charset="2"/>
              </a:rPr>
              <a:t> </a:t>
            </a:r>
            <a:r>
              <a:rPr lang="en-US" dirty="0" smtClean="0">
                <a:solidFill>
                  <a:srgbClr val="FF0000"/>
                </a:solidFill>
                <a:sym typeface="Wingdings" panose="05000000000000000000" pitchFamily="2" charset="2"/>
              </a:rPr>
              <a:t>to be approved</a:t>
            </a:r>
            <a:endParaRPr lang="en-US" dirty="0" smtClean="0">
              <a:solidFill>
                <a:srgbClr val="FF0000"/>
              </a:solidFill>
            </a:endParaRPr>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pic>
        <p:nvPicPr>
          <p:cNvPr id="7" name="Picture 8" descr="image002"/>
          <p:cNvPicPr>
            <a:picLocks noChangeAspect="1" noChangeArrowheads="1"/>
          </p:cNvPicPr>
          <p:nvPr/>
        </p:nvPicPr>
        <p:blipFill>
          <a:blip r:embed="rId2" cstate="print"/>
          <a:srcRect/>
          <a:stretch>
            <a:fillRect/>
          </a:stretch>
        </p:blipFill>
        <p:spPr bwMode="auto">
          <a:xfrm>
            <a:off x="182693" y="3721565"/>
            <a:ext cx="1240073" cy="2271462"/>
          </a:xfrm>
          <a:prstGeom prst="rect">
            <a:avLst/>
          </a:prstGeom>
          <a:noFill/>
          <a:ln w="9525">
            <a:noFill/>
            <a:miter lim="800000"/>
            <a:headEnd/>
            <a:tailEnd/>
          </a:ln>
        </p:spPr>
      </p:pic>
      <p:sp>
        <p:nvSpPr>
          <p:cNvPr id="9" name="TextBox 8"/>
          <p:cNvSpPr txBox="1"/>
          <p:nvPr/>
        </p:nvSpPr>
        <p:spPr>
          <a:xfrm>
            <a:off x="1478705" y="4118632"/>
            <a:ext cx="3497580" cy="1754326"/>
          </a:xfrm>
          <a:prstGeom prst="rect">
            <a:avLst/>
          </a:prstGeom>
          <a:noFill/>
        </p:spPr>
        <p:txBody>
          <a:bodyPr wrap="square" rtlCol="0">
            <a:spAutoFit/>
          </a:bodyPr>
          <a:lstStyle/>
          <a:p>
            <a:pPr marL="285750" indent="-285750">
              <a:buFont typeface="Wingdings" panose="05000000000000000000" pitchFamily="2" charset="2"/>
              <a:buChar char="à"/>
            </a:pPr>
            <a:r>
              <a:rPr lang="en-US" dirty="0" smtClean="0"/>
              <a:t>First </a:t>
            </a:r>
            <a:r>
              <a:rPr lang="en-US" dirty="0" err="1" smtClean="0"/>
              <a:t>cryomodule</a:t>
            </a:r>
            <a:r>
              <a:rPr lang="en-US" dirty="0" smtClean="0"/>
              <a:t> under commissioning</a:t>
            </a:r>
          </a:p>
          <a:p>
            <a:pPr marL="285750" indent="-285750">
              <a:buFont typeface="Wingdings" panose="05000000000000000000" pitchFamily="2" charset="2"/>
              <a:buChar char="à"/>
            </a:pPr>
            <a:r>
              <a:rPr lang="en-US" dirty="0" smtClean="0"/>
              <a:t>Coating of cavities for second </a:t>
            </a:r>
            <a:r>
              <a:rPr lang="en-US" dirty="0" err="1" smtClean="0"/>
              <a:t>cryomodule</a:t>
            </a:r>
            <a:r>
              <a:rPr lang="en-US" dirty="0" smtClean="0"/>
              <a:t> on the way</a:t>
            </a:r>
          </a:p>
          <a:p>
            <a:pPr marL="285750" indent="-285750">
              <a:buFont typeface="Wingdings" panose="05000000000000000000" pitchFamily="2" charset="2"/>
              <a:buChar char="à"/>
            </a:pPr>
            <a:r>
              <a:rPr lang="en-US" dirty="0" smtClean="0"/>
              <a:t>R&amp;D continuing</a:t>
            </a:r>
          </a:p>
          <a:p>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6285" y="3322636"/>
            <a:ext cx="4068056" cy="3404866"/>
          </a:xfrm>
          <a:prstGeom prst="rect">
            <a:avLst/>
          </a:prstGeom>
        </p:spPr>
      </p:pic>
      <p:cxnSp>
        <p:nvCxnSpPr>
          <p:cNvPr id="10" name="Straight Arrow Connector 9"/>
          <p:cNvCxnSpPr/>
          <p:nvPr/>
        </p:nvCxnSpPr>
        <p:spPr>
          <a:xfrm flipH="1">
            <a:off x="3863872" y="4546615"/>
            <a:ext cx="1047080" cy="1"/>
          </a:xfrm>
          <a:prstGeom prst="straightConnector1">
            <a:avLst/>
          </a:prstGeom>
          <a:ln w="12700">
            <a:solidFill>
              <a:srgbClr val="FF0000"/>
            </a:solidFill>
            <a:headEnd type="triangle"/>
            <a:tailEnd type="non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317399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SRF thin films production activities II/II</a:t>
            </a:r>
            <a:endParaRPr lang="en-US" sz="3600" dirty="0"/>
          </a:p>
        </p:txBody>
      </p:sp>
      <p:sp>
        <p:nvSpPr>
          <p:cNvPr id="3" name="Content Placeholder 2"/>
          <p:cNvSpPr>
            <a:spLocks noGrp="1"/>
          </p:cNvSpPr>
          <p:nvPr>
            <p:ph idx="1"/>
          </p:nvPr>
        </p:nvSpPr>
        <p:spPr/>
        <p:txBody>
          <a:bodyPr/>
          <a:lstStyle/>
          <a:p>
            <a:r>
              <a:rPr lang="en-US" dirty="0" smtClean="0"/>
              <a:t>LHC single cell 400 MHz spare cavities</a:t>
            </a:r>
          </a:p>
          <a:p>
            <a:pPr lvl="1"/>
            <a:r>
              <a:rPr lang="en-US" dirty="0" smtClean="0"/>
              <a:t>Test tube to asses coating setup</a:t>
            </a:r>
          </a:p>
          <a:p>
            <a:pPr lvl="1"/>
            <a:r>
              <a:rPr lang="en-US" dirty="0" smtClean="0"/>
              <a:t>2 prototypes </a:t>
            </a:r>
            <a:r>
              <a:rPr lang="en-US" dirty="0" smtClean="0">
                <a:sym typeface="Wingdings" panose="05000000000000000000" pitchFamily="2" charset="2"/>
              </a:rPr>
              <a:t> </a:t>
            </a:r>
            <a:r>
              <a:rPr lang="en-US" dirty="0" smtClean="0">
                <a:solidFill>
                  <a:srgbClr val="00B050"/>
                </a:solidFill>
                <a:sym typeface="Wingdings" panose="05000000000000000000" pitchFamily="2" charset="2"/>
              </a:rPr>
              <a:t>fabrication on going</a:t>
            </a:r>
            <a:endParaRPr lang="en-US" dirty="0" smtClean="0">
              <a:solidFill>
                <a:srgbClr val="00B050"/>
              </a:solidFill>
            </a:endParaRPr>
          </a:p>
          <a:p>
            <a:pPr lvl="1"/>
            <a:r>
              <a:rPr lang="en-US" dirty="0" smtClean="0"/>
              <a:t>1 full </a:t>
            </a:r>
            <a:r>
              <a:rPr lang="en-US" dirty="0" err="1" smtClean="0"/>
              <a:t>cryomodule</a:t>
            </a:r>
            <a:r>
              <a:rPr lang="en-US" dirty="0" smtClean="0"/>
              <a:t> + spares</a:t>
            </a:r>
            <a:endParaRPr lang="en-US" dirty="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pic>
        <p:nvPicPr>
          <p:cNvPr id="20" name="Picture 7"/>
          <p:cNvPicPr>
            <a:picLocks noChangeAspect="1" noChangeArrowheads="1"/>
          </p:cNvPicPr>
          <p:nvPr/>
        </p:nvPicPr>
        <p:blipFill>
          <a:blip r:embed="rId2" cstate="print"/>
          <a:srcRect l="10600" t="11389" r="11439" b="8538"/>
          <a:stretch>
            <a:fillRect/>
          </a:stretch>
        </p:blipFill>
        <p:spPr bwMode="auto">
          <a:xfrm>
            <a:off x="4823915" y="3345490"/>
            <a:ext cx="2029951" cy="2779946"/>
          </a:xfrm>
          <a:prstGeom prst="rect">
            <a:avLst/>
          </a:prstGeom>
          <a:noFill/>
          <a:ln w="9525">
            <a:noFill/>
            <a:miter lim="800000"/>
            <a:headEnd/>
            <a:tailEnd/>
          </a:ln>
          <a:effectLst/>
        </p:spPr>
      </p:pic>
      <p:pic>
        <p:nvPicPr>
          <p:cNvPr id="1026" name="Picture 2" descr="http://anim3d.web.cern.ch/sites/anim3d.web.cern.ch/files/rf%20cavity%20occlu%20website%2008_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933" y="3679053"/>
            <a:ext cx="4351694" cy="244638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7059" t="10152" r="42073" b="14622"/>
          <a:stretch/>
        </p:blipFill>
        <p:spPr bwMode="auto">
          <a:xfrm>
            <a:off x="7144512" y="1936792"/>
            <a:ext cx="1867687" cy="4207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61288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SRF thin films </a:t>
            </a:r>
            <a:r>
              <a:rPr lang="en-US" sz="4000" dirty="0" smtClean="0"/>
              <a:t>R&amp;D: drivers I/II</a:t>
            </a:r>
            <a:endParaRPr lang="en-US" sz="4000" dirty="0"/>
          </a:p>
        </p:txBody>
      </p:sp>
      <p:sp>
        <p:nvSpPr>
          <p:cNvPr id="3" name="Content Placeholder 2"/>
          <p:cNvSpPr>
            <a:spLocks noGrp="1"/>
          </p:cNvSpPr>
          <p:nvPr>
            <p:ph idx="1"/>
          </p:nvPr>
        </p:nvSpPr>
        <p:spPr/>
        <p:txBody>
          <a:bodyPr>
            <a:normAutofit/>
          </a:bodyPr>
          <a:lstStyle/>
          <a:p>
            <a:endParaRPr lang="en-US" dirty="0" smtClean="0"/>
          </a:p>
          <a:p>
            <a:r>
              <a:rPr lang="en-US" dirty="0" smtClean="0"/>
              <a:t>HIE-ISOLDE </a:t>
            </a:r>
            <a:r>
              <a:rPr lang="en-US" dirty="0" smtClean="0"/>
              <a:t>high/low-</a:t>
            </a:r>
            <a:r>
              <a:rPr lang="en-US" dirty="0" smtClean="0">
                <a:latin typeface="Symbol" panose="05050102010706020507" pitchFamily="18" charset="2"/>
              </a:rPr>
              <a:t>b </a:t>
            </a:r>
            <a:r>
              <a:rPr lang="en-US" dirty="0"/>
              <a:t>(100 MHz)</a:t>
            </a:r>
          </a:p>
          <a:p>
            <a:r>
              <a:rPr lang="en-US" dirty="0" smtClean="0"/>
              <a:t>HL-LHC Crab </a:t>
            </a:r>
            <a:r>
              <a:rPr lang="en-US" dirty="0" err="1" smtClean="0"/>
              <a:t>Nb</a:t>
            </a:r>
            <a:r>
              <a:rPr lang="en-US" dirty="0" smtClean="0"/>
              <a:t>/Cu (400 MHz)</a:t>
            </a:r>
          </a:p>
          <a:p>
            <a:r>
              <a:rPr lang="en-US" dirty="0" smtClean="0"/>
              <a:t>LHC upgrade/ERL/FCC (800 MHz)</a:t>
            </a:r>
          </a:p>
          <a:p>
            <a:r>
              <a:rPr lang="en-US" dirty="0" smtClean="0"/>
              <a:t>FCC (400/800 MHz)</a:t>
            </a:r>
          </a:p>
          <a:p>
            <a:endParaRPr lang="en-US" dirty="0" smtClean="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smtClean="0"/>
              <a:t>CERN-LNL-STFC collaboration kickoff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2086816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p:cNvPicPr>
            <a:picLocks noChangeAspect="1"/>
          </p:cNvPicPr>
          <p:nvPr/>
        </p:nvPicPr>
        <p:blipFill rotWithShape="1">
          <a:blip r:embed="rId2">
            <a:extLst>
              <a:ext uri="{28A0092B-C50C-407E-A947-70E740481C1C}">
                <a14:useLocalDpi xmlns:a14="http://schemas.microsoft.com/office/drawing/2010/main" val="0"/>
              </a:ext>
            </a:extLst>
          </a:blip>
          <a:srcRect l="30176" t="5635" r="44298"/>
          <a:stretch/>
        </p:blipFill>
        <p:spPr>
          <a:xfrm flipH="1">
            <a:off x="2988354" y="923118"/>
            <a:ext cx="2334126" cy="4870905"/>
          </a:xfrm>
          <a:prstGeom prst="rect">
            <a:avLst/>
          </a:prstGeom>
        </p:spPr>
      </p:pic>
      <p:sp>
        <p:nvSpPr>
          <p:cNvPr id="2" name="Title 1"/>
          <p:cNvSpPr>
            <a:spLocks noGrp="1"/>
          </p:cNvSpPr>
          <p:nvPr>
            <p:ph type="title"/>
          </p:nvPr>
        </p:nvSpPr>
        <p:spPr/>
        <p:txBody>
          <a:bodyPr>
            <a:normAutofit/>
          </a:bodyPr>
          <a:lstStyle/>
          <a:p>
            <a:r>
              <a:rPr lang="en-US" sz="4000" dirty="0" smtClean="0"/>
              <a:t>SRF thin films </a:t>
            </a:r>
            <a:r>
              <a:rPr lang="en-US" sz="4000" dirty="0" smtClean="0"/>
              <a:t>R&amp;D: drivers II/II</a:t>
            </a:r>
            <a:endParaRPr lang="en-US" sz="4000" dirty="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dirty="0" smtClean="0"/>
              <a:t>CERN-LNL-STFC collaboration </a:t>
            </a:r>
            <a:r>
              <a:rPr lang="en-GB" b="1" dirty="0" err="1" smtClean="0"/>
              <a:t>kickoff</a:t>
            </a:r>
            <a:r>
              <a:rPr lang="en-GB" b="1" dirty="0" smtClean="0"/>
              <a:t>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6" y="1373959"/>
            <a:ext cx="2315029" cy="4153530"/>
          </a:xfrm>
          <a:prstGeom prst="rect">
            <a:avLst/>
          </a:prstGeom>
        </p:spPr>
      </p:pic>
      <p:sp>
        <p:nvSpPr>
          <p:cNvPr id="33" name="TextBox 32"/>
          <p:cNvSpPr txBox="1"/>
          <p:nvPr/>
        </p:nvSpPr>
        <p:spPr>
          <a:xfrm>
            <a:off x="234628" y="5750249"/>
            <a:ext cx="2079495" cy="338554"/>
          </a:xfrm>
          <a:prstGeom prst="rect">
            <a:avLst/>
          </a:prstGeom>
          <a:noFill/>
        </p:spPr>
        <p:txBody>
          <a:bodyPr wrap="square" rtlCol="0">
            <a:spAutoFit/>
          </a:bodyPr>
          <a:lstStyle/>
          <a:p>
            <a:r>
              <a:rPr lang="en-US" sz="1600" dirty="0" smtClean="0">
                <a:solidFill>
                  <a:schemeClr val="accent6">
                    <a:lumMod val="50000"/>
                  </a:schemeClr>
                </a:solidFill>
              </a:rPr>
              <a:t>QWR (HIE-ISOLDE)</a:t>
            </a:r>
            <a:endParaRPr lang="en-US" sz="1600" dirty="0">
              <a:solidFill>
                <a:schemeClr val="accent6">
                  <a:lumMod val="50000"/>
                </a:schemeClr>
              </a:solidFill>
            </a:endParaRPr>
          </a:p>
        </p:txBody>
      </p:sp>
      <p:sp>
        <p:nvSpPr>
          <p:cNvPr id="34" name="TextBox 33"/>
          <p:cNvSpPr txBox="1"/>
          <p:nvPr/>
        </p:nvSpPr>
        <p:spPr>
          <a:xfrm>
            <a:off x="2988354" y="5746244"/>
            <a:ext cx="2785790" cy="338554"/>
          </a:xfrm>
          <a:prstGeom prst="rect">
            <a:avLst/>
          </a:prstGeom>
          <a:noFill/>
        </p:spPr>
        <p:txBody>
          <a:bodyPr wrap="square" rtlCol="0">
            <a:spAutoFit/>
          </a:bodyPr>
          <a:lstStyle/>
          <a:p>
            <a:r>
              <a:rPr lang="en-US" sz="1600" dirty="0" smtClean="0">
                <a:solidFill>
                  <a:schemeClr val="accent6">
                    <a:lumMod val="50000"/>
                  </a:schemeClr>
                </a:solidFill>
              </a:rPr>
              <a:t>WOW Crab </a:t>
            </a:r>
            <a:r>
              <a:rPr lang="en-US" sz="1600" dirty="0" err="1" smtClean="0">
                <a:solidFill>
                  <a:schemeClr val="accent6">
                    <a:lumMod val="50000"/>
                  </a:schemeClr>
                </a:solidFill>
              </a:rPr>
              <a:t>Nb</a:t>
            </a:r>
            <a:r>
              <a:rPr lang="en-US" sz="1600" dirty="0" smtClean="0">
                <a:solidFill>
                  <a:schemeClr val="accent6">
                    <a:lumMod val="50000"/>
                  </a:schemeClr>
                </a:solidFill>
              </a:rPr>
              <a:t>/Cu (HL-LHC)</a:t>
            </a:r>
            <a:endParaRPr lang="en-US" sz="1600" dirty="0">
              <a:solidFill>
                <a:schemeClr val="accent6">
                  <a:lumMod val="50000"/>
                </a:schemeClr>
              </a:solidFill>
            </a:endParaRPr>
          </a:p>
        </p:txBody>
      </p:sp>
      <p:sp>
        <p:nvSpPr>
          <p:cNvPr id="36" name="TextBox 35"/>
          <p:cNvSpPr txBox="1"/>
          <p:nvPr/>
        </p:nvSpPr>
        <p:spPr>
          <a:xfrm>
            <a:off x="6577264" y="5740563"/>
            <a:ext cx="2544000" cy="338554"/>
          </a:xfrm>
          <a:prstGeom prst="rect">
            <a:avLst/>
          </a:prstGeom>
          <a:noFill/>
        </p:spPr>
        <p:txBody>
          <a:bodyPr wrap="square" rtlCol="0">
            <a:spAutoFit/>
          </a:bodyPr>
          <a:lstStyle/>
          <a:p>
            <a:r>
              <a:rPr lang="en-US" sz="1600" dirty="0" smtClean="0">
                <a:solidFill>
                  <a:schemeClr val="accent6">
                    <a:lumMod val="50000"/>
                  </a:schemeClr>
                </a:solidFill>
              </a:rPr>
              <a:t>elliptical x-cell(s) (FCC</a:t>
            </a:r>
            <a:r>
              <a:rPr lang="en-US" sz="1600" dirty="0" smtClean="0">
                <a:solidFill>
                  <a:schemeClr val="accent6">
                    <a:lumMod val="50000"/>
                  </a:schemeClr>
                </a:solidFill>
              </a:rPr>
              <a:t>)</a:t>
            </a:r>
            <a:endParaRPr lang="en-US" sz="1600" dirty="0">
              <a:solidFill>
                <a:schemeClr val="accent6">
                  <a:lumMod val="50000"/>
                </a:schemeClr>
              </a:solidFill>
            </a:endParaRPr>
          </a:p>
        </p:txBody>
      </p:sp>
      <p:cxnSp>
        <p:nvCxnSpPr>
          <p:cNvPr id="38" name="Straight Arrow Connector 37"/>
          <p:cNvCxnSpPr/>
          <p:nvPr/>
        </p:nvCxnSpPr>
        <p:spPr>
          <a:xfrm>
            <a:off x="2378292" y="1978145"/>
            <a:ext cx="0" cy="2571639"/>
          </a:xfrm>
          <a:prstGeom prst="straightConnector1">
            <a:avLst/>
          </a:prstGeom>
          <a:ln w="12700">
            <a:solidFill>
              <a:schemeClr val="accent6">
                <a:lumMod val="50000"/>
              </a:schemeClr>
            </a:solidFill>
            <a:headEnd type="triangle"/>
            <a:tailEnd type="triangle"/>
          </a:ln>
        </p:spPr>
        <p:style>
          <a:lnRef idx="1">
            <a:schemeClr val="dk1"/>
          </a:lnRef>
          <a:fillRef idx="0">
            <a:schemeClr val="dk1"/>
          </a:fillRef>
          <a:effectRef idx="0">
            <a:schemeClr val="dk1"/>
          </a:effectRef>
          <a:fontRef idx="minor">
            <a:schemeClr val="tx1"/>
          </a:fontRef>
        </p:style>
      </p:cxnSp>
      <p:sp>
        <p:nvSpPr>
          <p:cNvPr id="39" name="TextBox 38"/>
          <p:cNvSpPr txBox="1"/>
          <p:nvPr/>
        </p:nvSpPr>
        <p:spPr>
          <a:xfrm rot="5400000">
            <a:off x="2182636" y="3108651"/>
            <a:ext cx="803709" cy="369332"/>
          </a:xfrm>
          <a:prstGeom prst="rect">
            <a:avLst/>
          </a:prstGeom>
          <a:noFill/>
        </p:spPr>
        <p:txBody>
          <a:bodyPr wrap="square" rtlCol="0">
            <a:spAutoFit/>
          </a:bodyPr>
          <a:lstStyle/>
          <a:p>
            <a:r>
              <a:rPr lang="en-US" dirty="0" smtClean="0">
                <a:solidFill>
                  <a:schemeClr val="accent6">
                    <a:lumMod val="50000"/>
                  </a:schemeClr>
                </a:solidFill>
              </a:rPr>
              <a:t>0.9 m</a:t>
            </a:r>
            <a:endParaRPr lang="en-US" dirty="0">
              <a:solidFill>
                <a:schemeClr val="accent6">
                  <a:lumMod val="50000"/>
                </a:schemeClr>
              </a:solidFill>
            </a:endParaRPr>
          </a:p>
        </p:txBody>
      </p:sp>
      <p:cxnSp>
        <p:nvCxnSpPr>
          <p:cNvPr id="40" name="Straight Arrow Connector 39"/>
          <p:cNvCxnSpPr/>
          <p:nvPr/>
        </p:nvCxnSpPr>
        <p:spPr>
          <a:xfrm>
            <a:off x="5215627" y="1636295"/>
            <a:ext cx="0" cy="2983460"/>
          </a:xfrm>
          <a:prstGeom prst="straightConnector1">
            <a:avLst/>
          </a:prstGeom>
          <a:ln w="12700">
            <a:solidFill>
              <a:schemeClr val="accent6">
                <a:lumMod val="50000"/>
              </a:schemeClr>
            </a:solidFill>
            <a:headEnd type="triangle"/>
            <a:tailEnd type="triangle"/>
          </a:ln>
        </p:spPr>
        <p:style>
          <a:lnRef idx="1">
            <a:schemeClr val="dk1"/>
          </a:lnRef>
          <a:fillRef idx="0">
            <a:schemeClr val="dk1"/>
          </a:fillRef>
          <a:effectRef idx="0">
            <a:schemeClr val="dk1"/>
          </a:effectRef>
          <a:fontRef idx="minor">
            <a:schemeClr val="tx1"/>
          </a:fontRef>
        </p:style>
      </p:cxnSp>
      <p:sp>
        <p:nvSpPr>
          <p:cNvPr id="41" name="TextBox 40"/>
          <p:cNvSpPr txBox="1"/>
          <p:nvPr/>
        </p:nvSpPr>
        <p:spPr>
          <a:xfrm rot="5400000">
            <a:off x="5019971" y="3178622"/>
            <a:ext cx="803709" cy="369332"/>
          </a:xfrm>
          <a:prstGeom prst="rect">
            <a:avLst/>
          </a:prstGeom>
          <a:noFill/>
        </p:spPr>
        <p:txBody>
          <a:bodyPr wrap="square" rtlCol="0">
            <a:spAutoFit/>
          </a:bodyPr>
          <a:lstStyle/>
          <a:p>
            <a:r>
              <a:rPr lang="en-US" dirty="0" smtClean="0">
                <a:solidFill>
                  <a:schemeClr val="accent6">
                    <a:lumMod val="50000"/>
                  </a:schemeClr>
                </a:solidFill>
              </a:rPr>
              <a:t>1.2 m</a:t>
            </a:r>
            <a:endParaRPr lang="en-US" dirty="0">
              <a:solidFill>
                <a:schemeClr val="accent6">
                  <a:lumMod val="50000"/>
                </a:schemeClr>
              </a:solidFill>
            </a:endParaRPr>
          </a:p>
        </p:txBody>
      </p:sp>
      <p:pic>
        <p:nvPicPr>
          <p:cNvPr id="4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r="1456"/>
          <a:stretch/>
        </p:blipFill>
        <p:spPr bwMode="auto">
          <a:xfrm>
            <a:off x="5774143" y="1891140"/>
            <a:ext cx="3347121" cy="3170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7" name="TextBox 46"/>
          <p:cNvSpPr txBox="1"/>
          <p:nvPr/>
        </p:nvSpPr>
        <p:spPr>
          <a:xfrm>
            <a:off x="8334780" y="4807485"/>
            <a:ext cx="752129" cy="246221"/>
          </a:xfrm>
          <a:prstGeom prst="rect">
            <a:avLst/>
          </a:prstGeom>
          <a:noFill/>
        </p:spPr>
        <p:txBody>
          <a:bodyPr wrap="none" rtlCol="0">
            <a:spAutoFit/>
          </a:bodyPr>
          <a:lstStyle/>
          <a:p>
            <a:r>
              <a:rPr lang="en-GB" sz="1000" dirty="0" smtClean="0">
                <a:solidFill>
                  <a:schemeClr val="accent6">
                    <a:lumMod val="50000"/>
                  </a:schemeClr>
                </a:solidFill>
              </a:rPr>
              <a:t>R. Calaga</a:t>
            </a:r>
            <a:endParaRPr lang="en-GB" sz="1000" dirty="0">
              <a:solidFill>
                <a:schemeClr val="accent6">
                  <a:lumMod val="50000"/>
                </a:schemeClr>
              </a:solidFill>
            </a:endParaRPr>
          </a:p>
        </p:txBody>
      </p:sp>
    </p:spTree>
    <p:extLst>
      <p:ext uri="{BB962C8B-B14F-4D97-AF65-F5344CB8AC3E}">
        <p14:creationId xmlns:p14="http://schemas.microsoft.com/office/powerpoint/2010/main" val="2849099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SRF thin films </a:t>
            </a:r>
            <a:r>
              <a:rPr lang="en-US" sz="4000" dirty="0" smtClean="0"/>
              <a:t>R&amp;D: </a:t>
            </a:r>
            <a:r>
              <a:rPr lang="en-US" sz="4000" dirty="0" smtClean="0"/>
              <a:t>test substrates</a:t>
            </a:r>
            <a:endParaRPr lang="en-US" sz="4000" dirty="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dirty="0" smtClean="0"/>
              <a:t>CERN-LNL-STFC collaboration </a:t>
            </a:r>
            <a:r>
              <a:rPr lang="en-GB" b="1" dirty="0" err="1" smtClean="0"/>
              <a:t>kickoff</a:t>
            </a:r>
            <a:r>
              <a:rPr lang="en-GB" b="1" dirty="0" smtClean="0"/>
              <a:t>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grpSp>
        <p:nvGrpSpPr>
          <p:cNvPr id="8" name="Group 7"/>
          <p:cNvGrpSpPr/>
          <p:nvPr/>
        </p:nvGrpSpPr>
        <p:grpSpPr>
          <a:xfrm>
            <a:off x="3250568" y="1375956"/>
            <a:ext cx="2557701" cy="4314221"/>
            <a:chOff x="7785289" y="16711229"/>
            <a:chExt cx="8083984" cy="13796774"/>
          </a:xfrm>
        </p:grpSpPr>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l="37915" t="19321" r="43556" b="14901"/>
            <a:stretch/>
          </p:blipFill>
          <p:spPr>
            <a:xfrm>
              <a:off x="11730659" y="16711229"/>
              <a:ext cx="3886415" cy="13796774"/>
            </a:xfrm>
            <a:prstGeom prst="rect">
              <a:avLst/>
            </a:prstGeom>
          </p:spPr>
        </p:pic>
        <p:sp>
          <p:nvSpPr>
            <p:cNvPr id="10" name="Rectangle 9"/>
            <p:cNvSpPr/>
            <p:nvPr/>
          </p:nvSpPr>
          <p:spPr>
            <a:xfrm>
              <a:off x="8182457" y="22203990"/>
              <a:ext cx="7686816" cy="4987345"/>
            </a:xfrm>
            <a:prstGeom prst="rect">
              <a:avLst/>
            </a:prstGeom>
            <a:noFill/>
            <a:ln>
              <a:noFill/>
            </a:ln>
          </p:spPr>
        </p:sp>
        <p:cxnSp>
          <p:nvCxnSpPr>
            <p:cNvPr id="11" name="Straight Arrow Connector 10"/>
            <p:cNvCxnSpPr/>
            <p:nvPr/>
          </p:nvCxnSpPr>
          <p:spPr>
            <a:xfrm>
              <a:off x="11768297" y="20911838"/>
              <a:ext cx="2465810" cy="1021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1768297" y="22584835"/>
              <a:ext cx="193774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1768297" y="25528004"/>
              <a:ext cx="193774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1768297" y="27297829"/>
              <a:ext cx="2423077" cy="100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785289" y="20592727"/>
              <a:ext cx="3981293" cy="1377966"/>
            </a:xfrm>
            <a:prstGeom prst="rect">
              <a:avLst/>
            </a:prstGeom>
            <a:noFill/>
          </p:spPr>
          <p:txBody>
            <a:bodyPr wrap="square" rtlCol="0">
              <a:spAutoFit/>
            </a:bodyPr>
            <a:lstStyle/>
            <a:p>
              <a:pPr algn="r"/>
              <a:r>
                <a:rPr lang="en-GB" sz="1100" dirty="0" smtClean="0"/>
                <a:t>Upper anode bias connection</a:t>
              </a:r>
              <a:endParaRPr lang="fr-FR" sz="1100" dirty="0"/>
            </a:p>
          </p:txBody>
        </p:sp>
        <p:sp>
          <p:nvSpPr>
            <p:cNvPr id="16" name="TextBox 15"/>
            <p:cNvSpPr txBox="1"/>
            <p:nvPr/>
          </p:nvSpPr>
          <p:spPr>
            <a:xfrm>
              <a:off x="7906930" y="22287469"/>
              <a:ext cx="3821832" cy="836622"/>
            </a:xfrm>
            <a:prstGeom prst="rect">
              <a:avLst/>
            </a:prstGeom>
            <a:noFill/>
          </p:spPr>
          <p:txBody>
            <a:bodyPr wrap="square" rtlCol="0">
              <a:spAutoFit/>
            </a:bodyPr>
            <a:lstStyle/>
            <a:p>
              <a:pPr algn="r"/>
              <a:r>
                <a:rPr lang="en-GB" sz="1100" dirty="0" smtClean="0"/>
                <a:t>Upper anode</a:t>
              </a:r>
              <a:endParaRPr lang="fr-FR" sz="1100" dirty="0"/>
            </a:p>
          </p:txBody>
        </p:sp>
        <p:sp>
          <p:nvSpPr>
            <p:cNvPr id="17" name="TextBox 16"/>
            <p:cNvSpPr txBox="1"/>
            <p:nvPr/>
          </p:nvSpPr>
          <p:spPr>
            <a:xfrm>
              <a:off x="7964176" y="25280422"/>
              <a:ext cx="3821832" cy="836622"/>
            </a:xfrm>
            <a:prstGeom prst="rect">
              <a:avLst/>
            </a:prstGeom>
            <a:noFill/>
          </p:spPr>
          <p:txBody>
            <a:bodyPr wrap="square" rtlCol="0">
              <a:spAutoFit/>
            </a:bodyPr>
            <a:lstStyle/>
            <a:p>
              <a:pPr algn="r"/>
              <a:r>
                <a:rPr lang="en-GB" sz="1100" dirty="0" smtClean="0"/>
                <a:t>Lower anode</a:t>
              </a:r>
              <a:endParaRPr lang="fr-FR" sz="1100" dirty="0"/>
            </a:p>
          </p:txBody>
        </p:sp>
        <p:sp>
          <p:nvSpPr>
            <p:cNvPr id="18" name="TextBox 17"/>
            <p:cNvSpPr txBox="1"/>
            <p:nvPr/>
          </p:nvSpPr>
          <p:spPr>
            <a:xfrm>
              <a:off x="7964176" y="27030959"/>
              <a:ext cx="3821832" cy="1377966"/>
            </a:xfrm>
            <a:prstGeom prst="rect">
              <a:avLst/>
            </a:prstGeom>
            <a:noFill/>
          </p:spPr>
          <p:txBody>
            <a:bodyPr wrap="square" rtlCol="0">
              <a:spAutoFit/>
            </a:bodyPr>
            <a:lstStyle/>
            <a:p>
              <a:pPr algn="r"/>
              <a:r>
                <a:rPr lang="en-GB" sz="1100" dirty="0" smtClean="0"/>
                <a:t>Lower anode bias connection</a:t>
              </a:r>
              <a:endParaRPr lang="fr-FR" sz="1100" dirty="0"/>
            </a:p>
          </p:txBody>
        </p:sp>
      </p:grpSp>
      <p:sp>
        <p:nvSpPr>
          <p:cNvPr id="33" name="TextBox 32"/>
          <p:cNvSpPr txBox="1"/>
          <p:nvPr/>
        </p:nvSpPr>
        <p:spPr>
          <a:xfrm>
            <a:off x="241776" y="5822078"/>
            <a:ext cx="3210207" cy="338554"/>
          </a:xfrm>
          <a:prstGeom prst="rect">
            <a:avLst/>
          </a:prstGeom>
          <a:noFill/>
        </p:spPr>
        <p:txBody>
          <a:bodyPr wrap="square" rtlCol="0">
            <a:spAutoFit/>
          </a:bodyPr>
          <a:lstStyle/>
          <a:p>
            <a:r>
              <a:rPr lang="en-US" sz="1600" dirty="0" smtClean="0">
                <a:solidFill>
                  <a:schemeClr val="accent6">
                    <a:lumMod val="50000"/>
                  </a:schemeClr>
                </a:solidFill>
              </a:rPr>
              <a:t>Q4 sample cavity (HIE-ISOLDE)</a:t>
            </a:r>
            <a:endParaRPr lang="en-US" sz="1600" dirty="0">
              <a:solidFill>
                <a:schemeClr val="accent6">
                  <a:lumMod val="50000"/>
                </a:schemeClr>
              </a:solidFill>
            </a:endParaRPr>
          </a:p>
        </p:txBody>
      </p:sp>
      <p:sp>
        <p:nvSpPr>
          <p:cNvPr id="36" name="TextBox 35"/>
          <p:cNvSpPr txBox="1"/>
          <p:nvPr/>
        </p:nvSpPr>
        <p:spPr>
          <a:xfrm>
            <a:off x="3876864" y="5822902"/>
            <a:ext cx="2330160" cy="338554"/>
          </a:xfrm>
          <a:prstGeom prst="rect">
            <a:avLst/>
          </a:prstGeom>
          <a:noFill/>
        </p:spPr>
        <p:txBody>
          <a:bodyPr wrap="square" rtlCol="0">
            <a:spAutoFit/>
          </a:bodyPr>
          <a:lstStyle/>
          <a:p>
            <a:r>
              <a:rPr lang="en-US" sz="1600" dirty="0" smtClean="0">
                <a:solidFill>
                  <a:schemeClr val="accent6">
                    <a:lumMod val="50000"/>
                  </a:schemeClr>
                </a:solidFill>
              </a:rPr>
              <a:t>elliptical 1.3 GHz</a:t>
            </a:r>
            <a:endParaRPr lang="en-US" sz="1600" dirty="0">
              <a:solidFill>
                <a:schemeClr val="accent6">
                  <a:lumMod val="50000"/>
                </a:schemeClr>
              </a:solidFill>
            </a:endParaRPr>
          </a:p>
        </p:txBody>
      </p:sp>
      <p:pic>
        <p:nvPicPr>
          <p:cNvPr id="28" name="Picture 2"/>
          <p:cNvPicPr>
            <a:picLocks noChangeAspect="1" noChangeArrowheads="1"/>
          </p:cNvPicPr>
          <p:nvPr/>
        </p:nvPicPr>
        <p:blipFill rotWithShape="1">
          <a:blip r:embed="rId3" cstate="print"/>
          <a:srcRect l="16014" t="6649" r="21769"/>
          <a:stretch/>
        </p:blipFill>
        <p:spPr bwMode="auto">
          <a:xfrm>
            <a:off x="775443" y="1073190"/>
            <a:ext cx="2100150" cy="1799108"/>
          </a:xfrm>
          <a:prstGeom prst="rect">
            <a:avLst/>
          </a:prstGeom>
          <a:noFill/>
          <a:ln w="9525">
            <a:noFill/>
            <a:miter lim="800000"/>
            <a:headEnd/>
            <a:tailEnd/>
          </a:ln>
          <a:effectLst/>
        </p:spPr>
      </p:pic>
      <p:sp>
        <p:nvSpPr>
          <p:cNvPr id="31" name="TextBox 30"/>
          <p:cNvSpPr txBox="1"/>
          <p:nvPr/>
        </p:nvSpPr>
        <p:spPr>
          <a:xfrm>
            <a:off x="6347121" y="5823093"/>
            <a:ext cx="2732711" cy="338554"/>
          </a:xfrm>
          <a:prstGeom prst="rect">
            <a:avLst/>
          </a:prstGeom>
          <a:noFill/>
        </p:spPr>
        <p:txBody>
          <a:bodyPr wrap="square" rtlCol="0">
            <a:spAutoFit/>
          </a:bodyPr>
          <a:lstStyle/>
          <a:p>
            <a:r>
              <a:rPr lang="en-US" sz="1600" dirty="0" smtClean="0">
                <a:solidFill>
                  <a:schemeClr val="accent6">
                    <a:lumMod val="50000"/>
                  </a:schemeClr>
                </a:solidFill>
              </a:rPr>
              <a:t>Si-wafer/quartz/Cu coupons</a:t>
            </a:r>
            <a:endParaRPr lang="en-US" sz="1600" dirty="0">
              <a:solidFill>
                <a:schemeClr val="accent6">
                  <a:lumMod val="50000"/>
                </a:schemeClr>
              </a:solidFill>
            </a:endParaRPr>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38" y="2859692"/>
            <a:ext cx="1500592" cy="2978787"/>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6363" y="2859007"/>
            <a:ext cx="1605362" cy="2979472"/>
          </a:xfrm>
          <a:prstGeom prst="rect">
            <a:avLst/>
          </a:prstGeom>
        </p:spPr>
      </p:pic>
      <p:cxnSp>
        <p:nvCxnSpPr>
          <p:cNvPr id="37" name="Straight Arrow Connector 36"/>
          <p:cNvCxnSpPr/>
          <p:nvPr/>
        </p:nvCxnSpPr>
        <p:spPr>
          <a:xfrm flipH="1">
            <a:off x="8322968" y="1408153"/>
            <a:ext cx="1" cy="1079474"/>
          </a:xfrm>
          <a:prstGeom prst="straightConnector1">
            <a:avLst/>
          </a:prstGeom>
          <a:ln w="12700">
            <a:solidFill>
              <a:schemeClr val="accent6">
                <a:lumMod val="50000"/>
              </a:schemeClr>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p:cNvCxnSpPr/>
          <p:nvPr/>
        </p:nvCxnSpPr>
        <p:spPr>
          <a:xfrm flipH="1">
            <a:off x="8435295" y="3514900"/>
            <a:ext cx="1" cy="694714"/>
          </a:xfrm>
          <a:prstGeom prst="straightConnector1">
            <a:avLst/>
          </a:prstGeom>
          <a:ln w="12700">
            <a:solidFill>
              <a:schemeClr val="accent6">
                <a:lumMod val="50000"/>
              </a:schemeClr>
            </a:solidFill>
            <a:headEnd type="triangle"/>
            <a:tailEnd type="triangle"/>
          </a:ln>
        </p:spPr>
        <p:style>
          <a:lnRef idx="1">
            <a:schemeClr val="dk1"/>
          </a:lnRef>
          <a:fillRef idx="0">
            <a:schemeClr val="dk1"/>
          </a:fillRef>
          <a:effectRef idx="0">
            <a:schemeClr val="dk1"/>
          </a:effectRef>
          <a:fontRef idx="minor">
            <a:schemeClr val="tx1"/>
          </a:fontRef>
        </p:style>
      </p:cxnSp>
      <p:sp>
        <p:nvSpPr>
          <p:cNvPr id="45" name="TextBox 44"/>
          <p:cNvSpPr txBox="1"/>
          <p:nvPr/>
        </p:nvSpPr>
        <p:spPr>
          <a:xfrm rot="5400000">
            <a:off x="7863194" y="1898344"/>
            <a:ext cx="1272387" cy="369332"/>
          </a:xfrm>
          <a:prstGeom prst="rect">
            <a:avLst/>
          </a:prstGeom>
          <a:noFill/>
        </p:spPr>
        <p:txBody>
          <a:bodyPr wrap="square" rtlCol="0">
            <a:spAutoFit/>
          </a:bodyPr>
          <a:lstStyle/>
          <a:p>
            <a:r>
              <a:rPr lang="en-US" dirty="0" smtClean="0">
                <a:solidFill>
                  <a:schemeClr val="accent6">
                    <a:lumMod val="50000"/>
                  </a:schemeClr>
                </a:solidFill>
              </a:rPr>
              <a:t>126 mm</a:t>
            </a:r>
            <a:endParaRPr lang="en-US" dirty="0">
              <a:solidFill>
                <a:schemeClr val="accent6">
                  <a:lumMod val="50000"/>
                </a:schemeClr>
              </a:solidFill>
            </a:endParaRPr>
          </a:p>
        </p:txBody>
      </p:sp>
      <p:sp>
        <p:nvSpPr>
          <p:cNvPr id="46" name="TextBox 45"/>
          <p:cNvSpPr txBox="1"/>
          <p:nvPr/>
        </p:nvSpPr>
        <p:spPr>
          <a:xfrm rot="5400000">
            <a:off x="8001270" y="3847632"/>
            <a:ext cx="1272387" cy="369332"/>
          </a:xfrm>
          <a:prstGeom prst="rect">
            <a:avLst/>
          </a:prstGeom>
          <a:noFill/>
        </p:spPr>
        <p:txBody>
          <a:bodyPr wrap="square" rtlCol="0">
            <a:spAutoFit/>
          </a:bodyPr>
          <a:lstStyle/>
          <a:p>
            <a:r>
              <a:rPr lang="en-US" dirty="0" smtClean="0">
                <a:solidFill>
                  <a:schemeClr val="accent6">
                    <a:lumMod val="50000"/>
                  </a:schemeClr>
                </a:solidFill>
              </a:rPr>
              <a:t>75 mm</a:t>
            </a:r>
            <a:endParaRPr lang="en-US" dirty="0">
              <a:solidFill>
                <a:schemeClr val="accent6">
                  <a:lumMod val="50000"/>
                </a:schemeClr>
              </a:solidFill>
            </a:endParaRPr>
          </a:p>
        </p:txBody>
      </p:sp>
      <p:pic>
        <p:nvPicPr>
          <p:cNvPr id="35" name="Picture 34"/>
          <p:cNvPicPr>
            <a:picLocks noChangeAspect="1"/>
          </p:cNvPicPr>
          <p:nvPr/>
        </p:nvPicPr>
        <p:blipFill rotWithShape="1">
          <a:blip r:embed="rId6">
            <a:extLst>
              <a:ext uri="{28A0092B-C50C-407E-A947-70E740481C1C}">
                <a14:useLocalDpi xmlns:a14="http://schemas.microsoft.com/office/drawing/2010/main" val="0"/>
              </a:ext>
            </a:extLst>
          </a:blip>
          <a:srcRect l="20585" t="1096" r="18607" b="15224"/>
          <a:stretch/>
        </p:blipFill>
        <p:spPr>
          <a:xfrm rot="5400000">
            <a:off x="6745926" y="3094273"/>
            <a:ext cx="1493393" cy="1541343"/>
          </a:xfrm>
          <a:prstGeom prst="rect">
            <a:avLst/>
          </a:prstGeom>
        </p:spPr>
      </p:pic>
      <p:pic>
        <p:nvPicPr>
          <p:cNvPr id="47" name="Picture 46"/>
          <p:cNvPicPr>
            <a:picLocks noChangeAspect="1"/>
          </p:cNvPicPr>
          <p:nvPr/>
        </p:nvPicPr>
        <p:blipFill rotWithShape="1">
          <a:blip r:embed="rId7">
            <a:extLst>
              <a:ext uri="{28A0092B-C50C-407E-A947-70E740481C1C}">
                <a14:useLocalDpi xmlns:a14="http://schemas.microsoft.com/office/drawing/2010/main" val="0"/>
              </a:ext>
            </a:extLst>
          </a:blip>
          <a:srcRect l="38014" t="12340" r="11566" b="14094"/>
          <a:stretch/>
        </p:blipFill>
        <p:spPr>
          <a:xfrm rot="16200000">
            <a:off x="7108785" y="4466842"/>
            <a:ext cx="925817" cy="1801078"/>
          </a:xfrm>
          <a:prstGeom prst="rect">
            <a:avLst/>
          </a:prstGeom>
        </p:spPr>
      </p:pic>
      <p:cxnSp>
        <p:nvCxnSpPr>
          <p:cNvPr id="48" name="Straight Arrow Connector 47"/>
          <p:cNvCxnSpPr/>
          <p:nvPr/>
        </p:nvCxnSpPr>
        <p:spPr>
          <a:xfrm flipH="1">
            <a:off x="5684839" y="2928542"/>
            <a:ext cx="1" cy="1536431"/>
          </a:xfrm>
          <a:prstGeom prst="straightConnector1">
            <a:avLst/>
          </a:prstGeom>
          <a:ln w="12700">
            <a:solidFill>
              <a:schemeClr val="accent6">
                <a:lumMod val="50000"/>
              </a:schemeClr>
            </a:solidFill>
            <a:headEnd type="triangle"/>
            <a:tailEnd type="triangle"/>
          </a:ln>
        </p:spPr>
        <p:style>
          <a:lnRef idx="1">
            <a:schemeClr val="dk1"/>
          </a:lnRef>
          <a:fillRef idx="0">
            <a:schemeClr val="dk1"/>
          </a:fillRef>
          <a:effectRef idx="0">
            <a:schemeClr val="dk1"/>
          </a:effectRef>
          <a:fontRef idx="minor">
            <a:schemeClr val="tx1"/>
          </a:fontRef>
        </p:style>
      </p:cxnSp>
      <p:sp>
        <p:nvSpPr>
          <p:cNvPr id="49" name="TextBox 48"/>
          <p:cNvSpPr txBox="1"/>
          <p:nvPr/>
        </p:nvSpPr>
        <p:spPr>
          <a:xfrm rot="5400000">
            <a:off x="5227554" y="3644114"/>
            <a:ext cx="1272387" cy="369332"/>
          </a:xfrm>
          <a:prstGeom prst="rect">
            <a:avLst/>
          </a:prstGeom>
          <a:noFill/>
        </p:spPr>
        <p:txBody>
          <a:bodyPr wrap="square" rtlCol="0">
            <a:spAutoFit/>
          </a:bodyPr>
          <a:lstStyle/>
          <a:p>
            <a:r>
              <a:rPr lang="en-US" dirty="0" smtClean="0">
                <a:solidFill>
                  <a:schemeClr val="accent6">
                    <a:lumMod val="50000"/>
                  </a:schemeClr>
                </a:solidFill>
              </a:rPr>
              <a:t>400 mm</a:t>
            </a:r>
            <a:endParaRPr lang="en-US" dirty="0">
              <a:solidFill>
                <a:schemeClr val="accent6">
                  <a:lumMod val="50000"/>
                </a:schemeClr>
              </a:solidFill>
            </a:endParaRPr>
          </a:p>
        </p:txBody>
      </p:sp>
      <p:cxnSp>
        <p:nvCxnSpPr>
          <p:cNvPr id="51" name="Straight Arrow Connector 50"/>
          <p:cNvCxnSpPr/>
          <p:nvPr/>
        </p:nvCxnSpPr>
        <p:spPr>
          <a:xfrm>
            <a:off x="8604343" y="5164010"/>
            <a:ext cx="0" cy="579559"/>
          </a:xfrm>
          <a:prstGeom prst="straightConnector1">
            <a:avLst/>
          </a:prstGeom>
          <a:ln w="12700">
            <a:solidFill>
              <a:schemeClr val="accent6">
                <a:lumMod val="50000"/>
              </a:schemeClr>
            </a:solidFill>
            <a:headEnd type="triangle"/>
            <a:tailEnd type="triangle"/>
          </a:ln>
        </p:spPr>
        <p:style>
          <a:lnRef idx="1">
            <a:schemeClr val="dk1"/>
          </a:lnRef>
          <a:fillRef idx="0">
            <a:schemeClr val="dk1"/>
          </a:fillRef>
          <a:effectRef idx="0">
            <a:schemeClr val="dk1"/>
          </a:effectRef>
          <a:fontRef idx="minor">
            <a:schemeClr val="tx1"/>
          </a:fontRef>
        </p:style>
      </p:cxnSp>
      <p:sp>
        <p:nvSpPr>
          <p:cNvPr id="52" name="TextBox 51"/>
          <p:cNvSpPr txBox="1"/>
          <p:nvPr/>
        </p:nvSpPr>
        <p:spPr>
          <a:xfrm rot="5400000">
            <a:off x="8364331" y="5259763"/>
            <a:ext cx="884359" cy="369332"/>
          </a:xfrm>
          <a:prstGeom prst="rect">
            <a:avLst/>
          </a:prstGeom>
          <a:noFill/>
        </p:spPr>
        <p:txBody>
          <a:bodyPr wrap="square" rtlCol="0">
            <a:spAutoFit/>
          </a:bodyPr>
          <a:lstStyle/>
          <a:p>
            <a:r>
              <a:rPr lang="en-US" dirty="0" smtClean="0">
                <a:solidFill>
                  <a:schemeClr val="accent6">
                    <a:lumMod val="50000"/>
                  </a:schemeClr>
                </a:solidFill>
              </a:rPr>
              <a:t>30 mm</a:t>
            </a:r>
            <a:endParaRPr lang="en-US" dirty="0">
              <a:solidFill>
                <a:schemeClr val="accent6">
                  <a:lumMod val="50000"/>
                </a:schemeClr>
              </a:solidFill>
            </a:endParaRPr>
          </a:p>
        </p:txBody>
      </p:sp>
      <p:sp>
        <p:nvSpPr>
          <p:cNvPr id="54" name="Rectangle 53"/>
          <p:cNvSpPr/>
          <p:nvPr/>
        </p:nvSpPr>
        <p:spPr>
          <a:xfrm>
            <a:off x="6721951" y="2727737"/>
            <a:ext cx="1646605" cy="369332"/>
          </a:xfrm>
          <a:prstGeom prst="rect">
            <a:avLst/>
          </a:prstGeom>
        </p:spPr>
        <p:txBody>
          <a:bodyPr wrap="none">
            <a:spAutoFit/>
          </a:bodyPr>
          <a:lstStyle/>
          <a:p>
            <a:r>
              <a:rPr lang="en-US" dirty="0" err="1" smtClean="0">
                <a:solidFill>
                  <a:schemeClr val="accent6">
                    <a:lumMod val="50000"/>
                  </a:schemeClr>
                </a:solidFill>
              </a:rPr>
              <a:t>Orsay</a:t>
            </a:r>
            <a:r>
              <a:rPr lang="en-US" dirty="0" smtClean="0">
                <a:solidFill>
                  <a:schemeClr val="accent6">
                    <a:lumMod val="50000"/>
                  </a:schemeClr>
                </a:solidFill>
              </a:rPr>
              <a:t> Cu-disk</a:t>
            </a:r>
            <a:endParaRPr lang="en-US" dirty="0">
              <a:solidFill>
                <a:schemeClr val="accent6">
                  <a:lumMod val="50000"/>
                </a:schemeClr>
              </a:solidFill>
            </a:endParaRPr>
          </a:p>
        </p:txBody>
      </p:sp>
      <p:sp>
        <p:nvSpPr>
          <p:cNvPr id="55" name="Rectangle 54"/>
          <p:cNvSpPr/>
          <p:nvPr/>
        </p:nvSpPr>
        <p:spPr>
          <a:xfrm>
            <a:off x="6817093" y="4546766"/>
            <a:ext cx="1505540" cy="369332"/>
          </a:xfrm>
          <a:prstGeom prst="rect">
            <a:avLst/>
          </a:prstGeom>
        </p:spPr>
        <p:txBody>
          <a:bodyPr wrap="none">
            <a:spAutoFit/>
          </a:bodyPr>
          <a:lstStyle/>
          <a:p>
            <a:r>
              <a:rPr lang="en-US" dirty="0">
                <a:solidFill>
                  <a:schemeClr val="accent6">
                    <a:lumMod val="50000"/>
                  </a:schemeClr>
                </a:solidFill>
              </a:rPr>
              <a:t>QPR-sample</a:t>
            </a:r>
          </a:p>
        </p:txBody>
      </p:sp>
      <p:cxnSp>
        <p:nvCxnSpPr>
          <p:cNvPr id="57" name="Straight Connector 56"/>
          <p:cNvCxnSpPr/>
          <p:nvPr/>
        </p:nvCxnSpPr>
        <p:spPr>
          <a:xfrm>
            <a:off x="3376228" y="1262166"/>
            <a:ext cx="0" cy="4745591"/>
          </a:xfrm>
          <a:prstGeom prst="line">
            <a:avLst/>
          </a:prstGeom>
          <a:ln w="19050">
            <a:solidFill>
              <a:schemeClr val="accent6">
                <a:lumMod val="50000"/>
              </a:schemeClr>
            </a:solidFill>
            <a:prstDash val="solid"/>
          </a:ln>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6207025" y="1262166"/>
            <a:ext cx="0" cy="4745591"/>
          </a:xfrm>
          <a:prstGeom prst="line">
            <a:avLst/>
          </a:prstGeom>
          <a:ln w="19050">
            <a:solidFill>
              <a:schemeClr val="accent6">
                <a:lumMod val="50000"/>
              </a:schemeClr>
            </a:solidFill>
            <a:prstDash val="solid"/>
          </a:ln>
        </p:spPr>
        <p:style>
          <a:lnRef idx="1">
            <a:schemeClr val="dk1"/>
          </a:lnRef>
          <a:fillRef idx="0">
            <a:schemeClr val="dk1"/>
          </a:fillRef>
          <a:effectRef idx="0">
            <a:schemeClr val="dk1"/>
          </a:effectRef>
          <a:fontRef idx="minor">
            <a:schemeClr val="tx1"/>
          </a:fontRef>
        </p:style>
      </p:cxnSp>
      <p:pic>
        <p:nvPicPr>
          <p:cNvPr id="4098" name="Picture 2" descr="http://ipnwww.in2p3.fr/local/cache-vignettes/L391xH256/da_ecomi-b0d69.png"/>
          <p:cNvPicPr>
            <a:picLocks noChangeAspect="1" noChangeArrowheads="1"/>
          </p:cNvPicPr>
          <p:nvPr/>
        </p:nvPicPr>
        <p:blipFill rotWithShape="1">
          <a:blip r:embed="rId8">
            <a:extLst>
              <a:ext uri="{28A0092B-C50C-407E-A947-70E740481C1C}">
                <a14:useLocalDpi xmlns:a14="http://schemas.microsoft.com/office/drawing/2010/main" val="0"/>
              </a:ext>
            </a:extLst>
          </a:blip>
          <a:srcRect l="5598"/>
          <a:stretch/>
        </p:blipFill>
        <p:spPr bwMode="auto">
          <a:xfrm rot="5400000">
            <a:off x="6591983" y="1290678"/>
            <a:ext cx="1788495" cy="1240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6108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SRF thin films </a:t>
            </a:r>
            <a:r>
              <a:rPr lang="en-US" sz="2800" dirty="0" smtClean="0"/>
              <a:t>R&amp;D: </a:t>
            </a:r>
            <a:r>
              <a:rPr lang="en-US" sz="2800" dirty="0" smtClean="0"/>
              <a:t>functionality characterization</a:t>
            </a:r>
            <a:endParaRPr lang="en-US" sz="2800" dirty="0"/>
          </a:p>
        </p:txBody>
      </p:sp>
      <p:sp>
        <p:nvSpPr>
          <p:cNvPr id="3" name="Content Placeholder 2"/>
          <p:cNvSpPr>
            <a:spLocks noGrp="1"/>
          </p:cNvSpPr>
          <p:nvPr>
            <p:ph idx="1"/>
          </p:nvPr>
        </p:nvSpPr>
        <p:spPr/>
        <p:txBody>
          <a:bodyPr>
            <a:normAutofit lnSpcReduction="10000"/>
          </a:bodyPr>
          <a:lstStyle/>
          <a:p>
            <a:pPr marL="36576" indent="0">
              <a:buNone/>
            </a:pPr>
            <a:r>
              <a:rPr lang="en-US" sz="2400" dirty="0" smtClean="0"/>
              <a:t>Basic studies:</a:t>
            </a:r>
          </a:p>
          <a:p>
            <a:r>
              <a:rPr lang="en-US" sz="2400" dirty="0" smtClean="0"/>
              <a:t>RRR </a:t>
            </a:r>
            <a:r>
              <a:rPr lang="en-US" sz="2400" dirty="0" smtClean="0"/>
              <a:t>on quartz sample </a:t>
            </a:r>
            <a:r>
              <a:rPr lang="en-US" sz="2400" dirty="0" smtClean="0">
                <a:sym typeface="Wingdings" panose="05000000000000000000" pitchFamily="2" charset="2"/>
              </a:rPr>
              <a:t> CERN</a:t>
            </a:r>
            <a:endParaRPr lang="en-US" sz="2400" dirty="0" smtClean="0"/>
          </a:p>
          <a:p>
            <a:r>
              <a:rPr lang="en-US" sz="2400" dirty="0" smtClean="0"/>
              <a:t>Point Contact Tunneling (PCT) </a:t>
            </a:r>
            <a:r>
              <a:rPr lang="en-US" sz="2400" dirty="0" smtClean="0">
                <a:sym typeface="Wingdings" panose="05000000000000000000" pitchFamily="2" charset="2"/>
              </a:rPr>
              <a:t> ANL</a:t>
            </a:r>
            <a:endParaRPr lang="en-US" sz="2400" dirty="0" smtClean="0"/>
          </a:p>
          <a:p>
            <a:r>
              <a:rPr lang="en-US" sz="2400" dirty="0"/>
              <a:t>Muon Spin rotation (</a:t>
            </a:r>
            <a:r>
              <a:rPr lang="en-US" sz="2400" dirty="0" smtClean="0">
                <a:latin typeface="Symbol" panose="05050102010706020507" pitchFamily="18" charset="2"/>
              </a:rPr>
              <a:t>m</a:t>
            </a:r>
            <a:r>
              <a:rPr lang="en-US" sz="2400" dirty="0" smtClean="0"/>
              <a:t>-SR) </a:t>
            </a:r>
            <a:r>
              <a:rPr lang="en-US" sz="2400" dirty="0" smtClean="0">
                <a:sym typeface="Wingdings" panose="05000000000000000000" pitchFamily="2" charset="2"/>
              </a:rPr>
              <a:t> PSI/TRIUMF</a:t>
            </a:r>
            <a:endParaRPr lang="en-US" sz="2400" dirty="0" smtClean="0"/>
          </a:p>
          <a:p>
            <a:r>
              <a:rPr lang="en-US" sz="2400" dirty="0" smtClean="0"/>
              <a:t>Third harmonic magnetometer </a:t>
            </a:r>
            <a:r>
              <a:rPr lang="en-US" sz="2400" dirty="0" smtClean="0">
                <a:sym typeface="Wingdings" panose="05000000000000000000" pitchFamily="2" charset="2"/>
              </a:rPr>
              <a:t> </a:t>
            </a:r>
            <a:r>
              <a:rPr lang="en-US" sz="2400" dirty="0" err="1" smtClean="0">
                <a:sym typeface="Wingdings" panose="05000000000000000000" pitchFamily="2" charset="2"/>
              </a:rPr>
              <a:t>Saclay</a:t>
            </a:r>
            <a:endParaRPr lang="en-US" sz="2400" dirty="0" smtClean="0"/>
          </a:p>
          <a:p>
            <a:pPr marL="36576" indent="0">
              <a:buNone/>
            </a:pPr>
            <a:endParaRPr lang="en-US" sz="2400" dirty="0" smtClean="0"/>
          </a:p>
          <a:p>
            <a:pPr marL="36576" indent="0">
              <a:buNone/>
            </a:pPr>
            <a:r>
              <a:rPr lang="en-US" sz="2400" dirty="0" smtClean="0"/>
              <a:t>RF characterization:</a:t>
            </a:r>
            <a:endParaRPr lang="en-US" sz="2400" dirty="0" smtClean="0"/>
          </a:p>
          <a:p>
            <a:r>
              <a:rPr lang="en-US" sz="2400" dirty="0" smtClean="0"/>
              <a:t>TE011 </a:t>
            </a:r>
            <a:r>
              <a:rPr lang="en-US" sz="2400" dirty="0" smtClean="0"/>
              <a:t>test cavity for Cu-disk </a:t>
            </a:r>
            <a:r>
              <a:rPr lang="en-US" sz="2400" dirty="0" smtClean="0">
                <a:sym typeface="Wingdings" panose="05000000000000000000" pitchFamily="2" charset="2"/>
              </a:rPr>
              <a:t> </a:t>
            </a:r>
            <a:r>
              <a:rPr lang="en-US" sz="2400" dirty="0" err="1" smtClean="0">
                <a:sym typeface="Wingdings" panose="05000000000000000000" pitchFamily="2" charset="2"/>
              </a:rPr>
              <a:t>Orsay</a:t>
            </a:r>
            <a:endParaRPr lang="en-US" sz="2400" dirty="0" smtClean="0"/>
          </a:p>
          <a:p>
            <a:r>
              <a:rPr lang="en-US" sz="2400" dirty="0" smtClean="0"/>
              <a:t>RF Quadrupole Resonator test </a:t>
            </a:r>
            <a:r>
              <a:rPr lang="en-US" sz="2400" dirty="0" smtClean="0">
                <a:sym typeface="Wingdings" panose="05000000000000000000" pitchFamily="2" charset="2"/>
              </a:rPr>
              <a:t> CERN</a:t>
            </a:r>
            <a:endParaRPr lang="en-US" sz="2400" dirty="0" smtClean="0"/>
          </a:p>
          <a:p>
            <a:r>
              <a:rPr lang="en-US" sz="2400" dirty="0" smtClean="0"/>
              <a:t>RF test on 1.3 GHz </a:t>
            </a:r>
            <a:r>
              <a:rPr lang="en-US" sz="2400" dirty="0" smtClean="0"/>
              <a:t>cavity (</a:t>
            </a:r>
            <a:r>
              <a:rPr lang="en-US" sz="2400" dirty="0" err="1" smtClean="0"/>
              <a:t>cryolab</a:t>
            </a:r>
            <a:r>
              <a:rPr lang="en-US" sz="2400" dirty="0" smtClean="0"/>
              <a:t>) </a:t>
            </a:r>
            <a:r>
              <a:rPr lang="en-US" sz="2400" dirty="0" smtClean="0">
                <a:sym typeface="Wingdings" panose="05000000000000000000" pitchFamily="2" charset="2"/>
              </a:rPr>
              <a:t> </a:t>
            </a:r>
            <a:r>
              <a:rPr lang="en-US" sz="2400" dirty="0" smtClean="0">
                <a:sym typeface="Wingdings" panose="05000000000000000000" pitchFamily="2" charset="2"/>
              </a:rPr>
              <a:t>CERN</a:t>
            </a:r>
          </a:p>
          <a:p>
            <a:r>
              <a:rPr lang="en-US" sz="2400" dirty="0" smtClean="0">
                <a:sym typeface="Wingdings" panose="05000000000000000000" pitchFamily="2" charset="2"/>
              </a:rPr>
              <a:t>RF test on cavities (SM18)  CERN</a:t>
            </a:r>
            <a:endParaRPr lang="en-US" sz="2400" dirty="0" smtClean="0"/>
          </a:p>
          <a:p>
            <a:pPr marL="36576" indent="0">
              <a:buNone/>
            </a:pPr>
            <a:endParaRPr lang="en-US" sz="2400" dirty="0">
              <a:sym typeface="Wingdings" panose="05000000000000000000" pitchFamily="2" charset="2"/>
            </a:endParaRPr>
          </a:p>
          <a:p>
            <a:pPr marL="36576" indent="0">
              <a:buNone/>
            </a:pPr>
            <a:endParaRPr lang="en-US" sz="2000" dirty="0" smtClean="0">
              <a:solidFill>
                <a:srgbClr val="00B050"/>
              </a:solidFill>
              <a:sym typeface="Wingdings" panose="05000000000000000000" pitchFamily="2" charset="2"/>
            </a:endParaRPr>
          </a:p>
          <a:p>
            <a:pPr>
              <a:buFont typeface="Wingdings" panose="05000000000000000000" pitchFamily="2" charset="2"/>
              <a:buChar char="à"/>
            </a:pPr>
            <a:endParaRPr lang="en-US" sz="2400" dirty="0"/>
          </a:p>
        </p:txBody>
      </p:sp>
      <p:sp>
        <p:nvSpPr>
          <p:cNvPr id="4" name="Date Placeholder 3"/>
          <p:cNvSpPr>
            <a:spLocks noGrp="1"/>
          </p:cNvSpPr>
          <p:nvPr>
            <p:ph type="dt" sz="half" idx="2"/>
          </p:nvPr>
        </p:nvSpPr>
        <p:spPr/>
        <p:txBody>
          <a:bodyPr/>
          <a:lstStyle/>
          <a:p>
            <a:fld id="{75EB7E9E-180D-4A9C-8A4F-B03D69601C0B}" type="datetime4">
              <a:rPr lang="en-GB" smtClean="0"/>
              <a:pPr/>
              <a:t>23 June 2015</a:t>
            </a:fld>
            <a:endParaRPr lang="en-US" dirty="0"/>
          </a:p>
        </p:txBody>
      </p:sp>
      <p:sp>
        <p:nvSpPr>
          <p:cNvPr id="5" name="Footer Placeholder 4"/>
          <p:cNvSpPr>
            <a:spLocks noGrp="1"/>
          </p:cNvSpPr>
          <p:nvPr>
            <p:ph type="ftr" sz="quarter" idx="3"/>
          </p:nvPr>
        </p:nvSpPr>
        <p:spPr/>
        <p:txBody>
          <a:bodyPr/>
          <a:lstStyle/>
          <a:p>
            <a:r>
              <a:rPr lang="en-GB" b="1" dirty="0" smtClean="0"/>
              <a:t>CERN-LNL-STFC collaboration </a:t>
            </a:r>
            <a:r>
              <a:rPr lang="en-GB" b="1" dirty="0" err="1" smtClean="0"/>
              <a:t>kickoff</a:t>
            </a:r>
            <a:r>
              <a:rPr lang="en-GB" b="1" dirty="0" smtClean="0"/>
              <a:t> meeting</a:t>
            </a:r>
            <a:endParaRPr lang="en-GB" b="1"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3851784080"/>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4962</TotalTime>
  <Words>729</Words>
  <Application>Microsoft Office PowerPoint</Application>
  <PresentationFormat>On-screen Show (4:3)</PresentationFormat>
  <Paragraphs>195</Paragraphs>
  <Slides>19</Slides>
  <Notes>0</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 Unicode MS</vt:lpstr>
      <vt:lpstr>Arial</vt:lpstr>
      <vt:lpstr>Franklin Gothic Book</vt:lpstr>
      <vt:lpstr>Symbol</vt:lpstr>
      <vt:lpstr>Wingdings</vt:lpstr>
      <vt:lpstr>CERNCorporate4-3</vt:lpstr>
      <vt:lpstr>PowerPoint Presentation</vt:lpstr>
      <vt:lpstr>SRF thin films @ CERN</vt:lpstr>
      <vt:lpstr>Technical challenges</vt:lpstr>
      <vt:lpstr>SRF thin films production activities I/II</vt:lpstr>
      <vt:lpstr>SRF thin films production activities II/II</vt:lpstr>
      <vt:lpstr>SRF thin films R&amp;D: drivers I/II</vt:lpstr>
      <vt:lpstr>SRF thin films R&amp;D: drivers II/II</vt:lpstr>
      <vt:lpstr>SRF thin films R&amp;D: test substrates</vt:lpstr>
      <vt:lpstr>SRF thin films R&amp;D: functionality characterization</vt:lpstr>
      <vt:lpstr>SRF thin films R&amp;D: topics</vt:lpstr>
      <vt:lpstr>SRF thin films R&amp;D: coating technics</vt:lpstr>
      <vt:lpstr>SRF thin films R&amp;D: SC material</vt:lpstr>
      <vt:lpstr>SRF thin films R&amp;D: material/thin film analysis</vt:lpstr>
      <vt:lpstr>SRF thin films R&amp;D topics: plasma diagnostics</vt:lpstr>
      <vt:lpstr>SRF thin films R&amp;D: plasma simulation</vt:lpstr>
      <vt:lpstr>PowerPoint Presentation</vt:lpstr>
      <vt:lpstr>PowerPoint Presentation</vt:lpstr>
      <vt:lpstr>SRF thin films R&amp;D topics</vt:lpstr>
      <vt:lpstr>SRF thin films R&amp;D topics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Alban Rene Maurice Sublet</dc:creator>
  <cp:lastModifiedBy>Alban Rene Maurice Sublet</cp:lastModifiedBy>
  <cp:revision>191</cp:revision>
  <dcterms:created xsi:type="dcterms:W3CDTF">2015-06-19T07:52:30Z</dcterms:created>
  <dcterms:modified xsi:type="dcterms:W3CDTF">2015-06-23T07:33:27Z</dcterms:modified>
</cp:coreProperties>
</file>