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41" r:id="rId1"/>
    <p:sldMasterId id="2147484253" r:id="rId2"/>
    <p:sldMasterId id="2147484265" r:id="rId3"/>
  </p:sldMasterIdLst>
  <p:notesMasterIdLst>
    <p:notesMasterId r:id="rId27"/>
  </p:notesMasterIdLst>
  <p:handoutMasterIdLst>
    <p:handoutMasterId r:id="rId28"/>
  </p:handoutMasterIdLst>
  <p:sldIdLst>
    <p:sldId id="400" r:id="rId4"/>
    <p:sldId id="367" r:id="rId5"/>
    <p:sldId id="398" r:id="rId6"/>
    <p:sldId id="399" r:id="rId7"/>
    <p:sldId id="395" r:id="rId8"/>
    <p:sldId id="394" r:id="rId9"/>
    <p:sldId id="371" r:id="rId10"/>
    <p:sldId id="370" r:id="rId11"/>
    <p:sldId id="372" r:id="rId12"/>
    <p:sldId id="376" r:id="rId13"/>
    <p:sldId id="393" r:id="rId14"/>
    <p:sldId id="396" r:id="rId15"/>
    <p:sldId id="388" r:id="rId16"/>
    <p:sldId id="381" r:id="rId17"/>
    <p:sldId id="390" r:id="rId18"/>
    <p:sldId id="403" r:id="rId19"/>
    <p:sldId id="404" r:id="rId20"/>
    <p:sldId id="356" r:id="rId21"/>
    <p:sldId id="392" r:id="rId22"/>
    <p:sldId id="401" r:id="rId23"/>
    <p:sldId id="402" r:id="rId24"/>
    <p:sldId id="379" r:id="rId25"/>
    <p:sldId id="3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34CB"/>
    <a:srgbClr val="FFFF99"/>
    <a:srgbClr val="CE6020"/>
    <a:srgbClr val="4E7FFA"/>
    <a:srgbClr val="74000E"/>
    <a:srgbClr val="118336"/>
    <a:srgbClr val="928411"/>
    <a:srgbClr val="92580E"/>
    <a:srgbClr val="5E0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76" y="-120"/>
      </p:cViewPr>
      <p:guideLst>
        <p:guide orient="horz" pos="21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DK-TOTAL</c:v>
                </c:pt>
              </c:strCache>
            </c:strRef>
          </c:tx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2.508569E6</c:v>
                </c:pt>
                <c:pt idx="1">
                  <c:v>2.325912E6</c:v>
                </c:pt>
                <c:pt idx="2">
                  <c:v>3.50608E6</c:v>
                </c:pt>
                <c:pt idx="3">
                  <c:v>3.598848E6</c:v>
                </c:pt>
                <c:pt idx="4">
                  <c:v>2.491418E6</c:v>
                </c:pt>
                <c:pt idx="5">
                  <c:v>2.178607E6</c:v>
                </c:pt>
                <c:pt idx="6">
                  <c:v>2.729228E6</c:v>
                </c:pt>
                <c:pt idx="7">
                  <c:v>1.213063E6</c:v>
                </c:pt>
                <c:pt idx="8">
                  <c:v>1.464601E6</c:v>
                </c:pt>
                <c:pt idx="9">
                  <c:v>1.24499E6</c:v>
                </c:pt>
                <c:pt idx="10">
                  <c:v>1.039577E6</c:v>
                </c:pt>
                <c:pt idx="11">
                  <c:v>1.819643E6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NO-TOTAL</c:v>
                </c:pt>
              </c:strCache>
            </c:strRef>
          </c:tx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3.344229E6</c:v>
                </c:pt>
                <c:pt idx="1">
                  <c:v>3.687281E6</c:v>
                </c:pt>
                <c:pt idx="2">
                  <c:v>4.814423E6</c:v>
                </c:pt>
                <c:pt idx="3">
                  <c:v>4.330508E6</c:v>
                </c:pt>
                <c:pt idx="4">
                  <c:v>3.671836E6</c:v>
                </c:pt>
                <c:pt idx="5">
                  <c:v>4.332258E6</c:v>
                </c:pt>
                <c:pt idx="6">
                  <c:v>4.844178E6</c:v>
                </c:pt>
                <c:pt idx="7">
                  <c:v>4.171888E6</c:v>
                </c:pt>
                <c:pt idx="8">
                  <c:v>4.005993E6</c:v>
                </c:pt>
                <c:pt idx="9">
                  <c:v>4.796313E6</c:v>
                </c:pt>
                <c:pt idx="10">
                  <c:v>4.872467E6</c:v>
                </c:pt>
                <c:pt idx="11">
                  <c:v>4.488304E6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SE-TOTAL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6.804964E6</c:v>
                </c:pt>
                <c:pt idx="1">
                  <c:v>3.667135E6</c:v>
                </c:pt>
                <c:pt idx="2">
                  <c:v>3.429591E6</c:v>
                </c:pt>
                <c:pt idx="3">
                  <c:v>4.122486E6</c:v>
                </c:pt>
                <c:pt idx="4">
                  <c:v>2.72671E6</c:v>
                </c:pt>
                <c:pt idx="5">
                  <c:v>1.897695E6</c:v>
                </c:pt>
                <c:pt idx="6">
                  <c:v>2.620507E6</c:v>
                </c:pt>
                <c:pt idx="7">
                  <c:v>2.33388E6</c:v>
                </c:pt>
                <c:pt idx="8">
                  <c:v>1.985544E6</c:v>
                </c:pt>
                <c:pt idx="9">
                  <c:v>1.807591E6</c:v>
                </c:pt>
                <c:pt idx="10">
                  <c:v>2.032488E6</c:v>
                </c:pt>
                <c:pt idx="11">
                  <c:v>1.606437E6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FI-TOTAL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2.76838E6</c:v>
                </c:pt>
                <c:pt idx="1">
                  <c:v>3.059533E6</c:v>
                </c:pt>
                <c:pt idx="2">
                  <c:v>3.774906E6</c:v>
                </c:pt>
                <c:pt idx="3">
                  <c:v>3.096447E6</c:v>
                </c:pt>
                <c:pt idx="4">
                  <c:v>2.553632E6</c:v>
                </c:pt>
                <c:pt idx="5">
                  <c:v>2.486723E6</c:v>
                </c:pt>
                <c:pt idx="6">
                  <c:v>3.601651E6</c:v>
                </c:pt>
                <c:pt idx="7">
                  <c:v>3.565097E6</c:v>
                </c:pt>
                <c:pt idx="8">
                  <c:v>3.76871E6</c:v>
                </c:pt>
                <c:pt idx="9">
                  <c:v>3.914541E6</c:v>
                </c:pt>
                <c:pt idx="10">
                  <c:v>3.856124E6</c:v>
                </c:pt>
                <c:pt idx="11">
                  <c:v>2.758192E6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8558104"/>
        <c:axId val="2118403336"/>
      </c:areaChart>
      <c:dateAx>
        <c:axId val="2118558104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18403336"/>
        <c:crosses val="autoZero"/>
        <c:auto val="0"/>
        <c:lblOffset val="100"/>
        <c:baseTimeUnit val="months"/>
      </c:dateAx>
      <c:valAx>
        <c:axId val="2118403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185581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61805075303519"/>
          <c:y val="0.0665184989802249"/>
          <c:w val="0.271103715229753"/>
          <c:h val="0.61926353291700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DK-TOTAL</c:v>
                </c:pt>
              </c:strCache>
            </c:strRef>
          </c:tx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511289.0</c:v>
                </c:pt>
                <c:pt idx="1">
                  <c:v>590948.0</c:v>
                </c:pt>
                <c:pt idx="2">
                  <c:v>355682.0</c:v>
                </c:pt>
                <c:pt idx="3">
                  <c:v>267828.0</c:v>
                </c:pt>
                <c:pt idx="4">
                  <c:v>198433.0</c:v>
                </c:pt>
                <c:pt idx="5">
                  <c:v>233463.0</c:v>
                </c:pt>
                <c:pt idx="6">
                  <c:v>1.041957E6</c:v>
                </c:pt>
                <c:pt idx="7">
                  <c:v>1.299281E6</c:v>
                </c:pt>
                <c:pt idx="8">
                  <c:v>1.719388E6</c:v>
                </c:pt>
                <c:pt idx="9">
                  <c:v>1.389483E6</c:v>
                </c:pt>
                <c:pt idx="10">
                  <c:v>2.355589E6</c:v>
                </c:pt>
                <c:pt idx="11">
                  <c:v>1.558727E6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NO-TOTAL</c:v>
                </c:pt>
              </c:strCache>
            </c:strRef>
          </c:tx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8.28889E6</c:v>
                </c:pt>
                <c:pt idx="1">
                  <c:v>5.517059E6</c:v>
                </c:pt>
                <c:pt idx="2">
                  <c:v>4.727886E6</c:v>
                </c:pt>
                <c:pt idx="3">
                  <c:v>3.705134E6</c:v>
                </c:pt>
                <c:pt idx="4">
                  <c:v>2.495899E6</c:v>
                </c:pt>
                <c:pt idx="5">
                  <c:v>7.320343E6</c:v>
                </c:pt>
                <c:pt idx="6">
                  <c:v>6.360306E6</c:v>
                </c:pt>
                <c:pt idx="7">
                  <c:v>1.30725E7</c:v>
                </c:pt>
                <c:pt idx="8">
                  <c:v>1.001131E7</c:v>
                </c:pt>
                <c:pt idx="9">
                  <c:v>1.2575684E7</c:v>
                </c:pt>
                <c:pt idx="10">
                  <c:v>7.907579E6</c:v>
                </c:pt>
                <c:pt idx="11">
                  <c:v>4.899105E6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SE-TOTAL</c:v>
                </c:pt>
              </c:strCache>
            </c:strRef>
          </c:tx>
          <c:spPr>
            <a:ln w="25400">
              <a:noFill/>
            </a:ln>
          </c:spPr>
          <c:cat>
            <c:numRef>
              <c:f>Sheet1!$A$2:$A$13</c:f>
              <c:numCache>
                <c:formatCode>[$-409]mmm\-yy;@</c:formatCode>
                <c:ptCount val="12"/>
                <c:pt idx="0">
                  <c:v>41913.0</c:v>
                </c:pt>
                <c:pt idx="1">
                  <c:v>41944.0</c:v>
                </c:pt>
                <c:pt idx="2">
                  <c:v>41974.0</c:v>
                </c:pt>
                <c:pt idx="3">
                  <c:v>42005.0</c:v>
                </c:pt>
                <c:pt idx="4">
                  <c:v>42036.0</c:v>
                </c:pt>
                <c:pt idx="5">
                  <c:v>42064.0</c:v>
                </c:pt>
                <c:pt idx="6">
                  <c:v>42095.0</c:v>
                </c:pt>
                <c:pt idx="7">
                  <c:v>42125.0</c:v>
                </c:pt>
                <c:pt idx="8">
                  <c:v>42156.0</c:v>
                </c:pt>
                <c:pt idx="9">
                  <c:v>42186.0</c:v>
                </c:pt>
                <c:pt idx="10">
                  <c:v>42217.0</c:v>
                </c:pt>
                <c:pt idx="11">
                  <c:v>42248.0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4.470411E6</c:v>
                </c:pt>
                <c:pt idx="1">
                  <c:v>3.104135E6</c:v>
                </c:pt>
                <c:pt idx="2">
                  <c:v>2.847518E6</c:v>
                </c:pt>
                <c:pt idx="3">
                  <c:v>2.474614E6</c:v>
                </c:pt>
                <c:pt idx="4">
                  <c:v>2.570418E6</c:v>
                </c:pt>
                <c:pt idx="5">
                  <c:v>4.279691E6</c:v>
                </c:pt>
                <c:pt idx="6">
                  <c:v>7.241521E6</c:v>
                </c:pt>
                <c:pt idx="7">
                  <c:v>6.168166E6</c:v>
                </c:pt>
                <c:pt idx="8">
                  <c:v>6.155424E6</c:v>
                </c:pt>
                <c:pt idx="9">
                  <c:v>7.817316E6</c:v>
                </c:pt>
                <c:pt idx="10">
                  <c:v>8.422741E6</c:v>
                </c:pt>
                <c:pt idx="11">
                  <c:v>7.502891E6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247656"/>
        <c:axId val="2121250408"/>
      </c:areaChart>
      <c:dateAx>
        <c:axId val="2121247656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1250408"/>
        <c:crosses val="autoZero"/>
        <c:auto val="1"/>
        <c:lblOffset val="100"/>
        <c:baseTimeUnit val="months"/>
      </c:dateAx>
      <c:valAx>
        <c:axId val="21212504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12476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42024590395177"/>
          <c:y val="0.192582890661323"/>
          <c:w val="0.27223141041886"/>
          <c:h val="0.462228608242896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0.44994</cdr:x>
      <cdr:y>0.68958</cdr:y>
    </cdr:from>
    <cdr:to>
      <cdr:x>0.99642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3766" y="1484949"/>
          <a:ext cx="2275805" cy="6684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dirty="0" smtClean="0"/>
            <a:t>Shares of spent CPU </a:t>
          </a:r>
        </a:p>
        <a:p xmlns:a="http://schemas.openxmlformats.org/drawingml/2006/main">
          <a:pPr algn="r"/>
          <a:r>
            <a:rPr lang="en-US" dirty="0" smtClean="0"/>
            <a:t>per Nordic country</a:t>
          </a:r>
        </a:p>
        <a:p xmlns:a="http://schemas.openxmlformats.org/drawingml/2006/main">
          <a:pPr algn="r"/>
          <a:r>
            <a:rPr lang="en-US" dirty="0" smtClean="0"/>
            <a:t>ALICE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0.45125</cdr:x>
      <cdr:y>0.69106</cdr:y>
    </cdr:from>
    <cdr:to>
      <cdr:x>1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24566" y="1535749"/>
          <a:ext cx="2275805" cy="6684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dirty="0" smtClean="0"/>
            <a:t>Shares of spent CPU </a:t>
          </a:r>
        </a:p>
        <a:p xmlns:a="http://schemas.openxmlformats.org/drawingml/2006/main">
          <a:pPr algn="r"/>
          <a:r>
            <a:rPr lang="en-US" dirty="0" smtClean="0"/>
            <a:t>per Nordic country</a:t>
          </a:r>
        </a:p>
        <a:p xmlns:a="http://schemas.openxmlformats.org/drawingml/2006/main">
          <a:pPr algn="r"/>
          <a:r>
            <a:rPr lang="en-US" dirty="0" smtClean="0"/>
            <a:t>ATLAS</a:t>
          </a:r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F2DD5-515A-A542-966F-B66CEC682EF2}" type="datetime1">
              <a:rPr lang="en-US" smtClean="0"/>
              <a:pPr/>
              <a:t>01.10.15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193F-0CA1-DF4D-806A-DE4C892B92F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523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6108B-202C-5F40-A020-3A9F4B878038}" type="datetime1">
              <a:rPr lang="en-US" smtClean="0"/>
              <a:pPr/>
              <a:t>01.10.15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F2A99-BAD3-AE49-BF3D-EDE4CAD3506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40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F2A99-BAD3-AE49-BF3D-EDE4CAD3506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608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F2A99-BAD3-AE49-BF3D-EDE4CAD3506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413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F2A99-BAD3-AE49-BF3D-EDE4CAD3506F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163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0F2A99-BAD3-AE49-BF3D-EDE4CAD3506F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232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647CAB-9EC9-7A41-9BA6-0DA7BA0D6CBD}" type="slidenum">
              <a:rPr lang="en-GB" sz="1800">
                <a:solidFill>
                  <a:srgbClr val="000000"/>
                </a:solidFill>
              </a:rPr>
              <a:pPr eaLnBrk="1" hangingPunct="1"/>
              <a:t>18</a:t>
            </a:fld>
            <a:endParaRPr lang="en-GB" sz="1800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nb-NO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D8CF-176D-5744-9F75-CE388F3B765C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7315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AF05-BA66-514D-BA37-F49C0726F8D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0912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80FF4-475D-0F4C-8D60-1FE3FB4345C8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009018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979613" cy="6858000"/>
          </a:xfrm>
          <a:prstGeom prst="rect">
            <a:avLst/>
          </a:prstGeom>
          <a:pattFill prst="dkHorz">
            <a:fgClr>
              <a:schemeClr val="accent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8" descr="logo-ng-she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4813"/>
            <a:ext cx="38877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5513" y="2130425"/>
            <a:ext cx="6262687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4292600"/>
            <a:ext cx="4929187" cy="1346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0099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8E558-9C4C-AE45-BAD3-84C619A4E218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607F7-3A7A-8443-8E1F-E9DDC6A8D62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44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EF910D-B1A0-0041-9D04-834ACDD61DA6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24852-90A1-D14B-887D-C0BE26C4CE0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12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1081B8-FF32-124D-9D6D-BFD9F22E5E06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51D874-0BF3-0341-94B4-375AA62534F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723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9B3B12-0F50-BB45-A256-15861FBF69CB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D6E38-6D80-7D4F-97A3-48044A5CE9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41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291CD-0539-2D4B-AC88-4A2CFE909832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155FB-E5D0-0242-993C-1A005D4D58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73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34161-A570-1C49-B3C4-CAD8441AFF42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75FEE-3816-024D-8D0B-D68FDC9A1A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35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B376D9-3E71-AA4D-801C-05874251F6C1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137663-8A5A-E249-BC0C-845E43520A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41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161223-78B7-8042-B430-C3B745421F9C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61858-93DA-EA49-BFD3-9E067583362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09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9F096-4C37-D841-8738-54434C914577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00990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47588-12B2-984D-B178-8989E723F426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1ADC0-D81F-D241-AA1E-27FB54581DC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652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48F4F-DEB2-3344-AC6F-66D1FC99682B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69F420-7759-8B4A-BD61-71B7152CE28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73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381000"/>
            <a:ext cx="204152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737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5E1DD-9D93-FF44-8886-D4C991C2D934}" type="datetime1">
              <a:rPr lang="en-US" smtClean="0">
                <a:solidFill>
                  <a:srgbClr val="000000"/>
                </a:solidFill>
              </a:rPr>
              <a:t>01.10.15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076271-5EB3-4741-BF62-1CE043ABC5A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385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333765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979613" cy="6858000"/>
          </a:xfrm>
          <a:prstGeom prst="rect">
            <a:avLst/>
          </a:prstGeom>
          <a:pattFill prst="dkHorz">
            <a:fgClr>
              <a:schemeClr val="accent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8" descr="logo-ng-she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4813"/>
            <a:ext cx="38877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5513" y="2130425"/>
            <a:ext cx="6262687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4292600"/>
            <a:ext cx="4929187" cy="1346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0099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7AEF-B869-A34E-A318-74156FF80BCC}" type="datetime1">
              <a:rPr lang="en-US" smtClean="0"/>
              <a:t>01.10.15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5E161-6EF8-CA40-BAAE-9E5DFE24AFD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256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4DF83-A431-5A41-A8AD-B18715ABD229}" type="datetime1">
              <a:rPr lang="en-US" smtClean="0"/>
              <a:t>01.10.15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64902-CEE7-364D-B38C-39BD54C882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515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6B3E9-9875-4C49-B39F-CFD2E74A90AF}" type="datetime1">
              <a:rPr lang="en-US" smtClean="0"/>
              <a:t>01.10.15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D09119-A3AF-BD4F-88E5-D04F56CD9D9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3336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D04B7-D611-A048-98A6-ACF13A0641DF}" type="datetime1">
              <a:rPr lang="en-US" smtClean="0"/>
              <a:t>01.10.15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C8A88-E12C-B84E-8EF7-0979A8AB0D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85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B94E6-B22D-BF41-815B-D020B2081B4B}" type="datetime1">
              <a:rPr lang="en-US" smtClean="0"/>
              <a:t>01.10.15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C6478-1ABE-D249-968F-6B727973A3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2506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C302A-B247-F844-B5B7-4C90C3DF62F5}" type="datetime1">
              <a:rPr lang="en-US" smtClean="0"/>
              <a:t>01.10.15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FC1CA-CFF4-024C-A111-96F652D1D25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2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1773-381E-424E-B7CC-5304F5386975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752619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FC69E-8FC2-4943-8E12-A883F70A6A3E}" type="datetime1">
              <a:rPr lang="en-US" smtClean="0"/>
              <a:t>01.10.15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6F81D-04B9-EC43-B138-84572A62FD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879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A93C-8A89-984D-961D-28A708C40B54}" type="datetime1">
              <a:rPr lang="en-US" smtClean="0"/>
              <a:t>01.10.15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EA5E9-A832-4C41-8CA6-032D217CD11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2763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3A83C-03D0-B84F-A44F-5EBFE53ECF32}" type="datetime1">
              <a:rPr lang="en-US" smtClean="0"/>
              <a:t>01.10.15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E9870-B272-C44E-8B84-33DBE76289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6175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893F7-C3DA-2D45-8B35-8EF731994600}" type="datetime1">
              <a:rPr lang="en-US" smtClean="0"/>
              <a:t>01.10.15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45988-035F-0548-88F2-1609E025E2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2465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381000"/>
            <a:ext cx="204152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737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CDED4-2DFE-2446-9723-913BC34B0195}" type="datetime1">
              <a:rPr lang="en-US" smtClean="0"/>
              <a:t>01.10.15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1DC63-9B9D-4E4B-A79E-ED3406881E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71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EA931-8E22-6047-A324-F1A26960EB4B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0003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2BE59-444B-7343-90A2-1C76B298BF3A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27556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7C513-3294-C843-9DC9-CBA743229533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1333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4777-05D2-4A4D-AB4C-02CD4409CB6F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0636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02A89-08CE-5E4F-A18B-5C28763CEADB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2018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855CA-DB0D-9F42-891E-7494FD1FA99B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8163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3D3ED5A-8B3D-874E-B64A-55B648948C9D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01.10.15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t>ARC Achievements &amp; Highlights</a:t>
            </a:r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 defTabSz="914400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05429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81000"/>
            <a:ext cx="671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F54E82C-7443-754B-9A44-A4F9EB5366C4}" type="datetime1"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01.10.15</a:t>
            </a:fld>
            <a:endParaRPr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  <a:cs typeface="+mn-cs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>
                <a:solidFill>
                  <a:srgbClr val="000000"/>
                </a:solidFill>
              </a:rPr>
              <a:t>ARC Achievements &amp; Highlights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4407AE-0A70-1141-AA55-880CA6CF9F7D}" type="slidenum"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1" name="Picture 7" descr="logo-ng-sheare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04800"/>
            <a:ext cx="158432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0" y="1524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524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8991600" y="152400"/>
            <a:ext cx="152400" cy="6019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152400" cy="1066800"/>
          </a:xfrm>
          <a:prstGeom prst="rect">
            <a:avLst/>
          </a:prstGeom>
          <a:solidFill>
            <a:srgbClr val="C8004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6172200"/>
            <a:ext cx="152400" cy="685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04800" y="0"/>
            <a:ext cx="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04800" y="1066800"/>
            <a:ext cx="0" cy="57912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52400" y="0"/>
            <a:ext cx="152400" cy="152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152400" y="1066800"/>
            <a:ext cx="152400" cy="5105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9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0" r:id="rId7"/>
    <p:sldLayoutId id="2147484261" r:id="rId8"/>
    <p:sldLayoutId id="2147484262" r:id="rId9"/>
    <p:sldLayoutId id="2147484263" r:id="rId10"/>
    <p:sldLayoutId id="2147484264" r:id="rId11"/>
    <p:sldLayoutId id="214748427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Wingdings" charset="0"/>
        <a:buChar char="§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81000"/>
            <a:ext cx="671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047A2100-F767-FF47-9E58-3DE6D7A55151}" type="datetime1">
              <a:rPr lang="en-US" smtClean="0"/>
              <a:t>01.10.15</a:t>
            </a:fld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ARC Achievements &amp; Highlights</a:t>
            </a: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D9B6DD6-C290-E947-92A4-93F0C51985A6}" type="slidenum">
              <a:rPr lang="en-GB" smtClean="0">
                <a:latin typeface="Arial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5607" name="Picture 7" descr="logo-ng-sheare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04800"/>
            <a:ext cx="158432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0" y="1524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1524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8991600" y="152400"/>
            <a:ext cx="152400" cy="6019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152400" cy="1066800"/>
          </a:xfrm>
          <a:prstGeom prst="rect">
            <a:avLst/>
          </a:prstGeom>
          <a:solidFill>
            <a:srgbClr val="C8004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6172200"/>
            <a:ext cx="152400" cy="685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304800" y="0"/>
            <a:ext cx="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304800" y="1066800"/>
            <a:ext cx="0" cy="57912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152400" y="0"/>
            <a:ext cx="152400" cy="152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152400" y="1066800"/>
            <a:ext cx="152400" cy="5105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000000"/>
              </a:solidFill>
              <a:latin typeface="Arial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4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Wingdings" charset="0"/>
        <a:buChar char="§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14922" TargetMode="External"/><Relationship Id="rId4" Type="http://schemas.openxmlformats.org/officeDocument/2006/relationships/hyperlink" Target="https://cds.cern.ch/record/2017827" TargetMode="External"/><Relationship Id="rId5" Type="http://schemas.openxmlformats.org/officeDocument/2006/relationships/hyperlink" Target="https://cds.cern.ch/record/2015085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cds.cern.ch/record/201646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8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hyperlink" Target="http://atlasathome.cern.ch" TargetMode="External"/><Relationship Id="rId5" Type="http://schemas.openxmlformats.org/officeDocument/2006/relationships/image" Target="../media/image10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195513" y="2602668"/>
            <a:ext cx="6262687" cy="2289297"/>
          </a:xfrm>
        </p:spPr>
        <p:txBody>
          <a:bodyPr/>
          <a:lstStyle/>
          <a:p>
            <a:r>
              <a:rPr lang="en-US" dirty="0" smtClean="0"/>
              <a:t>Distributed Computing in Norway –</a:t>
            </a:r>
            <a:br>
              <a:rPr lang="en-US" dirty="0" smtClean="0"/>
            </a:br>
            <a:r>
              <a:rPr lang="en-US" sz="2400" i="1" dirty="0" smtClean="0"/>
              <a:t>Software and middleware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94331" y="4759751"/>
            <a:ext cx="4017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Jon Kerr Nilsen, Oslo, NO, 2 Oct 2015</a:t>
            </a:r>
            <a:endParaRPr lang="en-US" sz="1600" i="1" dirty="0"/>
          </a:p>
        </p:txBody>
      </p:sp>
      <p:sp>
        <p:nvSpPr>
          <p:cNvPr id="12" name="Rectangle 11"/>
          <p:cNvSpPr/>
          <p:nvPr/>
        </p:nvSpPr>
        <p:spPr>
          <a:xfrm>
            <a:off x="2401825" y="5236586"/>
            <a:ext cx="63463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RECFA open session</a:t>
            </a:r>
          </a:p>
        </p:txBody>
      </p:sp>
    </p:spTree>
    <p:extLst>
      <p:ext uri="{BB962C8B-B14F-4D97-AF65-F5344CB8AC3E}">
        <p14:creationId xmlns:p14="http://schemas.microsoft.com/office/powerpoint/2010/main" val="2421425458"/>
      </p:ext>
    </p:extLst>
  </p:cSld>
  <p:clrMapOvr>
    <a:masterClrMapping/>
  </p:clrMapOvr>
  <p:transition xmlns:p14="http://schemas.microsoft.com/office/powerpoint/2010/main" spd="med" advTm="26241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148" y="2900977"/>
            <a:ext cx="4458997" cy="3344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back to HPCs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</a:t>
            </a:r>
            <a:r>
              <a:rPr lang="en-US" dirty="0" smtClean="0"/>
              <a:t>Norway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061" y="1237573"/>
            <a:ext cx="4838278" cy="36287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4252" y="1137087"/>
            <a:ext cx="46636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18336"/>
                </a:solidFill>
              </a:rPr>
              <a:t>LRZ-</a:t>
            </a:r>
            <a:r>
              <a:rPr lang="en-US" dirty="0" smtClean="0">
                <a:solidFill>
                  <a:srgbClr val="118336"/>
                </a:solidFill>
              </a:rPr>
              <a:t>LMU-C2PAP MC, DE</a:t>
            </a:r>
          </a:p>
          <a:p>
            <a:r>
              <a:rPr lang="en-US" dirty="0">
                <a:solidFill>
                  <a:srgbClr val="74000E"/>
                </a:solidFill>
              </a:rPr>
              <a:t>MPPMU-</a:t>
            </a:r>
            <a:r>
              <a:rPr lang="en-US" dirty="0" smtClean="0">
                <a:solidFill>
                  <a:srgbClr val="74000E"/>
                </a:solidFill>
              </a:rPr>
              <a:t>HYDRA MC, DE</a:t>
            </a:r>
          </a:p>
          <a:p>
            <a:r>
              <a:rPr lang="en-US" dirty="0">
                <a:solidFill>
                  <a:srgbClr val="4E7FFA"/>
                </a:solidFill>
              </a:rPr>
              <a:t>LRZ-LMU-</a:t>
            </a:r>
            <a:r>
              <a:rPr lang="en-US" dirty="0" smtClean="0">
                <a:solidFill>
                  <a:srgbClr val="4E7FFA"/>
                </a:solidFill>
              </a:rPr>
              <a:t>C2PAP, DE</a:t>
            </a:r>
          </a:p>
          <a:p>
            <a:r>
              <a:rPr lang="en-US" dirty="0" smtClean="0">
                <a:solidFill>
                  <a:srgbClr val="CE6020"/>
                </a:solidFill>
              </a:rPr>
              <a:t>LRZ-LMU MC, DE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CSCS</a:t>
            </a:r>
            <a:r>
              <a:rPr lang="en-US" dirty="0">
                <a:solidFill>
                  <a:srgbClr val="000090"/>
                </a:solidFill>
              </a:rPr>
              <a:t>-TODI,  </a:t>
            </a:r>
            <a:r>
              <a:rPr lang="en-US" dirty="0" smtClean="0">
                <a:solidFill>
                  <a:srgbClr val="000090"/>
                </a:solidFill>
              </a:rPr>
              <a:t>CH</a:t>
            </a:r>
          </a:p>
          <a:p>
            <a:r>
              <a:rPr lang="en-US" dirty="0" smtClean="0">
                <a:solidFill>
                  <a:srgbClr val="FFB26F"/>
                </a:solidFill>
              </a:rPr>
              <a:t>BEIJING-PI, Shanghai China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BEIJING-ERA, Chinese </a:t>
            </a:r>
            <a:r>
              <a:rPr lang="en-US" dirty="0">
                <a:solidFill>
                  <a:srgbClr val="FF0000"/>
                </a:solidFill>
              </a:rPr>
              <a:t>HPC “grid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5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946"/>
    </mc:Choice>
    <mc:Fallback>
      <p:transition xmlns:p14="http://schemas.microsoft.com/office/powerpoint/2010/main" spd="slow" advTm="6694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40" y="3010614"/>
            <a:ext cx="4197897" cy="3148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932" y="276895"/>
            <a:ext cx="7636560" cy="457200"/>
          </a:xfrm>
        </p:spPr>
        <p:txBody>
          <a:bodyPr/>
          <a:lstStyle/>
          <a:p>
            <a:r>
              <a:rPr lang="en-US" sz="2800" dirty="0" smtClean="0"/>
              <a:t>ATLAS+ARC in China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788" y="4377765"/>
            <a:ext cx="3764505" cy="1686898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Two systems: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Pi – CE in Beijing, jobs through </a:t>
            </a:r>
            <a:r>
              <a:rPr lang="en-US" sz="1800" dirty="0" err="1" smtClean="0">
                <a:solidFill>
                  <a:srgbClr val="0000FF"/>
                </a:solidFill>
              </a:rPr>
              <a:t>ssh</a:t>
            </a:r>
            <a:r>
              <a:rPr lang="en-US" sz="1800" dirty="0" smtClean="0">
                <a:solidFill>
                  <a:srgbClr val="0000FF"/>
                </a:solidFill>
              </a:rPr>
              <a:t> to Shanghai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ERA – CE in Beijing connects to Chinese HPC Grid</a:t>
            </a: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839107" y="1184303"/>
            <a:ext cx="3428185" cy="170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§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0099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-"/>
            </a:pPr>
            <a:r>
              <a:rPr lang="en-US" sz="1800" dirty="0" smtClean="0">
                <a:solidFill>
                  <a:srgbClr val="0000FF"/>
                </a:solidFill>
              </a:rPr>
              <a:t>Remote ARC CE </a:t>
            </a:r>
          </a:p>
          <a:p>
            <a:pPr>
              <a:buFontTx/>
              <a:buChar char="-"/>
            </a:pPr>
            <a:r>
              <a:rPr lang="en-US" sz="1800" dirty="0" smtClean="0">
                <a:solidFill>
                  <a:srgbClr val="0000FF"/>
                </a:solidFill>
              </a:rPr>
              <a:t>New Python backend</a:t>
            </a:r>
            <a:endParaRPr lang="en-US" sz="1800" dirty="0">
              <a:solidFill>
                <a:srgbClr val="0000FF"/>
              </a:solidFill>
            </a:endParaRPr>
          </a:p>
          <a:p>
            <a:pPr>
              <a:buFontTx/>
              <a:buChar char="-"/>
            </a:pPr>
            <a:r>
              <a:rPr lang="en-US" sz="1800" dirty="0" smtClean="0">
                <a:solidFill>
                  <a:srgbClr val="0000FF"/>
                </a:solidFill>
              </a:rPr>
              <a:t>David Cameron, Andrej </a:t>
            </a:r>
            <a:r>
              <a:rPr lang="en-US" sz="1800" dirty="0" err="1" smtClean="0">
                <a:solidFill>
                  <a:srgbClr val="0000FF"/>
                </a:solidFill>
              </a:rPr>
              <a:t>Filipcic</a:t>
            </a:r>
            <a:r>
              <a:rPr lang="en-US" sz="1800" dirty="0">
                <a:solidFill>
                  <a:srgbClr val="0000FF"/>
                </a:solidFill>
              </a:rPr>
              <a:t>, Jon Kerr </a:t>
            </a:r>
            <a:r>
              <a:rPr lang="en-US" sz="1800" dirty="0" smtClean="0">
                <a:solidFill>
                  <a:srgbClr val="0000FF"/>
                </a:solidFill>
              </a:rPr>
              <a:t>Nilsen, </a:t>
            </a:r>
            <a:r>
              <a:rPr lang="en-US" sz="1800" dirty="0" err="1" smtClean="0">
                <a:solidFill>
                  <a:srgbClr val="0000FF"/>
                </a:solidFill>
              </a:rPr>
              <a:t>Silje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</a:rPr>
              <a:t>Raddum</a:t>
            </a:r>
            <a:r>
              <a:rPr lang="en-US" sz="1800" dirty="0" smtClean="0">
                <a:solidFill>
                  <a:srgbClr val="0000FF"/>
                </a:solidFill>
              </a:rPr>
              <a:t> (as ATLAS qual. task), </a:t>
            </a:r>
            <a:r>
              <a:rPr lang="en-US" sz="1800" dirty="0" err="1" smtClean="0">
                <a:solidFill>
                  <a:srgbClr val="0000FF"/>
                </a:solidFill>
              </a:rPr>
              <a:t>Caoron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</a:rPr>
              <a:t>Quiang</a:t>
            </a:r>
            <a:r>
              <a:rPr lang="en-US" sz="1800" dirty="0" smtClean="0">
                <a:solidFill>
                  <a:srgbClr val="0000FF"/>
                </a:solidFill>
              </a:rPr>
              <a:t>, Xiao </a:t>
            </a:r>
            <a:r>
              <a:rPr lang="en-US" sz="1800" dirty="0" err="1" smtClean="0">
                <a:solidFill>
                  <a:srgbClr val="0000FF"/>
                </a:solidFill>
              </a:rPr>
              <a:t>Haili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  <p:pic>
        <p:nvPicPr>
          <p:cNvPr id="12" name="Picture 11" descr="chinesegrid (dragged)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4303"/>
            <a:ext cx="4030072" cy="3022554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21071087">
            <a:off x="1744393" y="2502432"/>
            <a:ext cx="5943604" cy="156966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Stencil"/>
                <a:cs typeface="Stencil"/>
              </a:rPr>
              <a:t>“the </a:t>
            </a:r>
            <a:r>
              <a:rPr lang="en-US" sz="2400" dirty="0">
                <a:solidFill>
                  <a:srgbClr val="FF0000"/>
                </a:solidFill>
                <a:latin typeface="Stencil"/>
                <a:cs typeface="Stencil"/>
              </a:rPr>
              <a:t>interface between Arc-CE and </a:t>
            </a:r>
            <a:endParaRPr lang="en-US" sz="2400" dirty="0" smtClean="0">
              <a:solidFill>
                <a:srgbClr val="FF0000"/>
              </a:solidFill>
              <a:latin typeface="Stencil"/>
              <a:cs typeface="Stencil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Stencil"/>
                <a:cs typeface="Stencil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Stencil"/>
                <a:cs typeface="Stencil"/>
              </a:rPr>
              <a:t>Chinese HPC grid won one of </a:t>
            </a:r>
            <a:endParaRPr lang="en-US" sz="2400" dirty="0" smtClean="0">
              <a:solidFill>
                <a:srgbClr val="FF0000"/>
              </a:solidFill>
              <a:latin typeface="Stencil"/>
              <a:cs typeface="Stencil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Stencil"/>
                <a:cs typeface="Stencil"/>
              </a:rPr>
              <a:t>The 4 </a:t>
            </a:r>
            <a:r>
              <a:rPr lang="en-US" sz="2400" dirty="0">
                <a:solidFill>
                  <a:srgbClr val="FF0000"/>
                </a:solidFill>
                <a:latin typeface="Stencil"/>
                <a:cs typeface="Stencil"/>
              </a:rPr>
              <a:t>HPC awards from the Chinese </a:t>
            </a:r>
            <a:endParaRPr lang="en-US" sz="2400" dirty="0" smtClean="0">
              <a:solidFill>
                <a:srgbClr val="FF0000"/>
              </a:solidFill>
              <a:latin typeface="Stencil"/>
              <a:cs typeface="Stencil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Stencil"/>
                <a:cs typeface="Stencil"/>
              </a:rPr>
              <a:t>Academy </a:t>
            </a:r>
            <a:r>
              <a:rPr lang="en-US" sz="2400" dirty="0">
                <a:solidFill>
                  <a:srgbClr val="FF0000"/>
                </a:solidFill>
                <a:latin typeface="Stencil"/>
                <a:cs typeface="Stencil"/>
              </a:rPr>
              <a:t>of Science (CAS</a:t>
            </a:r>
            <a:r>
              <a:rPr lang="en-US" sz="2400" dirty="0" smtClean="0">
                <a:solidFill>
                  <a:srgbClr val="FF0000"/>
                </a:solidFill>
                <a:latin typeface="Stencil"/>
                <a:cs typeface="Stencil"/>
              </a:rPr>
              <a:t>)”</a:t>
            </a:r>
            <a:endParaRPr lang="en-US" sz="2400" dirty="0">
              <a:solidFill>
                <a:srgbClr val="FF0000"/>
              </a:solidFill>
              <a:latin typeface="Stencil"/>
              <a:cs typeface="Stenci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935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3887"/>
    </mc:Choice>
    <mc:Fallback>
      <p:transition xmlns:p14="http://schemas.microsoft.com/office/powerpoint/2010/main" spd="slow" advTm="30388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5525" y="3609825"/>
            <a:ext cx="4895423" cy="29448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2196353" y="121970"/>
            <a:ext cx="6635946" cy="763500"/>
          </a:xfrm>
          <a:prstGeom prst="rect">
            <a:avLst/>
          </a:prstGeom>
        </p:spPr>
        <p:txBody>
          <a:bodyPr lIns="91425" tIns="91425" rIns="91425" bIns="91425" anchor="t" anchorCtr="0">
            <a:normAutofit fontScale="90000"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The ATLAS Distributed Data Management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1272562"/>
            <a:ext cx="3975827" cy="4562161"/>
          </a:xfrm>
          <a:prstGeom prst="rect">
            <a:avLst/>
          </a:prstGeom>
        </p:spPr>
        <p:txBody>
          <a:bodyPr lIns="91425" tIns="91425" rIns="91425" bIns="91425" anchor="t" anchorCtr="0">
            <a:normAutofit fontScale="70000" lnSpcReduction="20000"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en" dirty="0"/>
              <a:t>The Distributed Data Management project manages ATLAS data on the grid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The Rucio Software project </a:t>
            </a:r>
            <a:endParaRPr lang="nb-NO" dirty="0"/>
          </a:p>
          <a:p>
            <a:pPr marL="857250" lvl="1" indent="-228600"/>
            <a:r>
              <a:rPr lang="en" dirty="0" smtClean="0"/>
              <a:t>new </a:t>
            </a:r>
            <a:r>
              <a:rPr lang="en" dirty="0"/>
              <a:t>major version to </a:t>
            </a:r>
            <a:r>
              <a:rPr lang="en" dirty="0" smtClean="0"/>
              <a:t>ensure</a:t>
            </a:r>
            <a:endParaRPr lang="nb-NO" dirty="0" smtClean="0"/>
          </a:p>
          <a:p>
            <a:pPr marL="1257300" lvl="2"/>
            <a:r>
              <a:rPr lang="en" dirty="0" smtClean="0"/>
              <a:t>system scalability</a:t>
            </a:r>
            <a:endParaRPr lang="nb-NO" dirty="0" smtClean="0"/>
          </a:p>
          <a:p>
            <a:pPr marL="1257300" lvl="2"/>
            <a:r>
              <a:rPr lang="en" dirty="0" smtClean="0"/>
              <a:t>reduce </a:t>
            </a:r>
            <a:r>
              <a:rPr lang="en" dirty="0"/>
              <a:t>operational overhead </a:t>
            </a:r>
            <a:endParaRPr lang="nb-NO" dirty="0"/>
          </a:p>
          <a:p>
            <a:pPr marL="1257300" lvl="2"/>
            <a:r>
              <a:rPr lang="en" dirty="0" smtClean="0"/>
              <a:t>support </a:t>
            </a:r>
            <a:r>
              <a:rPr lang="en" dirty="0"/>
              <a:t>new ATLAS use cases for </a:t>
            </a:r>
            <a:r>
              <a:rPr lang="en" dirty="0" smtClean="0"/>
              <a:t>LHC</a:t>
            </a:r>
            <a:endParaRPr lang="en" dirty="0"/>
          </a:p>
          <a:p>
            <a:pPr marL="457200" lvl="0" indent="-228600" rtl="0">
              <a:spcBef>
                <a:spcPts val="0"/>
              </a:spcBef>
            </a:pPr>
            <a:r>
              <a:rPr lang="en" dirty="0"/>
              <a:t>Rucio has demonstrated very large scale data </a:t>
            </a:r>
            <a:r>
              <a:rPr lang="en" dirty="0" smtClean="0"/>
              <a:t>management</a:t>
            </a:r>
            <a:endParaRPr lang="en" dirty="0"/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130 Storage sites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2000 users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170 PB, 700 M files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</a:pPr>
            <a:r>
              <a:rPr lang="en" dirty="0"/>
              <a:t>25 M files </a:t>
            </a:r>
            <a:r>
              <a:rPr lang="en" dirty="0" smtClean="0"/>
              <a:t>transfered</a:t>
            </a:r>
            <a:r>
              <a:rPr lang="nb-NO" dirty="0" smtClean="0"/>
              <a:t>/</a:t>
            </a:r>
            <a:r>
              <a:rPr lang="en" dirty="0" smtClean="0"/>
              <a:t>day</a:t>
            </a:r>
            <a:endParaRPr lang="en" dirty="0"/>
          </a:p>
        </p:txBody>
      </p:sp>
      <p:sp>
        <p:nvSpPr>
          <p:cNvPr id="2" name="TextBox 1"/>
          <p:cNvSpPr txBox="1"/>
          <p:nvPr/>
        </p:nvSpPr>
        <p:spPr>
          <a:xfrm>
            <a:off x="5067077" y="1747902"/>
            <a:ext cx="331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54125" y="1184538"/>
            <a:ext cx="4689875" cy="2308324"/>
          </a:xfrm>
          <a:prstGeom prst="rect">
            <a:avLst/>
          </a:prstGeom>
          <a:solidFill>
            <a:srgbClr val="FFFF99"/>
          </a:solidFill>
          <a:ln>
            <a:solidFill>
              <a:srgbClr val="3334CB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err="1"/>
              <a:t>Rucio</a:t>
            </a:r>
            <a:r>
              <a:rPr lang="en-US" dirty="0"/>
              <a:t> is an open-source project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/>
              <a:t>24 contributors/authors from 8 institutes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/>
              <a:t>People involved: </a:t>
            </a:r>
            <a:r>
              <a:rPr lang="en-US" dirty="0" err="1"/>
              <a:t>V.Garonne</a:t>
            </a:r>
            <a:r>
              <a:rPr lang="en-US" dirty="0"/>
              <a:t> (Project lead, Core developer), </a:t>
            </a:r>
            <a:r>
              <a:rPr lang="en-US" dirty="0" err="1"/>
              <a:t>C.Serfon</a:t>
            </a:r>
            <a:r>
              <a:rPr lang="en-US" dirty="0"/>
              <a:t> (DDM operations lead, Core developer), </a:t>
            </a:r>
            <a:r>
              <a:rPr lang="en-US" dirty="0" err="1"/>
              <a:t>D.Cameron</a:t>
            </a:r>
            <a:r>
              <a:rPr lang="en-US" dirty="0"/>
              <a:t> (ATLAS Distributed Computing operations lead)</a:t>
            </a: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0000"/>
                </a:solidFill>
              </a:rPr>
              <a:t>02.10.15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/>
        </p:nvSpPr>
        <p:spPr bwMode="auto">
          <a:xfrm>
            <a:off x="3295513" y="6242092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60363"/>
      </p:ext>
    </p:extLst>
  </p:cSld>
  <p:clrMapOvr>
    <a:masterClrMapping/>
  </p:clrMapOvr>
  <p:transition xmlns:p14="http://schemas.microsoft.com/office/powerpoint/2010/main" spd="slow" advTm="83973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dirty="0" smtClean="0"/>
              <a:t>J</a:t>
            </a:r>
            <a:r>
              <a:rPr lang="en-GB" sz="1800" dirty="0"/>
              <a:t>. Phys.: Conf. Ser., </a:t>
            </a:r>
            <a:r>
              <a:rPr lang="en-GB" sz="1800" dirty="0" smtClean="0"/>
              <a:t>2015 </a:t>
            </a:r>
            <a:r>
              <a:rPr lang="en-GB" sz="1800" dirty="0" smtClean="0">
                <a:sym typeface="Wingdings"/>
              </a:rPr>
              <a:t> </a:t>
            </a:r>
            <a:endParaRPr lang="en-GB" sz="1800" dirty="0" smtClean="0"/>
          </a:p>
          <a:p>
            <a:pPr lvl="1"/>
            <a:r>
              <a:rPr lang="en-GB" sz="1600" dirty="0" smtClean="0"/>
              <a:t>Dynamic </a:t>
            </a:r>
            <a:r>
              <a:rPr lang="en-GB" sz="1600" dirty="0"/>
              <a:t>Resource Allocation with the </a:t>
            </a:r>
            <a:r>
              <a:rPr lang="en-GB" sz="1600" dirty="0" err="1"/>
              <a:t>arcControlTower</a:t>
            </a:r>
            <a:r>
              <a:rPr lang="en-GB" sz="1600" dirty="0"/>
              <a:t>, A. </a:t>
            </a:r>
            <a:r>
              <a:rPr lang="en-GB" sz="1600" dirty="0" err="1" smtClean="0"/>
              <a:t>Filipčič</a:t>
            </a:r>
            <a:r>
              <a:rPr lang="en-GB" sz="1600" dirty="0"/>
              <a:t> </a:t>
            </a:r>
            <a:r>
              <a:rPr lang="en-GB" sz="1600" dirty="0" smtClean="0"/>
              <a:t>et al.; </a:t>
            </a:r>
          </a:p>
          <a:p>
            <a:pPr lvl="1"/>
            <a:r>
              <a:rPr lang="en-GB" sz="1600" dirty="0" smtClean="0"/>
              <a:t>ARC Control Tower, A </a:t>
            </a:r>
            <a:r>
              <a:rPr lang="en-GB" sz="1600" dirty="0"/>
              <a:t>Flexible Generic Distributed Job Management Framework, J. K. </a:t>
            </a:r>
            <a:r>
              <a:rPr lang="en-GB" sz="1600" dirty="0" err="1" smtClean="0"/>
              <a:t>Nilsen</a:t>
            </a:r>
            <a:r>
              <a:rPr lang="en-GB" sz="1600" dirty="0"/>
              <a:t> </a:t>
            </a:r>
            <a:r>
              <a:rPr lang="en-GB" sz="1600" dirty="0" smtClean="0"/>
              <a:t>et al.</a:t>
            </a:r>
          </a:p>
          <a:p>
            <a:pPr lvl="1"/>
            <a:r>
              <a:rPr lang="en-US" sz="1600" dirty="0"/>
              <a:t>The ATLAS ARC backend to </a:t>
            </a:r>
            <a:r>
              <a:rPr lang="en-US" sz="1600" dirty="0" smtClean="0"/>
              <a:t>HPC, S. </a:t>
            </a:r>
            <a:r>
              <a:rPr lang="en-US" sz="1600" dirty="0" err="1" smtClean="0"/>
              <a:t>Haug</a:t>
            </a:r>
            <a:r>
              <a:rPr lang="en-US" sz="1600" dirty="0" smtClean="0"/>
              <a:t> et al., </a:t>
            </a:r>
            <a:r>
              <a:rPr lang="en-US" sz="1600" dirty="0" smtClean="0">
                <a:hlinkClick r:id="rId2"/>
              </a:rPr>
              <a:t>ATL-SOFT-PROC-2015-039</a:t>
            </a:r>
            <a:endParaRPr lang="en-GB" sz="1600" dirty="0" smtClean="0"/>
          </a:p>
          <a:p>
            <a:pPr lvl="1"/>
            <a:r>
              <a:rPr lang="en-US" sz="1600" dirty="0"/>
              <a:t>ATLAS computing on CSCS </a:t>
            </a:r>
            <a:r>
              <a:rPr lang="en-US" sz="1600" dirty="0" smtClean="0"/>
              <a:t>HPC, M. Hostettler et al., </a:t>
            </a:r>
            <a:r>
              <a:rPr lang="en-US" sz="1600" dirty="0">
                <a:hlinkClick r:id="rId3"/>
              </a:rPr>
              <a:t>ATL-SOFT-PROC-2015-</a:t>
            </a:r>
            <a:r>
              <a:rPr lang="en-US" sz="1600" dirty="0" smtClean="0">
                <a:hlinkClick r:id="rId3"/>
              </a:rPr>
              <a:t>010</a:t>
            </a:r>
            <a:endParaRPr lang="en-US" sz="1600" dirty="0" smtClean="0"/>
          </a:p>
          <a:p>
            <a:pPr lvl="1"/>
            <a:r>
              <a:rPr lang="en-US" sz="1600" dirty="0"/>
              <a:t>Bringing ATLAS production to HPC resources - A use case with the Hydra supercomputer of the Max Planck </a:t>
            </a:r>
            <a:r>
              <a:rPr lang="en-US" sz="1600" dirty="0" smtClean="0"/>
              <a:t>Society, J. Kennedy et al., </a:t>
            </a:r>
            <a:r>
              <a:rPr lang="en-US" sz="1600" dirty="0">
                <a:hlinkClick r:id="rId4"/>
              </a:rPr>
              <a:t>ATL-SOFT-PROC-2015-055</a:t>
            </a:r>
            <a:endParaRPr lang="en-GB" sz="1600" dirty="0" smtClean="0"/>
          </a:p>
          <a:p>
            <a:pPr lvl="1"/>
            <a:r>
              <a:rPr lang="en-US" sz="1600" dirty="0" err="1" smtClean="0"/>
              <a:t>ATLAS</a:t>
            </a:r>
            <a:r>
              <a:rPr lang="en-US" sz="1600" dirty="0" err="1"/>
              <a:t>@Home</a:t>
            </a:r>
            <a:r>
              <a:rPr lang="en-US" sz="1600" dirty="0"/>
              <a:t>: Harnessing Volunteer Computing for </a:t>
            </a:r>
            <a:r>
              <a:rPr lang="en-US" sz="1600" dirty="0" smtClean="0"/>
              <a:t>HEP, D. Cameron et al., </a:t>
            </a:r>
            <a:r>
              <a:rPr lang="en-US" sz="1600" dirty="0">
                <a:hlinkClick r:id="rId5"/>
              </a:rPr>
              <a:t>ATL-SOFT-PROC-2015-</a:t>
            </a:r>
            <a:r>
              <a:rPr lang="en-US" sz="1600" dirty="0" smtClean="0">
                <a:hlinkClick r:id="rId5"/>
              </a:rPr>
              <a:t>012</a:t>
            </a:r>
            <a:endParaRPr lang="en-US" sz="1600" dirty="0" smtClean="0"/>
          </a:p>
          <a:p>
            <a:pPr lvl="1"/>
            <a:r>
              <a:rPr lang="en-US" sz="1600" dirty="0" smtClean="0"/>
              <a:t>2 more not submitted …</a:t>
            </a:r>
          </a:p>
          <a:p>
            <a:pPr lvl="1"/>
            <a:r>
              <a:rPr lang="en-US" sz="1600" dirty="0" smtClean="0"/>
              <a:t>We need more … </a:t>
            </a:r>
            <a:r>
              <a:rPr lang="en-US" sz="1600" dirty="0"/>
              <a:t>Still </a:t>
            </a:r>
            <a:r>
              <a:rPr lang="en-US" sz="1600" dirty="0" smtClean="0"/>
              <a:t>referring </a:t>
            </a:r>
            <a:r>
              <a:rPr lang="en-US" sz="1600" dirty="0"/>
              <a:t>to old ARC </a:t>
            </a:r>
            <a:r>
              <a:rPr lang="en-US" sz="1600" dirty="0" smtClean="0"/>
              <a:t>publications</a:t>
            </a:r>
          </a:p>
          <a:p>
            <a:r>
              <a:rPr lang="en-US" sz="2000" dirty="0" smtClean="0"/>
              <a:t>Publications in refereed journals </a:t>
            </a:r>
            <a:r>
              <a:rPr lang="en-US" sz="2000" dirty="0" smtClean="0">
                <a:sym typeface="Wingdings"/>
              </a:rPr>
              <a:t> </a:t>
            </a:r>
            <a:endParaRPr lang="en-US" sz="2000" dirty="0" smtClean="0"/>
          </a:p>
          <a:p>
            <a:pPr lvl="1"/>
            <a:r>
              <a:rPr lang="en-US" sz="1800" dirty="0" smtClean="0"/>
              <a:t>Task force necessary – work starting</a:t>
            </a:r>
          </a:p>
          <a:p>
            <a:pPr lvl="1"/>
            <a:endParaRPr lang="en-US" sz="1600" dirty="0"/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17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270"/>
    </mc:Choice>
    <mc:Fallback>
      <p:transition xmlns:p14="http://schemas.microsoft.com/office/powerpoint/2010/main" spd="slow" advTm="1827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115" y="1110807"/>
            <a:ext cx="86868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 smtClean="0"/>
              <a:t>NorduGrid</a:t>
            </a:r>
            <a:r>
              <a:rPr lang="en-US" sz="2000" dirty="0" smtClean="0"/>
              <a:t> and ARC still – Year </a:t>
            </a:r>
            <a:r>
              <a:rPr lang="en-US" sz="2000" dirty="0" smtClean="0">
                <a:sym typeface="Wingdings"/>
              </a:rPr>
              <a:t>14</a:t>
            </a:r>
            <a:endParaRPr lang="en-US" sz="2000" dirty="0"/>
          </a:p>
          <a:p>
            <a:r>
              <a:rPr lang="en-US" sz="2000" dirty="0" smtClean="0"/>
              <a:t>ARC </a:t>
            </a:r>
            <a:r>
              <a:rPr lang="en-US" sz="2000" dirty="0"/>
              <a:t>CE </a:t>
            </a:r>
            <a:r>
              <a:rPr lang="en-US" sz="2000" dirty="0" smtClean="0"/>
              <a:t> </a:t>
            </a:r>
            <a:r>
              <a:rPr lang="en-US" sz="2000" dirty="0"/>
              <a:t>recommended European CE </a:t>
            </a:r>
            <a:r>
              <a:rPr lang="en-US" sz="2000" dirty="0" smtClean="0"/>
              <a:t>at least for ATLAS</a:t>
            </a:r>
            <a:endParaRPr lang="en-US" sz="2000" dirty="0"/>
          </a:p>
          <a:p>
            <a:r>
              <a:rPr lang="en-US" sz="2000" dirty="0" smtClean="0"/>
              <a:t>ARC </a:t>
            </a:r>
            <a:r>
              <a:rPr lang="en-US" sz="2000" dirty="0"/>
              <a:t>CE deployment at </a:t>
            </a:r>
            <a:r>
              <a:rPr lang="en-US" sz="2000" dirty="0" smtClean="0"/>
              <a:t>CERN on-going </a:t>
            </a:r>
          </a:p>
          <a:p>
            <a:r>
              <a:rPr lang="en-US" sz="2000" dirty="0" smtClean="0"/>
              <a:t>Continuous </a:t>
            </a:r>
            <a:r>
              <a:rPr lang="en-US" sz="2000" dirty="0"/>
              <a:t>steady increase of ARC CE usage in WLCG </a:t>
            </a:r>
            <a:r>
              <a:rPr lang="en-US" sz="2000" dirty="0" smtClean="0"/>
              <a:t>bringing </a:t>
            </a:r>
            <a:r>
              <a:rPr lang="en-US" sz="2000" dirty="0"/>
              <a:t>new countries to the ARC </a:t>
            </a:r>
            <a:r>
              <a:rPr lang="en-US" sz="2000" dirty="0" smtClean="0"/>
              <a:t>community</a:t>
            </a:r>
            <a:endParaRPr lang="en-US" sz="2000" dirty="0"/>
          </a:p>
          <a:p>
            <a:r>
              <a:rPr lang="en-US" sz="2000" dirty="0" smtClean="0"/>
              <a:t>ARC successfully </a:t>
            </a:r>
            <a:r>
              <a:rPr lang="en-US" sz="2000" dirty="0"/>
              <a:t>integrated with </a:t>
            </a:r>
            <a:r>
              <a:rPr lang="en-US" sz="2000" dirty="0" smtClean="0"/>
              <a:t>volunteer </a:t>
            </a:r>
            <a:r>
              <a:rPr lang="en-US" sz="2000" dirty="0"/>
              <a:t>computing </a:t>
            </a:r>
            <a:r>
              <a:rPr lang="en-US" sz="2000" dirty="0" smtClean="0"/>
              <a:t>(via </a:t>
            </a:r>
            <a:r>
              <a:rPr lang="en-US" sz="2000" dirty="0" err="1" smtClean="0"/>
              <a:t>Boinc</a:t>
            </a:r>
            <a:r>
              <a:rPr lang="en-US" sz="2000" dirty="0" smtClean="0"/>
              <a:t>) AND HPCs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ARC Control Tower has been used efficiently and reliably to manage WLCG production over ARC </a:t>
            </a:r>
            <a:r>
              <a:rPr lang="en-US" sz="2000" dirty="0" smtClean="0"/>
              <a:t>resources</a:t>
            </a:r>
          </a:p>
          <a:p>
            <a:r>
              <a:rPr lang="en-US" sz="2000" dirty="0" smtClean="0"/>
              <a:t>The </a:t>
            </a:r>
            <a:r>
              <a:rPr lang="en-US" sz="2000" dirty="0" err="1"/>
              <a:t>a</a:t>
            </a:r>
            <a:r>
              <a:rPr lang="en-US" sz="2000" dirty="0" err="1" smtClean="0"/>
              <a:t>CT</a:t>
            </a:r>
            <a:r>
              <a:rPr lang="en-US" sz="2000" dirty="0" smtClean="0"/>
              <a:t> </a:t>
            </a:r>
            <a:r>
              <a:rPr lang="en-US" sz="2000" dirty="0"/>
              <a:t>is being investigated/used by non-HEP </a:t>
            </a:r>
            <a:r>
              <a:rPr lang="en-US" sz="2000" dirty="0" smtClean="0"/>
              <a:t>communities</a:t>
            </a:r>
          </a:p>
          <a:p>
            <a:pPr lvl="1"/>
            <a:r>
              <a:rPr lang="en-US" sz="1600" dirty="0" smtClean="0"/>
              <a:t>(</a:t>
            </a:r>
            <a:r>
              <a:rPr lang="en-US" sz="1600" dirty="0"/>
              <a:t>Galaxy </a:t>
            </a:r>
            <a:r>
              <a:rPr lang="en-US" sz="1600" dirty="0" smtClean="0"/>
              <a:t>and other open possibilities)</a:t>
            </a:r>
            <a:endParaRPr lang="en-US" sz="1600" dirty="0"/>
          </a:p>
          <a:p>
            <a:r>
              <a:rPr lang="en-US" sz="2000" dirty="0" smtClean="0"/>
              <a:t>In 2015 delivered </a:t>
            </a:r>
            <a:r>
              <a:rPr lang="en-US" sz="2000" dirty="0"/>
              <a:t>a major release, </a:t>
            </a:r>
            <a:r>
              <a:rPr lang="en-US" sz="2000" dirty="0" smtClean="0"/>
              <a:t>the </a:t>
            </a:r>
            <a:r>
              <a:rPr lang="en-US" sz="2000" dirty="0" err="1" smtClean="0"/>
              <a:t>NorduGrid</a:t>
            </a:r>
            <a:r>
              <a:rPr lang="en-US" sz="2000" dirty="0" smtClean="0"/>
              <a:t> ARC 15.03 release</a:t>
            </a:r>
          </a:p>
          <a:p>
            <a:pPr lvl="1"/>
            <a:r>
              <a:rPr lang="en-US" sz="1600" dirty="0" smtClean="0"/>
              <a:t>Major release </a:t>
            </a:r>
            <a:r>
              <a:rPr lang="en-US" sz="1600" dirty="0"/>
              <a:t>represents </a:t>
            </a:r>
            <a:r>
              <a:rPr lang="en-US" sz="1600" dirty="0" smtClean="0"/>
              <a:t>outcome </a:t>
            </a:r>
            <a:r>
              <a:rPr lang="en-US" sz="1600" dirty="0"/>
              <a:t>of an important consolidation, cleanup process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2000" dirty="0" smtClean="0"/>
              <a:t>HPC award from the Chinese Academy of Science for interfacing ARC and ERA</a:t>
            </a:r>
          </a:p>
          <a:p>
            <a:r>
              <a:rPr lang="en-US" sz="2000" dirty="0" smtClean="0"/>
              <a:t>We have plans and dreams and/but need </a:t>
            </a:r>
            <a:r>
              <a:rPr lang="en-US" sz="2000" dirty="0" smtClean="0"/>
              <a:t>funding!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31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031"/>
    </mc:Choice>
    <mc:Fallback>
      <p:transition xmlns:p14="http://schemas.microsoft.com/office/powerpoint/2010/main" spd="slow" advTm="8403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New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4043315" cy="487680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Maintenance &amp; support</a:t>
            </a:r>
          </a:p>
          <a:p>
            <a:pPr lvl="1"/>
            <a:r>
              <a:rPr lang="en-US" sz="1800" dirty="0" smtClean="0"/>
              <a:t>ARC for </a:t>
            </a:r>
            <a:r>
              <a:rPr lang="en-US" sz="1800" dirty="0" err="1" smtClean="0"/>
              <a:t>eInfrastructures</a:t>
            </a:r>
            <a:endParaRPr lang="en-US" sz="1800" dirty="0" smtClean="0"/>
          </a:p>
          <a:p>
            <a:pPr lvl="1"/>
            <a:r>
              <a:rPr lang="en-US" sz="1800" dirty="0" err="1" smtClean="0"/>
              <a:t>NeIC</a:t>
            </a:r>
            <a:r>
              <a:rPr lang="en-US" sz="1800" dirty="0" smtClean="0"/>
              <a:t> supervision</a:t>
            </a:r>
          </a:p>
          <a:p>
            <a:r>
              <a:rPr lang="en-US" sz="2000" dirty="0" smtClean="0"/>
              <a:t>Long-term R&amp;D project </a:t>
            </a:r>
          </a:p>
          <a:p>
            <a:pPr lvl="1"/>
            <a:r>
              <a:rPr lang="en-US" sz="1800" dirty="0" smtClean="0"/>
              <a:t>EXERCISE</a:t>
            </a:r>
          </a:p>
          <a:p>
            <a:pPr lvl="1"/>
            <a:r>
              <a:rPr lang="en-US" sz="1800" dirty="0" smtClean="0"/>
              <a:t>Opening HPCs to data intensive science at </a:t>
            </a:r>
            <a:r>
              <a:rPr lang="en-US" sz="1800" dirty="0" err="1" smtClean="0"/>
              <a:t>exascale</a:t>
            </a:r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Submitted to H2020 call for Future and Emerging Technology </a:t>
            </a:r>
            <a:endParaRPr lang="en-US" sz="1800" dirty="0"/>
          </a:p>
          <a:p>
            <a:pPr lvl="2"/>
            <a:r>
              <a:rPr lang="en-US" sz="1400" dirty="0" smtClean="0">
                <a:solidFill>
                  <a:srgbClr val="FF0000"/>
                </a:solidFill>
              </a:rPr>
              <a:t>failed for lack of IMPACT!</a:t>
            </a:r>
          </a:p>
          <a:p>
            <a:r>
              <a:rPr lang="en-US" sz="2000" dirty="0" smtClean="0"/>
              <a:t>Shorter-term R&amp;D project</a:t>
            </a:r>
          </a:p>
          <a:p>
            <a:pPr lvl="1"/>
            <a:r>
              <a:rPr lang="en-US" sz="1800" dirty="0" err="1" smtClean="0"/>
              <a:t>ARChestrate</a:t>
            </a:r>
            <a:endParaRPr lang="en-US" sz="1800" dirty="0" smtClean="0"/>
          </a:p>
          <a:p>
            <a:pPr lvl="1"/>
            <a:r>
              <a:rPr lang="en-US" sz="1800" dirty="0" smtClean="0"/>
              <a:t>Sensitive &amp; Intensive data</a:t>
            </a:r>
          </a:p>
          <a:p>
            <a:pPr lvl="1"/>
            <a:r>
              <a:rPr lang="en-US" sz="1800" dirty="0" smtClean="0"/>
              <a:t>Beyond HEP  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Submitted to </a:t>
            </a:r>
            <a:r>
              <a:rPr lang="en-US" sz="1800" dirty="0">
                <a:solidFill>
                  <a:srgbClr val="008000"/>
                </a:solidFill>
              </a:rPr>
              <a:t>Research Council </a:t>
            </a:r>
            <a:r>
              <a:rPr lang="en-US" sz="1800" dirty="0" smtClean="0">
                <a:solidFill>
                  <a:srgbClr val="008000"/>
                </a:solidFill>
              </a:rPr>
              <a:t>Norway</a:t>
            </a:r>
          </a:p>
          <a:p>
            <a:r>
              <a:rPr lang="en-US" sz="2000" dirty="0" smtClean="0"/>
              <a:t>HEP</a:t>
            </a:r>
          </a:p>
          <a:p>
            <a:pPr lvl="1"/>
            <a:r>
              <a:rPr lang="en-US" sz="1800" dirty="0" smtClean="0"/>
              <a:t>Synergy with research, especially ATLAS</a:t>
            </a:r>
          </a:p>
          <a:p>
            <a:pPr lvl="1"/>
            <a:r>
              <a:rPr lang="en-US" sz="1800" dirty="0" smtClean="0"/>
              <a:t>Big customers, requiring extra resources and efforts</a:t>
            </a:r>
          </a:p>
          <a:p>
            <a:pPr lvl="1"/>
            <a:r>
              <a:rPr lang="en-US" sz="1800" dirty="0" smtClean="0"/>
              <a:t>HEP is main source of sustainability fuel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6715" y="1219200"/>
            <a:ext cx="404331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§"/>
              <a:defRPr sz="28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0099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ARC4eInfrastructure</a:t>
            </a:r>
          </a:p>
          <a:p>
            <a:pPr lvl="1"/>
            <a:r>
              <a:rPr lang="en-US" dirty="0" err="1" smtClean="0"/>
              <a:t>NorduGrid’s</a:t>
            </a:r>
            <a:r>
              <a:rPr lang="en-US" dirty="0" smtClean="0"/>
              <a:t> </a:t>
            </a:r>
            <a:r>
              <a:rPr lang="en-US" dirty="0"/>
              <a:t>maintenance of the Advanced Resource Connector (ARC) software over a period of three (3) years.</a:t>
            </a:r>
          </a:p>
          <a:p>
            <a:pPr lvl="1"/>
            <a:r>
              <a:rPr lang="en-US" dirty="0"/>
              <a:t>2015-2017</a:t>
            </a:r>
            <a:endParaRPr lang="en-GB" dirty="0"/>
          </a:p>
          <a:p>
            <a:pPr lvl="1"/>
            <a:r>
              <a:rPr lang="en-GB" dirty="0"/>
              <a:t>Overall goal</a:t>
            </a:r>
          </a:p>
          <a:p>
            <a:pPr lvl="2"/>
            <a:r>
              <a:rPr lang="en-GB" dirty="0"/>
              <a:t>Provide sustainable support for the ARC technology platform that enables </a:t>
            </a:r>
            <a:r>
              <a:rPr lang="en-GB" dirty="0" err="1"/>
              <a:t>NeIC</a:t>
            </a:r>
            <a:r>
              <a:rPr lang="en-GB" dirty="0"/>
              <a:t> infrastructure and thus provides a gateway to international e-</a:t>
            </a:r>
            <a:r>
              <a:rPr lang="en-GB" dirty="0" smtClean="0"/>
              <a:t>infrastructures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7511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788"/>
    </mc:Choice>
    <mc:Fallback>
      <p:transition xmlns:p14="http://schemas.microsoft.com/office/powerpoint/2010/main" spd="slow" advTm="11678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55" y="1137042"/>
            <a:ext cx="6200069" cy="49432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ARChestrate</a:t>
            </a:r>
            <a:r>
              <a:rPr lang="en-US" dirty="0" smtClean="0"/>
              <a:t> – </a:t>
            </a:r>
            <a:r>
              <a:rPr lang="en-US" sz="2400" dirty="0" smtClean="0"/>
              <a:t>Research Council Norway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085" y="1069165"/>
            <a:ext cx="2963555" cy="5260496"/>
          </a:xfrm>
        </p:spPr>
        <p:txBody>
          <a:bodyPr>
            <a:normAutofit fontScale="92500" lnSpcReduction="10000"/>
          </a:bodyPr>
          <a:lstStyle/>
          <a:p>
            <a:r>
              <a:rPr lang="en-GB" sz="1800" b="1" dirty="0" err="1" smtClean="0"/>
              <a:t>ARChestrate</a:t>
            </a:r>
            <a:r>
              <a:rPr lang="en-GB" sz="1800" b="1" dirty="0" smtClean="0"/>
              <a:t> </a:t>
            </a:r>
            <a:r>
              <a:rPr lang="en-GB" sz="1800" b="1" dirty="0"/>
              <a:t>– Advanced Resource Connector for Secure Data-</a:t>
            </a:r>
            <a:r>
              <a:rPr lang="en-GB" sz="1800" b="1" dirty="0" smtClean="0"/>
              <a:t>Services everywhere</a:t>
            </a:r>
          </a:p>
          <a:p>
            <a:pPr lvl="1"/>
            <a:r>
              <a:rPr lang="en-GB" sz="1600" b="1" dirty="0" smtClean="0"/>
              <a:t>University of Oslo, </a:t>
            </a:r>
            <a:r>
              <a:rPr lang="en-GB" sz="1600" b="1" dirty="0" err="1" smtClean="0"/>
              <a:t>NorduGrid</a:t>
            </a:r>
            <a:r>
              <a:rPr lang="en-GB" sz="1600" b="1" dirty="0" smtClean="0"/>
              <a:t> and USIT</a:t>
            </a:r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ntegrate </a:t>
            </a:r>
            <a:r>
              <a:rPr lang="en-GB" sz="1600" dirty="0"/>
              <a:t>portals for science and data analysis into the distributed computing environment to be orchestrated by </a:t>
            </a:r>
            <a:r>
              <a:rPr lang="en-GB" sz="1600" dirty="0" err="1" smtClean="0"/>
              <a:t>aCT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dirty="0"/>
              <a:t>R</a:t>
            </a:r>
            <a:r>
              <a:rPr lang="en-GB" sz="1600" dirty="0" smtClean="0"/>
              <a:t>esulting </a:t>
            </a:r>
            <a:r>
              <a:rPr lang="en-GB" sz="1600" dirty="0"/>
              <a:t>framework </a:t>
            </a:r>
            <a:r>
              <a:rPr lang="en-GB" sz="1600" dirty="0" smtClean="0"/>
              <a:t>capable </a:t>
            </a:r>
            <a:r>
              <a:rPr lang="en-GB" sz="1600" dirty="0"/>
              <a:t>of intelligent adaptive data-aware job brokering that will maximise job efficiency, optimise data I/O and have inherent resiliency.</a:t>
            </a:r>
            <a:endParaRPr lang="en-US" sz="1600" dirty="0"/>
          </a:p>
          <a:p>
            <a:pPr lvl="1"/>
            <a:endParaRPr lang="en-GB" sz="1600" b="1" dirty="0" smtClean="0"/>
          </a:p>
          <a:p>
            <a:pPr lvl="1"/>
            <a:endParaRPr lang="en-US" sz="1600" dirty="0"/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16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74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140" y="1109735"/>
            <a:ext cx="5356953" cy="5028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550" y="360179"/>
            <a:ext cx="7327146" cy="457200"/>
          </a:xfrm>
        </p:spPr>
        <p:txBody>
          <a:bodyPr/>
          <a:lstStyle/>
          <a:p>
            <a:r>
              <a:rPr lang="en-US" sz="2400" dirty="0" err="1" smtClean="0"/>
              <a:t>ARChestrate</a:t>
            </a:r>
            <a:r>
              <a:rPr lang="en-US" sz="2400" dirty="0" smtClean="0"/>
              <a:t> – </a:t>
            </a:r>
            <a:r>
              <a:rPr lang="en-GB" sz="2400" dirty="0"/>
              <a:t>Advanced Resource Connector for Secure Data-Services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0" y="1109735"/>
            <a:ext cx="4611980" cy="4876800"/>
          </a:xfrm>
        </p:spPr>
        <p:txBody>
          <a:bodyPr/>
          <a:lstStyle/>
          <a:p>
            <a:r>
              <a:rPr lang="en-GB" sz="2000" dirty="0" smtClean="0"/>
              <a:t>IMPACT of </a:t>
            </a:r>
            <a:r>
              <a:rPr lang="en-GB" sz="2000" dirty="0" err="1" smtClean="0"/>
              <a:t>ARChestrate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Access </a:t>
            </a:r>
            <a:r>
              <a:rPr lang="en-GB" sz="2000" dirty="0"/>
              <a:t>to and efficient utilisation of diverse, complementary, heterogeneous resources, ranging from powerful supercomputers to personal computers, whether dedicated, shared or voluntary</a:t>
            </a: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 smtClean="0"/>
              <a:t>Satisfy computational </a:t>
            </a:r>
            <a:r>
              <a:rPr lang="en-GB" sz="2000" dirty="0"/>
              <a:t>needs </a:t>
            </a:r>
            <a:r>
              <a:rPr lang="en-GB" sz="2000" dirty="0" smtClean="0"/>
              <a:t>of diverse </a:t>
            </a:r>
            <a:r>
              <a:rPr lang="en-GB" sz="2000" dirty="0"/>
              <a:t>user communities </a:t>
            </a:r>
            <a:r>
              <a:rPr lang="en-GB" sz="2000" dirty="0" smtClean="0"/>
              <a:t>through </a:t>
            </a:r>
            <a:r>
              <a:rPr lang="en-GB" sz="2000" dirty="0"/>
              <a:t>a shared Grid of heterogeneous </a:t>
            </a:r>
            <a:r>
              <a:rPr lang="en-GB" sz="2000" dirty="0" smtClean="0"/>
              <a:t>resources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7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3" descr="ContributionToKatarinasTalk-v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928688"/>
            <a:ext cx="7894638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71438"/>
            <a:ext cx="8351838" cy="100012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Is a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complete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simple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efficient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“Distributed”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Computing environment for research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on HPCs ++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possible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tint val="75000"/>
                  </a:prstClr>
                </a:solidFill>
                <a:latin typeface="Corbel"/>
              </a:rPr>
              <a:t>02.10.15</a:t>
            </a:r>
            <a:endParaRPr lang="en-US" dirty="0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/>
              <a:t>18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095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021"/>
    </mc:Choice>
    <mc:Fallback>
      <p:transition xmlns:p14="http://schemas.microsoft.com/office/powerpoint/2010/main" spd="slow" advTm="4602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219200"/>
            <a:ext cx="8438857" cy="4876800"/>
          </a:xfrm>
        </p:spPr>
        <p:txBody>
          <a:bodyPr/>
          <a:lstStyle/>
          <a:p>
            <a:r>
              <a:rPr lang="en-US" sz="2000" dirty="0" smtClean="0"/>
              <a:t>Grid activities in Norway centered in Oslo and ATLAS</a:t>
            </a:r>
          </a:p>
          <a:p>
            <a:pPr lvl="1"/>
            <a:r>
              <a:rPr lang="en-US" sz="1600" dirty="0" smtClean="0"/>
              <a:t>Heavily involved in the full ATLAS computing chain</a:t>
            </a:r>
          </a:p>
          <a:p>
            <a:pPr lvl="1"/>
            <a:r>
              <a:rPr lang="en-US" sz="1600" dirty="0" smtClean="0"/>
              <a:t>Focus on ARC as the Grid middleware</a:t>
            </a:r>
          </a:p>
          <a:p>
            <a:r>
              <a:rPr lang="en-US" sz="2000" dirty="0" smtClean="0"/>
              <a:t>ARC usage is growing</a:t>
            </a:r>
          </a:p>
          <a:p>
            <a:pPr lvl="1"/>
            <a:r>
              <a:rPr lang="en-US" sz="1600" dirty="0" smtClean="0"/>
              <a:t>ARC is the preferred choice for new CEs in ATLAS</a:t>
            </a:r>
          </a:p>
          <a:p>
            <a:r>
              <a:rPr lang="en-US" sz="2000" dirty="0"/>
              <a:t>Basic funding just enough to maintain ARC – project funding needed to push development </a:t>
            </a:r>
            <a:r>
              <a:rPr lang="en-US" sz="2000" dirty="0" smtClean="0"/>
              <a:t>further</a:t>
            </a:r>
          </a:p>
          <a:p>
            <a:pPr lvl="1"/>
            <a:r>
              <a:rPr lang="en-US" sz="1600" dirty="0" smtClean="0"/>
              <a:t>Will try Exercise again</a:t>
            </a:r>
          </a:p>
          <a:p>
            <a:pPr lvl="1"/>
            <a:r>
              <a:rPr lang="en-US" sz="1600" dirty="0" err="1" smtClean="0"/>
              <a:t>ARChestrate</a:t>
            </a:r>
            <a:r>
              <a:rPr lang="en-US" sz="1600" dirty="0" smtClean="0"/>
              <a:t> application pending</a:t>
            </a:r>
          </a:p>
          <a:p>
            <a:pPr lvl="1"/>
            <a:r>
              <a:rPr lang="en-US" sz="1600" dirty="0"/>
              <a:t>ARC4eInfrastructures </a:t>
            </a:r>
            <a:r>
              <a:rPr lang="en-US" sz="1600" dirty="0" smtClean="0"/>
              <a:t>kick-off in October</a:t>
            </a:r>
          </a:p>
          <a:p>
            <a:r>
              <a:rPr lang="en-US" sz="2000" dirty="0" smtClean="0"/>
              <a:t>We are connecting data intensive science to advanced resources</a:t>
            </a:r>
          </a:p>
          <a:p>
            <a:pPr lvl="1"/>
            <a:r>
              <a:rPr lang="en-US" sz="1600" dirty="0" smtClean="0"/>
              <a:t>HTC, HPC and more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19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99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50"/>
    </mc:Choice>
    <mc:Fallback>
      <p:transition xmlns:p14="http://schemas.microsoft.com/office/powerpoint/2010/main" spd="slow" advTm="102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Norwegian Grid Team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3400" y="1219200"/>
            <a:ext cx="8267975" cy="4929894"/>
          </a:xfrm>
        </p:spPr>
        <p:txBody>
          <a:bodyPr>
            <a:normAutofit fontScale="77500" lnSpcReduction="20000"/>
          </a:bodyPr>
          <a:lstStyle/>
          <a:p>
            <a:r>
              <a:rPr lang="en-US" sz="2400" u="sng" dirty="0" err="1" smtClean="0"/>
              <a:t>Farid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Ould-Saada</a:t>
            </a:r>
            <a:r>
              <a:rPr lang="en-US" sz="2400" dirty="0" smtClean="0"/>
              <a:t>, </a:t>
            </a:r>
            <a:r>
              <a:rPr lang="en-US" sz="2400" i="1" dirty="0" smtClean="0"/>
              <a:t>UiO</a:t>
            </a:r>
            <a:r>
              <a:rPr lang="en-US" sz="2400" i="1" dirty="0"/>
              <a:t>/</a:t>
            </a:r>
            <a:r>
              <a:rPr lang="en-US" sz="2400" i="1" dirty="0" err="1"/>
              <a:t>phys.dept</a:t>
            </a:r>
            <a:r>
              <a:rPr lang="en-US" sz="2400" i="1" dirty="0"/>
              <a:t>.</a:t>
            </a:r>
            <a:r>
              <a:rPr lang="en-US" sz="2400" dirty="0" smtClean="0"/>
              <a:t> – </a:t>
            </a:r>
            <a:r>
              <a:rPr lang="en-US" sz="2400" dirty="0" err="1"/>
              <a:t>NorduGrid</a:t>
            </a:r>
            <a:r>
              <a:rPr lang="en-US" sz="2400" dirty="0"/>
              <a:t> </a:t>
            </a:r>
            <a:r>
              <a:rPr lang="en-US" sz="2400" dirty="0" err="1"/>
              <a:t>coord</a:t>
            </a:r>
            <a:r>
              <a:rPr lang="en-US" sz="2400" dirty="0"/>
              <a:t>, ATLAS ICB, Nordic </a:t>
            </a:r>
            <a:r>
              <a:rPr lang="en-US" sz="2400" dirty="0" smtClean="0"/>
              <a:t>LCG</a:t>
            </a:r>
          </a:p>
          <a:p>
            <a:r>
              <a:rPr lang="en-US" sz="2400" u="sng" dirty="0" smtClean="0"/>
              <a:t>David Cameron</a:t>
            </a:r>
            <a:r>
              <a:rPr lang="en-US" sz="2400" dirty="0" smtClean="0"/>
              <a:t>, </a:t>
            </a:r>
            <a:r>
              <a:rPr lang="en-US" sz="2400" i="1" dirty="0" smtClean="0"/>
              <a:t>UiO</a:t>
            </a:r>
            <a:r>
              <a:rPr lang="en-US" sz="2400" i="1" dirty="0"/>
              <a:t>/</a:t>
            </a:r>
            <a:r>
              <a:rPr lang="en-US" sz="2400" i="1" dirty="0" err="1"/>
              <a:t>phys.dept</a:t>
            </a:r>
            <a:r>
              <a:rPr lang="en-US" sz="2400" i="1" dirty="0"/>
              <a:t>.</a:t>
            </a:r>
            <a:r>
              <a:rPr lang="en-US" sz="2400" i="1" dirty="0" smtClean="0"/>
              <a:t> </a:t>
            </a:r>
            <a:r>
              <a:rPr lang="en-US" sz="2400" dirty="0"/>
              <a:t>-</a:t>
            </a:r>
            <a:r>
              <a:rPr lang="en-US" sz="2400" dirty="0" smtClean="0"/>
              <a:t> ATLAS DC lead, </a:t>
            </a:r>
            <a:r>
              <a:rPr lang="en-US" sz="2400" dirty="0" err="1" smtClean="0"/>
              <a:t>aCT</a:t>
            </a:r>
            <a:r>
              <a:rPr lang="en-US" sz="2400" dirty="0" smtClean="0"/>
              <a:t>, ATLAS@HOME, ARC developer</a:t>
            </a:r>
          </a:p>
          <a:p>
            <a:r>
              <a:rPr lang="en-US" sz="2400" u="sng" dirty="0" smtClean="0"/>
              <a:t>Vincent Garonne</a:t>
            </a:r>
            <a:r>
              <a:rPr lang="en-US" sz="2400" dirty="0" smtClean="0"/>
              <a:t>, </a:t>
            </a:r>
            <a:r>
              <a:rPr lang="en-US" sz="2400" i="1" dirty="0" smtClean="0"/>
              <a:t>UiO/</a:t>
            </a:r>
            <a:r>
              <a:rPr lang="en-US" sz="2400" i="1" dirty="0" err="1" smtClean="0"/>
              <a:t>phys.dept</a:t>
            </a:r>
            <a:r>
              <a:rPr lang="en-US" sz="2400" i="1" dirty="0" smtClean="0"/>
              <a:t>. </a:t>
            </a:r>
            <a:r>
              <a:rPr lang="en-US" sz="2400" dirty="0" smtClean="0"/>
              <a:t>– </a:t>
            </a:r>
            <a:r>
              <a:rPr lang="en-US" sz="2400" dirty="0"/>
              <a:t>DDM, </a:t>
            </a:r>
            <a:r>
              <a:rPr lang="en-US" sz="2400" dirty="0" err="1"/>
              <a:t>Rucio</a:t>
            </a:r>
            <a:r>
              <a:rPr lang="en-US" sz="2400" dirty="0"/>
              <a:t> developer and coordinator (ATLAS-funded</a:t>
            </a:r>
            <a:r>
              <a:rPr lang="en-US" sz="2400" dirty="0" smtClean="0"/>
              <a:t>)</a:t>
            </a:r>
          </a:p>
          <a:p>
            <a:r>
              <a:rPr lang="en-US" sz="2400" u="sng" dirty="0" smtClean="0"/>
              <a:t>Cedric </a:t>
            </a:r>
            <a:r>
              <a:rPr lang="en-US" sz="2400" u="sng" dirty="0" err="1" smtClean="0"/>
              <a:t>Serfon</a:t>
            </a:r>
            <a:r>
              <a:rPr lang="en-US" sz="2400" dirty="0" smtClean="0"/>
              <a:t>, </a:t>
            </a:r>
            <a:r>
              <a:rPr lang="en-US" sz="2400" i="1" dirty="0"/>
              <a:t>UiO/</a:t>
            </a:r>
            <a:r>
              <a:rPr lang="en-US" sz="2400" i="1" dirty="0" err="1"/>
              <a:t>phys.dept</a:t>
            </a:r>
            <a:r>
              <a:rPr lang="en-US" sz="2400" i="1" dirty="0"/>
              <a:t>. </a:t>
            </a:r>
            <a:r>
              <a:rPr lang="en-US" sz="2400" dirty="0"/>
              <a:t>– DDM, </a:t>
            </a:r>
            <a:r>
              <a:rPr lang="en-US" sz="2400" dirty="0" err="1"/>
              <a:t>Rucio</a:t>
            </a:r>
            <a:r>
              <a:rPr lang="en-US" sz="2400" dirty="0"/>
              <a:t> developer (Atlas-</a:t>
            </a:r>
            <a:r>
              <a:rPr lang="en-US" sz="2400" dirty="0" smtClean="0"/>
              <a:t>funded)</a:t>
            </a:r>
            <a:endParaRPr lang="en-US" sz="2400" b="1" dirty="0" smtClean="0"/>
          </a:p>
          <a:p>
            <a:r>
              <a:rPr lang="en-US" sz="2400" u="sng" dirty="0" err="1"/>
              <a:t>Silje</a:t>
            </a:r>
            <a:r>
              <a:rPr lang="en-US" sz="2400" u="sng" dirty="0"/>
              <a:t> </a:t>
            </a:r>
            <a:r>
              <a:rPr lang="en-US" sz="2400" u="sng" dirty="0" err="1"/>
              <a:t>Raddum</a:t>
            </a:r>
            <a:r>
              <a:rPr lang="en-US" sz="2400" dirty="0"/>
              <a:t>, </a:t>
            </a:r>
            <a:r>
              <a:rPr lang="en-US" sz="2400" i="1" dirty="0"/>
              <a:t>UiO/</a:t>
            </a:r>
            <a:r>
              <a:rPr lang="en-US" sz="2400" i="1" dirty="0" err="1"/>
              <a:t>phys.dept</a:t>
            </a:r>
            <a:r>
              <a:rPr lang="en-US" sz="2400" i="1" dirty="0"/>
              <a:t>. </a:t>
            </a:r>
            <a:r>
              <a:rPr lang="en-US" sz="2400" dirty="0"/>
              <a:t>- PhD student, ARC developer</a:t>
            </a:r>
          </a:p>
          <a:p>
            <a:r>
              <a:rPr lang="en-US" sz="2400" u="sng" dirty="0" err="1" smtClean="0"/>
              <a:t>Dmytro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Karpenko</a:t>
            </a:r>
            <a:r>
              <a:rPr lang="en-US" sz="2400" dirty="0"/>
              <a:t>,</a:t>
            </a:r>
            <a:r>
              <a:rPr lang="en-US" sz="2400" dirty="0" smtClean="0"/>
              <a:t> </a:t>
            </a:r>
            <a:r>
              <a:rPr lang="en-US" sz="2400" i="1" dirty="0" smtClean="0"/>
              <a:t>UiO/</a:t>
            </a:r>
            <a:r>
              <a:rPr lang="en-US" sz="2400" i="1" dirty="0" err="1" smtClean="0"/>
              <a:t>NeIC</a:t>
            </a:r>
            <a:r>
              <a:rPr lang="en-US" sz="2400" i="1" dirty="0" smtClean="0"/>
              <a:t> </a:t>
            </a:r>
            <a:r>
              <a:rPr lang="en-US" sz="2400" dirty="0" smtClean="0"/>
              <a:t>– Nordic T1 operator, ARC debugger</a:t>
            </a:r>
          </a:p>
          <a:p>
            <a:r>
              <a:rPr lang="en-US" sz="2400" u="sng" dirty="0"/>
              <a:t>Jon Kerr Nilsen</a:t>
            </a:r>
            <a:r>
              <a:rPr lang="en-US" sz="2400" dirty="0"/>
              <a:t>, </a:t>
            </a:r>
            <a:r>
              <a:rPr lang="en-US" sz="2400" i="1" dirty="0"/>
              <a:t>UiO/</a:t>
            </a:r>
            <a:r>
              <a:rPr lang="en-US" sz="2400" i="1" dirty="0" err="1"/>
              <a:t>NeIC</a:t>
            </a:r>
            <a:r>
              <a:rPr lang="en-US" sz="2400" i="1" dirty="0"/>
              <a:t> </a:t>
            </a:r>
            <a:r>
              <a:rPr lang="en-US" sz="2400" dirty="0"/>
              <a:t>- </a:t>
            </a:r>
            <a:r>
              <a:rPr lang="en-US" sz="2400" dirty="0" err="1"/>
              <a:t>aCT</a:t>
            </a:r>
            <a:r>
              <a:rPr lang="en-US" sz="2400" dirty="0"/>
              <a:t>, ARC release </a:t>
            </a:r>
            <a:r>
              <a:rPr lang="en-US" sz="2400" dirty="0" smtClean="0"/>
              <a:t>manager, ARC developer</a:t>
            </a:r>
          </a:p>
          <a:p>
            <a:r>
              <a:rPr lang="en-US" sz="2400" u="sng" dirty="0" err="1" smtClean="0"/>
              <a:t>Håvard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Helstrup</a:t>
            </a:r>
            <a:r>
              <a:rPr lang="en-US" sz="2400" dirty="0" smtClean="0"/>
              <a:t>, </a:t>
            </a:r>
            <a:r>
              <a:rPr lang="en-US" sz="2400" i="1" dirty="0" err="1" smtClean="0"/>
              <a:t>HiB</a:t>
            </a:r>
            <a:r>
              <a:rPr lang="en-US" sz="2400" dirty="0" smtClean="0"/>
              <a:t> – Research, Nordic LCG</a:t>
            </a:r>
          </a:p>
          <a:p>
            <a:r>
              <a:rPr lang="en-US" sz="2400" u="sng" dirty="0" smtClean="0"/>
              <a:t>Boris </a:t>
            </a:r>
            <a:r>
              <a:rPr lang="en-US" sz="2400" u="sng" dirty="0" smtClean="0"/>
              <a:t>Wagner</a:t>
            </a:r>
            <a:r>
              <a:rPr lang="en-US" sz="2400" dirty="0" smtClean="0"/>
              <a:t>, </a:t>
            </a:r>
            <a:r>
              <a:rPr lang="en-US" sz="2400" i="1" dirty="0" err="1" smtClean="0"/>
              <a:t>UiB</a:t>
            </a:r>
            <a:r>
              <a:rPr lang="en-US" sz="2400" dirty="0"/>
              <a:t> </a:t>
            </a:r>
            <a:r>
              <a:rPr lang="en-US" sz="2400" dirty="0" smtClean="0"/>
              <a:t>– Nordic T1 operations, research</a:t>
            </a:r>
          </a:p>
          <a:p>
            <a:r>
              <a:rPr lang="en-US" sz="2400" u="sng" dirty="0" err="1"/>
              <a:t>Saerda</a:t>
            </a:r>
            <a:r>
              <a:rPr lang="en-US" sz="2400" u="sng" dirty="0"/>
              <a:t> </a:t>
            </a:r>
            <a:r>
              <a:rPr lang="en-US" sz="2400" u="sng" dirty="0" err="1"/>
              <a:t>Halifu</a:t>
            </a:r>
            <a:r>
              <a:rPr lang="en-US" sz="2400" dirty="0"/>
              <a:t>, </a:t>
            </a:r>
            <a:r>
              <a:rPr lang="en-US" sz="2400" i="1" dirty="0" err="1" smtClean="0"/>
              <a:t>UiB</a:t>
            </a:r>
            <a:r>
              <a:rPr lang="en-US" sz="2400" i="1" dirty="0" smtClean="0"/>
              <a:t> </a:t>
            </a:r>
            <a:r>
              <a:rPr lang="en-US" sz="2400" dirty="0" smtClean="0"/>
              <a:t>– Nordic T1 operations</a:t>
            </a:r>
          </a:p>
          <a:p>
            <a:endParaRPr lang="en-US" sz="2400" i="1" u="sng" dirty="0" smtClean="0"/>
          </a:p>
          <a:p>
            <a:r>
              <a:rPr lang="en-US" sz="2400" i="1" u="sng" dirty="0" smtClean="0"/>
              <a:t>et </a:t>
            </a:r>
            <a:r>
              <a:rPr lang="en-US" sz="2400" i="1" u="sng" dirty="0" smtClean="0"/>
              <a:t>al</a:t>
            </a:r>
            <a:r>
              <a:rPr lang="en-US" sz="2400" i="1" dirty="0" smtClean="0"/>
              <a:t>.</a:t>
            </a:r>
            <a:endParaRPr lang="en-US" sz="2400" i="1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12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01"/>
    </mc:Choice>
    <mc:Fallback>
      <p:transition xmlns:p14="http://schemas.microsoft.com/office/powerpoint/2010/main" spd="slow" advTm="104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4825"/>
            <a:ext cx="7772400" cy="1362075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D874-0BF3-0341-94B4-375AA62534FB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47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779"/>
    </mc:Choice>
    <mc:Fallback>
      <p:transition xmlns:p14="http://schemas.microsoft.com/office/powerpoint/2010/main" spd="slow" advTm="47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4825"/>
            <a:ext cx="7772400" cy="1362075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81B8-FF32-124D-9D6D-BFD9F22E5E06}" type="datetime1">
              <a:rPr lang="en-US" smtClean="0">
                <a:solidFill>
                  <a:srgbClr val="000000"/>
                </a:solidFill>
              </a:rPr>
              <a:t>02.10.15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1D874-0BF3-0341-94B4-375AA62534FB}" type="slidenum">
              <a:rPr lang="en-GB" smtClean="0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3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0"/>
    </mc:Choice>
    <mc:Fallback>
      <p:transition xmlns:p14="http://schemas.microsoft.com/office/powerpoint/2010/main" spd="slow" advTm="18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295" y="1416237"/>
            <a:ext cx="8153400" cy="1674096"/>
          </a:xfrm>
        </p:spPr>
        <p:txBody>
          <a:bodyPr/>
          <a:lstStyle/>
          <a:p>
            <a:r>
              <a:rPr lang="en-GB" sz="1800" dirty="0" err="1"/>
              <a:t>NorduGrid</a:t>
            </a:r>
            <a:r>
              <a:rPr lang="en-GB" sz="1800" dirty="0"/>
              <a:t>, HPC centres and experts, Researchers in data intensive science, technology providers …  </a:t>
            </a:r>
            <a:r>
              <a:rPr lang="en-US" sz="1800" dirty="0"/>
              <a:t>  </a:t>
            </a:r>
            <a:endParaRPr lang="en-GB" sz="1800" dirty="0" smtClean="0"/>
          </a:p>
          <a:p>
            <a:r>
              <a:rPr lang="en-GB" sz="1800" dirty="0" smtClean="0"/>
              <a:t>Extreme Resource Connector for Data Intensive Science at </a:t>
            </a:r>
            <a:r>
              <a:rPr lang="en-GB" sz="1800" dirty="0" err="1" smtClean="0"/>
              <a:t>Exascale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From </a:t>
            </a:r>
            <a:r>
              <a:rPr lang="en-GB" sz="1800" dirty="0"/>
              <a:t>“in-house” HPC computing to external data-intensive </a:t>
            </a:r>
            <a:r>
              <a:rPr lang="en-GB" sz="1800" dirty="0" smtClean="0"/>
              <a:t>EXERCISEs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22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40" y="2940288"/>
            <a:ext cx="9024934" cy="4018311"/>
          </a:xfrm>
          <a:prstGeom prst="rect">
            <a:avLst/>
          </a:prstGeom>
        </p:spPr>
      </p:pic>
      <p:pic>
        <p:nvPicPr>
          <p:cNvPr id="9" name="Picture 8" descr="Exercise2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381" y="0"/>
            <a:ext cx="5406435" cy="132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19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Objectives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23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2743" y="1153520"/>
            <a:ext cx="8730587" cy="550227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000" i="1" dirty="0">
                <a:latin typeface="Corbel"/>
                <a:cs typeface="Corbel"/>
              </a:rPr>
              <a:t>Design and develop a new layer in the HPC system software </a:t>
            </a:r>
            <a:r>
              <a:rPr lang="en-GB" sz="2000" i="1" dirty="0" smtClean="0">
                <a:latin typeface="Corbel"/>
                <a:cs typeface="Corbel"/>
              </a:rPr>
              <a:t>stack  </a:t>
            </a:r>
            <a:r>
              <a:rPr lang="en-GB" sz="2000" i="1" dirty="0">
                <a:latin typeface="Corbel"/>
                <a:cs typeface="Corbel"/>
              </a:rPr>
              <a:t>for efficient automated processing of extreme scientific data on future </a:t>
            </a:r>
            <a:r>
              <a:rPr lang="en-GB" sz="2000" i="1" dirty="0" err="1">
                <a:latin typeface="Corbel"/>
                <a:cs typeface="Corbel"/>
              </a:rPr>
              <a:t>Exascale</a:t>
            </a:r>
            <a:r>
              <a:rPr lang="en-GB" sz="2000" i="1" dirty="0">
                <a:latin typeface="Corbel"/>
                <a:cs typeface="Corbel"/>
              </a:rPr>
              <a:t> </a:t>
            </a:r>
            <a:r>
              <a:rPr lang="en-GB" sz="2000" i="1" dirty="0" smtClean="0">
                <a:latin typeface="Corbel"/>
                <a:cs typeface="Corbel"/>
              </a:rPr>
              <a:t>HPCs – </a:t>
            </a:r>
            <a:r>
              <a:rPr lang="en-GB" sz="2000" b="1" dirty="0" smtClean="0">
                <a:solidFill>
                  <a:srgbClr val="0000FF"/>
                </a:solidFill>
                <a:latin typeface="Corbel"/>
                <a:cs typeface="Corbel"/>
              </a:rPr>
              <a:t>Extreme </a:t>
            </a:r>
            <a:r>
              <a:rPr lang="en-GB" sz="2000" b="1" dirty="0">
                <a:solidFill>
                  <a:srgbClr val="0000FF"/>
                </a:solidFill>
                <a:latin typeface="Corbel"/>
                <a:cs typeface="Corbel"/>
              </a:rPr>
              <a:t>Resource Connector (ERC</a:t>
            </a:r>
            <a:r>
              <a:rPr lang="en-GB" sz="2000" b="1" dirty="0" smtClean="0">
                <a:solidFill>
                  <a:srgbClr val="0000FF"/>
                </a:solidFill>
                <a:latin typeface="Corbel"/>
                <a:cs typeface="Corbel"/>
              </a:rPr>
              <a:t>) </a:t>
            </a:r>
            <a:r>
              <a:rPr lang="en-GB" sz="2000" b="1" dirty="0">
                <a:solidFill>
                  <a:srgbClr val="0000FF"/>
                </a:solidFill>
                <a:latin typeface="Corbel"/>
                <a:cs typeface="Corbel"/>
              </a:rPr>
              <a:t>will open up HPC centres for massive networked data processing</a:t>
            </a:r>
            <a:r>
              <a:rPr lang="en-GB" sz="2000" b="1" dirty="0" smtClean="0">
                <a:solidFill>
                  <a:srgbClr val="0000FF"/>
                </a:solidFill>
                <a:latin typeface="Corbel"/>
                <a:cs typeface="Corbel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i="1" dirty="0">
                <a:latin typeface="Corbel"/>
                <a:cs typeface="Corbel"/>
              </a:rPr>
              <a:t>Provide extensions to the foundational software layer of the HPC systems to address the </a:t>
            </a:r>
            <a:r>
              <a:rPr lang="en-GB" sz="2000" i="1" dirty="0" err="1">
                <a:latin typeface="Corbel"/>
                <a:cs typeface="Corbel"/>
              </a:rPr>
              <a:t>Exascale</a:t>
            </a:r>
            <a:r>
              <a:rPr lang="en-GB" sz="2000" i="1" dirty="0">
                <a:latin typeface="Corbel"/>
                <a:cs typeface="Corbel"/>
              </a:rPr>
              <a:t> </a:t>
            </a:r>
            <a:r>
              <a:rPr lang="en-GB" sz="2000" i="1" dirty="0" smtClean="0">
                <a:latin typeface="Corbel"/>
                <a:cs typeface="Corbel"/>
              </a:rPr>
              <a:t>I/O </a:t>
            </a:r>
            <a:r>
              <a:rPr lang="en-GB" sz="2000" i="1" dirty="0">
                <a:latin typeface="Corbel"/>
                <a:cs typeface="Corbel"/>
              </a:rPr>
              <a:t>needs of data-intensive scientific workflows. </a:t>
            </a:r>
            <a:endParaRPr lang="en-US" sz="2000" dirty="0">
              <a:latin typeface="Corbel"/>
              <a:cs typeface="Corbe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i="1" dirty="0">
                <a:latin typeface="Corbel"/>
                <a:cs typeface="Corbel"/>
              </a:rPr>
              <a:t>Demonstrate scalability of our novel approach to </a:t>
            </a:r>
            <a:r>
              <a:rPr lang="en-GB" sz="2000" i="1" dirty="0" err="1">
                <a:latin typeface="Corbel"/>
                <a:cs typeface="Corbel"/>
              </a:rPr>
              <a:t>Exascale</a:t>
            </a:r>
            <a:r>
              <a:rPr lang="en-GB" sz="2000" i="1" dirty="0">
                <a:latin typeface="Corbel"/>
                <a:cs typeface="Corbel"/>
              </a:rPr>
              <a:t> requirements through deployment and evaluation of the new system software developed by the project on some existing Top-500 HPC systems, future vendor prototypes, and by simulation.</a:t>
            </a:r>
            <a:endParaRPr lang="en-US" sz="2000" dirty="0">
              <a:latin typeface="Corbel"/>
              <a:cs typeface="Corbe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b="1" i="1" dirty="0">
                <a:solidFill>
                  <a:srgbClr val="0000FF"/>
                </a:solidFill>
                <a:latin typeface="Corbel"/>
                <a:cs typeface="Corbel"/>
              </a:rPr>
              <a:t>Provide recommendations for future HPC systems design and usage, addressing data-intensive processing use cases.</a:t>
            </a:r>
            <a:endParaRPr lang="en-US" sz="2000" b="1" dirty="0">
              <a:solidFill>
                <a:srgbClr val="0000FF"/>
              </a:solidFill>
              <a:latin typeface="Corbel"/>
              <a:cs typeface="Corbel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sz="2000" i="1" dirty="0">
                <a:latin typeface="Corbel"/>
                <a:cs typeface="Corbel"/>
              </a:rPr>
              <a:t>Exploit </a:t>
            </a:r>
            <a:r>
              <a:rPr lang="en-GB" sz="2000" i="1" dirty="0" smtClean="0">
                <a:latin typeface="Corbel"/>
                <a:cs typeface="Corbel"/>
              </a:rPr>
              <a:t>system </a:t>
            </a:r>
            <a:r>
              <a:rPr lang="en-GB" sz="2000" i="1" dirty="0">
                <a:latin typeface="Corbel"/>
                <a:cs typeface="Corbel"/>
              </a:rPr>
              <a:t>software developed </a:t>
            </a:r>
            <a:r>
              <a:rPr lang="en-GB" sz="2000" i="1" dirty="0" smtClean="0">
                <a:latin typeface="Corbel"/>
                <a:cs typeface="Corbel"/>
              </a:rPr>
              <a:t>project </a:t>
            </a:r>
            <a:r>
              <a:rPr lang="en-GB" sz="2000" i="1" dirty="0">
                <a:latin typeface="Corbel"/>
                <a:cs typeface="Corbel"/>
              </a:rPr>
              <a:t>through the HPC centres beyond the immediate project participants and disseminate </a:t>
            </a:r>
            <a:r>
              <a:rPr lang="en-GB" sz="2000" i="1" dirty="0" smtClean="0">
                <a:latin typeface="Corbel"/>
                <a:cs typeface="Corbel"/>
              </a:rPr>
              <a:t>results </a:t>
            </a:r>
            <a:r>
              <a:rPr lang="en-GB" sz="2000" i="1" dirty="0">
                <a:latin typeface="Corbel"/>
                <a:cs typeface="Corbel"/>
              </a:rPr>
              <a:t>to </a:t>
            </a:r>
            <a:r>
              <a:rPr lang="en-GB" sz="2000" i="1" dirty="0" smtClean="0">
                <a:latin typeface="Corbel"/>
                <a:cs typeface="Corbel"/>
              </a:rPr>
              <a:t>relevant </a:t>
            </a:r>
            <a:r>
              <a:rPr lang="en-GB" sz="2000" i="1" dirty="0">
                <a:latin typeface="Corbel"/>
                <a:cs typeface="Corbel"/>
              </a:rPr>
              <a:t>standards bodies, HPC service providers, vendors, technology providers and researchers</a:t>
            </a:r>
            <a:r>
              <a:rPr lang="en-GB" sz="2000" i="1" dirty="0" smtClean="0">
                <a:latin typeface="Corbel"/>
                <a:cs typeface="Corbel"/>
              </a:rPr>
              <a:t>.</a:t>
            </a:r>
            <a:endParaRPr lang="en-US" sz="2000" dirty="0">
              <a:latin typeface="Corbel"/>
              <a:cs typeface="Corbe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43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Full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Nordic T1 operations</a:t>
            </a:r>
          </a:p>
          <a:p>
            <a:r>
              <a:rPr lang="en-US" dirty="0" smtClean="0"/>
              <a:t>ALICE Nordic T1 operations</a:t>
            </a:r>
          </a:p>
          <a:p>
            <a:r>
              <a:rPr lang="en-US" dirty="0" smtClean="0"/>
              <a:t>Advanced Resource Connector (ARC) Distributed Computing middleware</a:t>
            </a:r>
          </a:p>
          <a:p>
            <a:r>
              <a:rPr lang="en-US" dirty="0" err="1" smtClean="0"/>
              <a:t>Rucio</a:t>
            </a:r>
            <a:r>
              <a:rPr lang="en-US" dirty="0" smtClean="0"/>
              <a:t> – Distributed Data Management</a:t>
            </a:r>
          </a:p>
          <a:p>
            <a:r>
              <a:rPr lang="en-US" dirty="0" smtClean="0"/>
              <a:t>ARC Control Tower (</a:t>
            </a:r>
            <a:r>
              <a:rPr lang="en-US" dirty="0" err="1" smtClean="0"/>
              <a:t>aCT</a:t>
            </a:r>
            <a:r>
              <a:rPr lang="en-US" dirty="0" smtClean="0"/>
              <a:t>) – connecting ATLAS with ARC</a:t>
            </a:r>
          </a:p>
          <a:p>
            <a:r>
              <a:rPr lang="en-US" dirty="0" smtClean="0"/>
              <a:t>ATLAS software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52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8115"/>
    </mc:Choice>
    <mc:Fallback>
      <p:transition xmlns:p14="http://schemas.microsoft.com/office/powerpoint/2010/main" spd="slow" advTm="6811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Computing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3590673" cy="256582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Two sites</a:t>
            </a:r>
          </a:p>
          <a:p>
            <a:pPr lvl="1"/>
            <a:r>
              <a:rPr lang="en-US" dirty="0" smtClean="0"/>
              <a:t>ALICE: </a:t>
            </a:r>
            <a:r>
              <a:rPr lang="en-US" dirty="0" err="1" smtClean="0"/>
              <a:t>fimm.bccs.uib.no</a:t>
            </a:r>
            <a:r>
              <a:rPr lang="en-US" dirty="0" smtClean="0"/>
              <a:t> in Bergen</a:t>
            </a:r>
          </a:p>
          <a:p>
            <a:pPr lvl="1"/>
            <a:r>
              <a:rPr lang="en-US" dirty="0" smtClean="0"/>
              <a:t>ATLAS: </a:t>
            </a:r>
            <a:r>
              <a:rPr lang="en-US" dirty="0" err="1" smtClean="0"/>
              <a:t>grid.uio.no</a:t>
            </a:r>
            <a:r>
              <a:rPr lang="en-US" dirty="0" smtClean="0"/>
              <a:t> in Oslo</a:t>
            </a:r>
          </a:p>
          <a:p>
            <a:r>
              <a:rPr lang="en-US" dirty="0" smtClean="0"/>
              <a:t>Nordic T1 pledges</a:t>
            </a:r>
          </a:p>
          <a:p>
            <a:pPr lvl="1"/>
            <a:r>
              <a:rPr lang="en-US" dirty="0" smtClean="0"/>
              <a:t>9% of total ALICE resources, 6% of total ATLAS resources</a:t>
            </a:r>
          </a:p>
          <a:p>
            <a:pPr lvl="1"/>
            <a:r>
              <a:rPr lang="en-US" dirty="0" smtClean="0"/>
              <a:t>Of which Norway should contribute ~50% for ALICE, ~25% for ATLAS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 descr="NordForsk_Farid_Ould-Saada_UiO_29B26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211" y="3627729"/>
            <a:ext cx="4003944" cy="2670599"/>
          </a:xfrm>
          <a:prstGeom prst="rect">
            <a:avLst/>
          </a:prstGeom>
        </p:spPr>
      </p:pic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275039522"/>
              </p:ext>
            </p:extLst>
          </p:nvPr>
        </p:nvGraphicFramePr>
        <p:xfrm>
          <a:off x="533400" y="3821631"/>
          <a:ext cx="4164480" cy="2153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615213488"/>
              </p:ext>
            </p:extLst>
          </p:nvPr>
        </p:nvGraphicFramePr>
        <p:xfrm>
          <a:off x="4697880" y="1219200"/>
          <a:ext cx="4147229" cy="2163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23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200"/>
    </mc:Choice>
    <mc:Fallback>
      <p:transition xmlns:p14="http://schemas.microsoft.com/office/powerpoint/2010/main" spd="slow" advTm="742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Norwegian ALICE Tier</a:t>
            </a:r>
            <a:r>
              <a:rPr lang="en-US" sz="3200" dirty="0"/>
              <a:t>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1219200"/>
            <a:ext cx="4380176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ALICE Tier-1 is part of the IT department of the University of Bergen (</a:t>
            </a:r>
            <a:r>
              <a:rPr lang="en-US" dirty="0" err="1"/>
              <a:t>UiB</a:t>
            </a:r>
            <a:r>
              <a:rPr lang="en-US" dirty="0"/>
              <a:t>).</a:t>
            </a:r>
          </a:p>
          <a:p>
            <a:r>
              <a:rPr lang="en-US" dirty="0"/>
              <a:t>Resources provided:</a:t>
            </a:r>
            <a:br>
              <a:rPr lang="en-US" dirty="0"/>
            </a:br>
            <a:r>
              <a:rPr lang="en-US" dirty="0"/>
              <a:t>CPU: 704 </a:t>
            </a:r>
            <a:r>
              <a:rPr lang="en-US" dirty="0" smtClean="0"/>
              <a:t>cores</a:t>
            </a:r>
            <a:br>
              <a:rPr lang="en-US" dirty="0" smtClean="0"/>
            </a:br>
            <a:r>
              <a:rPr lang="en-US" dirty="0" smtClean="0"/>
              <a:t>Disk</a:t>
            </a:r>
            <a:r>
              <a:rPr lang="en-US" dirty="0"/>
              <a:t>: 1 PB </a:t>
            </a:r>
            <a:br>
              <a:rPr lang="en-US" dirty="0"/>
            </a:br>
            <a:r>
              <a:rPr lang="en-US" dirty="0"/>
              <a:t>Tape: 200 TB</a:t>
            </a:r>
          </a:p>
          <a:p>
            <a:r>
              <a:rPr lang="en-US" dirty="0"/>
              <a:t>The storage resources are provided </a:t>
            </a:r>
            <a:br>
              <a:rPr lang="en-US" dirty="0"/>
            </a:br>
            <a:r>
              <a:rPr lang="en-US" dirty="0"/>
              <a:t>via </a:t>
            </a:r>
            <a:r>
              <a:rPr lang="en-US" dirty="0" smtClean="0"/>
              <a:t>Nordic T1 with </a:t>
            </a:r>
            <a:r>
              <a:rPr lang="en-US" dirty="0"/>
              <a:t>the </a:t>
            </a:r>
            <a:r>
              <a:rPr lang="en-US" dirty="0" err="1"/>
              <a:t>dCache</a:t>
            </a:r>
            <a:r>
              <a:rPr lang="en-US" dirty="0"/>
              <a:t> middleware. </a:t>
            </a:r>
          </a:p>
          <a:p>
            <a:r>
              <a:rPr lang="en-US" dirty="0"/>
              <a:t>Grid jobs come directly from </a:t>
            </a:r>
            <a:r>
              <a:rPr lang="en-US" dirty="0" smtClean="0"/>
              <a:t>CERN through </a:t>
            </a:r>
            <a:r>
              <a:rPr lang="en-US" dirty="0"/>
              <a:t>the </a:t>
            </a:r>
            <a:r>
              <a:rPr lang="en-US" dirty="0" smtClean="0"/>
              <a:t>ALICE </a:t>
            </a:r>
            <a:r>
              <a:rPr lang="en-US" dirty="0"/>
              <a:t>Grid middleware </a:t>
            </a:r>
            <a:r>
              <a:rPr lang="en-US" dirty="0" smtClean="0"/>
              <a:t>(</a:t>
            </a:r>
            <a:r>
              <a:rPr lang="en-US" dirty="0" err="1" smtClean="0"/>
              <a:t>ALiEn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grpSp>
        <p:nvGrpSpPr>
          <p:cNvPr id="8" name="Group 52"/>
          <p:cNvGrpSpPr/>
          <p:nvPr/>
        </p:nvGrpSpPr>
        <p:grpSpPr>
          <a:xfrm>
            <a:off x="3913770" y="2057945"/>
            <a:ext cx="5278860" cy="3251400"/>
            <a:chOff x="0" y="0"/>
            <a:chExt cx="5736058" cy="3587948"/>
          </a:xfrm>
        </p:grpSpPr>
        <p:pic>
          <p:nvPicPr>
            <p:cNvPr id="9" name="Screen Shot 2015-09-29 at 11.55.43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27921" y="25598"/>
              <a:ext cx="5408138" cy="35623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" name="Shape 50"/>
            <p:cNvSpPr/>
            <p:nvPr/>
          </p:nvSpPr>
          <p:spPr>
            <a:xfrm>
              <a:off x="492701" y="0"/>
              <a:ext cx="2997790" cy="457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300" b="1">
                  <a:solidFill>
                    <a:srgbClr val="F5D328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2300" b="1" dirty="0">
                  <a:solidFill>
                    <a:srgbClr val="F5D328"/>
                  </a:solidFill>
                </a:rPr>
                <a:t>ALICE View of NDGF</a:t>
              </a:r>
            </a:p>
          </p:txBody>
        </p:sp>
        <p:sp>
          <p:nvSpPr>
            <p:cNvPr id="11" name="Shape 51"/>
            <p:cNvSpPr/>
            <p:nvPr/>
          </p:nvSpPr>
          <p:spPr>
            <a:xfrm>
              <a:off x="0" y="336550"/>
              <a:ext cx="503035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900">
                  <a:solidFill>
                    <a:srgbClr val="49E62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900">
                  <a:solidFill>
                    <a:srgbClr val="49E626"/>
                  </a:solidFill>
                </a:rPr>
                <a:t>UiB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0255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694"/>
    </mc:Choice>
    <mc:Fallback>
      <p:transition xmlns:p14="http://schemas.microsoft.com/office/powerpoint/2010/main" spd="slow" advTm="796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6422" y="3046259"/>
            <a:ext cx="5818616" cy="27715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ARC Achievements and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7153" y="1219200"/>
            <a:ext cx="4786847" cy="1342288"/>
          </a:xfrm>
        </p:spPr>
        <p:txBody>
          <a:bodyPr/>
          <a:lstStyle/>
          <a:p>
            <a:r>
              <a:rPr lang="en-US" sz="1800" smtClean="0"/>
              <a:t>2001- 2002 </a:t>
            </a:r>
          </a:p>
          <a:p>
            <a:pPr lvl="1"/>
            <a:r>
              <a:rPr lang="en-US" sz="1600" smtClean="0"/>
              <a:t>“Transverse momentum distribution” of pre-LHC data simulated on HPC resources … 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6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04" y="1109735"/>
            <a:ext cx="3595535" cy="1977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45309" y="2422124"/>
            <a:ext cx="8355779" cy="3554237"/>
            <a:chOff x="345309" y="2422124"/>
            <a:chExt cx="8355779" cy="3554237"/>
          </a:xfrm>
        </p:grpSpPr>
        <p:sp>
          <p:nvSpPr>
            <p:cNvPr id="10" name="Rectangle 9"/>
            <p:cNvSpPr/>
            <p:nvPr/>
          </p:nvSpPr>
          <p:spPr>
            <a:xfrm>
              <a:off x="4002706" y="2422124"/>
              <a:ext cx="4698382" cy="664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 defTabSz="9144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charset="0"/>
                <a:buChar char="§"/>
              </a:pPr>
              <a:r>
                <a:rPr lang="en-US" kern="0" dirty="0" smtClean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2012 - 2013</a:t>
              </a:r>
              <a:endParaRPr lang="en-US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  <a:p>
              <a:pPr marL="742950" lvl="1" indent="-285750" defTabSz="9144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99"/>
                </a:buClr>
                <a:buFont typeface="Wingdings" charset="0"/>
                <a:buChar char="–"/>
              </a:pPr>
              <a:r>
                <a:rPr lang="en-US" sz="1600" dirty="0">
                  <a:solidFill>
                    <a:srgbClr val="000099"/>
                  </a:solidFill>
                  <a:ea typeface="ＭＳ Ｐゴシック" charset="-128"/>
                </a:rPr>
                <a:t>Higgs </a:t>
              </a:r>
              <a:r>
                <a:rPr lang="en-US" sz="1600" dirty="0" smtClean="0">
                  <a:solidFill>
                    <a:srgbClr val="000099"/>
                  </a:solidFill>
                  <a:ea typeface="ＭＳ Ｐゴシック" charset="-128"/>
                </a:rPr>
                <a:t>discovery, Nobel prize</a:t>
              </a:r>
              <a:endParaRPr lang="en-US" sz="1600" dirty="0">
                <a:solidFill>
                  <a:srgbClr val="000099"/>
                </a:solidFill>
                <a:ea typeface="ＭＳ Ｐゴシック" charset="-128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5309" y="3655133"/>
              <a:ext cx="2892495" cy="2321228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3670609" y="5485401"/>
            <a:ext cx="4698382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§"/>
            </a:pPr>
            <a:r>
              <a:rPr lang="en-US" kern="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2015 - … </a:t>
            </a:r>
            <a:endParaRPr lang="en-US" kern="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742950" lvl="1" indent="-28575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–"/>
            </a:pPr>
            <a:r>
              <a:rPr lang="en-US" sz="1600" dirty="0" smtClean="0">
                <a:solidFill>
                  <a:srgbClr val="000099"/>
                </a:solidFill>
                <a:ea typeface="ＭＳ Ｐゴシック" charset="-128"/>
              </a:rPr>
              <a:t>13 </a:t>
            </a:r>
            <a:r>
              <a:rPr lang="en-US" sz="1600" dirty="0" err="1" smtClean="0">
                <a:solidFill>
                  <a:srgbClr val="000099"/>
                </a:solidFill>
                <a:ea typeface="ＭＳ Ｐゴシック" charset="-128"/>
              </a:rPr>
              <a:t>TeV</a:t>
            </a:r>
            <a:r>
              <a:rPr lang="en-US" sz="1600" dirty="0" smtClean="0">
                <a:solidFill>
                  <a:srgbClr val="000099"/>
                </a:solidFill>
                <a:ea typeface="ＭＳ Ｐゴシック" charset="-128"/>
              </a:rPr>
              <a:t> collisions, Dark Matter?</a:t>
            </a:r>
            <a:endParaRPr lang="en-US" sz="1600" dirty="0">
              <a:solidFill>
                <a:srgbClr val="000099"/>
              </a:solidFill>
              <a:ea typeface="ＭＳ Ｐゴシック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3736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345"/>
    </mc:Choice>
    <mc:Fallback>
      <p:transition xmlns:p14="http://schemas.microsoft.com/office/powerpoint/2010/main" spd="slow" advTm="943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45" y="1010688"/>
            <a:ext cx="7184173" cy="6041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Deployment </a:t>
            </a:r>
            <a:r>
              <a:rPr lang="en-US" dirty="0"/>
              <a:t>M</a:t>
            </a:r>
            <a:r>
              <a:rPr lang="en-US" dirty="0" smtClean="0"/>
              <a:t>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 spreads 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9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084"/>
    </mc:Choice>
    <mc:Fallback>
      <p:transition xmlns:p14="http://schemas.microsoft.com/office/powerpoint/2010/main" spd="slow" advTm="8108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08" y="2378760"/>
            <a:ext cx="5985929" cy="32123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CE in EGI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67888"/>
            <a:ext cx="6650942" cy="1583111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Some trend …</a:t>
            </a:r>
          </a:p>
          <a:p>
            <a:pPr marL="457200" lvl="1" indent="0">
              <a:buNone/>
            </a:pPr>
            <a:r>
              <a:rPr lang="en-US" sz="2000" dirty="0" smtClean="0"/>
              <a:t># ARC CE services in EGI database – GOCDB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8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61918" y="2593385"/>
            <a:ext cx="2747888" cy="247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§"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ARC CE at CERN 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–"/>
            </a:pPr>
            <a:r>
              <a:rPr lang="en-US" dirty="0">
                <a:solidFill>
                  <a:srgbClr val="000099"/>
                </a:solidFill>
                <a:ea typeface="ＭＳ Ｐゴシック" charset="-128"/>
              </a:rPr>
              <a:t>2 ARC-CEs and </a:t>
            </a:r>
            <a:r>
              <a:rPr lang="en-US" dirty="0" err="1">
                <a:solidFill>
                  <a:srgbClr val="000099"/>
                </a:solidFill>
                <a:ea typeface="ＭＳ Ｐゴシック" charset="-128"/>
              </a:rPr>
              <a:t>HTCondor</a:t>
            </a:r>
            <a:r>
              <a:rPr lang="en-US" dirty="0">
                <a:solidFill>
                  <a:srgbClr val="000099"/>
                </a:solidFill>
                <a:ea typeface="ＭＳ Ｐゴシック" charset="-128"/>
              </a:rPr>
              <a:t> attached to </a:t>
            </a:r>
            <a:r>
              <a:rPr lang="en-US" dirty="0" smtClean="0">
                <a:solidFill>
                  <a:srgbClr val="000099"/>
                </a:solidFill>
                <a:ea typeface="ＭＳ Ｐゴシック" charset="-128"/>
              </a:rPr>
              <a:t>it 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0"/>
              <a:buChar char="–"/>
            </a:pPr>
            <a:r>
              <a:rPr lang="en-US" dirty="0" smtClean="0">
                <a:solidFill>
                  <a:srgbClr val="000099"/>
                </a:solidFill>
                <a:ea typeface="ＭＳ Ｐゴシック" charset="-128"/>
              </a:rPr>
              <a:t>Production jobs expected soon </a:t>
            </a:r>
            <a:endParaRPr lang="en-US" dirty="0">
              <a:solidFill>
                <a:srgbClr val="000099"/>
              </a:solidFill>
              <a:ea typeface="ＭＳ Ｐゴシック" charset="-128"/>
            </a:endParaRPr>
          </a:p>
          <a:p>
            <a: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–"/>
            </a:pPr>
            <a:r>
              <a:rPr lang="en-US" dirty="0" smtClean="0">
                <a:solidFill>
                  <a:srgbClr val="000099"/>
                </a:solidFill>
                <a:ea typeface="ＭＳ Ｐゴシック" charset="-128"/>
              </a:rPr>
              <a:t> </a:t>
            </a:r>
            <a:r>
              <a:rPr lang="en-US" dirty="0">
                <a:solidFill>
                  <a:srgbClr val="000099"/>
                </a:solidFill>
                <a:ea typeface="ＭＳ Ｐゴシック" charset="-128"/>
              </a:rPr>
              <a:t>2 </a:t>
            </a:r>
            <a:r>
              <a:rPr lang="en-US" dirty="0" smtClean="0">
                <a:solidFill>
                  <a:srgbClr val="000099"/>
                </a:solidFill>
                <a:ea typeface="ＭＳ Ｐゴシック" charset="-128"/>
              </a:rPr>
              <a:t>ARC CEs for BOINC</a:t>
            </a:r>
            <a:endParaRPr lang="en-US" dirty="0">
              <a:solidFill>
                <a:srgbClr val="000099"/>
              </a:solidFill>
              <a:ea typeface="ＭＳ Ｐゴシック" charset="-128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778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424"/>
    </mc:Choice>
    <mc:Fallback>
      <p:transition xmlns:p14="http://schemas.microsoft.com/office/powerpoint/2010/main" spd="slow" advTm="5942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stedGraphic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02" y="1138290"/>
            <a:ext cx="3629579" cy="2722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and Volunteer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963" y="1138290"/>
            <a:ext cx="3481065" cy="2772632"/>
          </a:xfrm>
        </p:spPr>
        <p:txBody>
          <a:bodyPr/>
          <a:lstStyle/>
          <a:p>
            <a:r>
              <a:rPr lang="en-US" sz="2000" dirty="0" smtClean="0">
                <a:hlinkClick r:id="rId4"/>
              </a:rPr>
              <a:t>ATLAS@home</a:t>
            </a:r>
            <a:endParaRPr lang="en-US" sz="2000" dirty="0"/>
          </a:p>
          <a:p>
            <a:r>
              <a:rPr lang="en-GB" sz="2000" dirty="0"/>
              <a:t>ARC and </a:t>
            </a:r>
            <a:r>
              <a:rPr lang="en-GB" sz="2000" dirty="0" smtClean="0"/>
              <a:t>ARC Control Tower (</a:t>
            </a:r>
            <a:r>
              <a:rPr lang="en-GB" sz="2000" dirty="0" err="1" smtClean="0"/>
              <a:t>aCT</a:t>
            </a:r>
            <a:r>
              <a:rPr lang="en-GB" sz="2000" dirty="0" smtClean="0"/>
              <a:t>) as </a:t>
            </a:r>
            <a:r>
              <a:rPr lang="en-GB" sz="2000" dirty="0"/>
              <a:t>gateway </a:t>
            </a:r>
            <a:r>
              <a:rPr lang="en-GB" sz="2000" dirty="0" smtClean="0"/>
              <a:t>between ATLAS </a:t>
            </a:r>
            <a:r>
              <a:rPr lang="en-GB" sz="2000" dirty="0"/>
              <a:t>job management system and </a:t>
            </a:r>
            <a:r>
              <a:rPr lang="en-GB" sz="2000" dirty="0" smtClean="0"/>
              <a:t>BOINC – </a:t>
            </a:r>
            <a:r>
              <a:rPr lang="en-GB" sz="2000" dirty="0"/>
              <a:t>software </a:t>
            </a:r>
            <a:r>
              <a:rPr lang="en-GB" sz="2000" dirty="0" smtClean="0"/>
              <a:t>used </a:t>
            </a:r>
            <a:r>
              <a:rPr lang="en-GB" sz="2000" dirty="0"/>
              <a:t>to distribute jobs to </a:t>
            </a:r>
            <a:r>
              <a:rPr lang="en-GB" sz="2000" dirty="0" smtClean="0"/>
              <a:t>volunteers 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Distributed Computing in Norway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24852-90A1-D14B-887D-C0BE26C4CE05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02.10.15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3" descr="completed_jobs_cum_atlashome_20140501-2015092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64364"/>
            <a:ext cx="4197783" cy="31483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39583" y="4325917"/>
            <a:ext cx="34786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000" dirty="0"/>
              <a:t>Equivalent to a large Tier-2 </a:t>
            </a:r>
            <a:r>
              <a:rPr lang="en-US" sz="2000" dirty="0" err="1" smtClean="0"/>
              <a:t>centre</a:t>
            </a:r>
            <a:endParaRPr lang="en-US" sz="2000" dirty="0" smtClean="0"/>
          </a:p>
          <a:p>
            <a:pPr marL="285750" indent="-285750">
              <a:buFont typeface="Wingdings" charset="2"/>
              <a:buChar char="§"/>
            </a:pPr>
            <a:r>
              <a:rPr lang="en-US" sz="2000" dirty="0"/>
              <a:t>2.5M completed </a:t>
            </a:r>
            <a:r>
              <a:rPr lang="en-US" sz="2000" dirty="0" smtClean="0"/>
              <a:t>jobs so far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117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9226"/>
    </mc:Choice>
    <mc:Fallback>
      <p:transition xmlns:p14="http://schemas.microsoft.com/office/powerpoint/2010/main" spd="slow" advTm="9922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9|12.9|20.5|2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47.6|2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6|11.7|80.8|63.4|7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8|33.9|27.8|17.2"/>
</p:tagLst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g-template">
  <a:themeElements>
    <a:clrScheme name="ng-templat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g-templat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ng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ng-template">
  <a:themeElements>
    <a:clrScheme name="ng-templat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ng-template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g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g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g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73605</TotalTime>
  <Words>1692</Words>
  <Application>Microsoft Macintosh PowerPoint</Application>
  <PresentationFormat>On-screen Show (4:3)</PresentationFormat>
  <Paragraphs>252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Twilight</vt:lpstr>
      <vt:lpstr>ng-template</vt:lpstr>
      <vt:lpstr>2_ng-template</vt:lpstr>
      <vt:lpstr>Distributed Computing in Norway – Software and middleware</vt:lpstr>
      <vt:lpstr>Norwegian Grid Team</vt:lpstr>
      <vt:lpstr>The Full Chain</vt:lpstr>
      <vt:lpstr>Computing infrastructure</vt:lpstr>
      <vt:lpstr>Norwegian ALICE Tier-1</vt:lpstr>
      <vt:lpstr>ARC Achievements and Highlights</vt:lpstr>
      <vt:lpstr>ARC Deployment Map</vt:lpstr>
      <vt:lpstr>ARC CE in EGI</vt:lpstr>
      <vt:lpstr>ARC and Volunteer resources</vt:lpstr>
      <vt:lpstr>ARC back to HPCs</vt:lpstr>
      <vt:lpstr>ATLAS+ARC in China</vt:lpstr>
      <vt:lpstr>The ATLAS Distributed Data Management</vt:lpstr>
      <vt:lpstr>Publications</vt:lpstr>
      <vt:lpstr>Achievements</vt:lpstr>
      <vt:lpstr>The need for New Projects</vt:lpstr>
      <vt:lpstr>ARChestrate – Research Council Norway</vt:lpstr>
      <vt:lpstr>ARChestrate – Advanced Resource Connector for Secure Data-Services Everywhere</vt:lpstr>
      <vt:lpstr>Is a complete, simple, efficient “Distributed” Computing environment for research on HPCs ++ possible?</vt:lpstr>
      <vt:lpstr>Conclusion</vt:lpstr>
      <vt:lpstr>Thank you!</vt:lpstr>
      <vt:lpstr>Backup slides</vt:lpstr>
      <vt:lpstr>PowerPoint Presentation</vt:lpstr>
      <vt:lpstr>EXERCISE Objectives</vt:lpstr>
    </vt:vector>
  </TitlesOfParts>
  <Company>UiO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Farid Ould-Saada</dc:creator>
  <cp:lastModifiedBy>Jon Kerr Nilsen</cp:lastModifiedBy>
  <cp:revision>460</cp:revision>
  <cp:lastPrinted>2012-09-30T21:37:25Z</cp:lastPrinted>
  <dcterms:created xsi:type="dcterms:W3CDTF">2012-11-02T07:15:08Z</dcterms:created>
  <dcterms:modified xsi:type="dcterms:W3CDTF">2015-10-02T12:07:23Z</dcterms:modified>
</cp:coreProperties>
</file>