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6" r:id="rId2"/>
    <p:sldId id="331" r:id="rId3"/>
    <p:sldId id="338" r:id="rId4"/>
    <p:sldId id="339" r:id="rId5"/>
    <p:sldId id="340" r:id="rId6"/>
    <p:sldId id="345" r:id="rId7"/>
    <p:sldId id="344" r:id="rId8"/>
    <p:sldId id="346" r:id="rId9"/>
    <p:sldId id="348" r:id="rId10"/>
    <p:sldId id="349" r:id="rId11"/>
    <p:sldId id="329" r:id="rId12"/>
    <p:sldId id="330" r:id="rId13"/>
    <p:sldId id="341" r:id="rId14"/>
    <p:sldId id="343" r:id="rId15"/>
    <p:sldId id="342" r:id="rId16"/>
    <p:sldId id="334" r:id="rId17"/>
  </p:sldIdLst>
  <p:sldSz cx="9144000" cy="6858000" type="screen4x3"/>
  <p:notesSz cx="6662738" cy="9906000"/>
  <p:defaultTextStyle>
    <a:defPPr>
      <a:defRPr lang="en-US"/>
    </a:defPPr>
    <a:lvl1pPr algn="ctr" rtl="0" eaLnBrk="0" fontAlgn="base" hangingPunct="0">
      <a:lnSpc>
        <a:spcPct val="85000"/>
      </a:lnSpc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ctr" rtl="0" eaLnBrk="0" fontAlgn="base" hangingPunct="0">
      <a:lnSpc>
        <a:spcPct val="85000"/>
      </a:lnSpc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le Petter Nordahl" initials="OPN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CBDF"/>
    <a:srgbClr val="21B5C9"/>
    <a:srgbClr val="8EDEE2"/>
    <a:srgbClr val="79D8DD"/>
    <a:srgbClr val="1B1B51"/>
    <a:srgbClr val="F0CD96"/>
    <a:srgbClr val="D0D0D0"/>
    <a:srgbClr val="96C0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66" autoAdjust="0"/>
    <p:restoredTop sz="94660"/>
  </p:normalViewPr>
  <p:slideViewPr>
    <p:cSldViewPr snapToObjects="1">
      <p:cViewPr varScale="1">
        <p:scale>
          <a:sx n="134" d="100"/>
          <a:sy n="134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3" d="100"/>
          <a:sy n="93" d="100"/>
        </p:scale>
        <p:origin x="-3768" y="-108"/>
      </p:cViewPr>
      <p:guideLst>
        <p:guide orient="horz" pos="3120"/>
        <p:guide pos="209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Ole-server\l\op\Jobb\B&#230;rbar%20filer\Documents\Norwegians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nb-NO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'Ark1'!$A$2:$A$7</c:f>
              <c:strCache>
                <c:ptCount val="6"/>
                <c:pt idx="0">
                  <c:v>Staff</c:v>
                </c:pt>
                <c:pt idx="1">
                  <c:v>Fellows</c:v>
                </c:pt>
                <c:pt idx="2">
                  <c:v>Technical students</c:v>
                </c:pt>
                <c:pt idx="3">
                  <c:v>Doctoral students</c:v>
                </c:pt>
                <c:pt idx="4">
                  <c:v>Associated members</c:v>
                </c:pt>
                <c:pt idx="5">
                  <c:v>Users</c:v>
                </c:pt>
              </c:strCache>
            </c:strRef>
          </c:cat>
          <c:val>
            <c:numRef>
              <c:f>'Ark1'!$B$2:$B$7</c:f>
              <c:numCache>
                <c:formatCode>General</c:formatCode>
                <c:ptCount val="6"/>
                <c:pt idx="0">
                  <c:v>12</c:v>
                </c:pt>
                <c:pt idx="1">
                  <c:v>5</c:v>
                </c:pt>
                <c:pt idx="2">
                  <c:v>12</c:v>
                </c:pt>
                <c:pt idx="3">
                  <c:v>1</c:v>
                </c:pt>
                <c:pt idx="4">
                  <c:v>6</c:v>
                </c:pt>
                <c:pt idx="5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02056687358524"/>
          <c:y val="4.3404539277476763E-2"/>
          <c:w val="0.55703574037307457"/>
          <c:h val="0.77297422089886847"/>
        </c:manualLayout>
      </c:layout>
      <c:lineChart>
        <c:grouping val="standard"/>
        <c:varyColors val="0"/>
        <c:ser>
          <c:idx val="0"/>
          <c:order val="0"/>
          <c:tx>
            <c:strRef>
              <c:f>'Ark1'!$A$35</c:f>
              <c:strCache>
                <c:ptCount val="1"/>
                <c:pt idx="0">
                  <c:v>Norwegian staff</c:v>
                </c:pt>
              </c:strCache>
            </c:strRef>
          </c:tx>
          <c:marker>
            <c:symbol val="none"/>
          </c:marker>
          <c:trendline>
            <c:trendlineType val="linear"/>
            <c:dispRSqr val="0"/>
            <c:dispEq val="0"/>
          </c:trendline>
          <c:cat>
            <c:numRef>
              <c:f>'Ark1'!$B$34:$V$34</c:f>
              <c:numCache>
                <c:formatCode>General</c:formatCode>
                <c:ptCount val="21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</c:numCache>
            </c:numRef>
          </c:cat>
          <c:val>
            <c:numRef>
              <c:f>'Ark1'!$B$35:$V$35</c:f>
              <c:numCache>
                <c:formatCode>General</c:formatCode>
                <c:ptCount val="21"/>
                <c:pt idx="0">
                  <c:v>26</c:v>
                </c:pt>
                <c:pt idx="1">
                  <c:v>24</c:v>
                </c:pt>
                <c:pt idx="2">
                  <c:v>23</c:v>
                </c:pt>
                <c:pt idx="3">
                  <c:v>20</c:v>
                </c:pt>
                <c:pt idx="4">
                  <c:v>19</c:v>
                </c:pt>
                <c:pt idx="5">
                  <c:v>19</c:v>
                </c:pt>
                <c:pt idx="6">
                  <c:v>20</c:v>
                </c:pt>
                <c:pt idx="7">
                  <c:v>19</c:v>
                </c:pt>
                <c:pt idx="8">
                  <c:v>19</c:v>
                </c:pt>
                <c:pt idx="9">
                  <c:v>17</c:v>
                </c:pt>
                <c:pt idx="10">
                  <c:v>16</c:v>
                </c:pt>
                <c:pt idx="11">
                  <c:v>16</c:v>
                </c:pt>
                <c:pt idx="12">
                  <c:v>15</c:v>
                </c:pt>
                <c:pt idx="13">
                  <c:v>14</c:v>
                </c:pt>
                <c:pt idx="14">
                  <c:v>13</c:v>
                </c:pt>
                <c:pt idx="15">
                  <c:v>12</c:v>
                </c:pt>
                <c:pt idx="16">
                  <c:v>12</c:v>
                </c:pt>
                <c:pt idx="17">
                  <c:v>12</c:v>
                </c:pt>
                <c:pt idx="18">
                  <c:v>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4715136"/>
        <c:axId val="164734080"/>
      </c:lineChart>
      <c:lineChart>
        <c:grouping val="standard"/>
        <c:varyColors val="0"/>
        <c:ser>
          <c:idx val="1"/>
          <c:order val="1"/>
          <c:tx>
            <c:strRef>
              <c:f>'Ark1'!$A$36</c:f>
              <c:strCache>
                <c:ptCount val="1"/>
                <c:pt idx="0">
                  <c:v>Contribution of total budget</c:v>
                </c:pt>
              </c:strCache>
            </c:strRef>
          </c:tx>
          <c:marker>
            <c:symbol val="none"/>
          </c:marker>
          <c:trendline>
            <c:trendlineType val="linear"/>
            <c:dispRSqr val="0"/>
            <c:dispEq val="0"/>
          </c:trendline>
          <c:cat>
            <c:numRef>
              <c:f>'Ark1'!$B$34:$V$34</c:f>
              <c:numCache>
                <c:formatCode>General</c:formatCode>
                <c:ptCount val="21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</c:numCache>
            </c:numRef>
          </c:cat>
          <c:val>
            <c:numRef>
              <c:f>'Ark1'!$B$36:$V$36</c:f>
              <c:numCache>
                <c:formatCode>0.00%</c:formatCode>
                <c:ptCount val="21"/>
                <c:pt idx="0">
                  <c:v>1.6299999999999999E-2</c:v>
                </c:pt>
                <c:pt idx="1">
                  <c:v>1.6E-2</c:v>
                </c:pt>
                <c:pt idx="2">
                  <c:v>1.7399999999999999E-2</c:v>
                </c:pt>
                <c:pt idx="3">
                  <c:v>1.6899999999999998E-2</c:v>
                </c:pt>
                <c:pt idx="4">
                  <c:v>1.55E-2</c:v>
                </c:pt>
                <c:pt idx="5">
                  <c:v>1.5900000000000001E-2</c:v>
                </c:pt>
                <c:pt idx="6">
                  <c:v>2.1600000000000001E-2</c:v>
                </c:pt>
                <c:pt idx="7">
                  <c:v>2.4E-2</c:v>
                </c:pt>
                <c:pt idx="8">
                  <c:v>1.8799999999999997E-2</c:v>
                </c:pt>
                <c:pt idx="9">
                  <c:v>1.8600000000000002E-2</c:v>
                </c:pt>
                <c:pt idx="10">
                  <c:v>2.1600000000000001E-2</c:v>
                </c:pt>
                <c:pt idx="11">
                  <c:v>2.3700000000000002E-2</c:v>
                </c:pt>
                <c:pt idx="12">
                  <c:v>2.7099999999999999E-2</c:v>
                </c:pt>
                <c:pt idx="13" formatCode="General">
                  <c:v>2.5399999999999999E-2</c:v>
                </c:pt>
                <c:pt idx="14" formatCode="General">
                  <c:v>2.75E-2</c:v>
                </c:pt>
                <c:pt idx="15" formatCode="General">
                  <c:v>2.6100000000000002E-2</c:v>
                </c:pt>
                <c:pt idx="16" formatCode="General">
                  <c:v>2.4799999999999999E-2</c:v>
                </c:pt>
                <c:pt idx="17" formatCode="General">
                  <c:v>2.5000000000000001E-2</c:v>
                </c:pt>
                <c:pt idx="18" formatCode="General">
                  <c:v>2.5399999999999999E-2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4735616"/>
        <c:axId val="165065088"/>
      </c:lineChart>
      <c:catAx>
        <c:axId val="164715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4734080"/>
        <c:crosses val="autoZero"/>
        <c:auto val="1"/>
        <c:lblAlgn val="ctr"/>
        <c:lblOffset val="100"/>
        <c:noMultiLvlLbl val="0"/>
      </c:catAx>
      <c:valAx>
        <c:axId val="164734080"/>
        <c:scaling>
          <c:orientation val="minMax"/>
          <c:min val="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4715136"/>
        <c:crosses val="autoZero"/>
        <c:crossBetween val="between"/>
      </c:valAx>
      <c:catAx>
        <c:axId val="1647356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5065088"/>
        <c:crosses val="autoZero"/>
        <c:auto val="1"/>
        <c:lblAlgn val="ctr"/>
        <c:lblOffset val="100"/>
        <c:noMultiLvlLbl val="0"/>
      </c:catAx>
      <c:valAx>
        <c:axId val="165065088"/>
        <c:scaling>
          <c:orientation val="minMax"/>
          <c:max val="0.05"/>
        </c:scaling>
        <c:delete val="0"/>
        <c:axPos val="r"/>
        <c:numFmt formatCode="0.00%" sourceLinked="1"/>
        <c:majorTickMark val="out"/>
        <c:minorTickMark val="none"/>
        <c:tickLblPos val="nextTo"/>
        <c:crossAx val="164735616"/>
        <c:crosses val="max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562729873314259"/>
          <c:y val="0.42801085700761465"/>
          <c:w val="0.26437270126685736"/>
          <c:h val="0.2115925853684979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409113"/>
            <a:ext cx="28876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7C8F1018-FD56-4B95-965A-417EC5F8AD7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08140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05350"/>
            <a:ext cx="5329238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8876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409113"/>
            <a:ext cx="28876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B9F0C3DC-F31C-47DD-9741-DAF916195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058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01F3EF-8BE7-4D2F-8139-B16A54B48898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lassholder for lysbil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Plassholder for nota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b-NO" smtClean="0">
              <a:latin typeface="Arial" pitchFamily="34" charset="0"/>
            </a:endParaRPr>
          </a:p>
        </p:txBody>
      </p:sp>
      <p:sp>
        <p:nvSpPr>
          <p:cNvPr id="18436" name="Plassholder for lysbilde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5FC7F6-B77A-4024-BFDF-67D94FB2B8A1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Plassholder for lysbil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Plassholder for nota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b-NO" smtClean="0">
              <a:latin typeface="Arial" pitchFamily="34" charset="0"/>
            </a:endParaRPr>
          </a:p>
        </p:txBody>
      </p:sp>
      <p:sp>
        <p:nvSpPr>
          <p:cNvPr id="35844" name="Plassholder for lysbilde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0E3C7E-F1D7-47EB-B5DA-88041E7B878C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exposure,</a:t>
            </a:r>
            <a:r>
              <a:rPr lang="en-US" baseline="0" dirty="0" smtClean="0"/>
              <a:t> mean that the students contact mostly Norwegian industry and therefore expose them to CERN technology on a yearly basis. </a:t>
            </a:r>
          </a:p>
          <a:p>
            <a:r>
              <a:rPr lang="en-US" baseline="0" dirty="0" smtClean="0"/>
              <a:t>As an example there where two meetings after the screening week last year between the students and Norwegian companies regarding ROOT.</a:t>
            </a:r>
          </a:p>
          <a:p>
            <a:r>
              <a:rPr lang="en-US" baseline="0" dirty="0" smtClean="0"/>
              <a:t>In addition especially for the Open Source </a:t>
            </a:r>
            <a:r>
              <a:rPr lang="en-US" baseline="0" dirty="0" err="1" smtClean="0"/>
              <a:t>softwares</a:t>
            </a:r>
            <a:r>
              <a:rPr lang="en-US" baseline="0" dirty="0" smtClean="0"/>
              <a:t>, the students act to some extent as ambassadors for the software in contact with potential users. However, not anything tangible have gotten out of this.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983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1200" dirty="0" smtClean="0"/>
              <a:t>The CERN-NTNU Screening week</a:t>
            </a:r>
            <a:r>
              <a:rPr lang="en-US" sz="1200" baseline="0" dirty="0" smtClean="0"/>
              <a:t> is a one</a:t>
            </a:r>
            <a:r>
              <a:rPr lang="en-US" sz="1200" dirty="0" smtClean="0"/>
              <a:t> week </a:t>
            </a:r>
            <a:r>
              <a:rPr lang="en-US" sz="1200" dirty="0" err="1" smtClean="0"/>
              <a:t>programme</a:t>
            </a:r>
            <a:r>
              <a:rPr lang="en-US" sz="1200" dirty="0" smtClean="0"/>
              <a:t>,</a:t>
            </a:r>
            <a:r>
              <a:rPr lang="en-US" sz="1200" baseline="0" dirty="0" smtClean="0"/>
              <a:t> where students from the Norwegian University of Science and Technology comes to CERN to evaluate the commercial potential of selected CERN technologies. </a:t>
            </a:r>
            <a:r>
              <a:rPr lang="en-US" sz="1200" dirty="0" smtClean="0"/>
              <a:t> </a:t>
            </a:r>
          </a:p>
          <a:p>
            <a:pPr marL="36576" indent="0">
              <a:buNone/>
            </a:pPr>
            <a:r>
              <a:rPr lang="en-US" sz="1200" dirty="0" smtClean="0"/>
              <a:t>Around 30 students screen 3-5 technologies during</a:t>
            </a:r>
            <a:r>
              <a:rPr lang="en-US" sz="1200" baseline="0" dirty="0" smtClean="0"/>
              <a:t> the week. </a:t>
            </a: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45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977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CERN</a:t>
            </a:r>
            <a:r>
              <a:rPr lang="en-US" baseline="0" dirty="0" smtClean="0"/>
              <a:t>-STFC Business incubation center at the </a:t>
            </a:r>
            <a:r>
              <a:rPr lang="en-US" baseline="0" dirty="0" err="1" smtClean="0"/>
              <a:t>Sci</a:t>
            </a:r>
            <a:r>
              <a:rPr lang="en-US" baseline="0" dirty="0" smtClean="0"/>
              <a:t>-Tec </a:t>
            </a:r>
            <a:r>
              <a:rPr lang="en-US" baseline="0" dirty="0" err="1" smtClean="0"/>
              <a:t>Daresbury</a:t>
            </a:r>
            <a:r>
              <a:rPr lang="en-US" baseline="0" dirty="0" smtClean="0"/>
              <a:t> campus was officially launched the 23</a:t>
            </a:r>
            <a:r>
              <a:rPr lang="en-US" baseline="30000" dirty="0" smtClean="0"/>
              <a:t>rd</a:t>
            </a:r>
            <a:r>
              <a:rPr lang="en-US" baseline="0" dirty="0" smtClean="0"/>
              <a:t> of April 2012.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business incubator is intended to assist small businesses and entrepreneurs in taking innovative technologies related to high energy physics from concept to market.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Technologies that are related to high energy physics span from; </a:t>
            </a:r>
            <a:r>
              <a:rPr lang="en-US" dirty="0" smtClean="0"/>
              <a:t>particle accelerators,</a:t>
            </a:r>
            <a:r>
              <a:rPr lang="en-US" baseline="0" dirty="0" smtClean="0"/>
              <a:t> </a:t>
            </a:r>
            <a:r>
              <a:rPr lang="en-US" dirty="0" smtClean="0"/>
              <a:t>detectors, vacuum technology, cryogenics, magnets,</a:t>
            </a:r>
            <a:r>
              <a:rPr lang="en-US" baseline="0" dirty="0" smtClean="0"/>
              <a:t> </a:t>
            </a:r>
            <a:r>
              <a:rPr lang="en-US" dirty="0" smtClean="0"/>
              <a:t>superconductors, materials science and high performance computing among other.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be able to assist the entrepreneurs, the scheme offers several components;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Technical visits to CERN and the possibility to access experts at both CERN and STFC to get help in the further development of the technology.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A grant of 40 thousand pounds provided by STFC, to help them get started. This money can be considered as a pre-seed fund to help the companies for a short while until they are able to get additional investments.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Access to the CERN IP portfolio at very favorable conditions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39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E4B8A1-0DFB-4E15-9EFD-E11694CE637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Plassholder for lysbil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Plassholder for nota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b-NO" smtClean="0">
              <a:latin typeface="Arial" pitchFamily="34" charset="0"/>
            </a:endParaRPr>
          </a:p>
        </p:txBody>
      </p:sp>
      <p:sp>
        <p:nvSpPr>
          <p:cNvPr id="32772" name="Plassholder for lysbilde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87C3F6-3A2A-416F-A488-C0D321ED6323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2700" y="1841500"/>
            <a:ext cx="9144000" cy="5013325"/>
          </a:xfrm>
          <a:prstGeom prst="flowChartProcess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chemeClr val="accent1">
                  <a:alpha val="50000"/>
                </a:schemeClr>
              </a:gs>
              <a:gs pos="100000">
                <a:schemeClr val="accent1">
                  <a:lumMod val="90000"/>
                  <a:alpha val="80000"/>
                </a:schemeClr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wrap="none" lIns="18000" tIns="10800" rIns="18000" bIns="10800" anchor="ctr"/>
          <a:lstStyle/>
          <a:p>
            <a:pPr>
              <a:defRPr/>
            </a:pPr>
            <a:endParaRPr lang="en-US"/>
          </a:p>
        </p:txBody>
      </p:sp>
      <p:pic>
        <p:nvPicPr>
          <p:cNvPr id="5" name="Picture 12" descr="Blue-ban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3" y="-6350"/>
            <a:ext cx="9145587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700" y="3703638"/>
            <a:ext cx="7372350" cy="752475"/>
          </a:xfrm>
        </p:spPr>
        <p:txBody>
          <a:bodyPr lIns="972000" tIns="72000" rIns="72000" bIns="72000">
            <a:spAutoFit/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altLang="en-US"/>
              <a:t>Sub-title and/or name</a:t>
            </a:r>
          </a:p>
          <a:p>
            <a:r>
              <a:rPr lang="en-US" altLang="en-US"/>
              <a:t>Arial narrow, 20pt - maximum 2 lines)</a:t>
            </a: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357438"/>
            <a:ext cx="9144000" cy="1346200"/>
          </a:xfrm>
        </p:spPr>
        <p:txBody>
          <a:bodyPr lIns="972000" tIns="360000" bIns="72000" anchor="t">
            <a:spAutoFit/>
          </a:bodyPr>
          <a:lstStyle>
            <a:lvl1pPr fontAlgn="t"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altLang="en-US"/>
              <a:t>Main Title</a:t>
            </a:r>
            <a:br>
              <a:rPr lang="en-US" altLang="en-US"/>
            </a:br>
            <a:r>
              <a:rPr lang="en-US" altLang="en-US"/>
              <a:t>(Arial narrow, 30pt -Maximum 2 lines)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30816-4B48-44A8-BAD3-E336259475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Innovation Forum - 29/30 January 2008</a:t>
            </a:r>
            <a:r>
              <a:rPr lang="en-US" sz="14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63513"/>
            <a:ext cx="2212975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63513"/>
            <a:ext cx="6486525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2F623-CC60-40B4-9DF8-7117C5A30B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Innovation Forum - 29/30 January 2008</a:t>
            </a:r>
            <a:r>
              <a:rPr lang="en-US" sz="14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9261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83699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4759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DBA8C-C9B0-489F-8DB1-48AC20091C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Forskningsrådet- 25. november 2008</a:t>
            </a:r>
            <a:endParaRPr lang="en-US" sz="1400">
              <a:latin typeface="Arial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E8FA5-B693-4729-B91D-761E4CC9D3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Forskningsrådet- 25. november 2008</a:t>
            </a:r>
            <a:endParaRPr lang="en-US" sz="1400">
              <a:latin typeface="Arial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5913" y="1125538"/>
            <a:ext cx="4191000" cy="497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125538"/>
            <a:ext cx="4192587" cy="4975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825FE-8B6E-4922-BA05-C942A39AAF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Forskningsrådet- 25. november 2008</a:t>
            </a:r>
            <a:endParaRPr lang="en-US" sz="1400">
              <a:latin typeface="Arial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7A672-0904-497A-A9E3-FB22319CA8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Innovation Forum - 29/30 January 2008</a:t>
            </a:r>
            <a:r>
              <a:rPr lang="en-US" sz="14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F5E4F-20F9-4B91-A674-3FC992D1ED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Forskningsrådet- 25. november 2008</a:t>
            </a:r>
            <a:endParaRPr lang="en-US" sz="1400">
              <a:latin typeface="Arial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492E7-AA6F-476D-A959-C06C1FACFA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Innovation Forum - 29/30 January 2008</a:t>
            </a:r>
            <a:r>
              <a:rPr lang="en-US" sz="14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8F7ED-64E3-4529-B2B1-DE211DAF51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Innovation Forum - 29/30 January 2008</a:t>
            </a:r>
            <a:r>
              <a:rPr lang="en-US" sz="14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11E51-3374-4420-8D5B-DEE27901AF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Innovation Forum - 29/30 January 2008</a:t>
            </a:r>
            <a:r>
              <a:rPr lang="en-US" sz="140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5913" y="1125538"/>
            <a:ext cx="8535987" cy="497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0000" tIns="0" rIns="180000" bIns="36000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en-US" smtClean="0"/>
              <a:t>Level 1</a:t>
            </a:r>
          </a:p>
          <a:p>
            <a:pPr lvl="2"/>
            <a:r>
              <a:rPr lang="en-US" smtClean="0"/>
              <a:t>Level 2</a:t>
            </a:r>
          </a:p>
          <a:p>
            <a:pPr lvl="3"/>
            <a:r>
              <a:rPr lang="en-US" smtClean="0"/>
              <a:t>Level 3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163513"/>
            <a:ext cx="88519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24000" tIns="36000" rIns="72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Pour modifier le style du titre du masque</a:t>
            </a:r>
          </a:p>
        </p:txBody>
      </p:sp>
      <p:pic>
        <p:nvPicPr>
          <p:cNvPr id="13" name="Picture 4" descr="CERNLogo original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15913" y="6132513"/>
            <a:ext cx="725487" cy="72548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94725" y="6726238"/>
            <a:ext cx="196850" cy="10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6000" tIns="0" rIns="36000" bIns="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lnSpc>
                <a:spcPct val="85000"/>
              </a:lnSpc>
              <a:defRPr sz="8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32468874-32C4-4F8E-854A-9A6A79A192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0" y="6132513"/>
            <a:ext cx="9142413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7815263" y="6132513"/>
            <a:ext cx="1036637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1588" y="776288"/>
            <a:ext cx="9142412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1588" y="6132513"/>
            <a:ext cx="9142412" cy="0"/>
          </a:xfrm>
          <a:prstGeom prst="line">
            <a:avLst/>
          </a:prstGeom>
          <a:noFill/>
          <a:ln w="25400">
            <a:solidFill>
              <a:srgbClr val="DED9C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Line 8"/>
          <p:cNvSpPr>
            <a:spLocks noChangeShapeType="1"/>
          </p:cNvSpPr>
          <p:nvPr/>
        </p:nvSpPr>
        <p:spPr bwMode="auto">
          <a:xfrm>
            <a:off x="7815263" y="6132513"/>
            <a:ext cx="1036637" cy="0"/>
          </a:xfrm>
          <a:prstGeom prst="line">
            <a:avLst/>
          </a:prstGeom>
          <a:noFill/>
          <a:ln w="25400">
            <a:solidFill>
              <a:srgbClr val="185598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215063"/>
            <a:ext cx="2971800" cy="4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200" b="0"/>
            </a:lvl1pPr>
          </a:lstStyle>
          <a:p>
            <a:pPr>
              <a:defRPr/>
            </a:pPr>
            <a:r>
              <a:rPr lang="en-US"/>
              <a:t>Forskningsrådet- 25. november 2008</a:t>
            </a:r>
            <a:endParaRPr lang="en-US" sz="14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4" r:id="rId2"/>
    <p:sldLayoutId id="2147483735" r:id="rId3"/>
    <p:sldLayoutId id="2147483736" r:id="rId4"/>
    <p:sldLayoutId id="2147483739" r:id="rId5"/>
    <p:sldLayoutId id="2147483737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</p:sldLayoutIdLst>
  <p:transition/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100000"/>
        </a:spcBef>
        <a:spcAft>
          <a:spcPct val="0"/>
        </a:spcAft>
        <a:buClr>
          <a:srgbClr val="185598"/>
        </a:buClr>
        <a:buSzPct val="25000"/>
        <a:buFont typeface="Arial Narrow" pitchFamily="34" charset="0"/>
        <a:buChar char=" "/>
        <a:defRPr sz="2000" b="1" i="1">
          <a:solidFill>
            <a:srgbClr val="1B1B51"/>
          </a:solidFill>
          <a:latin typeface="+mn-lt"/>
          <a:ea typeface="+mn-ea"/>
          <a:cs typeface="+mn-cs"/>
        </a:defRPr>
      </a:lvl1pPr>
      <a:lvl2pPr marL="165100" indent="-163513" algn="l" rtl="0" eaLnBrk="0" fontAlgn="base" hangingPunct="0">
        <a:lnSpc>
          <a:spcPct val="85000"/>
        </a:lnSpc>
        <a:spcBef>
          <a:spcPct val="55000"/>
        </a:spcBef>
        <a:spcAft>
          <a:spcPct val="0"/>
        </a:spcAft>
        <a:buClr>
          <a:srgbClr val="185598"/>
        </a:buClr>
        <a:buChar char="•"/>
        <a:defRPr sz="2800">
          <a:solidFill>
            <a:schemeClr val="tx1"/>
          </a:solidFill>
          <a:latin typeface="+mn-lt"/>
        </a:defRPr>
      </a:lvl2pPr>
      <a:lvl3pPr marL="330200" indent="-163513" algn="l" rtl="0" eaLnBrk="0" fontAlgn="base" hangingPunct="0">
        <a:lnSpc>
          <a:spcPct val="85000"/>
        </a:lnSpc>
        <a:spcBef>
          <a:spcPct val="50000"/>
        </a:spcBef>
        <a:spcAft>
          <a:spcPct val="0"/>
        </a:spcAft>
        <a:buClr>
          <a:srgbClr val="185598"/>
        </a:buClr>
        <a:buSzPct val="40000"/>
        <a:buFont typeface="Wingdings" pitchFamily="2" charset="2"/>
        <a:buChar char="q"/>
        <a:defRPr sz="1600">
          <a:solidFill>
            <a:schemeClr val="tx1"/>
          </a:solidFill>
          <a:latin typeface="+mn-lt"/>
        </a:defRPr>
      </a:lvl3pPr>
      <a:lvl4pPr marL="504825" indent="-173038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96215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41935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287655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33375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379095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357438"/>
            <a:ext cx="9144000" cy="2375211"/>
          </a:xfrm>
        </p:spPr>
        <p:txBody>
          <a:bodyPr/>
          <a:lstStyle/>
          <a:p>
            <a:pPr algn="ctr"/>
            <a:r>
              <a:rPr lang="en-US" sz="2800" dirty="0" smtClean="0"/>
              <a:t>CERN Industry Contracts, Technology Transfer </a:t>
            </a:r>
            <a:br>
              <a:rPr lang="en-US" sz="2800" dirty="0" smtClean="0"/>
            </a:br>
            <a:r>
              <a:rPr lang="en-US" sz="2800" smtClean="0"/>
              <a:t>and Recruitment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October 2015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00" y="4419600"/>
            <a:ext cx="7372350" cy="1284288"/>
          </a:xfrm>
        </p:spPr>
        <p:txBody>
          <a:bodyPr/>
          <a:lstStyle/>
          <a:p>
            <a:pPr marL="0" indent="0">
              <a:defRPr/>
            </a:pPr>
            <a:endParaRPr lang="en-US" sz="1600" dirty="0" smtClean="0"/>
          </a:p>
          <a:p>
            <a:pPr marL="0" indent="0">
              <a:defRPr/>
            </a:pPr>
            <a:r>
              <a:rPr lang="en-US" dirty="0" smtClean="0"/>
              <a:t>Ole Petter Nordahl</a:t>
            </a:r>
          </a:p>
          <a:p>
            <a:pPr>
              <a:defRPr/>
            </a:pPr>
            <a:r>
              <a:rPr lang="en-US" sz="1400" i="0" dirty="0" smtClean="0"/>
              <a:t>Norwegian Industry Liaison Officer and Technology Transfer Officer </a:t>
            </a:r>
            <a:endParaRPr lang="nb-NO" sz="1400" i="0" dirty="0" smtClean="0"/>
          </a:p>
          <a:p>
            <a:pPr marL="0" indent="0">
              <a:defRPr/>
            </a:pPr>
            <a:r>
              <a:rPr lang="en-US" sz="1200" dirty="0" smtClean="0"/>
              <a:t>ole.petter.nordahl@cern.ch</a:t>
            </a:r>
          </a:p>
          <a:p>
            <a:pPr marL="0" indent="0">
              <a:defRPr/>
            </a:pPr>
            <a:endParaRPr lang="en-US" sz="1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9772"/>
          <a:stretch/>
        </p:blipFill>
        <p:spPr>
          <a:xfrm>
            <a:off x="-152778" y="1205296"/>
            <a:ext cx="9444927" cy="5684064"/>
          </a:xfrm>
          <a:prstGeom prst="rect">
            <a:avLst/>
          </a:prstGeom>
        </p:spPr>
      </p:pic>
      <p:sp>
        <p:nvSpPr>
          <p:cNvPr id="80" name="Shape 80"/>
          <p:cNvSpPr/>
          <p:nvPr/>
        </p:nvSpPr>
        <p:spPr>
          <a:xfrm>
            <a:off x="311467" y="0"/>
            <a:ext cx="7836694" cy="12930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8575" tIns="28575" rIns="28575" bIns="28575" anchor="ctr"/>
          <a:lstStyle>
            <a:lvl1pPr algn="l">
              <a:defRPr sz="7600" b="1" spc="-380">
                <a:latin typeface="+mn-lt"/>
                <a:ea typeface="+mn-ea"/>
                <a:cs typeface="+mn-cs"/>
                <a:sym typeface="ArialUnicodeMS"/>
              </a:defRPr>
            </a:lvl1pPr>
          </a:lstStyle>
          <a:p>
            <a:pPr lvl="0">
              <a:defRPr sz="1800" b="0" spc="0"/>
            </a:pPr>
            <a:endParaRPr sz="4275" spc="-214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IdeaSquare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2080" y="2667000"/>
            <a:ext cx="8226853" cy="41148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12080" y="3033081"/>
            <a:ext cx="8142923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200" dirty="0" smtClean="0"/>
              <a:t>“</a:t>
            </a:r>
            <a:r>
              <a:rPr lang="en-US" sz="2200" dirty="0" err="1" smtClean="0"/>
              <a:t>IdeaSquare</a:t>
            </a:r>
            <a:r>
              <a:rPr lang="en-US" sz="2200" dirty="0" smtClean="0"/>
              <a:t> is </a:t>
            </a:r>
            <a:r>
              <a:rPr lang="en-US" sz="2200" dirty="0"/>
              <a:t>a </a:t>
            </a:r>
            <a:r>
              <a:rPr lang="en-US" sz="2200" dirty="0">
                <a:solidFill>
                  <a:srgbClr val="FF0088"/>
                </a:solidFill>
              </a:rPr>
              <a:t>pilot project </a:t>
            </a:r>
            <a:r>
              <a:rPr lang="en-US" sz="2200" dirty="0"/>
              <a:t>that brings together physicists, engineers, industrial partners</a:t>
            </a:r>
            <a:r>
              <a:rPr lang="en-US" sz="2200" dirty="0" smtClean="0"/>
              <a:t>, early</a:t>
            </a:r>
            <a:r>
              <a:rPr lang="en-US" sz="2200" dirty="0"/>
              <a:t>-stage researchers and cross-disciplinary teams of students to </a:t>
            </a:r>
            <a:r>
              <a:rPr lang="en-US" sz="2200" dirty="0">
                <a:solidFill>
                  <a:srgbClr val="FF0088"/>
                </a:solidFill>
              </a:rPr>
              <a:t>work together </a:t>
            </a:r>
            <a:r>
              <a:rPr lang="en-US" sz="2200" dirty="0"/>
              <a:t>on </a:t>
            </a:r>
            <a:r>
              <a:rPr lang="en-US" sz="2200" dirty="0" smtClean="0"/>
              <a:t>detector upgrade </a:t>
            </a:r>
            <a:r>
              <a:rPr lang="en-US" sz="2200" dirty="0"/>
              <a:t>R&amp;D </a:t>
            </a:r>
            <a:r>
              <a:rPr lang="en-US" sz="2200" dirty="0" smtClean="0"/>
              <a:t>technologies. The </a:t>
            </a:r>
            <a:r>
              <a:rPr lang="en-US" sz="2200" dirty="0"/>
              <a:t>purpose is to </a:t>
            </a:r>
            <a:r>
              <a:rPr lang="en-US" sz="2200" dirty="0">
                <a:solidFill>
                  <a:srgbClr val="FF0088"/>
                </a:solidFill>
              </a:rPr>
              <a:t>co-develop </a:t>
            </a:r>
            <a:r>
              <a:rPr lang="en-US" sz="2200" dirty="0" smtClean="0">
                <a:solidFill>
                  <a:srgbClr val="FF0088"/>
                </a:solidFill>
              </a:rPr>
              <a:t>new technologies </a:t>
            </a:r>
            <a:r>
              <a:rPr lang="en-US" sz="2200" dirty="0">
                <a:solidFill>
                  <a:srgbClr val="FF0088"/>
                </a:solidFill>
              </a:rPr>
              <a:t>for research purposes</a:t>
            </a:r>
            <a:r>
              <a:rPr lang="en-US" sz="2200" dirty="0"/>
              <a:t>, and at the same time</a:t>
            </a:r>
            <a:r>
              <a:rPr lang="en-US" sz="2200" dirty="0" smtClean="0"/>
              <a:t>, create </a:t>
            </a:r>
            <a:r>
              <a:rPr lang="en-US" sz="2200" dirty="0"/>
              <a:t>a fruitful environment for socially and globally relevant </a:t>
            </a:r>
            <a:r>
              <a:rPr lang="en-US" sz="2200" dirty="0">
                <a:solidFill>
                  <a:srgbClr val="FF0088"/>
                </a:solidFill>
              </a:rPr>
              <a:t>new product ideas and </a:t>
            </a:r>
            <a:r>
              <a:rPr lang="en-US" sz="2200" dirty="0" smtClean="0">
                <a:solidFill>
                  <a:srgbClr val="FF0088"/>
                </a:solidFill>
              </a:rPr>
              <a:t>innovation</a:t>
            </a:r>
            <a:r>
              <a:rPr lang="en-US" sz="2200" dirty="0" smtClean="0"/>
              <a:t>.” </a:t>
            </a:r>
          </a:p>
          <a:p>
            <a:pPr>
              <a:lnSpc>
                <a:spcPct val="120000"/>
              </a:lnSpc>
            </a:pPr>
            <a:endParaRPr lang="en-US" sz="2200" dirty="0"/>
          </a:p>
          <a:p>
            <a:pPr>
              <a:lnSpc>
                <a:spcPct val="120000"/>
              </a:lnSpc>
            </a:pPr>
            <a:r>
              <a:rPr lang="en-US" sz="2200" dirty="0" smtClean="0"/>
              <a:t>Students from NTNU Product Design and NTNU Engineering Design participate to the program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03673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fill="hold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Norwegians at CERN: 2014 Numbers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1CCEEDC-10DD-40B1-BB92-4384D015495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4876800"/>
            <a:ext cx="5867400" cy="61555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/>
              <a:t>Currently</a:t>
            </a:r>
          </a:p>
          <a:p>
            <a:r>
              <a:rPr lang="en-GB" sz="2000" dirty="0" smtClean="0"/>
              <a:t>12 Staff positions *~.5%</a:t>
            </a:r>
          </a:p>
        </p:txBody>
      </p:sp>
      <p:sp>
        <p:nvSpPr>
          <p:cNvPr id="14" name="Plassholder for innhold 13"/>
          <p:cNvSpPr>
            <a:spLocks noGrp="1"/>
          </p:cNvSpPr>
          <p:nvPr>
            <p:ph idx="1"/>
          </p:nvPr>
        </p:nvSpPr>
        <p:spPr>
          <a:xfrm>
            <a:off x="315913" y="1125539"/>
            <a:ext cx="8535987" cy="3675062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4004481545"/>
              </p:ext>
            </p:extLst>
          </p:nvPr>
        </p:nvGraphicFramePr>
        <p:xfrm>
          <a:off x="1981200" y="1447800"/>
          <a:ext cx="48768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4062402"/>
              </p:ext>
            </p:extLst>
          </p:nvPr>
        </p:nvGraphicFramePr>
        <p:xfrm>
          <a:off x="1371600" y="1125538"/>
          <a:ext cx="5943600" cy="3675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Personnel situation</a:t>
            </a:r>
          </a:p>
        </p:txBody>
      </p:sp>
      <p:sp>
        <p:nvSpPr>
          <p:cNvPr id="16388" name="Plassholder for lysbildenumm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174038" y="1588"/>
            <a:ext cx="762000" cy="3667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5F14A5C-5A20-4F47-985A-901D6C6A6964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graphicFrame>
        <p:nvGraphicFramePr>
          <p:cNvPr id="8" name="Diagram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7088425"/>
              </p:ext>
            </p:extLst>
          </p:nvPr>
        </p:nvGraphicFramePr>
        <p:xfrm>
          <a:off x="231775" y="1125539"/>
          <a:ext cx="8531225" cy="497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38200"/>
            <a:ext cx="7391400" cy="5127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Internal Monitoring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838200" y="4305300"/>
            <a:ext cx="6858000" cy="381000"/>
          </a:xfrm>
          <a:prstGeom prst="roundRect">
            <a:avLst/>
          </a:prstGeom>
          <a:noFill/>
          <a:ln w="38100">
            <a:solidFill>
              <a:srgbClr val="E9941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55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Recruitment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>
                <a:solidFill>
                  <a:srgbClr val="002060"/>
                </a:solidFill>
              </a:rPr>
              <a:t>NTNU and </a:t>
            </a:r>
            <a:r>
              <a:rPr lang="en-GB" sz="1800" dirty="0" err="1" smtClean="0">
                <a:solidFill>
                  <a:srgbClr val="002060"/>
                </a:solidFill>
              </a:rPr>
              <a:t>Sør-Trøndelag</a:t>
            </a:r>
            <a:r>
              <a:rPr lang="en-GB" sz="1800" dirty="0" smtClean="0">
                <a:solidFill>
                  <a:srgbClr val="002060"/>
                </a:solidFill>
              </a:rPr>
              <a:t> </a:t>
            </a:r>
            <a:r>
              <a:rPr lang="en-GB" sz="1800" dirty="0">
                <a:solidFill>
                  <a:srgbClr val="002060"/>
                </a:solidFill>
              </a:rPr>
              <a:t>University College (</a:t>
            </a:r>
            <a:r>
              <a:rPr lang="en-GB" sz="1800" dirty="0" err="1">
                <a:solidFill>
                  <a:srgbClr val="002060"/>
                </a:solidFill>
              </a:rPr>
              <a:t>HiST</a:t>
            </a:r>
            <a:r>
              <a:rPr lang="en-GB" sz="1800" dirty="0">
                <a:solidFill>
                  <a:srgbClr val="002060"/>
                </a:solidFill>
              </a:rPr>
              <a:t>)</a:t>
            </a:r>
          </a:p>
          <a:p>
            <a:pPr lvl="1"/>
            <a:r>
              <a:rPr lang="en-GB" sz="1200" dirty="0" smtClean="0"/>
              <a:t>Nils </a:t>
            </a:r>
            <a:r>
              <a:rPr lang="en-GB" sz="1200" dirty="0" err="1"/>
              <a:t>Høimyr</a:t>
            </a:r>
            <a:r>
              <a:rPr lang="en-GB" sz="1200" dirty="0"/>
              <a:t> (IT</a:t>
            </a:r>
            <a:r>
              <a:rPr lang="en-GB" sz="1200" dirty="0" smtClean="0"/>
              <a:t>), Vetle </a:t>
            </a:r>
            <a:r>
              <a:rPr lang="en-GB" sz="1200" dirty="0"/>
              <a:t>Nilsen (FP</a:t>
            </a:r>
            <a:r>
              <a:rPr lang="en-GB" sz="1200" dirty="0" smtClean="0"/>
              <a:t>), Jens </a:t>
            </a:r>
            <a:r>
              <a:rPr lang="en-GB" sz="1200" dirty="0"/>
              <a:t>Vigen (GS)</a:t>
            </a:r>
          </a:p>
          <a:p>
            <a:pPr lvl="1"/>
            <a:r>
              <a:rPr lang="en-GB" sz="1200" dirty="0" smtClean="0"/>
              <a:t>+ Ole </a:t>
            </a:r>
            <a:r>
              <a:rPr lang="en-GB" sz="1200" dirty="0"/>
              <a:t>Petter </a:t>
            </a:r>
            <a:r>
              <a:rPr lang="en-GB" sz="1200" dirty="0" smtClean="0"/>
              <a:t>Nordahl</a:t>
            </a:r>
          </a:p>
          <a:p>
            <a:pPr lvl="1"/>
            <a:r>
              <a:rPr lang="en-GB" sz="1200" dirty="0" smtClean="0"/>
              <a:t>Joint event with ESS</a:t>
            </a:r>
          </a:p>
          <a:p>
            <a:pPr lvl="1"/>
            <a:r>
              <a:rPr lang="en-GB" sz="1200" dirty="0" smtClean="0"/>
              <a:t>200 students in auditorium</a:t>
            </a:r>
          </a:p>
          <a:p>
            <a:pPr lvl="1"/>
            <a:endParaRPr lang="en-GB" sz="1200" dirty="0" smtClean="0"/>
          </a:p>
          <a:p>
            <a:pPr marL="457200" lvl="1" indent="0">
              <a:buNone/>
            </a:pPr>
            <a:r>
              <a:rPr lang="en-GB" sz="1600" b="1" i="1" dirty="0" smtClean="0">
                <a:solidFill>
                  <a:srgbClr val="002060"/>
                </a:solidFill>
              </a:rPr>
              <a:t>Visits to University of Stavanger, Trondheim Technical  College and </a:t>
            </a:r>
            <a:br>
              <a:rPr lang="en-GB" sz="1600" b="1" i="1" dirty="0" smtClean="0">
                <a:solidFill>
                  <a:srgbClr val="002060"/>
                </a:solidFill>
              </a:rPr>
            </a:br>
            <a:r>
              <a:rPr lang="en-GB" sz="1600" b="1" i="1" dirty="0" smtClean="0">
                <a:solidFill>
                  <a:srgbClr val="002060"/>
                </a:solidFill>
              </a:rPr>
              <a:t>Stavanger Offshore Technical College </a:t>
            </a:r>
            <a:r>
              <a:rPr lang="en-GB" sz="1600" b="1" i="1" smtClean="0">
                <a:solidFill>
                  <a:srgbClr val="002060"/>
                </a:solidFill>
              </a:rPr>
              <a:t>(</a:t>
            </a:r>
            <a:r>
              <a:rPr lang="en-GB" sz="1600" b="1" i="1" smtClean="0">
                <a:solidFill>
                  <a:srgbClr val="002060"/>
                </a:solidFill>
              </a:rPr>
              <a:t>SOTS)</a:t>
            </a:r>
            <a:endParaRPr lang="en-GB" sz="1600" b="1" i="1" dirty="0" smtClean="0">
              <a:solidFill>
                <a:srgbClr val="002060"/>
              </a:solidFill>
            </a:endParaRPr>
          </a:p>
          <a:p>
            <a:r>
              <a:rPr lang="en-GB" sz="1800" dirty="0" smtClean="0">
                <a:solidFill>
                  <a:srgbClr val="002060"/>
                </a:solidFill>
              </a:rPr>
              <a:t>Targeted Sourcing</a:t>
            </a:r>
            <a:endParaRPr lang="en-GB" sz="1800" dirty="0">
              <a:solidFill>
                <a:srgbClr val="002060"/>
              </a:solidFill>
            </a:endParaRPr>
          </a:p>
          <a:p>
            <a:pPr lvl="1"/>
            <a:r>
              <a:rPr lang="en-GB" sz="1600" dirty="0" smtClean="0">
                <a:solidFill>
                  <a:srgbClr val="002060"/>
                </a:solidFill>
              </a:rPr>
              <a:t>LinkedIn</a:t>
            </a:r>
          </a:p>
          <a:p>
            <a:pPr lvl="1"/>
            <a:r>
              <a:rPr lang="en-GB" sz="1600" dirty="0" smtClean="0">
                <a:solidFill>
                  <a:srgbClr val="002060"/>
                </a:solidFill>
              </a:rPr>
              <a:t>Facebook</a:t>
            </a:r>
          </a:p>
          <a:p>
            <a:pPr lvl="1"/>
            <a:r>
              <a:rPr lang="en-GB" sz="1600" dirty="0" smtClean="0">
                <a:solidFill>
                  <a:srgbClr val="002060"/>
                </a:solidFill>
              </a:rPr>
              <a:t>Norwegian community</a:t>
            </a:r>
          </a:p>
          <a:p>
            <a:pPr lvl="1"/>
            <a:r>
              <a:rPr lang="en-GB" sz="1600" dirty="0" err="1" smtClean="0">
                <a:solidFill>
                  <a:srgbClr val="002060"/>
                </a:solidFill>
              </a:rPr>
              <a:t>Tekna</a:t>
            </a:r>
            <a:r>
              <a:rPr lang="en-GB" sz="1600" dirty="0" smtClean="0">
                <a:solidFill>
                  <a:srgbClr val="002060"/>
                </a:solidFill>
              </a:rPr>
              <a:t> student groups</a:t>
            </a:r>
          </a:p>
          <a:p>
            <a:pPr lvl="1"/>
            <a:r>
              <a:rPr lang="en-GB" sz="1600" dirty="0" smtClean="0">
                <a:solidFill>
                  <a:srgbClr val="002060"/>
                </a:solidFill>
              </a:rPr>
              <a:t>TTE </a:t>
            </a:r>
          </a:p>
          <a:p>
            <a:pPr lvl="1"/>
            <a:r>
              <a:rPr lang="en-GB" sz="1600" dirty="0" smtClean="0">
                <a:solidFill>
                  <a:srgbClr val="002060"/>
                </a:solidFill>
              </a:rPr>
              <a:t>FINN.NO – job-board contract &amp; </a:t>
            </a:r>
            <a:r>
              <a:rPr lang="en-GB" sz="1600" dirty="0" err="1" smtClean="0">
                <a:solidFill>
                  <a:srgbClr val="002060"/>
                </a:solidFill>
              </a:rPr>
              <a:t>jobsafari</a:t>
            </a:r>
            <a:endParaRPr lang="en-GB" sz="1600" dirty="0" smtClean="0">
              <a:solidFill>
                <a:srgbClr val="002060"/>
              </a:solidFill>
            </a:endParaRPr>
          </a:p>
        </p:txBody>
      </p:sp>
      <p:pic>
        <p:nvPicPr>
          <p:cNvPr id="3074" name="5eff4b89-59e1-4e46-8ce0-68231a4cb93d" descr="646D42FC-94FD-4484-A1FC-A497A17F9C0E@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85799"/>
            <a:ext cx="2362200" cy="1556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f0c386af-1b7a-46b2-aa60-0e08352a506e" descr="131CDD1A-8CF7-4870-9BF1-AB06D870F4B7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105" y="2286001"/>
            <a:ext cx="2355495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purvisj\AppData\Local\Microsoft\Windows\Temporary Internet Files\Content.Outlook\XWFMTIHV\IMG_02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114800"/>
            <a:ext cx="2336799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97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Avenues of Success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600200"/>
            <a:ext cx="5181600" cy="4525963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800" dirty="0" smtClean="0"/>
              <a:t>(1) Technology Department  - Cryogenic Operators</a:t>
            </a:r>
          </a:p>
          <a:p>
            <a:r>
              <a:rPr lang="en-GB" sz="1800" dirty="0" smtClean="0"/>
              <a:t>2 successful candidates through finn.no</a:t>
            </a:r>
          </a:p>
          <a:p>
            <a:pPr lvl="1"/>
            <a:r>
              <a:rPr lang="en-GB" sz="1600" dirty="0"/>
              <a:t>Thomas Melchior </a:t>
            </a:r>
            <a:r>
              <a:rPr lang="en-GB" sz="1600" dirty="0" smtClean="0"/>
              <a:t>YTTERDAL</a:t>
            </a:r>
          </a:p>
          <a:p>
            <a:pPr lvl="1"/>
            <a:r>
              <a:rPr lang="en-GB" sz="1600" dirty="0" err="1" smtClean="0"/>
              <a:t>Margrethe</a:t>
            </a:r>
            <a:r>
              <a:rPr lang="en-GB" sz="1600" dirty="0"/>
              <a:t> </a:t>
            </a:r>
            <a:r>
              <a:rPr lang="en-GB" sz="1600" dirty="0" smtClean="0"/>
              <a:t>MALMEDAL</a:t>
            </a:r>
          </a:p>
          <a:p>
            <a:pPr marL="448056" lvl="1" indent="0">
              <a:buNone/>
            </a:pPr>
            <a:r>
              <a:rPr lang="en-GB" sz="1600" dirty="0" smtClean="0"/>
              <a:t>Both experienced process operators from oil/gas</a:t>
            </a:r>
          </a:p>
          <a:p>
            <a:pPr marL="448056" lvl="1" indent="0">
              <a:buNone/>
            </a:pPr>
            <a:endParaRPr lang="en-GB" sz="1600" dirty="0" smtClean="0"/>
          </a:p>
          <a:p>
            <a:pPr marL="448056" lvl="1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800" dirty="0" smtClean="0"/>
              <a:t>(2)TTE (Technician Training Experience)</a:t>
            </a:r>
          </a:p>
          <a:p>
            <a:r>
              <a:rPr lang="en-GB" sz="1800" dirty="0"/>
              <a:t>2 successful candidates after diploma</a:t>
            </a:r>
          </a:p>
          <a:p>
            <a:pPr lvl="1"/>
            <a:r>
              <a:rPr lang="en-GB" sz="1600" dirty="0" smtClean="0"/>
              <a:t>Arne </a:t>
            </a:r>
            <a:r>
              <a:rPr lang="en-GB" sz="1600" dirty="0"/>
              <a:t>Sigvard STEEN</a:t>
            </a:r>
          </a:p>
          <a:p>
            <a:pPr lvl="1"/>
            <a:r>
              <a:rPr lang="en-GB" sz="1600" dirty="0"/>
              <a:t>Kristian </a:t>
            </a:r>
            <a:r>
              <a:rPr lang="en-GB" sz="1600" dirty="0" smtClean="0"/>
              <a:t>ANDERSEN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" t="2435" r="2820" b="1624"/>
          <a:stretch/>
        </p:blipFill>
        <p:spPr>
          <a:xfrm>
            <a:off x="228599" y="1524000"/>
            <a:ext cx="2414327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94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Norwegian CERN website</a:t>
            </a:r>
          </a:p>
        </p:txBody>
      </p:sp>
      <p:sp>
        <p:nvSpPr>
          <p:cNvPr id="9219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cern.ch/norway</a:t>
            </a:r>
          </a:p>
          <a:p>
            <a:endParaRPr lang="en-US" smtClean="0"/>
          </a:p>
          <a:p>
            <a:r>
              <a:rPr lang="en-US" smtClean="0"/>
              <a:t>Information for:</a:t>
            </a:r>
          </a:p>
          <a:p>
            <a:pPr lvl="1"/>
            <a:r>
              <a:rPr lang="en-US" smtClean="0"/>
              <a:t>Research community</a:t>
            </a:r>
          </a:p>
          <a:p>
            <a:pPr lvl="1"/>
            <a:r>
              <a:rPr lang="en-US" smtClean="0"/>
              <a:t>Students</a:t>
            </a:r>
          </a:p>
          <a:p>
            <a:pPr lvl="1"/>
            <a:r>
              <a:rPr lang="en-US" smtClean="0"/>
              <a:t>Companies</a:t>
            </a:r>
          </a:p>
          <a:p>
            <a:pPr lvl="1"/>
            <a:r>
              <a:rPr lang="en-US" smtClean="0"/>
              <a:t>Job applicants</a:t>
            </a:r>
          </a:p>
          <a:p>
            <a:pPr lvl="1"/>
            <a:r>
              <a:rPr lang="en-US" smtClean="0"/>
              <a:t>General news</a:t>
            </a:r>
          </a:p>
          <a:p>
            <a:pPr lvl="1">
              <a:buFontTx/>
              <a:buNone/>
            </a:pPr>
            <a:endParaRPr lang="en-US" smtClean="0"/>
          </a:p>
          <a:p>
            <a:pPr lvl="1"/>
            <a:endParaRPr lang="en-US" smtClean="0"/>
          </a:p>
        </p:txBody>
      </p:sp>
      <p:sp>
        <p:nvSpPr>
          <p:cNvPr id="9220" name="Plassholder for lysbildenummer 4"/>
          <p:cNvSpPr>
            <a:spLocks noGrp="1"/>
          </p:cNvSpPr>
          <p:nvPr>
            <p:ph type="sldNum" sz="quarter" idx="4294967295"/>
          </p:nvPr>
        </p:nvSpPr>
        <p:spPr>
          <a:xfrm>
            <a:off x="6902450" y="6473825"/>
            <a:ext cx="2133600" cy="339725"/>
          </a:xfrm>
          <a:prstGeom prst="rect">
            <a:avLst/>
          </a:prstGeom>
          <a:noFill/>
        </p:spPr>
        <p:txBody>
          <a:bodyPr/>
          <a:lstStyle/>
          <a:p>
            <a:fld id="{589B04A6-7AC9-4921-95B6-44435C896452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22" name="Plassholder for bunntekst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O.P. Nordahl</a:t>
            </a: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/>
          <a:srcRect l="19048" t="1873" r="24762" b="8222"/>
          <a:stretch>
            <a:fillRect/>
          </a:stretch>
        </p:blipFill>
        <p:spPr bwMode="auto">
          <a:xfrm>
            <a:off x="3962400" y="1219200"/>
            <a:ext cx="4495800" cy="4495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Norwegian industrial contracts</a:t>
            </a:r>
          </a:p>
        </p:txBody>
      </p:sp>
      <p:sp>
        <p:nvSpPr>
          <p:cNvPr id="3075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Norway has not enough contracts at CERN when taking into account our membership contribution.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Main reasons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/>
              <a:t>Few </a:t>
            </a:r>
            <a:r>
              <a:rPr lang="en-US" sz="2400" dirty="0" smtClean="0"/>
              <a:t>specialist companies with accelerator and detector technologies</a:t>
            </a:r>
          </a:p>
          <a:p>
            <a:pPr marL="823468" lvl="2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1200" dirty="0" smtClean="0"/>
              <a:t>Most Norwegian suppliers to CERN are general production companies in the areas of mechanical work and electronics</a:t>
            </a:r>
            <a:endParaRPr lang="en-US" sz="1200" dirty="0"/>
          </a:p>
          <a:p>
            <a:pPr marL="658368" lvl="1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/>
              <a:t>High industrial activity through the financial crises driven by oil industry</a:t>
            </a:r>
          </a:p>
          <a:p>
            <a:pPr marL="823468" lvl="2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1500" dirty="0" smtClean="0"/>
              <a:t>Filled order books</a:t>
            </a:r>
          </a:p>
          <a:p>
            <a:pPr marL="823468" lvl="2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1500" dirty="0" smtClean="0"/>
              <a:t>Less interest in other industries than oil </a:t>
            </a:r>
          </a:p>
          <a:p>
            <a:pPr marL="658368" lvl="1" indent="-246888" eaLnBrk="1" fontAlgn="auto" hangingPunct="1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/>
              <a:t>High cost country</a:t>
            </a:r>
          </a:p>
          <a:p>
            <a:pPr marL="923544" lvl="2" indent="-219456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r>
              <a:rPr lang="en-US" sz="1500" dirty="0" smtClean="0"/>
              <a:t>High prices</a:t>
            </a:r>
          </a:p>
          <a:p>
            <a:pPr marL="923544" lvl="2" indent="-219456" eaLnBrk="1" fontAlgn="auto" hangingPunct="1">
              <a:spcAft>
                <a:spcPts val="0"/>
              </a:spcAft>
              <a:buFont typeface="Wingdings 2"/>
              <a:buChar char=""/>
              <a:defRPr/>
            </a:pPr>
            <a:endParaRPr lang="en-US" dirty="0" smtClean="0"/>
          </a:p>
          <a:p>
            <a:pPr marL="411480" lvl="1" indent="0" eaLnBrk="1" fontAlgn="auto" hangingPunct="1">
              <a:spcAft>
                <a:spcPts val="0"/>
              </a:spcAft>
              <a:buNone/>
              <a:defRPr/>
            </a:pPr>
            <a:endParaRPr lang="en-US" dirty="0" smtClean="0"/>
          </a:p>
        </p:txBody>
      </p:sp>
      <p:sp>
        <p:nvSpPr>
          <p:cNvPr id="20485" name="Plassholder for lysbildenumm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174038" y="1588"/>
            <a:ext cx="762000" cy="3667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186284B-90A0-4793-A4FD-9B9BE1FCC91E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However things are changing…</a:t>
            </a:r>
          </a:p>
          <a:p>
            <a:pPr lvl="1"/>
            <a:r>
              <a:rPr lang="en-US" dirty="0" smtClean="0"/>
              <a:t>Mid 2014 the activity in the oil industry started slowing down.</a:t>
            </a:r>
          </a:p>
          <a:p>
            <a:pPr lvl="2"/>
            <a:r>
              <a:rPr lang="en-US" dirty="0" smtClean="0"/>
              <a:t>Industry became more interested in new markets</a:t>
            </a:r>
          </a:p>
          <a:p>
            <a:pPr lvl="1"/>
            <a:r>
              <a:rPr lang="en-US" dirty="0" smtClean="0"/>
              <a:t>Oil price crash in end of 2014</a:t>
            </a:r>
          </a:p>
          <a:p>
            <a:pPr lvl="2"/>
            <a:r>
              <a:rPr lang="en-US" dirty="0" smtClean="0"/>
              <a:t>Drop in the value of the Norwegian Kroner</a:t>
            </a:r>
          </a:p>
          <a:p>
            <a:pPr lvl="2"/>
            <a:r>
              <a:rPr lang="en-US" dirty="0" smtClean="0"/>
              <a:t>NOK 18% down compared to EURO</a:t>
            </a:r>
          </a:p>
          <a:p>
            <a:pPr lvl="2"/>
            <a:r>
              <a:rPr lang="en-US" dirty="0" smtClean="0"/>
              <a:t>NOK 32% down compared to Swiss Franc</a:t>
            </a:r>
          </a:p>
          <a:p>
            <a:pPr lvl="2"/>
            <a:r>
              <a:rPr lang="en-US" dirty="0" smtClean="0"/>
              <a:t>Full stop in the oil industry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Greatly improved the competitiveness of Norwegian industry</a:t>
            </a:r>
          </a:p>
          <a:p>
            <a:pPr lvl="1"/>
            <a:endParaRPr lang="nb-NO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7DBA8C-C9B0-489F-8DB1-48AC20091C5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Norwegian industrial contracts</a:t>
            </a:r>
          </a:p>
        </p:txBody>
      </p:sp>
    </p:spTree>
    <p:extLst>
      <p:ext uri="{BB962C8B-B14F-4D97-AF65-F5344CB8AC3E}">
        <p14:creationId xmlns:p14="http://schemas.microsoft.com/office/powerpoint/2010/main" val="1415314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7DBA8C-C9B0-489F-8DB1-48AC20091C5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800" dirty="0" err="1" smtClean="0">
                <a:solidFill>
                  <a:srgbClr val="000000"/>
                </a:solidFill>
                <a:latin typeface="Calibri"/>
              </a:rPr>
              <a:t>Norweigan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 Industrial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Returns (2010 to 2015 YTD)</a:t>
            </a:r>
          </a:p>
        </p:txBody>
      </p:sp>
      <p:pic>
        <p:nvPicPr>
          <p:cNvPr id="7" name="Picture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914400"/>
            <a:ext cx="6903974" cy="4483100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1061484" y="5486400"/>
            <a:ext cx="6329916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dirty="0">
                <a:solidFill>
                  <a:srgbClr val="000000"/>
                </a:solidFill>
                <a:latin typeface="Calibri"/>
              </a:rPr>
              <a:t>* Provisional figures for the year to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October 2015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907281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Expenditure </a:t>
            </a:r>
            <a:r>
              <a:rPr lang="en-US" dirty="0"/>
              <a:t>Trends (2010 to 2015 YTD</a:t>
            </a:r>
            <a:r>
              <a:rPr lang="en-US" dirty="0" smtClean="0"/>
              <a:t>)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7DBA8C-C9B0-489F-8DB1-48AC20091C5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Picture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990600"/>
            <a:ext cx="6779419" cy="4402220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1061484" y="5486400"/>
            <a:ext cx="6329916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dirty="0">
                <a:solidFill>
                  <a:srgbClr val="000000"/>
                </a:solidFill>
                <a:latin typeface="Calibri"/>
              </a:rPr>
              <a:t>* Provisional figures for the year to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October 2015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831198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Technology Transfer: Screening Week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95893"/>
            <a:ext cx="4171951" cy="4697135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r>
              <a:rPr lang="en-US" sz="2000" dirty="0"/>
              <a:t>7</a:t>
            </a:r>
            <a:r>
              <a:rPr lang="en-US" sz="2000" dirty="0" smtClean="0"/>
              <a:t> sessions until now in total</a:t>
            </a:r>
          </a:p>
          <a:p>
            <a:r>
              <a:rPr lang="en-US" sz="2000" dirty="0" smtClean="0"/>
              <a:t>28 technologies screened</a:t>
            </a:r>
            <a:endParaRPr lang="en-US" sz="2000" dirty="0"/>
          </a:p>
          <a:p>
            <a:r>
              <a:rPr lang="en-US" sz="2000" dirty="0" smtClean="0"/>
              <a:t>174 students visited and worked with the KT Group</a:t>
            </a:r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r>
              <a:rPr lang="en-US" sz="2000" dirty="0" smtClean="0"/>
              <a:t>Providing a large exposure of CERN Technologies to Norwegian Industry</a:t>
            </a: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000" dirty="0" smtClean="0"/>
              <a:t>2 Spin-off companies have been established based on the screening week</a:t>
            </a:r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000" dirty="0" smtClean="0"/>
              <a:t>Discussions on potential new start-ups from this year’s edition are in progress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372" y="1295893"/>
            <a:ext cx="3572682" cy="22865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1372" y="3691192"/>
            <a:ext cx="3572682" cy="237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05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CERN-NTNU Screening Week</a:t>
            </a:r>
            <a:endParaRPr lang="en-GB" dirty="0"/>
          </a:p>
        </p:txBody>
      </p:sp>
      <p:pic>
        <p:nvPicPr>
          <p:cNvPr id="4" name="Picture 3" descr="SW0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77" b="6626"/>
          <a:stretch/>
        </p:blipFill>
        <p:spPr>
          <a:xfrm>
            <a:off x="-148955" y="1301432"/>
            <a:ext cx="9471809" cy="474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08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TIND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4918541" cy="4667421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sz="2000" dirty="0" smtClean="0"/>
              <a:t>From the Screening Week 2012</a:t>
            </a:r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r>
              <a:rPr lang="en-US" sz="2000" dirty="0" smtClean="0"/>
              <a:t>INVENIO is </a:t>
            </a:r>
            <a:r>
              <a:rPr lang="en-US" sz="2000" dirty="0"/>
              <a:t>a digital library or repository </a:t>
            </a:r>
            <a:r>
              <a:rPr lang="en-US" sz="2000" dirty="0" smtClean="0"/>
              <a:t>system, released open source</a:t>
            </a:r>
            <a:endParaRPr lang="en-US" sz="2000" dirty="0"/>
          </a:p>
          <a:p>
            <a:endParaRPr lang="en-US" sz="2000" dirty="0" smtClean="0"/>
          </a:p>
          <a:p>
            <a:pPr marL="36576" indent="0">
              <a:buNone/>
            </a:pPr>
            <a:r>
              <a:rPr lang="en-US" sz="2000" dirty="0" smtClean="0"/>
              <a:t>TIND Technologies are selling service, support and customization for the software</a:t>
            </a:r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000" dirty="0" smtClean="0"/>
              <a:t>They have received </a:t>
            </a:r>
            <a:r>
              <a:rPr lang="en-US" sz="2000" dirty="0"/>
              <a:t>e</a:t>
            </a:r>
            <a:r>
              <a:rPr lang="en-US" sz="2000" dirty="0" smtClean="0"/>
              <a:t>xtensive support from both the KT group and from the CERN library</a:t>
            </a:r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000" dirty="0"/>
              <a:t>R</a:t>
            </a:r>
            <a:r>
              <a:rPr lang="en-US" sz="2000" dirty="0" smtClean="0"/>
              <a:t>eceived a 1.5 MNOK grant from the NTNU Discovery Fund for developing the company </a:t>
            </a: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000" dirty="0" smtClean="0"/>
              <a:t>More info: </a:t>
            </a:r>
            <a:r>
              <a:rPr lang="en-US" sz="2000" dirty="0" err="1" smtClean="0"/>
              <a:t>www.tind.io</a:t>
            </a:r>
            <a:endParaRPr lang="en-US" sz="2000" dirty="0" smtClean="0"/>
          </a:p>
        </p:txBody>
      </p:sp>
      <p:pic>
        <p:nvPicPr>
          <p:cNvPr id="6" name="Picture 5" descr="Tind.jpe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9" r="9844"/>
          <a:stretch/>
        </p:blipFill>
        <p:spPr>
          <a:xfrm>
            <a:off x="5750266" y="339287"/>
            <a:ext cx="3057085" cy="2619670"/>
          </a:xfrm>
          <a:prstGeom prst="rect">
            <a:avLst/>
          </a:prstGeom>
        </p:spPr>
      </p:pic>
      <p:pic>
        <p:nvPicPr>
          <p:cNvPr id="4" name="Picture 3" descr="Screen Shot 2013-08-26 at 16.02.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577" y="3180880"/>
            <a:ext cx="3075773" cy="4758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18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06478" cy="940443"/>
          </a:xfrm>
        </p:spPr>
        <p:txBody>
          <a:bodyPr>
            <a:noAutofit/>
          </a:bodyPr>
          <a:lstStyle/>
          <a:p>
            <a:r>
              <a:rPr lang="en-US" sz="4300" dirty="0" smtClean="0"/>
              <a:t>NTNU BIC of CERN Technologies</a:t>
            </a:r>
            <a:endParaRPr lang="en-GB" sz="43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302723"/>
            <a:ext cx="7974281" cy="488343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/>
              <a:t>A scheme to support small businesses and entrepreneurs in taking innovative technologies related to high energy physics from technical concept to market reality 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1800" dirty="0" smtClean="0"/>
              <a:t>Launched 13.11.14</a:t>
            </a:r>
            <a:endParaRPr lang="en-GB" sz="1800" dirty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1" y="3063834"/>
            <a:ext cx="4494810" cy="1557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The </a:t>
            </a:r>
            <a:r>
              <a:rPr lang="en-US" dirty="0" smtClean="0"/>
              <a:t>s</a:t>
            </a:r>
            <a:r>
              <a:rPr lang="en-GB" dirty="0" err="1" smtClean="0"/>
              <a:t>cheme</a:t>
            </a:r>
            <a:r>
              <a:rPr lang="en-GB" dirty="0" smtClean="0"/>
              <a:t> </a:t>
            </a:r>
            <a:r>
              <a:rPr lang="en-GB" dirty="0"/>
              <a:t>includes:</a:t>
            </a:r>
          </a:p>
          <a:p>
            <a:pPr marL="388620" indent="-342900" algn="l">
              <a:buFont typeface="Arial" pitchFamily="34" charset="0"/>
              <a:buChar char="•"/>
            </a:pPr>
            <a:r>
              <a:rPr lang="en-GB" dirty="0"/>
              <a:t>Accompanied technical visits to CERN</a:t>
            </a:r>
          </a:p>
          <a:p>
            <a:pPr marL="388620" indent="-342900" algn="l">
              <a:buFont typeface="Arial" pitchFamily="34" charset="0"/>
              <a:buChar char="•"/>
            </a:pPr>
            <a:r>
              <a:rPr lang="en-GB" dirty="0"/>
              <a:t>Access to expertise at CERN &amp; </a:t>
            </a:r>
            <a:r>
              <a:rPr lang="en-GB" dirty="0" smtClean="0"/>
              <a:t>NTNU</a:t>
            </a:r>
            <a:endParaRPr lang="en-GB" dirty="0"/>
          </a:p>
          <a:p>
            <a:pPr marL="388620" indent="-342900" algn="l">
              <a:buFont typeface="Arial" pitchFamily="34" charset="0"/>
              <a:buChar char="•"/>
            </a:pPr>
            <a:r>
              <a:rPr lang="en-GB" dirty="0"/>
              <a:t>Business support provided by </a:t>
            </a:r>
            <a:r>
              <a:rPr lang="en-GB" dirty="0" smtClean="0"/>
              <a:t>NTNU and </a:t>
            </a:r>
            <a:r>
              <a:rPr lang="en-GB" dirty="0"/>
              <a:t>CERN.</a:t>
            </a:r>
          </a:p>
          <a:p>
            <a:pPr marL="388620" indent="-342900" algn="l">
              <a:buFont typeface="Arial" pitchFamily="34" charset="0"/>
              <a:buChar char="•"/>
            </a:pPr>
            <a:r>
              <a:rPr lang="en-GB" dirty="0"/>
              <a:t>Funding </a:t>
            </a:r>
            <a:r>
              <a:rPr lang="en-GB" dirty="0" smtClean="0"/>
              <a:t>– Discovery Fund and more</a:t>
            </a:r>
          </a:p>
          <a:p>
            <a:pPr marL="388620" indent="-342900" algn="l">
              <a:buFont typeface="Arial" pitchFamily="34" charset="0"/>
              <a:buChar char="•"/>
            </a:pPr>
            <a:r>
              <a:rPr lang="en-GB" dirty="0" smtClean="0"/>
              <a:t>Use </a:t>
            </a:r>
            <a:r>
              <a:rPr lang="en-GB" dirty="0"/>
              <a:t>of CERN IP at favourable conditions.</a:t>
            </a:r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584" y="2754225"/>
            <a:ext cx="4049106" cy="269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56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ctroWorkshop_Template_June07">
  <a:themeElements>
    <a:clrScheme name="ElectroWorkshop_Template_June07 8">
      <a:dk1>
        <a:srgbClr val="292929"/>
      </a:dk1>
      <a:lt1>
        <a:srgbClr val="FFFFFF"/>
      </a:lt1>
      <a:dk2>
        <a:srgbClr val="292929"/>
      </a:dk2>
      <a:lt2>
        <a:srgbClr val="D0D0D0"/>
      </a:lt2>
      <a:accent1>
        <a:srgbClr val="99CCFF"/>
      </a:accent1>
      <a:accent2>
        <a:srgbClr val="21B5C9"/>
      </a:accent2>
      <a:accent3>
        <a:srgbClr val="FFFFFF"/>
      </a:accent3>
      <a:accent4>
        <a:srgbClr val="212121"/>
      </a:accent4>
      <a:accent5>
        <a:srgbClr val="CAE2FF"/>
      </a:accent5>
      <a:accent6>
        <a:srgbClr val="1DA4B6"/>
      </a:accent6>
      <a:hlink>
        <a:srgbClr val="96C0BE"/>
      </a:hlink>
      <a:folHlink>
        <a:srgbClr val="CC0000"/>
      </a:folHlink>
    </a:clrScheme>
    <a:fontScheme name="ElectroWorkshop_Template_June07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ElectroWorkshop_Template_June07 1">
        <a:dk1>
          <a:srgbClr val="000000"/>
        </a:dk1>
        <a:lt1>
          <a:srgbClr val="FFFFFF"/>
        </a:lt1>
        <a:dk2>
          <a:srgbClr val="9E9E9E"/>
        </a:dk2>
        <a:lt2>
          <a:srgbClr val="DDDDDD"/>
        </a:lt2>
        <a:accent1>
          <a:srgbClr val="BCBCBC"/>
        </a:accent1>
        <a:accent2>
          <a:srgbClr val="E9E9E9"/>
        </a:accent2>
        <a:accent3>
          <a:srgbClr val="FFFFFF"/>
        </a:accent3>
        <a:accent4>
          <a:srgbClr val="000000"/>
        </a:accent4>
        <a:accent5>
          <a:srgbClr val="DADADA"/>
        </a:accent5>
        <a:accent6>
          <a:srgbClr val="D3D3D3"/>
        </a:accent6>
        <a:hlink>
          <a:srgbClr val="BCBCBC"/>
        </a:hlink>
        <a:folHlink>
          <a:srgbClr val="5353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2">
        <a:dk1>
          <a:srgbClr val="292929"/>
        </a:dk1>
        <a:lt1>
          <a:srgbClr val="FFFFFF"/>
        </a:lt1>
        <a:dk2>
          <a:srgbClr val="000000"/>
        </a:dk2>
        <a:lt2>
          <a:srgbClr val="F0CD96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3">
        <a:dk1>
          <a:srgbClr val="292929"/>
        </a:dk1>
        <a:lt1>
          <a:srgbClr val="FFFFFF"/>
        </a:lt1>
        <a:dk2>
          <a:srgbClr val="000000"/>
        </a:dk2>
        <a:lt2>
          <a:srgbClr val="292929"/>
        </a:lt2>
        <a:accent1>
          <a:srgbClr val="B4AA82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D6D2C1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4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6C0BE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5">
        <a:dk1>
          <a:srgbClr val="292929"/>
        </a:dk1>
        <a:lt1>
          <a:srgbClr val="FFFFFF"/>
        </a:lt1>
        <a:dk2>
          <a:srgbClr val="292929"/>
        </a:dk2>
        <a:lt2>
          <a:srgbClr val="292929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6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6C0BE"/>
        </a:accent1>
        <a:accent2>
          <a:srgbClr val="D0D0D0"/>
        </a:accent2>
        <a:accent3>
          <a:srgbClr val="FFFFFF"/>
        </a:accent3>
        <a:accent4>
          <a:srgbClr val="212121"/>
        </a:accent4>
        <a:accent5>
          <a:srgbClr val="C9DCDB"/>
        </a:accent5>
        <a:accent6>
          <a:srgbClr val="BCBCBC"/>
        </a:accent6>
        <a:hlink>
          <a:srgbClr val="99CCFF"/>
        </a:hlink>
        <a:folHlink>
          <a:srgbClr val="F0CD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7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21B5C9"/>
        </a:accent1>
        <a:accent2>
          <a:srgbClr val="96C0BE"/>
        </a:accent2>
        <a:accent3>
          <a:srgbClr val="FFFFFF"/>
        </a:accent3>
        <a:accent4>
          <a:srgbClr val="212121"/>
        </a:accent4>
        <a:accent5>
          <a:srgbClr val="ABD7E1"/>
        </a:accent5>
        <a:accent6>
          <a:srgbClr val="87AEAC"/>
        </a:accent6>
        <a:hlink>
          <a:srgbClr val="99CCFF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lectroWorkshop_Template_June07 8">
        <a:dk1>
          <a:srgbClr val="292929"/>
        </a:dk1>
        <a:lt1>
          <a:srgbClr val="FFFFFF"/>
        </a:lt1>
        <a:dk2>
          <a:srgbClr val="292929"/>
        </a:dk2>
        <a:lt2>
          <a:srgbClr val="D0D0D0"/>
        </a:lt2>
        <a:accent1>
          <a:srgbClr val="99CCFF"/>
        </a:accent1>
        <a:accent2>
          <a:srgbClr val="21B5C9"/>
        </a:accent2>
        <a:accent3>
          <a:srgbClr val="FFFFFF"/>
        </a:accent3>
        <a:accent4>
          <a:srgbClr val="212121"/>
        </a:accent4>
        <a:accent5>
          <a:srgbClr val="CAE2FF"/>
        </a:accent5>
        <a:accent6>
          <a:srgbClr val="1DA4B6"/>
        </a:accent6>
        <a:hlink>
          <a:srgbClr val="96C0BE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ElectroWorkshop_Template_June07</Template>
  <TotalTime>5968</TotalTime>
  <Words>904</Words>
  <Application>Microsoft Office PowerPoint</Application>
  <PresentationFormat>Skjermfremvisning (4:3)</PresentationFormat>
  <Paragraphs>141</Paragraphs>
  <Slides>16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16</vt:i4>
      </vt:variant>
    </vt:vector>
  </HeadingPairs>
  <TitlesOfParts>
    <vt:vector size="17" baseType="lpstr">
      <vt:lpstr>ElectroWorkshop_Template_June07</vt:lpstr>
      <vt:lpstr>CERN Industry Contracts, Technology Transfer  and Recruitment  2nd October 2015 </vt:lpstr>
      <vt:lpstr>Norwegian industrial contracts</vt:lpstr>
      <vt:lpstr>Norwegian industrial contracts</vt:lpstr>
      <vt:lpstr>Norweigan Industrial Returns (2010 to 2015 YTD)</vt:lpstr>
      <vt:lpstr>CERN Expenditure Trends (2010 to 2015 YTD)</vt:lpstr>
      <vt:lpstr>Technology Transfer: Screening Week</vt:lpstr>
      <vt:lpstr>CERN-NTNU Screening Week</vt:lpstr>
      <vt:lpstr>TIND Technologies</vt:lpstr>
      <vt:lpstr>NTNU BIC of CERN Technologies</vt:lpstr>
      <vt:lpstr>IdeaSquare</vt:lpstr>
      <vt:lpstr>Norwegians at CERN: 2014 Numbers</vt:lpstr>
      <vt:lpstr>Personnel situation</vt:lpstr>
      <vt:lpstr>Internal Monitoring</vt:lpstr>
      <vt:lpstr>Recruitment activities</vt:lpstr>
      <vt:lpstr>New Avenues of Success</vt:lpstr>
      <vt:lpstr>Norwegian CERN website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Norges retur fra CERN</dc:title>
  <dc:creator>Ole Petter Nordahl</dc:creator>
  <cp:lastModifiedBy>Ole Petter Nordahl</cp:lastModifiedBy>
  <cp:revision>167</cp:revision>
  <dcterms:created xsi:type="dcterms:W3CDTF">2007-05-30T14:56:46Z</dcterms:created>
  <dcterms:modified xsi:type="dcterms:W3CDTF">2015-09-29T18:48:40Z</dcterms:modified>
</cp:coreProperties>
</file>