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emf" ContentType="image/x-emf"/>
  <Default Extension="rels" ContentType="application/vnd.openxmlformats-package.relationships+xml"/>
  <Default Extension="vml" ContentType="application/vnd.openxmlformats-officedocument.vmlDrawing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embeddings/oleObject1.bin" ContentType="application/vnd.openxmlformats-officedocument.oleObject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  <p:sldMasterId id="2147483660" r:id="rId2"/>
    <p:sldMasterId id="2147483662" r:id="rId3"/>
  </p:sldMasterIdLst>
  <p:notesMasterIdLst>
    <p:notesMasterId r:id="rId37"/>
  </p:notesMasterIdLst>
  <p:handoutMasterIdLst>
    <p:handoutMasterId r:id="rId38"/>
  </p:handoutMasterIdLst>
  <p:sldIdLst>
    <p:sldId id="395" r:id="rId4"/>
    <p:sldId id="497" r:id="rId5"/>
    <p:sldId id="573" r:id="rId6"/>
    <p:sldId id="552" r:id="rId7"/>
    <p:sldId id="553" r:id="rId8"/>
    <p:sldId id="554" r:id="rId9"/>
    <p:sldId id="576" r:id="rId10"/>
    <p:sldId id="555" r:id="rId11"/>
    <p:sldId id="574" r:id="rId12"/>
    <p:sldId id="512" r:id="rId13"/>
    <p:sldId id="513" r:id="rId14"/>
    <p:sldId id="517" r:id="rId15"/>
    <p:sldId id="511" r:id="rId16"/>
    <p:sldId id="516" r:id="rId17"/>
    <p:sldId id="556" r:id="rId18"/>
    <p:sldId id="557" r:id="rId19"/>
    <p:sldId id="559" r:id="rId20"/>
    <p:sldId id="520" r:id="rId21"/>
    <p:sldId id="561" r:id="rId22"/>
    <p:sldId id="563" r:id="rId23"/>
    <p:sldId id="562" r:id="rId24"/>
    <p:sldId id="565" r:id="rId25"/>
    <p:sldId id="566" r:id="rId26"/>
    <p:sldId id="567" r:id="rId27"/>
    <p:sldId id="564" r:id="rId28"/>
    <p:sldId id="558" r:id="rId29"/>
    <p:sldId id="568" r:id="rId30"/>
    <p:sldId id="572" r:id="rId31"/>
    <p:sldId id="569" r:id="rId32"/>
    <p:sldId id="570" r:id="rId33"/>
    <p:sldId id="575" r:id="rId34"/>
    <p:sldId id="571" r:id="rId35"/>
    <p:sldId id="549" r:id="rId3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80"/>
    <a:srgbClr val="8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46F890A9-2807-4EBB-B81D-B2AA78EC7F39}" styleName="Dark Style 2 - Accent 5/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91EBBBCC-DAD2-459C-BE2E-F6DE35CF9A28}" styleName="Dark Style 2 - Accent 3/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0660B408-B3CF-4A94-85FC-2B1E0A45F4A2}" styleName="Dark Style 2 - Accent 1/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5202B0CA-FC54-4496-8BCA-5EF66A818D29}" styleName="Dark Styl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E8034E78-7F5D-4C2E-B375-FC64B27BC917}" styleName="Dark Styl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8020" autoAdjust="0"/>
  </p:normalViewPr>
  <p:slideViewPr>
    <p:cSldViewPr snapToGrid="0">
      <p:cViewPr>
        <p:scale>
          <a:sx n="125" d="100"/>
          <a:sy n="125" d="100"/>
        </p:scale>
        <p:origin x="-2208" y="-53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7.xml"/><Relationship Id="rId21" Type="http://schemas.openxmlformats.org/officeDocument/2006/relationships/slide" Target="slides/slide18.xml"/><Relationship Id="rId22" Type="http://schemas.openxmlformats.org/officeDocument/2006/relationships/slide" Target="slides/slide19.xml"/><Relationship Id="rId23" Type="http://schemas.openxmlformats.org/officeDocument/2006/relationships/slide" Target="slides/slide20.xml"/><Relationship Id="rId24" Type="http://schemas.openxmlformats.org/officeDocument/2006/relationships/slide" Target="slides/slide21.xml"/><Relationship Id="rId25" Type="http://schemas.openxmlformats.org/officeDocument/2006/relationships/slide" Target="slides/slide22.xml"/><Relationship Id="rId26" Type="http://schemas.openxmlformats.org/officeDocument/2006/relationships/slide" Target="slides/slide23.xml"/><Relationship Id="rId27" Type="http://schemas.openxmlformats.org/officeDocument/2006/relationships/slide" Target="slides/slide24.xml"/><Relationship Id="rId28" Type="http://schemas.openxmlformats.org/officeDocument/2006/relationships/slide" Target="slides/slide25.xml"/><Relationship Id="rId29" Type="http://schemas.openxmlformats.org/officeDocument/2006/relationships/slide" Target="slides/slide26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30" Type="http://schemas.openxmlformats.org/officeDocument/2006/relationships/slide" Target="slides/slide27.xml"/><Relationship Id="rId31" Type="http://schemas.openxmlformats.org/officeDocument/2006/relationships/slide" Target="slides/slide28.xml"/><Relationship Id="rId32" Type="http://schemas.openxmlformats.org/officeDocument/2006/relationships/slide" Target="slides/slide29.xml"/><Relationship Id="rId9" Type="http://schemas.openxmlformats.org/officeDocument/2006/relationships/slide" Target="slides/slide6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Relationship Id="rId33" Type="http://schemas.openxmlformats.org/officeDocument/2006/relationships/slide" Target="slides/slide30.xml"/><Relationship Id="rId34" Type="http://schemas.openxmlformats.org/officeDocument/2006/relationships/slide" Target="slides/slide31.xml"/><Relationship Id="rId35" Type="http://schemas.openxmlformats.org/officeDocument/2006/relationships/slide" Target="slides/slide32.xml"/><Relationship Id="rId36" Type="http://schemas.openxmlformats.org/officeDocument/2006/relationships/slide" Target="slides/slide33.xml"/><Relationship Id="rId10" Type="http://schemas.openxmlformats.org/officeDocument/2006/relationships/slide" Target="slides/slide7.xml"/><Relationship Id="rId11" Type="http://schemas.openxmlformats.org/officeDocument/2006/relationships/slide" Target="slides/slide8.xml"/><Relationship Id="rId12" Type="http://schemas.openxmlformats.org/officeDocument/2006/relationships/slide" Target="slides/slide9.xml"/><Relationship Id="rId13" Type="http://schemas.openxmlformats.org/officeDocument/2006/relationships/slide" Target="slides/slide10.xml"/><Relationship Id="rId14" Type="http://schemas.openxmlformats.org/officeDocument/2006/relationships/slide" Target="slides/slide11.xml"/><Relationship Id="rId15" Type="http://schemas.openxmlformats.org/officeDocument/2006/relationships/slide" Target="slides/slide12.xml"/><Relationship Id="rId16" Type="http://schemas.openxmlformats.org/officeDocument/2006/relationships/slide" Target="slides/slide13.xml"/><Relationship Id="rId17" Type="http://schemas.openxmlformats.org/officeDocument/2006/relationships/slide" Target="slides/slide14.xml"/><Relationship Id="rId18" Type="http://schemas.openxmlformats.org/officeDocument/2006/relationships/slide" Target="slides/slide15.xml"/><Relationship Id="rId19" Type="http://schemas.openxmlformats.org/officeDocument/2006/relationships/slide" Target="slides/slide16.xml"/><Relationship Id="rId37" Type="http://schemas.openxmlformats.org/officeDocument/2006/relationships/notesMaster" Target="notesMasters/notesMaster1.xml"/><Relationship Id="rId38" Type="http://schemas.openxmlformats.org/officeDocument/2006/relationships/handoutMaster" Target="handoutMasters/handoutMaster1.xml"/><Relationship Id="rId39" Type="http://schemas.openxmlformats.org/officeDocument/2006/relationships/printerSettings" Target="printerSettings/printerSettings1.bin"/><Relationship Id="rId40" Type="http://schemas.openxmlformats.org/officeDocument/2006/relationships/presProps" Target="presProps.xml"/><Relationship Id="rId41" Type="http://schemas.openxmlformats.org/officeDocument/2006/relationships/viewProps" Target="viewProps.xml"/><Relationship Id="rId42" Type="http://schemas.openxmlformats.org/officeDocument/2006/relationships/theme" Target="theme/theme1.xml"/><Relationship Id="rId43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C4057F5-15AF-C24E-BC2D-DD18FB3CA919}" type="datetimeFigureOut">
              <a:rPr lang="ja-JP" altLang="en-US" smtClean="0"/>
              <a:pPr/>
              <a:t>2015/08/04</a:t>
            </a:fld>
            <a:endParaRPr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4971BC-FB4A-3744-9F6C-4B5FDA158C7D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04023870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9913783-B2A7-4B55-B07B-BF35948CAB5D}" type="datetimeFigureOut">
              <a:rPr lang="en-US" altLang="ja-JP" smtClean="0"/>
              <a:pPr/>
              <a:t>2015/08/04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FFD465-24CA-48FE-8BBF-33B5105D99F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241856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374D70-582E-554B-AB4F-C2A5ACF9A565}" type="slidenum">
              <a:rPr kumimoji="1" lang="ja-JP" altLang="en-US" smtClean="0"/>
              <a:t>30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995642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4.jpeg"/><Relationship Id="rId5" Type="http://schemas.openxmlformats.org/officeDocument/2006/relationships/image" Target="../media/image5.jpeg"/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.jpe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2015/07/30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CERN-KEK Committee, 10th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2015/07/30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CERN-KEK Committee, 10th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2015/07/30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CERN-KEK Committee, 10th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1314" y="1861231"/>
            <a:ext cx="4149834" cy="199874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08310" y="1608069"/>
            <a:ext cx="3978489" cy="2506731"/>
          </a:xfrm>
        </p:spPr>
        <p:txBody>
          <a:bodyPr/>
          <a:lstStyle>
            <a:lvl1pPr algn="l">
              <a:lnSpc>
                <a:spcPct val="100000"/>
              </a:lnSpc>
              <a:defRPr b="1" i="0">
                <a:solidFill>
                  <a:srgbClr val="005872"/>
                </a:solidFill>
                <a:effectLst>
                  <a:outerShdw blurRad="63500" dist="31750" dir="2700000" algn="tl" rotWithShape="0">
                    <a:srgbClr val="9CB0D5">
                      <a:alpha val="50000"/>
                    </a:srgbClr>
                  </a:outerShdw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114800"/>
            <a:ext cx="8229600" cy="1828800"/>
          </a:xfrm>
        </p:spPr>
        <p:txBody>
          <a:bodyPr lIns="0" rIns="0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500" b="1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4561279" y="1967225"/>
            <a:ext cx="0" cy="1786759"/>
          </a:xfrm>
          <a:prstGeom prst="line">
            <a:avLst/>
          </a:prstGeom>
          <a:ln>
            <a:solidFill>
              <a:srgbClr val="5BC1E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692447" y="6117173"/>
            <a:ext cx="76836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/>
            <a:r>
              <a:rPr lang="en-US" sz="1200" dirty="0" smtClean="0">
                <a:solidFill>
                  <a:srgbClr val="4BACC6">
                    <a:lumMod val="75000"/>
                  </a:srgbClr>
                </a:solidFill>
              </a:rPr>
              <a:t>The </a:t>
            </a:r>
            <a:r>
              <a:rPr lang="en-US" sz="1200" dirty="0" err="1" smtClean="0">
                <a:solidFill>
                  <a:srgbClr val="4BACC6">
                    <a:lumMod val="75000"/>
                  </a:srgbClr>
                </a:solidFill>
              </a:rPr>
              <a:t>HiLumi</a:t>
            </a:r>
            <a:r>
              <a:rPr lang="en-US" sz="1200" dirty="0" smtClean="0">
                <a:solidFill>
                  <a:srgbClr val="4BACC6">
                    <a:lumMod val="75000"/>
                  </a:srgbClr>
                </a:solidFill>
              </a:rPr>
              <a:t> LHC Design Study is included in the High Luminosity LHC project and is partly funded by the European Commission within the Framework </a:t>
            </a:r>
            <a:r>
              <a:rPr lang="en-US" sz="1200" dirty="0" err="1" smtClean="0">
                <a:solidFill>
                  <a:srgbClr val="4BACC6">
                    <a:lumMod val="75000"/>
                  </a:srgbClr>
                </a:solidFill>
              </a:rPr>
              <a:t>Programme</a:t>
            </a:r>
            <a:r>
              <a:rPr lang="en-US" sz="1200" dirty="0" smtClean="0">
                <a:solidFill>
                  <a:srgbClr val="4BACC6">
                    <a:lumMod val="75000"/>
                  </a:srgbClr>
                </a:solidFill>
              </a:rPr>
              <a:t> 7 Capacities Specific </a:t>
            </a:r>
            <a:r>
              <a:rPr lang="en-US" sz="1200" dirty="0" err="1" smtClean="0">
                <a:solidFill>
                  <a:srgbClr val="4BACC6">
                    <a:lumMod val="75000"/>
                  </a:srgbClr>
                </a:solidFill>
              </a:rPr>
              <a:t>Programme</a:t>
            </a:r>
            <a:r>
              <a:rPr lang="en-US" sz="1200" dirty="0" smtClean="0">
                <a:solidFill>
                  <a:srgbClr val="4BACC6">
                    <a:lumMod val="75000"/>
                  </a:srgbClr>
                </a:solidFill>
              </a:rPr>
              <a:t>, Grant Agreement 284404. </a:t>
            </a:r>
            <a:endParaRPr lang="en-GB" sz="1200" dirty="0">
              <a:solidFill>
                <a:srgbClr val="4BACC6">
                  <a:lumMod val="75000"/>
                </a:srgbClr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6430" y="6147097"/>
            <a:ext cx="493025" cy="40181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60290" y="6207140"/>
            <a:ext cx="417381" cy="2817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287930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2015/07/30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CERN-KEK Committee, 10th Meeting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3512473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2015/07/30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CERN-KEK Committee, 10th Meeting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9452693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2015/07/30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CERN-KEK Committee, 10th Meeting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6914764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2015/07/30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CERN-KEK Committee, 10th Meeting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26587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2015/07/30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CERN-KEK Committee, 10th Meeting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1878283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2015/07/30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CERN-KEK Committee, 10th Meeting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6355933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2015/07/30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CERN-KEK Committee, 10th Meeting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5825787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2015/07/30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CERN-KEK Committee, 10th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2015/07/30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CERN-KEK Committee, 10th Meeting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4346169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2015/07/30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CERN-KEK Committee, 10th Meeting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2192635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2015/07/30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CERN-KEK Committee, 10th Meeting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6489739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2015/07/30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CERN-KEK Committee, 10th Meeting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1130377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2015/07/30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CERN-KEK Committee, 10th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2015/07/30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CERN-KEK Committee, 10th Meeting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2015/07/30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CERN-KEK Committee, 10th Meeting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2015/07/30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CERN-KEK Committee, 10th Meeting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2015/07/30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CERN-KEK Committee, 10th Meeting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2015/07/30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CERN-KEK Committee, 10th Meeting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2015/07/30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CERN-KEK Committee, 10th Meeting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4" Type="http://schemas.openxmlformats.org/officeDocument/2006/relationships/image" Target="../media/image2.jpeg"/><Relationship Id="rId1" Type="http://schemas.openxmlformats.org/officeDocument/2006/relationships/slideLayout" Target="../slideLayouts/slideLayout12.xml"/><Relationship Id="rId2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3.xml"/><Relationship Id="rId12" Type="http://schemas.openxmlformats.org/officeDocument/2006/relationships/theme" Target="../theme/theme3.xml"/><Relationship Id="rId1" Type="http://schemas.openxmlformats.org/officeDocument/2006/relationships/slideLayout" Target="../slideLayouts/slideLayout13.xml"/><Relationship Id="rId2" Type="http://schemas.openxmlformats.org/officeDocument/2006/relationships/slideLayout" Target="../slideLayouts/slideLayout14.xml"/><Relationship Id="rId3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7.xml"/><Relationship Id="rId6" Type="http://schemas.openxmlformats.org/officeDocument/2006/relationships/slideLayout" Target="../slideLayouts/slideLayout18.xml"/><Relationship Id="rId7" Type="http://schemas.openxmlformats.org/officeDocument/2006/relationships/slideLayout" Target="../slideLayouts/slideLayout19.xml"/><Relationship Id="rId8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1.xml"/><Relationship Id="rId10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542613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2015/07/30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542613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CERN-KEK Committee, 10th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542613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5769864" y="3154680"/>
            <a:ext cx="6537962" cy="228600"/>
          </a:xfrm>
          <a:prstGeom prst="rect">
            <a:avLst/>
          </a:prstGeom>
        </p:spPr>
        <p:txBody>
          <a:bodyPr vert="horz" lIns="91440" tIns="0" rIns="91440" bIns="0" rtlCol="0" anchor="ctr"/>
          <a:lstStyle>
            <a:lvl1pPr algn="l">
              <a:defRPr sz="1000" baseline="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pPr defTabSz="457200"/>
            <a:r>
              <a:rPr lang="en-US" smtClean="0">
                <a:solidFill>
                  <a:prstClr val="white">
                    <a:lumMod val="75000"/>
                  </a:prstClr>
                </a:solidFill>
              </a:rPr>
              <a:t>2015/07/30</a:t>
            </a:r>
            <a:endParaRPr lang="en-US" dirty="0">
              <a:solidFill>
                <a:prstClr val="white">
                  <a:lumMod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0" y="6537960"/>
            <a:ext cx="4114800" cy="320040"/>
          </a:xfrm>
          <a:prstGeom prst="rect">
            <a:avLst/>
          </a:prstGeom>
        </p:spPr>
        <p:txBody>
          <a:bodyPr vert="horz" lIns="91440" tIns="0" rIns="91440" bIns="0" rtlCol="0" anchor="ctr" anchorCtr="0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/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CERN-KEK Committee, 10th Meeting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86800" y="6537960"/>
            <a:ext cx="457200" cy="320040"/>
          </a:xfrm>
          <a:prstGeom prst="rect">
            <a:avLst/>
          </a:prstGeom>
        </p:spPr>
        <p:txBody>
          <a:bodyPr vert="horz" lIns="91440" tIns="0" rIns="91440" bIns="0" rtlCol="0" anchor="ctr" anchorCtr="0"/>
          <a:lstStyle>
            <a:lvl1pPr algn="r">
              <a:defRPr sz="1200" b="1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defTabSz="457200"/>
            <a:fld id="{0FA004B2-1541-5046-B6F2-22AF56585712}" type="slidenum">
              <a:rPr lang="en-US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 defTabSz="457200"/>
              <a:t>‹#›</a:t>
            </a:fld>
            <a:endParaRPr lang="en-US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14400"/>
          </a:xfrm>
          <a:prstGeom prst="rect">
            <a:avLst/>
          </a:prstGeom>
        </p:spPr>
        <p:txBody>
          <a:bodyPr vert="horz" lIns="36000" tIns="0" rIns="36000" bIns="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88719"/>
            <a:ext cx="8229600" cy="5349240"/>
          </a:xfrm>
          <a:prstGeom prst="rect">
            <a:avLst/>
          </a:prstGeom>
        </p:spPr>
        <p:txBody>
          <a:bodyPr vert="horz" lIns="91440" tIns="0" rIns="91440" bIns="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pic>
        <p:nvPicPr>
          <p:cNvPr id="10" name="Picture 9" descr="2011-10-04_logoHiLumi561px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275" y="6163009"/>
            <a:ext cx="777850" cy="3749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99537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hf hdr="0"/>
  <p:txStyles>
    <p:titleStyle>
      <a:lvl1pPr algn="l" defTabSz="457200" rtl="0" eaLnBrk="1" latinLnBrk="0" hangingPunct="1">
        <a:spcBef>
          <a:spcPct val="0"/>
        </a:spcBef>
        <a:buNone/>
        <a:defRPr sz="4000" kern="1200" baseline="0">
          <a:solidFill>
            <a:schemeClr val="tx1">
              <a:lumMod val="75000"/>
              <a:lumOff val="25000"/>
            </a:schemeClr>
          </a:solidFill>
          <a:effectLst>
            <a:outerShdw blurRad="63500" dist="63500" dir="2700000" algn="tl" rotWithShape="0">
              <a:schemeClr val="bg1">
                <a:lumMod val="75000"/>
                <a:alpha val="50000"/>
              </a:schemeClr>
            </a:outerShdw>
          </a:effectLst>
          <a:latin typeface="+mj-lt"/>
          <a:ea typeface="+mj-ea"/>
          <a:cs typeface="+mj-cs"/>
        </a:defRPr>
      </a:lvl1pPr>
    </p:titleStyle>
    <p:bodyStyle>
      <a:lvl1pPr marL="228600" indent="-228600" algn="l" defTabSz="457200" rtl="0" eaLnBrk="1" latinLnBrk="0" hangingPunct="1">
        <a:lnSpc>
          <a:spcPct val="120000"/>
        </a:lnSpc>
        <a:spcBef>
          <a:spcPts val="600"/>
        </a:spcBef>
        <a:buClr>
          <a:srgbClr val="0089B5"/>
        </a:buClr>
        <a:buFont typeface="Arial"/>
        <a:buChar char="•"/>
        <a:defRPr sz="3200" kern="1200">
          <a:solidFill>
            <a:schemeClr val="tx1">
              <a:lumMod val="75000"/>
              <a:lumOff val="25000"/>
            </a:schemeClr>
          </a:solidFill>
          <a:effectLst>
            <a:outerShdw blurRad="63500" dist="63500" dir="2700000" algn="tl" rotWithShape="0">
              <a:schemeClr val="bg1">
                <a:lumMod val="75000"/>
                <a:alpha val="50000"/>
              </a:schemeClr>
            </a:outerShdw>
          </a:effectLst>
          <a:latin typeface="+mn-lt"/>
          <a:ea typeface="+mn-ea"/>
          <a:cs typeface="+mn-cs"/>
        </a:defRPr>
      </a:lvl1pPr>
      <a:lvl2pPr marL="457200" indent="-228600" algn="l" defTabSz="457200" rtl="0" eaLnBrk="1" latinLnBrk="0" hangingPunct="1">
        <a:lnSpc>
          <a:spcPct val="120000"/>
        </a:lnSpc>
        <a:spcBef>
          <a:spcPts val="400"/>
        </a:spcBef>
        <a:buClr>
          <a:srgbClr val="0089B5"/>
        </a:buClr>
        <a:buSzPct val="95000"/>
        <a:buFont typeface="Arial"/>
        <a:buChar char="•"/>
        <a:defRPr sz="3200" kern="1200" baseline="0">
          <a:solidFill>
            <a:schemeClr val="tx1">
              <a:lumMod val="75000"/>
              <a:lumOff val="25000"/>
            </a:schemeClr>
          </a:solidFill>
          <a:effectLst>
            <a:outerShdw blurRad="63500" dist="63500" dir="2700000" algn="tl" rotWithShape="0">
              <a:schemeClr val="bg1">
                <a:lumMod val="75000"/>
                <a:alpha val="50000"/>
              </a:schemeClr>
            </a:outerShdw>
          </a:effectLst>
          <a:latin typeface="+mn-lt"/>
          <a:ea typeface="+mn-ea"/>
          <a:cs typeface="+mn-cs"/>
        </a:defRPr>
      </a:lvl2pPr>
      <a:lvl3pPr marL="685800" indent="-228600" algn="l" defTabSz="457200" rtl="0" eaLnBrk="1" latinLnBrk="0" hangingPunct="1">
        <a:lnSpc>
          <a:spcPct val="120000"/>
        </a:lnSpc>
        <a:spcBef>
          <a:spcPts val="200"/>
        </a:spcBef>
        <a:buClr>
          <a:srgbClr val="0089B5"/>
        </a:buClr>
        <a:buSzPct val="90000"/>
        <a:buFont typeface="Arial"/>
        <a:buChar char="•"/>
        <a:defRPr sz="2800" kern="1200" baseline="0">
          <a:solidFill>
            <a:schemeClr val="tx1">
              <a:lumMod val="75000"/>
              <a:lumOff val="25000"/>
            </a:schemeClr>
          </a:solidFill>
          <a:effectLst>
            <a:outerShdw blurRad="63500" dist="63500" dir="2700000" algn="tl" rotWithShape="0">
              <a:schemeClr val="bg1">
                <a:lumMod val="75000"/>
                <a:alpha val="50000"/>
              </a:schemeClr>
            </a:outerShdw>
          </a:effectLst>
          <a:latin typeface="+mn-lt"/>
          <a:ea typeface="+mn-ea"/>
          <a:cs typeface="+mn-cs"/>
        </a:defRPr>
      </a:lvl3pPr>
      <a:lvl4pPr marL="914400" indent="-228600" algn="l" defTabSz="457200" rtl="0" eaLnBrk="1" latinLnBrk="0" hangingPunct="1">
        <a:lnSpc>
          <a:spcPct val="120000"/>
        </a:lnSpc>
        <a:spcBef>
          <a:spcPts val="200"/>
        </a:spcBef>
        <a:buClr>
          <a:srgbClr val="0089B5"/>
        </a:buClr>
        <a:buSzPct val="90000"/>
        <a:buFont typeface="Arial"/>
        <a:buChar char="•"/>
        <a:defRPr sz="2800" kern="1200" baseline="0">
          <a:solidFill>
            <a:schemeClr val="tx1">
              <a:lumMod val="75000"/>
              <a:lumOff val="25000"/>
            </a:schemeClr>
          </a:solidFill>
          <a:effectLst>
            <a:outerShdw blurRad="63500" dist="63500" dir="2700000" algn="tl" rotWithShape="0">
              <a:schemeClr val="bg1">
                <a:lumMod val="75000"/>
                <a:alpha val="50000"/>
              </a:schemeClr>
            </a:outerShdw>
          </a:effectLst>
          <a:latin typeface="+mn-lt"/>
          <a:ea typeface="+mn-ea"/>
          <a:cs typeface="+mn-cs"/>
        </a:defRPr>
      </a:lvl4pPr>
      <a:lvl5pPr marL="1143000" indent="-228600" algn="l" defTabSz="457200" rtl="0" eaLnBrk="1" latinLnBrk="0" hangingPunct="1">
        <a:lnSpc>
          <a:spcPct val="120000"/>
        </a:lnSpc>
        <a:spcBef>
          <a:spcPts val="0"/>
        </a:spcBef>
        <a:buClr>
          <a:schemeClr val="bg1">
            <a:lumMod val="50000"/>
          </a:schemeClr>
        </a:buClr>
        <a:buSzPct val="90000"/>
        <a:buFont typeface="Arial"/>
        <a:buChar char="•"/>
        <a:defRPr sz="2800" kern="1200" baseline="0">
          <a:solidFill>
            <a:schemeClr val="tx1">
              <a:lumMod val="50000"/>
              <a:lumOff val="50000"/>
            </a:schemeClr>
          </a:solidFill>
          <a:effectLst>
            <a:outerShdw blurRad="63500" dist="63500" dir="2700000" algn="tl" rotWithShape="0">
              <a:schemeClr val="bg1">
                <a:lumMod val="75000"/>
                <a:alpha val="50000"/>
              </a:schemeClr>
            </a:outerShdw>
          </a:effectLst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2015/07/30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CERN-KEK Committee, 10th Meeting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485272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</p:sldLayoutIdLst>
  <p:timing>
    <p:tnLst>
      <p:par>
        <p:cTn xmlns:p14="http://schemas.microsoft.com/office/powerpoint/2010/main" id="1" dur="indefinite" restart="never" nodeType="tmRoot"/>
      </p:par>
    </p:tnLst>
  </p:timing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6.gif"/><Relationship Id="rId3" Type="http://schemas.openxmlformats.org/officeDocument/2006/relationships/image" Target="../media/image7.png"/></Relationships>
</file>

<file path=ppt/slides/_rels/slide10.xml.rels><?xml version="1.0" encoding="UTF-8" standalone="yes"?>
<Relationships xmlns="http://schemas.openxmlformats.org/package/2006/relationships"><Relationship Id="rId11" Type="http://schemas.openxmlformats.org/officeDocument/2006/relationships/image" Target="../media/image20.png"/><Relationship Id="rId12" Type="http://schemas.openxmlformats.org/officeDocument/2006/relationships/hyperlink" Target="http://www.iconarchive.com/show/flag-icons-by-gosquared/Spain-icon.html" TargetMode="External"/><Relationship Id="rId13" Type="http://schemas.openxmlformats.org/officeDocument/2006/relationships/image" Target="../media/image21.png"/><Relationship Id="rId14" Type="http://schemas.openxmlformats.org/officeDocument/2006/relationships/image" Target="../media/image22.png"/><Relationship Id="rId15" Type="http://schemas.openxmlformats.org/officeDocument/2006/relationships/hyperlink" Target="http://www.iconarchive.com/show/flag-icons-by-gosquared/United-Kingdom-icon.html" TargetMode="External"/><Relationship Id="rId16" Type="http://schemas.openxmlformats.org/officeDocument/2006/relationships/image" Target="../media/image23.png"/><Relationship Id="rId17" Type="http://schemas.openxmlformats.org/officeDocument/2006/relationships/image" Target="../media/image24.png"/><Relationship Id="rId1" Type="http://schemas.openxmlformats.org/officeDocument/2006/relationships/slideLayout" Target="../slideLayouts/slideLayout14.xml"/><Relationship Id="rId2" Type="http://schemas.openxmlformats.org/officeDocument/2006/relationships/image" Target="../media/image15.png"/><Relationship Id="rId3" Type="http://schemas.openxmlformats.org/officeDocument/2006/relationships/image" Target="../media/image16.png"/><Relationship Id="rId4" Type="http://schemas.openxmlformats.org/officeDocument/2006/relationships/hyperlink" Target="http://www.iconarchive.com/show/flag-icons-by-gosquared/United-States-icon.html" TargetMode="External"/><Relationship Id="rId5" Type="http://schemas.openxmlformats.org/officeDocument/2006/relationships/image" Target="../media/image17.png"/><Relationship Id="rId6" Type="http://schemas.openxmlformats.org/officeDocument/2006/relationships/hyperlink" Target="http://www.iconarchive.com/show/flag-icons-by-gosquared/Japan-icon.html" TargetMode="External"/><Relationship Id="rId7" Type="http://schemas.openxmlformats.org/officeDocument/2006/relationships/image" Target="../media/image18.png"/><Relationship Id="rId8" Type="http://schemas.openxmlformats.org/officeDocument/2006/relationships/hyperlink" Target="http://www.iconarchive.com/show/flag-icons-by-gosquared/France-icon.html" TargetMode="External"/><Relationship Id="rId9" Type="http://schemas.openxmlformats.org/officeDocument/2006/relationships/image" Target="../media/image19.png"/><Relationship Id="rId10" Type="http://schemas.openxmlformats.org/officeDocument/2006/relationships/hyperlink" Target="http://www.iconarchive.com/show/flag-icons-by-gosquared/Italy-icon.html" TargetMode="Externa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image" Target="../media/image25.png"/><Relationship Id="rId3" Type="http://schemas.openxmlformats.org/officeDocument/2006/relationships/image" Target="../media/image26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4" Type="http://schemas.openxmlformats.org/officeDocument/2006/relationships/image" Target="../media/image29.png"/><Relationship Id="rId5" Type="http://schemas.openxmlformats.org/officeDocument/2006/relationships/image" Target="../media/image30.png"/><Relationship Id="rId1" Type="http://schemas.openxmlformats.org/officeDocument/2006/relationships/slideLayout" Target="../slideLayouts/slideLayout14.xml"/><Relationship Id="rId2" Type="http://schemas.openxmlformats.org/officeDocument/2006/relationships/image" Target="../media/image27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image" Target="../media/image31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emf"/><Relationship Id="rId4" Type="http://schemas.openxmlformats.org/officeDocument/2006/relationships/image" Target="../media/image34.png"/><Relationship Id="rId5" Type="http://schemas.openxmlformats.org/officeDocument/2006/relationships/image" Target="../media/image35.emf"/><Relationship Id="rId1" Type="http://schemas.openxmlformats.org/officeDocument/2006/relationships/slideLayout" Target="../slideLayouts/slideLayout14.xml"/><Relationship Id="rId2" Type="http://schemas.openxmlformats.org/officeDocument/2006/relationships/image" Target="../media/image32.e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4" Type="http://schemas.openxmlformats.org/officeDocument/2006/relationships/image" Target="../media/image37.png"/><Relationship Id="rId5" Type="http://schemas.openxmlformats.org/officeDocument/2006/relationships/image" Target="../media/image38.png"/><Relationship Id="rId6" Type="http://schemas.openxmlformats.org/officeDocument/2006/relationships/image" Target="../media/image39.png"/><Relationship Id="rId7" Type="http://schemas.openxmlformats.org/officeDocument/2006/relationships/image" Target="../media/image40.png"/><Relationship Id="rId1" Type="http://schemas.openxmlformats.org/officeDocument/2006/relationships/slideLayout" Target="../slideLayouts/slideLayout14.xml"/><Relationship Id="rId2" Type="http://schemas.openxmlformats.org/officeDocument/2006/relationships/image" Target="../media/image36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emf"/><Relationship Id="rId4" Type="http://schemas.openxmlformats.org/officeDocument/2006/relationships/oleObject" Target="../embeddings/oleObject1.bin"/><Relationship Id="rId5" Type="http://schemas.openxmlformats.org/officeDocument/2006/relationships/image" Target="../media/image41.emf"/><Relationship Id="rId6" Type="http://schemas.openxmlformats.org/officeDocument/2006/relationships/image" Target="../media/image43.e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1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4" Type="http://schemas.openxmlformats.org/officeDocument/2006/relationships/image" Target="../media/image26.jpeg"/><Relationship Id="rId1" Type="http://schemas.openxmlformats.org/officeDocument/2006/relationships/slideLayout" Target="../slideLayouts/slideLayout14.xml"/><Relationship Id="rId2" Type="http://schemas.openxmlformats.org/officeDocument/2006/relationships/image" Target="../media/image44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emf"/><Relationship Id="rId4" Type="http://schemas.openxmlformats.org/officeDocument/2006/relationships/image" Target="../media/image48.emf"/><Relationship Id="rId5" Type="http://schemas.openxmlformats.org/officeDocument/2006/relationships/image" Target="../media/image49.emf"/><Relationship Id="rId1" Type="http://schemas.openxmlformats.org/officeDocument/2006/relationships/slideLayout" Target="../slideLayouts/slideLayout14.xml"/><Relationship Id="rId2" Type="http://schemas.openxmlformats.org/officeDocument/2006/relationships/image" Target="../media/image46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image" Target="../media/image50.e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emf"/><Relationship Id="rId4" Type="http://schemas.openxmlformats.org/officeDocument/2006/relationships/image" Target="../media/image53.jpeg"/><Relationship Id="rId5" Type="http://schemas.openxmlformats.org/officeDocument/2006/relationships/image" Target="../media/image54.jpeg"/><Relationship Id="rId1" Type="http://schemas.openxmlformats.org/officeDocument/2006/relationships/slideLayout" Target="../slideLayouts/slideLayout14.xml"/><Relationship Id="rId2" Type="http://schemas.openxmlformats.org/officeDocument/2006/relationships/image" Target="../media/image51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image" Target="../media/image55.em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4" Type="http://schemas.openxmlformats.org/officeDocument/2006/relationships/image" Target="../media/image58.png"/><Relationship Id="rId5" Type="http://schemas.openxmlformats.org/officeDocument/2006/relationships/image" Target="../media/image59.png"/><Relationship Id="rId6" Type="http://schemas.openxmlformats.org/officeDocument/2006/relationships/image" Target="../media/image60.jpg"/><Relationship Id="rId7" Type="http://schemas.openxmlformats.org/officeDocument/2006/relationships/image" Target="../media/image61.png"/><Relationship Id="rId1" Type="http://schemas.openxmlformats.org/officeDocument/2006/relationships/slideLayout" Target="../slideLayouts/slideLayout14.xml"/><Relationship Id="rId2" Type="http://schemas.openxmlformats.org/officeDocument/2006/relationships/image" Target="../media/image56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4" Type="http://schemas.openxmlformats.org/officeDocument/2006/relationships/image" Target="../media/image64.png"/><Relationship Id="rId5" Type="http://schemas.openxmlformats.org/officeDocument/2006/relationships/image" Target="../media/image65.png"/><Relationship Id="rId1" Type="http://schemas.openxmlformats.org/officeDocument/2006/relationships/slideLayout" Target="../slideLayouts/slideLayout14.xml"/><Relationship Id="rId2" Type="http://schemas.openxmlformats.org/officeDocument/2006/relationships/image" Target="../media/image62.emf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image" Target="../media/image66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jpeg"/><Relationship Id="rId4" Type="http://schemas.openxmlformats.org/officeDocument/2006/relationships/image" Target="../media/image69.jpeg"/><Relationship Id="rId5" Type="http://schemas.openxmlformats.org/officeDocument/2006/relationships/image" Target="../media/image70.jpeg"/><Relationship Id="rId6" Type="http://schemas.openxmlformats.org/officeDocument/2006/relationships/image" Target="../media/image31.png"/><Relationship Id="rId1" Type="http://schemas.openxmlformats.org/officeDocument/2006/relationships/slideLayout" Target="../slideLayouts/slideLayout14.xml"/><Relationship Id="rId2" Type="http://schemas.openxmlformats.org/officeDocument/2006/relationships/image" Target="../media/image67.emf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image" Target="../media/image71.jpeg"/><Relationship Id="rId3" Type="http://schemas.openxmlformats.org/officeDocument/2006/relationships/image" Target="../media/image72.jpe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image" Target="../media/image73.png"/><Relationship Id="rId3" Type="http://schemas.openxmlformats.org/officeDocument/2006/relationships/image" Target="../media/image74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emf"/><Relationship Id="rId4" Type="http://schemas.openxmlformats.org/officeDocument/2006/relationships/image" Target="../media/image76.emf"/><Relationship Id="rId5" Type="http://schemas.openxmlformats.org/officeDocument/2006/relationships/image" Target="../media/image77.png"/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image" Target="../media/image8.jpeg"/><Relationship Id="rId3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image" Target="../media/image10.png"/><Relationship Id="rId3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image" Target="../media/image12.png"/><Relationship Id="rId3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image" Target="../media/image14.em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419600" y="1136029"/>
            <a:ext cx="4368800" cy="3016871"/>
          </a:xfrm>
        </p:spPr>
        <p:txBody>
          <a:bodyPr/>
          <a:lstStyle/>
          <a:p>
            <a:pPr algn="ctr"/>
            <a:r>
              <a:rPr lang="en-US" altLang="ja-JP" sz="4400" dirty="0" smtClean="0">
                <a:effectLst/>
              </a:rPr>
              <a:t>Development Status</a:t>
            </a:r>
            <a:r>
              <a:rPr lang="en-US" altLang="ja-JP" sz="4400" dirty="0">
                <a:effectLst/>
              </a:rPr>
              <a:t> </a:t>
            </a:r>
            <a:r>
              <a:rPr lang="en-US" altLang="ja-JP" sz="4400" dirty="0" smtClean="0">
                <a:effectLst/>
              </a:rPr>
              <a:t>of the Beam </a:t>
            </a:r>
            <a:r>
              <a:rPr lang="en-US" altLang="ja-JP" sz="4400" dirty="0">
                <a:effectLst/>
              </a:rPr>
              <a:t>S</a:t>
            </a:r>
            <a:r>
              <a:rPr lang="en-US" altLang="ja-JP" sz="4400" dirty="0" smtClean="0">
                <a:effectLst/>
              </a:rPr>
              <a:t>eparation </a:t>
            </a:r>
            <a:r>
              <a:rPr lang="en-US" altLang="ja-JP" sz="4400" dirty="0">
                <a:effectLst/>
              </a:rPr>
              <a:t>D</a:t>
            </a:r>
            <a:r>
              <a:rPr lang="en-US" altLang="ja-JP" sz="4400" dirty="0" smtClean="0">
                <a:effectLst/>
              </a:rPr>
              <a:t>ipole D1</a:t>
            </a:r>
            <a:endParaRPr lang="en-US" sz="4400" dirty="0">
              <a:effectLst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41703" y="4434101"/>
            <a:ext cx="8487896" cy="836399"/>
          </a:xfrm>
        </p:spPr>
        <p:txBody>
          <a:bodyPr>
            <a:noAutofit/>
          </a:bodyPr>
          <a:lstStyle/>
          <a:p>
            <a:r>
              <a:rPr lang="en-US" sz="2800" b="0" dirty="0" smtClean="0">
                <a:solidFill>
                  <a:schemeClr val="tx1"/>
                </a:solidFill>
                <a:effectLst/>
              </a:rPr>
              <a:t>T. Nakamoto</a:t>
            </a:r>
          </a:p>
          <a:p>
            <a:r>
              <a:rPr lang="en-US" sz="2800" b="0" dirty="0" smtClean="0">
                <a:solidFill>
                  <a:srgbClr val="000000"/>
                </a:solidFill>
                <a:effectLst/>
              </a:rPr>
              <a:t>KEK</a:t>
            </a:r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0754" y="139855"/>
            <a:ext cx="1352446" cy="774384"/>
          </a:xfrm>
          <a:prstGeom prst="rect">
            <a:avLst/>
          </a:prstGeom>
        </p:spPr>
      </p:pic>
      <p:pic>
        <p:nvPicPr>
          <p:cNvPr id="5" name="Picture 3" descr="200px-CERN_logo.svg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31743" y="68912"/>
            <a:ext cx="1133494" cy="1099488"/>
          </a:xfrm>
          <a:prstGeom prst="rect">
            <a:avLst/>
          </a:prstGeom>
        </p:spPr>
      </p:pic>
      <p:sp>
        <p:nvSpPr>
          <p:cNvPr id="6" name="テキスト ボックス 5"/>
          <p:cNvSpPr txBox="1"/>
          <p:nvPr/>
        </p:nvSpPr>
        <p:spPr>
          <a:xfrm>
            <a:off x="3232558" y="5640245"/>
            <a:ext cx="289807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400" dirty="0" smtClean="0"/>
              <a:t>CERN-KEK Committee</a:t>
            </a:r>
            <a:endParaRPr lang="en-US" altLang="ja-JP" sz="1400" dirty="0"/>
          </a:p>
          <a:p>
            <a:pPr algn="ctr"/>
            <a:r>
              <a:rPr lang="en-US" altLang="ja-JP" sz="1400" dirty="0" smtClean="0"/>
              <a:t>31 July 2015, CERN</a:t>
            </a:r>
            <a:endParaRPr kumimoji="1" lang="ja-JP" altLang="en-US" sz="1400" dirty="0"/>
          </a:p>
        </p:txBody>
      </p:sp>
    </p:spTree>
    <p:extLst>
      <p:ext uri="{BB962C8B-B14F-4D97-AF65-F5344CB8AC3E}">
        <p14:creationId xmlns:p14="http://schemas.microsoft.com/office/powerpoint/2010/main" val="39940552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179388" y="87313"/>
            <a:ext cx="8966200" cy="360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>
            <a:lvl1pPr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altLang="ja-JP" sz="4000" b="1" dirty="0" smtClean="0">
                <a:solidFill>
                  <a:schemeClr val="accent1"/>
                </a:solidFill>
                <a:latin typeface="+mj-lt"/>
              </a:rPr>
              <a:t>Layout of IR Magnets</a:t>
            </a:r>
          </a:p>
        </p:txBody>
      </p:sp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>
          <a:xfrm>
            <a:off x="6553200" y="6559546"/>
            <a:ext cx="2133600" cy="365125"/>
          </a:xfrm>
        </p:spPr>
        <p:txBody>
          <a:bodyPr/>
          <a:lstStyle/>
          <a:p>
            <a:fld id="{092B129B-82F7-934B-B7C5-A1EBDBE39D98}" type="slidenum">
              <a:rPr kumimoji="1" lang="ja-JP" altLang="en-US" smtClean="0"/>
              <a:t>10</a:t>
            </a:fld>
            <a:endParaRPr kumimoji="1" lang="ja-JP" altLang="en-US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0273" y="569639"/>
            <a:ext cx="8980227" cy="26214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テキスト ボックス 6"/>
          <p:cNvSpPr txBox="1"/>
          <p:nvPr/>
        </p:nvSpPr>
        <p:spPr>
          <a:xfrm>
            <a:off x="3441700" y="610960"/>
            <a:ext cx="1085303" cy="461665"/>
          </a:xfrm>
          <a:prstGeom prst="rect">
            <a:avLst/>
          </a:prstGeom>
          <a:noFill/>
          <a:ln>
            <a:solidFill>
              <a:srgbClr val="FFFF00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>
                <a:solidFill>
                  <a:srgbClr val="FFFF00"/>
                </a:solidFill>
              </a:rPr>
              <a:t>HL-LHC</a:t>
            </a:r>
            <a:endParaRPr kumimoji="1" lang="ja-JP" altLang="en-US" sz="2400" dirty="0">
              <a:solidFill>
                <a:srgbClr val="FFFF00"/>
              </a:solidFill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4635500" y="2528660"/>
            <a:ext cx="1796736" cy="461665"/>
          </a:xfrm>
          <a:prstGeom prst="rect">
            <a:avLst/>
          </a:prstGeom>
          <a:noFill/>
          <a:ln>
            <a:solidFill>
              <a:srgbClr val="FFFFFF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>
                <a:solidFill>
                  <a:schemeClr val="bg1"/>
                </a:solidFill>
              </a:rPr>
              <a:t>Nominal LHC</a:t>
            </a:r>
            <a:endParaRPr kumimoji="1" lang="ja-JP" altLang="en-US" sz="2400" dirty="0">
              <a:solidFill>
                <a:schemeClr val="bg1"/>
              </a:solidFill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2108200" y="2668360"/>
            <a:ext cx="7679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chemeClr val="bg1"/>
                </a:solidFill>
              </a:rPr>
              <a:t>NC D1</a:t>
            </a:r>
            <a:endParaRPr kumimoji="1" lang="ja-JP" altLang="en-US" dirty="0">
              <a:solidFill>
                <a:schemeClr val="bg1"/>
              </a:solidFill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4813300" y="483960"/>
            <a:ext cx="20376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FFFF00"/>
                </a:solidFill>
              </a:rPr>
              <a:t>IT Quads.</a:t>
            </a:r>
            <a:r>
              <a:rPr lang="en-US" altLang="ja-JP" dirty="0">
                <a:solidFill>
                  <a:srgbClr val="FFFF00"/>
                </a:solidFill>
              </a:rPr>
              <a:t> </a:t>
            </a:r>
            <a:r>
              <a:rPr lang="en-US" altLang="ja-JP" dirty="0" smtClean="0">
                <a:solidFill>
                  <a:srgbClr val="FFFF00"/>
                </a:solidFill>
              </a:rPr>
              <a:t>w/ Nb</a:t>
            </a:r>
            <a:r>
              <a:rPr lang="en-US" altLang="ja-JP" baseline="-25000" dirty="0" smtClean="0">
                <a:solidFill>
                  <a:srgbClr val="FFFF00"/>
                </a:solidFill>
              </a:rPr>
              <a:t>3</a:t>
            </a:r>
            <a:r>
              <a:rPr lang="en-US" altLang="ja-JP" dirty="0" smtClean="0">
                <a:solidFill>
                  <a:srgbClr val="FFFF00"/>
                </a:solidFill>
              </a:rPr>
              <a:t>Sn</a:t>
            </a:r>
            <a:endParaRPr kumimoji="1" lang="ja-JP" altLang="en-US" dirty="0">
              <a:solidFill>
                <a:srgbClr val="FFFF00"/>
              </a:solidFill>
            </a:endParaRPr>
          </a:p>
        </p:txBody>
      </p:sp>
      <p:cxnSp>
        <p:nvCxnSpPr>
          <p:cNvPr id="12" name="直線矢印コネクタ 11"/>
          <p:cNvCxnSpPr/>
          <p:nvPr/>
        </p:nvCxnSpPr>
        <p:spPr>
          <a:xfrm flipV="1">
            <a:off x="7416800" y="1842860"/>
            <a:ext cx="850900" cy="101600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テキスト ボックス 12"/>
          <p:cNvSpPr txBox="1"/>
          <p:nvPr/>
        </p:nvSpPr>
        <p:spPr>
          <a:xfrm>
            <a:off x="1117600" y="1322160"/>
            <a:ext cx="7250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>
                <a:solidFill>
                  <a:srgbClr val="FFFF00"/>
                </a:solidFill>
              </a:rPr>
              <a:t>S</a:t>
            </a:r>
            <a:r>
              <a:rPr kumimoji="1" lang="en-US" altLang="ja-JP" dirty="0" smtClean="0">
                <a:solidFill>
                  <a:srgbClr val="FFFF00"/>
                </a:solidFill>
              </a:rPr>
              <a:t>C D1</a:t>
            </a:r>
            <a:endParaRPr kumimoji="1" lang="ja-JP" altLang="en-US" dirty="0">
              <a:solidFill>
                <a:srgbClr val="FFFF00"/>
              </a:solidFill>
            </a:endParaRPr>
          </a:p>
        </p:txBody>
      </p:sp>
      <p:grpSp>
        <p:nvGrpSpPr>
          <p:cNvPr id="14" name="Group 4"/>
          <p:cNvGrpSpPr/>
          <p:nvPr/>
        </p:nvGrpSpPr>
        <p:grpSpPr>
          <a:xfrm>
            <a:off x="63500" y="3369879"/>
            <a:ext cx="8980226" cy="2372552"/>
            <a:chOff x="0" y="4065756"/>
            <a:chExt cx="9144000" cy="2372552"/>
          </a:xfrm>
        </p:grpSpPr>
        <p:pic>
          <p:nvPicPr>
            <p:cNvPr id="15" name="Picture 3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4065756"/>
              <a:ext cx="9144000" cy="23725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" name="Down Arrow 2"/>
            <p:cNvSpPr/>
            <p:nvPr/>
          </p:nvSpPr>
          <p:spPr>
            <a:xfrm rot="13593314">
              <a:off x="4705729" y="5379576"/>
              <a:ext cx="282808" cy="424748"/>
            </a:xfrm>
            <a:prstGeom prst="downArrow">
              <a:avLst>
                <a:gd name="adj1" fmla="val 13794"/>
                <a:gd name="adj2" fmla="val 54688"/>
              </a:avLst>
            </a:prstGeom>
            <a:solidFill>
              <a:srgbClr val="FFFF00"/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" name="Down Arrow 5"/>
            <p:cNvSpPr/>
            <p:nvPr/>
          </p:nvSpPr>
          <p:spPr>
            <a:xfrm rot="13593314">
              <a:off x="4179168" y="5379576"/>
              <a:ext cx="282808" cy="424748"/>
            </a:xfrm>
            <a:prstGeom prst="downArrow">
              <a:avLst>
                <a:gd name="adj1" fmla="val 13794"/>
                <a:gd name="adj2" fmla="val 54688"/>
              </a:avLst>
            </a:prstGeom>
            <a:solidFill>
              <a:srgbClr val="FFFF00"/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" name="Down Arrow 6"/>
            <p:cNvSpPr/>
            <p:nvPr/>
          </p:nvSpPr>
          <p:spPr>
            <a:xfrm rot="9531244">
              <a:off x="3523493" y="5282891"/>
              <a:ext cx="282808" cy="424748"/>
            </a:xfrm>
            <a:prstGeom prst="downArrow">
              <a:avLst>
                <a:gd name="adj1" fmla="val 13794"/>
                <a:gd name="adj2" fmla="val 54688"/>
              </a:avLst>
            </a:prstGeom>
            <a:solidFill>
              <a:srgbClr val="FFFF00"/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" name="Down Arrow 7"/>
            <p:cNvSpPr/>
            <p:nvPr/>
          </p:nvSpPr>
          <p:spPr>
            <a:xfrm rot="9531244">
              <a:off x="2304292" y="5270434"/>
              <a:ext cx="282808" cy="424748"/>
            </a:xfrm>
            <a:prstGeom prst="downArrow">
              <a:avLst>
                <a:gd name="adj1" fmla="val 13794"/>
                <a:gd name="adj2" fmla="val 54688"/>
              </a:avLst>
            </a:prstGeom>
            <a:solidFill>
              <a:srgbClr val="FFFF00"/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" name="Down Arrow 8"/>
            <p:cNvSpPr/>
            <p:nvPr/>
          </p:nvSpPr>
          <p:spPr>
            <a:xfrm rot="9531244">
              <a:off x="1425333" y="5173750"/>
              <a:ext cx="282808" cy="424748"/>
            </a:xfrm>
            <a:prstGeom prst="downArrow">
              <a:avLst>
                <a:gd name="adj1" fmla="val 13794"/>
                <a:gd name="adj2" fmla="val 54688"/>
              </a:avLst>
            </a:prstGeom>
            <a:solidFill>
              <a:srgbClr val="FFFF00"/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21" name="テキスト ボックス 20"/>
          <p:cNvSpPr txBox="1"/>
          <p:nvPr/>
        </p:nvSpPr>
        <p:spPr>
          <a:xfrm>
            <a:off x="2286000" y="3438831"/>
            <a:ext cx="1085303" cy="461665"/>
          </a:xfrm>
          <a:prstGeom prst="rect">
            <a:avLst/>
          </a:prstGeom>
          <a:noFill/>
          <a:ln>
            <a:solidFill>
              <a:srgbClr val="FFFF00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>
                <a:solidFill>
                  <a:srgbClr val="FFFF00"/>
                </a:solidFill>
              </a:rPr>
              <a:t>HL-LHC</a:t>
            </a:r>
            <a:endParaRPr kumimoji="1" lang="ja-JP" altLang="en-US" sz="2400" dirty="0">
              <a:solidFill>
                <a:srgbClr val="FFFF00"/>
              </a:solidFill>
            </a:endParaRPr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1422400" y="5229531"/>
            <a:ext cx="1796736" cy="461665"/>
          </a:xfrm>
          <a:prstGeom prst="rect">
            <a:avLst/>
          </a:prstGeom>
          <a:noFill/>
          <a:ln>
            <a:solidFill>
              <a:srgbClr val="FFFFFF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>
                <a:solidFill>
                  <a:schemeClr val="bg1"/>
                </a:solidFill>
              </a:rPr>
              <a:t>Nominal LHC</a:t>
            </a:r>
            <a:endParaRPr kumimoji="1" lang="ja-JP" altLang="en-US" sz="2400" dirty="0">
              <a:solidFill>
                <a:schemeClr val="bg1"/>
              </a:solidFill>
            </a:endParaRPr>
          </a:p>
        </p:txBody>
      </p:sp>
      <p:sp>
        <p:nvSpPr>
          <p:cNvPr id="23" name="角丸四角形 22"/>
          <p:cNvSpPr/>
          <p:nvPr/>
        </p:nvSpPr>
        <p:spPr>
          <a:xfrm>
            <a:off x="6464300" y="4023031"/>
            <a:ext cx="2463800" cy="1485900"/>
          </a:xfrm>
          <a:prstGeom prst="roundRect">
            <a:avLst/>
          </a:prstGeom>
          <a:noFill/>
          <a:ln w="19050" cmpd="sng"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24" name="直線コネクタ 23"/>
          <p:cNvCxnSpPr/>
          <p:nvPr/>
        </p:nvCxnSpPr>
        <p:spPr>
          <a:xfrm flipH="1" flipV="1">
            <a:off x="8788400" y="2592160"/>
            <a:ext cx="16933" cy="1437973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直線コネクタ 24"/>
          <p:cNvCxnSpPr/>
          <p:nvPr/>
        </p:nvCxnSpPr>
        <p:spPr>
          <a:xfrm flipH="1" flipV="1">
            <a:off x="520700" y="3023960"/>
            <a:ext cx="6151033" cy="989240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テキスト ボックス 25"/>
          <p:cNvSpPr txBox="1"/>
          <p:nvPr/>
        </p:nvSpPr>
        <p:spPr>
          <a:xfrm>
            <a:off x="165100" y="598260"/>
            <a:ext cx="15331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chemeClr val="bg1"/>
                </a:solidFill>
              </a:rPr>
              <a:t>IT Quads.&amp; D1</a:t>
            </a:r>
            <a:endParaRPr kumimoji="1" lang="ja-JP" altLang="en-US" dirty="0">
              <a:solidFill>
                <a:schemeClr val="bg1"/>
              </a:solidFill>
            </a:endParaRPr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114300" y="3388031"/>
            <a:ext cx="21625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chemeClr val="bg1"/>
                </a:solidFill>
              </a:rPr>
              <a:t>Long Straight Section</a:t>
            </a:r>
            <a:endParaRPr kumimoji="1" lang="ja-JP" altLang="en-US" dirty="0">
              <a:solidFill>
                <a:schemeClr val="bg1"/>
              </a:solidFill>
            </a:endParaRPr>
          </a:p>
        </p:txBody>
      </p:sp>
      <p:sp>
        <p:nvSpPr>
          <p:cNvPr id="28" name="テキスト ボックス 27"/>
          <p:cNvSpPr txBox="1"/>
          <p:nvPr/>
        </p:nvSpPr>
        <p:spPr>
          <a:xfrm>
            <a:off x="4230309" y="3311831"/>
            <a:ext cx="12490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FFFF00"/>
                </a:solidFill>
              </a:rPr>
              <a:t>Crab Cavity</a:t>
            </a:r>
            <a:endParaRPr kumimoji="1" lang="ja-JP" altLang="en-US" dirty="0">
              <a:solidFill>
                <a:srgbClr val="FFFF00"/>
              </a:solidFill>
            </a:endParaRPr>
          </a:p>
        </p:txBody>
      </p:sp>
      <p:cxnSp>
        <p:nvCxnSpPr>
          <p:cNvPr id="29" name="直線矢印コネクタ 28"/>
          <p:cNvCxnSpPr/>
          <p:nvPr/>
        </p:nvCxnSpPr>
        <p:spPr>
          <a:xfrm flipH="1">
            <a:off x="4089400" y="3692831"/>
            <a:ext cx="419100" cy="774700"/>
          </a:xfrm>
          <a:prstGeom prst="straightConnector1">
            <a:avLst/>
          </a:prstGeom>
          <a:ln>
            <a:solidFill>
              <a:srgbClr val="FFFF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テキスト ボックス 29"/>
          <p:cNvSpPr txBox="1"/>
          <p:nvPr/>
        </p:nvSpPr>
        <p:spPr>
          <a:xfrm>
            <a:off x="4432300" y="3896031"/>
            <a:ext cx="4436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FFFF00"/>
                </a:solidFill>
              </a:rPr>
              <a:t>D2</a:t>
            </a:r>
            <a:endParaRPr kumimoji="1" lang="ja-JP" altLang="en-US" dirty="0">
              <a:solidFill>
                <a:srgbClr val="FFFF00"/>
              </a:solidFill>
            </a:endParaRPr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3340100" y="3781731"/>
            <a:ext cx="4569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FFFF00"/>
                </a:solidFill>
              </a:rPr>
              <a:t>Q4</a:t>
            </a:r>
            <a:endParaRPr kumimoji="1" lang="ja-JP" altLang="en-US" dirty="0">
              <a:solidFill>
                <a:srgbClr val="FFFF00"/>
              </a:solidFill>
            </a:endParaRPr>
          </a:p>
        </p:txBody>
      </p:sp>
      <p:sp>
        <p:nvSpPr>
          <p:cNvPr id="32" name="テキスト ボックス 31"/>
          <p:cNvSpPr txBox="1"/>
          <p:nvPr/>
        </p:nvSpPr>
        <p:spPr>
          <a:xfrm>
            <a:off x="2120900" y="763360"/>
            <a:ext cx="108241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FFFF00"/>
                </a:solidFill>
              </a:rPr>
              <a:t>Corrector </a:t>
            </a:r>
          </a:p>
          <a:p>
            <a:r>
              <a:rPr kumimoji="1" lang="en-US" altLang="ja-JP" dirty="0" smtClean="0">
                <a:solidFill>
                  <a:srgbClr val="FFFF00"/>
                </a:solidFill>
              </a:rPr>
              <a:t>Package</a:t>
            </a:r>
            <a:endParaRPr kumimoji="1" lang="ja-JP" altLang="en-US" dirty="0">
              <a:solidFill>
                <a:srgbClr val="FFFF00"/>
              </a:solidFill>
            </a:endParaRPr>
          </a:p>
        </p:txBody>
      </p:sp>
      <p:pic>
        <p:nvPicPr>
          <p:cNvPr id="33" name="Picture 54" descr="United States icon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57705" y="1275224"/>
            <a:ext cx="487680" cy="487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4" name="Picture 46" descr="Japan icon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42909" y="1561050"/>
            <a:ext cx="487680" cy="487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5" name="Picture 60" descr="France icon">
            <a:hlinkClick r:id="rId8"/>
          </p:cNvPr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71942" y="4024946"/>
            <a:ext cx="487680" cy="487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6" name="Picture 44" descr="Italy icon">
            <a:hlinkClick r:id="rId10"/>
          </p:cNvPr>
          <p:cNvPicPr>
            <a:picLocks noChangeAspect="1" noChangeArrowheads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05824" y="1359652"/>
            <a:ext cx="487680" cy="487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7" name="Picture 62" descr="Spain icon">
            <a:hlinkClick r:id="rId12"/>
          </p:cNvPr>
          <p:cNvPicPr>
            <a:picLocks noChangeAspect="1" noChangeArrowheads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93504" y="1367379"/>
            <a:ext cx="487680" cy="487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8" name="Picture 28"/>
          <p:cNvPicPr>
            <a:picLocks noChangeAspect="1" noChangeArrowheads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36323" y="1116275"/>
            <a:ext cx="433794" cy="4337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9" name="Picture 28"/>
          <p:cNvPicPr>
            <a:picLocks noChangeAspect="1" noChangeArrowheads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33323" y="989275"/>
            <a:ext cx="433794" cy="4337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" name="Picture 54" descr="United States icon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10605" y="830724"/>
            <a:ext cx="487680" cy="487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" name="テキスト ボックス 40"/>
          <p:cNvSpPr txBox="1"/>
          <p:nvPr/>
        </p:nvSpPr>
        <p:spPr>
          <a:xfrm>
            <a:off x="7874000" y="547460"/>
            <a:ext cx="4569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FFFF00"/>
                </a:solidFill>
              </a:rPr>
              <a:t>Q1</a:t>
            </a:r>
            <a:endParaRPr kumimoji="1" lang="ja-JP" altLang="en-US" dirty="0">
              <a:solidFill>
                <a:srgbClr val="FFFF00"/>
              </a:solidFill>
            </a:endParaRPr>
          </a:p>
        </p:txBody>
      </p:sp>
      <p:sp>
        <p:nvSpPr>
          <p:cNvPr id="42" name="テキスト ボックス 41"/>
          <p:cNvSpPr txBox="1"/>
          <p:nvPr/>
        </p:nvSpPr>
        <p:spPr>
          <a:xfrm>
            <a:off x="6375400" y="737960"/>
            <a:ext cx="5675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FFFF00"/>
                </a:solidFill>
              </a:rPr>
              <a:t>Q2a</a:t>
            </a:r>
            <a:endParaRPr kumimoji="1" lang="ja-JP" altLang="en-US" dirty="0">
              <a:solidFill>
                <a:srgbClr val="FFFF00"/>
              </a:solidFill>
            </a:endParaRPr>
          </a:p>
        </p:txBody>
      </p:sp>
      <p:sp>
        <p:nvSpPr>
          <p:cNvPr id="43" name="テキスト ボックス 42"/>
          <p:cNvSpPr txBox="1"/>
          <p:nvPr/>
        </p:nvSpPr>
        <p:spPr>
          <a:xfrm>
            <a:off x="4940300" y="801460"/>
            <a:ext cx="5782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FFFF00"/>
                </a:solidFill>
              </a:rPr>
              <a:t>Q2b</a:t>
            </a:r>
            <a:endParaRPr kumimoji="1" lang="ja-JP" altLang="en-US" dirty="0">
              <a:solidFill>
                <a:srgbClr val="FFFF00"/>
              </a:solidFill>
            </a:endParaRPr>
          </a:p>
        </p:txBody>
      </p:sp>
      <p:sp>
        <p:nvSpPr>
          <p:cNvPr id="44" name="テキスト ボックス 43"/>
          <p:cNvSpPr txBox="1"/>
          <p:nvPr/>
        </p:nvSpPr>
        <p:spPr>
          <a:xfrm>
            <a:off x="3670300" y="1055460"/>
            <a:ext cx="4569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FFFF00"/>
                </a:solidFill>
              </a:rPr>
              <a:t>Q3</a:t>
            </a:r>
            <a:endParaRPr kumimoji="1" lang="ja-JP" altLang="en-US" dirty="0">
              <a:solidFill>
                <a:srgbClr val="FFFF00"/>
              </a:solidFill>
            </a:endParaRPr>
          </a:p>
        </p:txBody>
      </p:sp>
      <p:pic>
        <p:nvPicPr>
          <p:cNvPr id="45" name="Picture 54" descr="United States icon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44986" y="3596713"/>
            <a:ext cx="487680" cy="487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52" descr="United Kingdom icon">
            <a:hlinkClick r:id="rId15"/>
          </p:cNvPr>
          <p:cNvPicPr>
            <a:picLocks noChangeAspect="1" noChangeArrowheads="1"/>
          </p:cNvPicPr>
          <p:nvPr/>
        </p:nvPicPr>
        <p:blipFill>
          <a:blip r:embed="rId1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58221" y="3279201"/>
            <a:ext cx="487680" cy="487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28"/>
          <p:cNvPicPr>
            <a:picLocks noChangeAspect="1" noChangeArrowheads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58320" y="4117827"/>
            <a:ext cx="433794" cy="4337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8" name="Picture 44" descr="Italy icon">
            <a:hlinkClick r:id="rId10"/>
          </p:cNvPr>
          <p:cNvPicPr>
            <a:picLocks noChangeAspect="1" noChangeArrowheads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25503" y="3736883"/>
            <a:ext cx="487680" cy="487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62" descr="Spain icon">
            <a:hlinkClick r:id="rId12"/>
          </p:cNvPr>
          <p:cNvPicPr>
            <a:picLocks noChangeAspect="1" noChangeArrowheads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99316" y="1626352"/>
            <a:ext cx="487680" cy="487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0" name="図 130"/>
          <p:cNvPicPr>
            <a:picLocks noChangeAspect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78231" y="2300060"/>
            <a:ext cx="931047" cy="7902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テキスト ボックス 2"/>
          <p:cNvSpPr txBox="1"/>
          <p:nvPr/>
        </p:nvSpPr>
        <p:spPr>
          <a:xfrm>
            <a:off x="321942" y="5769263"/>
            <a:ext cx="85409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latin typeface="Arial"/>
                <a:cs typeface="Arial"/>
              </a:rPr>
              <a:t>Aperture increase </a:t>
            </a:r>
            <a:r>
              <a:rPr lang="en-US" altLang="ja-JP" dirty="0" smtClean="0">
                <a:latin typeface="Arial"/>
                <a:cs typeface="Arial"/>
              </a:rPr>
              <a:t>in </a:t>
            </a:r>
            <a:r>
              <a:rPr kumimoji="1" lang="en-US" altLang="ja-JP" dirty="0" smtClean="0">
                <a:latin typeface="Arial"/>
                <a:cs typeface="Arial"/>
              </a:rPr>
              <a:t>IT Quads:</a:t>
            </a:r>
            <a:r>
              <a:rPr kumimoji="1" lang="en-US" altLang="ja-JP" dirty="0" smtClean="0">
                <a:solidFill>
                  <a:srgbClr val="0000FF"/>
                </a:solidFill>
                <a:latin typeface="Arial"/>
                <a:cs typeface="Arial"/>
              </a:rPr>
              <a:t>70mm</a:t>
            </a:r>
            <a:r>
              <a:rPr kumimoji="1" lang="en-US" altLang="ja-JP" dirty="0" smtClean="0">
                <a:solidFill>
                  <a:srgbClr val="0000FF"/>
                </a:solidFill>
                <a:latin typeface="Arial"/>
                <a:cs typeface="Arial"/>
                <a:sym typeface="Wingdings"/>
              </a:rPr>
              <a:t>150mm</a:t>
            </a:r>
            <a:r>
              <a:rPr kumimoji="1" lang="en-US" altLang="ja-JP" dirty="0" smtClean="0">
                <a:latin typeface="Arial"/>
                <a:cs typeface="Arial"/>
                <a:sym typeface="Wingdings"/>
              </a:rPr>
              <a:t>     </a:t>
            </a:r>
            <a:r>
              <a:rPr kumimoji="1" lang="en-US" altLang="ja-JP" dirty="0" smtClean="0">
                <a:solidFill>
                  <a:srgbClr val="FF0000"/>
                </a:solidFill>
                <a:latin typeface="Arial"/>
                <a:cs typeface="Arial"/>
                <a:sym typeface="Wingdings"/>
              </a:rPr>
              <a:t> Large bore also for the new D1</a:t>
            </a:r>
            <a:endParaRPr kumimoji="1" lang="ja-JP" altLang="en-US" dirty="0">
              <a:solidFill>
                <a:srgbClr val="FF0000"/>
              </a:solidFill>
              <a:latin typeface="Arial"/>
              <a:cs typeface="Arial"/>
            </a:endParaRPr>
          </a:p>
        </p:txBody>
      </p:sp>
      <p:sp>
        <p:nvSpPr>
          <p:cNvPr id="51" name="テキスト ボックス 50"/>
          <p:cNvSpPr txBox="1"/>
          <p:nvPr/>
        </p:nvSpPr>
        <p:spPr>
          <a:xfrm>
            <a:off x="321942" y="6038597"/>
            <a:ext cx="79856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latin typeface="Arial"/>
                <a:cs typeface="Arial"/>
              </a:rPr>
              <a:t>Replacement of current NC D1 by SC D1: Shortening magnet length by 15m </a:t>
            </a:r>
            <a:endParaRPr kumimoji="1" lang="ja-JP" altLang="en-US" dirty="0">
              <a:solidFill>
                <a:srgbClr val="0000FF"/>
              </a:solidFill>
              <a:latin typeface="Arial"/>
              <a:cs typeface="Arial"/>
            </a:endParaRPr>
          </a:p>
        </p:txBody>
      </p:sp>
      <p:sp>
        <p:nvSpPr>
          <p:cNvPr id="52" name="右矢印 51"/>
          <p:cNvSpPr/>
          <p:nvPr/>
        </p:nvSpPr>
        <p:spPr>
          <a:xfrm>
            <a:off x="5210438" y="5877590"/>
            <a:ext cx="298500" cy="170106"/>
          </a:xfrm>
          <a:prstGeom prst="rightArrow">
            <a:avLst/>
          </a:prstGeom>
          <a:solidFill>
            <a:schemeClr val="accent1"/>
          </a:solidFill>
          <a:ln>
            <a:solidFill>
              <a:schemeClr val="accent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53" name="右矢印 52"/>
          <p:cNvSpPr/>
          <p:nvPr/>
        </p:nvSpPr>
        <p:spPr>
          <a:xfrm>
            <a:off x="4218387" y="6420859"/>
            <a:ext cx="298500" cy="170106"/>
          </a:xfrm>
          <a:prstGeom prst="rightArrow">
            <a:avLst/>
          </a:prstGeom>
          <a:solidFill>
            <a:schemeClr val="accent1"/>
          </a:solidFill>
          <a:ln>
            <a:solidFill>
              <a:schemeClr val="accent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55" name="正方形/長方形 54"/>
          <p:cNvSpPr/>
          <p:nvPr/>
        </p:nvSpPr>
        <p:spPr>
          <a:xfrm>
            <a:off x="4478588" y="6291768"/>
            <a:ext cx="3686939" cy="36933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en-US" altLang="ja-JP" dirty="0">
                <a:solidFill>
                  <a:srgbClr val="FF0000"/>
                </a:solidFill>
                <a:latin typeface="Arial"/>
                <a:cs typeface="Arial"/>
                <a:sym typeface="Wingdings"/>
              </a:rPr>
              <a:t>Making room for new crab cavities</a:t>
            </a:r>
            <a:endParaRPr lang="ja-JP" altLang="en-US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6790266" y="118534"/>
            <a:ext cx="21094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Courtesy of P. </a:t>
            </a:r>
            <a:r>
              <a:rPr kumimoji="1" lang="en-US" altLang="ja-JP" dirty="0" err="1" smtClean="0"/>
              <a:t>Fessia</a:t>
            </a:r>
            <a:endParaRPr kumimoji="1" lang="ja-JP" altLang="en-US" dirty="0"/>
          </a:p>
        </p:txBody>
      </p:sp>
      <p:sp>
        <p:nvSpPr>
          <p:cNvPr id="56" name="フッター プレースホルダー 55"/>
          <p:cNvSpPr>
            <a:spLocks noGrp="1"/>
          </p:cNvSpPr>
          <p:nvPr>
            <p:ph type="ftr" sz="quarter" idx="11"/>
          </p:nvPr>
        </p:nvSpPr>
        <p:spPr>
          <a:xfrm>
            <a:off x="3124200" y="6576479"/>
            <a:ext cx="2895600" cy="365125"/>
          </a:xfrm>
        </p:spPr>
        <p:txBody>
          <a:bodyPr/>
          <a:lstStyle/>
          <a:p>
            <a:r>
              <a:rPr lang="en-US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CERN-KEK Committee, 10th Meeting</a:t>
            </a:r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7" name="日付プレースホルダー 56"/>
          <p:cNvSpPr>
            <a:spLocks noGrp="1"/>
          </p:cNvSpPr>
          <p:nvPr>
            <p:ph type="dt" sz="half" idx="10"/>
          </p:nvPr>
        </p:nvSpPr>
        <p:spPr>
          <a:xfrm>
            <a:off x="457200" y="6576479"/>
            <a:ext cx="2133600" cy="365125"/>
          </a:xfrm>
        </p:spPr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2015/07/30</a:t>
            </a:r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6013167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タイトル 1"/>
          <p:cNvSpPr>
            <a:spLocks noGrp="1"/>
          </p:cNvSpPr>
          <p:nvPr>
            <p:ph type="title"/>
          </p:nvPr>
        </p:nvSpPr>
        <p:spPr>
          <a:xfrm>
            <a:off x="0" y="-63500"/>
            <a:ext cx="9144000" cy="715962"/>
          </a:xfrm>
          <a:noFill/>
        </p:spPr>
        <p:txBody>
          <a:bodyPr>
            <a:normAutofit/>
          </a:bodyPr>
          <a:lstStyle/>
          <a:p>
            <a:pPr algn="l"/>
            <a:r>
              <a:rPr lang="en-US" altLang="ja-JP" sz="4000" b="1" dirty="0" smtClean="0">
                <a:solidFill>
                  <a:srgbClr val="4F81BD"/>
                </a:solidFill>
              </a:rPr>
              <a:t>NC </a:t>
            </a:r>
            <a:r>
              <a:rPr lang="en-US" altLang="ja-JP" sz="4000" b="1" dirty="0" err="1" smtClean="0">
                <a:solidFill>
                  <a:srgbClr val="4F81BD"/>
                </a:solidFill>
              </a:rPr>
              <a:t>vs</a:t>
            </a:r>
            <a:r>
              <a:rPr lang="en-US" altLang="ja-JP" sz="4000" b="1" dirty="0" smtClean="0">
                <a:solidFill>
                  <a:srgbClr val="4F81BD"/>
                </a:solidFill>
              </a:rPr>
              <a:t> SC</a:t>
            </a:r>
            <a:endParaRPr lang="ja-JP" altLang="en-US" sz="4000" b="1" dirty="0">
              <a:solidFill>
                <a:srgbClr val="4F81BD"/>
              </a:solidFill>
            </a:endParaRPr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>
          <a:xfrm>
            <a:off x="8114632" y="6530135"/>
            <a:ext cx="532063" cy="365125"/>
          </a:xfrm>
        </p:spPr>
        <p:txBody>
          <a:bodyPr/>
          <a:lstStyle/>
          <a:p>
            <a:fld id="{8A7F4E81-994E-064A-9B42-01AFEB1F7780}" type="slidenum">
              <a:rPr lang="ja-JP" altLang="en-US" smtClean="0">
                <a:solidFill>
                  <a:prstClr val="black"/>
                </a:solidFill>
              </a:rPr>
              <a:pPr/>
              <a:t>11</a:t>
            </a:fld>
            <a:endParaRPr lang="ja-JP" altLang="en-US">
              <a:solidFill>
                <a:prstClr val="black"/>
              </a:solidFill>
            </a:endParaRPr>
          </a:p>
        </p:txBody>
      </p:sp>
      <p:pic>
        <p:nvPicPr>
          <p:cNvPr id="17" name="Picture 3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02964" y="4346493"/>
            <a:ext cx="3062370" cy="21255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図 19" descr="Part12(8.6).jpg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603995" y="4787898"/>
            <a:ext cx="1530348" cy="1551312"/>
          </a:xfrm>
          <a:prstGeom prst="rect">
            <a:avLst/>
          </a:prstGeom>
        </p:spPr>
      </p:pic>
      <p:graphicFrame>
        <p:nvGraphicFramePr>
          <p:cNvPr id="16" name="コンテンツ プレースホルダー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42810337"/>
              </p:ext>
            </p:extLst>
          </p:nvPr>
        </p:nvGraphicFramePr>
        <p:xfrm>
          <a:off x="685793" y="643468"/>
          <a:ext cx="7967135" cy="3691695"/>
        </p:xfrm>
        <a:graphic>
          <a:graphicData uri="http://schemas.openxmlformats.org/drawingml/2006/table">
            <a:tbl>
              <a:tblPr firstRow="1" bandRow="1">
                <a:tableStyleId>{35758FB7-9AC5-4552-8A53-C91805E547FA}</a:tableStyleId>
              </a:tblPr>
              <a:tblGrid>
                <a:gridCol w="2902835"/>
                <a:gridCol w="2532150"/>
                <a:gridCol w="2532150"/>
              </a:tblGrid>
              <a:tr h="501000">
                <a:tc>
                  <a:txBody>
                    <a:bodyPr/>
                    <a:lstStyle/>
                    <a:p>
                      <a:pPr algn="ctr"/>
                      <a:endParaRPr kumimoji="1" lang="ja-JP" altLang="en-US" sz="2400" dirty="0">
                        <a:latin typeface="+mj-lt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en-US" altLang="ja-JP" sz="2400" dirty="0" smtClean="0">
                          <a:latin typeface="+mj-lt"/>
                        </a:rPr>
                        <a:t>Beam separation dipole,</a:t>
                      </a:r>
                      <a:r>
                        <a:rPr kumimoji="1" lang="en-US" altLang="ja-JP" sz="2400" baseline="0" dirty="0" smtClean="0">
                          <a:latin typeface="+mj-lt"/>
                        </a:rPr>
                        <a:t> </a:t>
                      </a:r>
                      <a:r>
                        <a:rPr kumimoji="1" lang="en-US" altLang="ja-JP" sz="2400" dirty="0" smtClean="0">
                          <a:latin typeface="+mj-lt"/>
                        </a:rPr>
                        <a:t>D1</a:t>
                      </a:r>
                      <a:endParaRPr kumimoji="1" lang="ja-JP" altLang="en-US" sz="2400" dirty="0">
                        <a:latin typeface="+mj-lt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</a:tr>
              <a:tr h="500999">
                <a:tc>
                  <a:txBody>
                    <a:bodyPr/>
                    <a:lstStyle/>
                    <a:p>
                      <a:pPr algn="ctr"/>
                      <a:endParaRPr kumimoji="1" lang="en-US" altLang="ja-JP" sz="2400" dirty="0" smtClean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dirty="0" smtClean="0">
                          <a:latin typeface="+mj-lt"/>
                        </a:rPr>
                        <a:t>LHC</a:t>
                      </a:r>
                      <a:endParaRPr kumimoji="1" lang="ja-JP" altLang="en-US" sz="2400" b="1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dirty="0" smtClean="0">
                          <a:solidFill>
                            <a:srgbClr val="FF0000"/>
                          </a:solidFill>
                          <a:latin typeface="+mj-lt"/>
                        </a:rPr>
                        <a:t>HL-LHC</a:t>
                      </a:r>
                      <a:endParaRPr kumimoji="1" lang="ja-JP" altLang="en-US" sz="2400" b="1" dirty="0">
                        <a:solidFill>
                          <a:srgbClr val="FF0000"/>
                        </a:solidFill>
                        <a:latin typeface="+mj-lt"/>
                      </a:endParaRPr>
                    </a:p>
                  </a:txBody>
                  <a:tcPr/>
                </a:tc>
              </a:tr>
              <a:tr h="500999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dirty="0" smtClean="0">
                          <a:latin typeface="+mj-lt"/>
                        </a:rPr>
                        <a:t>Aperture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dirty="0" smtClean="0">
                          <a:latin typeface="+mj-lt"/>
                        </a:rPr>
                        <a:t>52mm gap</a:t>
                      </a:r>
                      <a:endParaRPr kumimoji="1" lang="ja-JP" altLang="en-US" sz="2400" b="1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dirty="0" smtClean="0">
                          <a:solidFill>
                            <a:srgbClr val="FF0000"/>
                          </a:solidFill>
                          <a:latin typeface="+mj-lt"/>
                        </a:rPr>
                        <a:t>150mm</a:t>
                      </a:r>
                      <a:endParaRPr kumimoji="1" lang="ja-JP" altLang="en-US" sz="2400" b="1" dirty="0">
                        <a:solidFill>
                          <a:srgbClr val="FF0000"/>
                        </a:solidFill>
                        <a:latin typeface="+mj-lt"/>
                      </a:endParaRPr>
                    </a:p>
                  </a:txBody>
                  <a:tcPr/>
                </a:tc>
              </a:tr>
              <a:tr h="864738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dirty="0" smtClean="0">
                          <a:latin typeface="+mj-lt"/>
                        </a:rPr>
                        <a:t>Nominal Field</a:t>
                      </a:r>
                    </a:p>
                    <a:p>
                      <a:pPr algn="ctr"/>
                      <a:r>
                        <a:rPr kumimoji="1" lang="en-US" altLang="ja-JP" sz="2400" dirty="0" smtClean="0">
                          <a:latin typeface="+mj-lt"/>
                        </a:rPr>
                        <a:t>(Peak Field)</a:t>
                      </a:r>
                      <a:endParaRPr kumimoji="1" lang="ja-JP" altLang="en-US" sz="24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dirty="0" smtClean="0">
                          <a:latin typeface="+mj-lt"/>
                        </a:rPr>
                        <a:t>1.4 T</a:t>
                      </a:r>
                      <a:endParaRPr kumimoji="1" lang="ja-JP" altLang="en-US" sz="2400" b="1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dirty="0" smtClean="0">
                          <a:solidFill>
                            <a:srgbClr val="FF0000"/>
                          </a:solidFill>
                          <a:latin typeface="+mj-lt"/>
                        </a:rPr>
                        <a:t>5.6 T</a:t>
                      </a:r>
                    </a:p>
                    <a:p>
                      <a:pPr algn="ctr"/>
                      <a:r>
                        <a:rPr kumimoji="1" lang="en-US" altLang="ja-JP" sz="2400" dirty="0" smtClean="0">
                          <a:solidFill>
                            <a:srgbClr val="FF0000"/>
                          </a:solidFill>
                          <a:latin typeface="+mj-lt"/>
                        </a:rPr>
                        <a:t>(6.5 T)</a:t>
                      </a:r>
                      <a:endParaRPr kumimoji="1" lang="ja-JP" altLang="en-US" sz="2400" b="1" dirty="0">
                        <a:solidFill>
                          <a:srgbClr val="FF0000"/>
                        </a:solidFill>
                        <a:latin typeface="+mj-lt"/>
                      </a:endParaRPr>
                    </a:p>
                  </a:txBody>
                  <a:tcPr/>
                </a:tc>
              </a:tr>
              <a:tr h="500999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dirty="0" smtClean="0">
                          <a:latin typeface="+mj-lt"/>
                        </a:rPr>
                        <a:t>Magnetic Length</a:t>
                      </a:r>
                      <a:endParaRPr kumimoji="1" lang="ja-JP" altLang="en-US" sz="24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dirty="0" smtClean="0">
                          <a:latin typeface="+mj-lt"/>
                        </a:rPr>
                        <a:t>3.4 m x </a:t>
                      </a:r>
                      <a:r>
                        <a:rPr kumimoji="1" lang="en-US" altLang="ja-JP" sz="2400" b="0" dirty="0" smtClean="0">
                          <a:latin typeface="+mj-lt"/>
                        </a:rPr>
                        <a:t>6</a:t>
                      </a:r>
                    </a:p>
                    <a:p>
                      <a:pPr algn="ctr"/>
                      <a:r>
                        <a:rPr kumimoji="1" lang="en-US" altLang="ja-JP" sz="2400" b="0" dirty="0" smtClean="0">
                          <a:solidFill>
                            <a:schemeClr val="tx1"/>
                          </a:solidFill>
                          <a:latin typeface="+mj-lt"/>
                        </a:rPr>
                        <a:t>~21m</a:t>
                      </a:r>
                      <a:endParaRPr kumimoji="1" lang="ja-JP" altLang="en-US" sz="2400" b="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dirty="0" smtClean="0">
                          <a:solidFill>
                            <a:srgbClr val="FF0000"/>
                          </a:solidFill>
                          <a:latin typeface="+mj-lt"/>
                        </a:rPr>
                        <a:t>6.27 m</a:t>
                      </a:r>
                      <a:endParaRPr kumimoji="1" lang="ja-JP" altLang="en-US" sz="2400" b="1" dirty="0">
                        <a:solidFill>
                          <a:srgbClr val="FF0000"/>
                        </a:solidFill>
                        <a:latin typeface="+mj-lt"/>
                      </a:endParaRPr>
                    </a:p>
                  </a:txBody>
                  <a:tcPr/>
                </a:tc>
              </a:tr>
              <a:tr h="500999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dirty="0" smtClean="0">
                          <a:latin typeface="+mj-lt"/>
                        </a:rPr>
                        <a:t>Stored Energy</a:t>
                      </a:r>
                      <a:endParaRPr kumimoji="1" lang="ja-JP" altLang="en-US" sz="24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dirty="0" smtClean="0">
                          <a:latin typeface="+mj-lt"/>
                        </a:rPr>
                        <a:t>0.014 MJ/m</a:t>
                      </a:r>
                      <a:endParaRPr kumimoji="1" lang="ja-JP" altLang="en-US" sz="2400" b="1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dirty="0" smtClean="0">
                          <a:solidFill>
                            <a:srgbClr val="FF0000"/>
                          </a:solidFill>
                          <a:latin typeface="+mj-lt"/>
                        </a:rPr>
                        <a:t>0.34 MJ/m</a:t>
                      </a:r>
                      <a:endParaRPr kumimoji="1" lang="ja-JP" altLang="en-US" sz="2400" b="1" dirty="0">
                        <a:solidFill>
                          <a:srgbClr val="FF0000"/>
                        </a:solidFill>
                        <a:latin typeface="+mj-lt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>
          <a:xfrm>
            <a:off x="3124200" y="6559546"/>
            <a:ext cx="2895600" cy="365125"/>
          </a:xfrm>
        </p:spPr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CERN-KEK Committee, 10th Meeting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>
          <a:xfrm>
            <a:off x="457200" y="6559546"/>
            <a:ext cx="2133600" cy="365125"/>
          </a:xfrm>
        </p:spPr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2015/07/30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2" name="テキスト ボックス 1"/>
          <p:cNvSpPr txBox="1"/>
          <p:nvPr/>
        </p:nvSpPr>
        <p:spPr>
          <a:xfrm>
            <a:off x="6908800" y="4351867"/>
            <a:ext cx="94128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b="1" dirty="0" smtClean="0">
                <a:solidFill>
                  <a:srgbClr val="FF0000"/>
                </a:solidFill>
              </a:rPr>
              <a:t>MBXF</a:t>
            </a:r>
            <a:endParaRPr kumimoji="1" lang="ja-JP" altLang="en-US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17599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559546"/>
            <a:ext cx="2133600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" y="0"/>
            <a:ext cx="8051801" cy="615420"/>
          </a:xfrm>
        </p:spPr>
        <p:txBody>
          <a:bodyPr>
            <a:normAutofit fontScale="90000"/>
          </a:bodyPr>
          <a:lstStyle/>
          <a:p>
            <a:pPr algn="l"/>
            <a:r>
              <a:rPr lang="en-US" sz="4000" b="1" dirty="0" smtClean="0">
                <a:solidFill>
                  <a:schemeClr val="accent1"/>
                </a:solidFill>
              </a:rPr>
              <a:t>Latest Design Parameters</a:t>
            </a:r>
            <a:r>
              <a:rPr lang="en-US" sz="4000" b="1" dirty="0">
                <a:solidFill>
                  <a:schemeClr val="accent1"/>
                </a:solidFill>
              </a:rPr>
              <a:t> </a:t>
            </a:r>
            <a:r>
              <a:rPr lang="en-US" sz="4000" b="1" dirty="0" smtClean="0">
                <a:solidFill>
                  <a:schemeClr val="accent1"/>
                </a:solidFill>
              </a:rPr>
              <a:t>of MBXF for D1</a:t>
            </a:r>
            <a:endParaRPr lang="en-US" sz="4000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495300"/>
            <a:ext cx="6629400" cy="4951868"/>
          </a:xfrm>
        </p:spPr>
        <p:txBody>
          <a:bodyPr>
            <a:noAutofit/>
          </a:bodyPr>
          <a:lstStyle/>
          <a:p>
            <a:r>
              <a:rPr lang="en-US" sz="1800" i="1" dirty="0" smtClean="0"/>
              <a:t>Coil ID:	</a:t>
            </a:r>
            <a:r>
              <a:rPr lang="en-US" sz="1800" b="1" i="1" dirty="0" smtClean="0">
                <a:solidFill>
                  <a:srgbClr val="3366FF"/>
                </a:solidFill>
              </a:rPr>
              <a:t>150 mm</a:t>
            </a:r>
          </a:p>
          <a:p>
            <a:r>
              <a:rPr lang="en-US" sz="1800" i="1" dirty="0" smtClean="0"/>
              <a:t>Integrated field:</a:t>
            </a:r>
            <a:r>
              <a:rPr lang="en-US" sz="1800" b="1" i="1" dirty="0" smtClean="0">
                <a:solidFill>
                  <a:srgbClr val="3366FF"/>
                </a:solidFill>
              </a:rPr>
              <a:t>35 T m</a:t>
            </a:r>
            <a:r>
              <a:rPr lang="en-US" sz="1800" i="1" dirty="0" smtClean="0"/>
              <a:t> (26 Tm at present LHC)</a:t>
            </a:r>
          </a:p>
          <a:p>
            <a:pPr lvl="1"/>
            <a:r>
              <a:rPr lang="en-US" sz="1800" i="1" dirty="0" smtClean="0"/>
              <a:t>5.59 T at 12 kA. </a:t>
            </a:r>
            <a:r>
              <a:rPr lang="en-US" sz="1800" i="1" dirty="0" err="1" smtClean="0"/>
              <a:t>L</a:t>
            </a:r>
            <a:r>
              <a:rPr lang="en-US" sz="1800" i="1" baseline="-25000" dirty="0" err="1" smtClean="0"/>
              <a:t>coil</a:t>
            </a:r>
            <a:r>
              <a:rPr lang="en-US" sz="1800" i="1" dirty="0" smtClean="0"/>
              <a:t>=6.6 m </a:t>
            </a:r>
          </a:p>
          <a:p>
            <a:r>
              <a:rPr lang="en-US" sz="1800" i="1" dirty="0" smtClean="0"/>
              <a:t>T</a:t>
            </a:r>
            <a:r>
              <a:rPr lang="en-US" sz="1800" i="1" baseline="-25000" dirty="0" smtClean="0"/>
              <a:t>op</a:t>
            </a:r>
            <a:r>
              <a:rPr lang="en-US" sz="1800" i="1" dirty="0" smtClean="0"/>
              <a:t>:		1.9 K  by </a:t>
            </a:r>
            <a:r>
              <a:rPr lang="en-US" sz="1800" i="1" dirty="0" err="1" smtClean="0"/>
              <a:t>HeII</a:t>
            </a:r>
            <a:r>
              <a:rPr lang="en-US" sz="1800" i="1" dirty="0" smtClean="0"/>
              <a:t> cooling</a:t>
            </a:r>
          </a:p>
          <a:p>
            <a:r>
              <a:rPr lang="en-US" sz="1800" i="1" dirty="0" smtClean="0"/>
              <a:t>Op. point (2D coil):	</a:t>
            </a:r>
            <a:r>
              <a:rPr lang="en-US" sz="1800" b="1" i="1" dirty="0" smtClean="0">
                <a:solidFill>
                  <a:srgbClr val="3366FF"/>
                </a:solidFill>
              </a:rPr>
              <a:t>75 %</a:t>
            </a:r>
          </a:p>
          <a:p>
            <a:r>
              <a:rPr lang="en-US" sz="1800" i="1" dirty="0" smtClean="0"/>
              <a:t>Coil layout:	</a:t>
            </a:r>
            <a:r>
              <a:rPr lang="en-US" sz="1800" i="1" dirty="0" smtClean="0">
                <a:solidFill>
                  <a:srgbClr val="000000"/>
                </a:solidFill>
              </a:rPr>
              <a:t>1 layer of 15.1 mm cable</a:t>
            </a:r>
          </a:p>
          <a:p>
            <a:pPr lvl="1"/>
            <a:r>
              <a:rPr lang="en-US" sz="1800" i="1" dirty="0" smtClean="0">
                <a:solidFill>
                  <a:srgbClr val="000000"/>
                </a:solidFill>
              </a:rPr>
              <a:t>Better cooling</a:t>
            </a:r>
            <a:r>
              <a:rPr lang="en-US" sz="1800" i="1" dirty="0" smtClean="0"/>
              <a:t>. Saving space for iron yoke.</a:t>
            </a:r>
            <a:r>
              <a:rPr lang="en-US" sz="1400" i="1" dirty="0" smtClean="0"/>
              <a:t>  </a:t>
            </a:r>
          </a:p>
          <a:p>
            <a:r>
              <a:rPr lang="en-US" sz="1800" i="1" dirty="0" smtClean="0"/>
              <a:t>Conductor:	</a:t>
            </a:r>
            <a:r>
              <a:rPr lang="en-US" sz="1800" b="1" i="1" dirty="0" err="1" smtClean="0">
                <a:solidFill>
                  <a:srgbClr val="3366FF"/>
                </a:solidFill>
              </a:rPr>
              <a:t>Nb</a:t>
            </a:r>
            <a:r>
              <a:rPr lang="en-US" sz="1800" b="1" i="1" dirty="0" smtClean="0">
                <a:solidFill>
                  <a:srgbClr val="3366FF"/>
                </a:solidFill>
              </a:rPr>
              <a:t>-Ti LHC MB outer cable</a:t>
            </a:r>
          </a:p>
          <a:p>
            <a:r>
              <a:rPr lang="en-US" sz="1800" i="1" dirty="0" smtClean="0"/>
              <a:t>Structure:	Collared yoke structure by keying </a:t>
            </a:r>
          </a:p>
          <a:p>
            <a:r>
              <a:rPr lang="en-US" sz="1800" i="1" dirty="0" smtClean="0">
                <a:solidFill>
                  <a:srgbClr val="000000"/>
                </a:solidFill>
              </a:rPr>
              <a:t>Field quality:	</a:t>
            </a:r>
            <a:r>
              <a:rPr lang="en-US" sz="1800" i="1" dirty="0">
                <a:solidFill>
                  <a:srgbClr val="000000"/>
                </a:solidFill>
              </a:rPr>
              <a:t>&lt;</a:t>
            </a:r>
            <a:r>
              <a:rPr lang="en-US" sz="1800" i="1" dirty="0" smtClean="0">
                <a:solidFill>
                  <a:srgbClr val="000000"/>
                </a:solidFill>
              </a:rPr>
              <a:t> 10</a:t>
            </a:r>
            <a:r>
              <a:rPr lang="en-US" sz="1800" i="1" baseline="30000" dirty="0" smtClean="0">
                <a:solidFill>
                  <a:srgbClr val="000000"/>
                </a:solidFill>
              </a:rPr>
              <a:t>-4</a:t>
            </a:r>
            <a:r>
              <a:rPr lang="en-US" sz="1800" i="1" dirty="0" smtClean="0">
                <a:solidFill>
                  <a:srgbClr val="000000"/>
                </a:solidFill>
              </a:rPr>
              <a:t>  at </a:t>
            </a:r>
            <a:r>
              <a:rPr lang="en-US" sz="1800" i="1" dirty="0" err="1" smtClean="0">
                <a:solidFill>
                  <a:srgbClr val="000000"/>
                </a:solidFill>
              </a:rPr>
              <a:t>R</a:t>
            </a:r>
            <a:r>
              <a:rPr lang="en-US" sz="1800" i="1" baseline="-25000" dirty="0" err="1" smtClean="0">
                <a:solidFill>
                  <a:srgbClr val="000000"/>
                </a:solidFill>
              </a:rPr>
              <a:t>ref</a:t>
            </a:r>
            <a:r>
              <a:rPr lang="en-US" sz="1800" i="1" dirty="0" smtClean="0">
                <a:solidFill>
                  <a:srgbClr val="000000"/>
                </a:solidFill>
              </a:rPr>
              <a:t> = 50 mm </a:t>
            </a:r>
          </a:p>
          <a:p>
            <a:r>
              <a:rPr lang="en-US" sz="1800" i="1" dirty="0" smtClean="0">
                <a:solidFill>
                  <a:srgbClr val="000000"/>
                </a:solidFill>
              </a:rPr>
              <a:t>Cold mass OD:	550 +10 x 2 = 570 mm</a:t>
            </a:r>
          </a:p>
          <a:p>
            <a:r>
              <a:rPr lang="en-US" sz="1800" i="1" dirty="0" smtClean="0">
                <a:solidFill>
                  <a:srgbClr val="000000"/>
                </a:solidFill>
              </a:rPr>
              <a:t>Cryostat OD:	914 mm, same as MB cryostat (*TBD)</a:t>
            </a:r>
          </a:p>
          <a:p>
            <a:r>
              <a:rPr lang="en-US" sz="1800" i="1" dirty="0" smtClean="0"/>
              <a:t>Radiation, energy deposition:</a:t>
            </a:r>
            <a:r>
              <a:rPr lang="en-US" sz="1800" b="1" i="1" dirty="0" smtClean="0">
                <a:solidFill>
                  <a:srgbClr val="3366FF"/>
                </a:solidFill>
              </a:rPr>
              <a:t> </a:t>
            </a:r>
          </a:p>
          <a:p>
            <a:pPr marL="0" indent="0">
              <a:buNone/>
            </a:pPr>
            <a:r>
              <a:rPr lang="en-US" altLang="ja-JP" sz="1800" b="1" i="1" dirty="0">
                <a:solidFill>
                  <a:srgbClr val="3366FF"/>
                </a:solidFill>
              </a:rPr>
              <a:t>135 W  in total, 2 </a:t>
            </a:r>
            <a:r>
              <a:rPr lang="en-US" altLang="ja-JP" sz="1800" b="1" i="1" dirty="0" err="1">
                <a:solidFill>
                  <a:srgbClr val="3366FF"/>
                </a:solidFill>
              </a:rPr>
              <a:t>mW</a:t>
            </a:r>
            <a:r>
              <a:rPr lang="en-US" altLang="ja-JP" sz="1800" b="1" i="1" dirty="0">
                <a:solidFill>
                  <a:srgbClr val="3366FF"/>
                </a:solidFill>
              </a:rPr>
              <a:t>/cm</a:t>
            </a:r>
            <a:r>
              <a:rPr lang="en-US" altLang="ja-JP" sz="1800" b="1" i="1" baseline="30000" dirty="0">
                <a:solidFill>
                  <a:srgbClr val="3366FF"/>
                </a:solidFill>
              </a:rPr>
              <a:t>3</a:t>
            </a:r>
            <a:r>
              <a:rPr lang="en-US" altLang="ja-JP" sz="1800" b="1" i="1" dirty="0">
                <a:solidFill>
                  <a:srgbClr val="3366FF"/>
                </a:solidFill>
              </a:rPr>
              <a:t> at local peak, Radiation dose &gt;25 </a:t>
            </a:r>
            <a:r>
              <a:rPr lang="en-US" altLang="ja-JP" sz="1800" b="1" i="1" dirty="0" err="1">
                <a:solidFill>
                  <a:srgbClr val="3366FF"/>
                </a:solidFill>
              </a:rPr>
              <a:t>MGy</a:t>
            </a:r>
            <a:r>
              <a:rPr lang="en-US" altLang="ja-JP" sz="1800" b="1" i="1" dirty="0">
                <a:solidFill>
                  <a:srgbClr val="3366FF"/>
                </a:solidFill>
              </a:rPr>
              <a:t> </a:t>
            </a:r>
          </a:p>
          <a:p>
            <a:pPr marL="0" indent="0">
              <a:buNone/>
            </a:pPr>
            <a:endParaRPr lang="en-US" sz="1800" b="1" i="1" dirty="0" smtClean="0">
              <a:solidFill>
                <a:srgbClr val="3366FF"/>
              </a:solidFill>
            </a:endParaRPr>
          </a:p>
        </p:txBody>
      </p:sp>
      <p:pic>
        <p:nvPicPr>
          <p:cNvPr id="26" name="図 2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55758" y="603122"/>
            <a:ext cx="3238998" cy="3063522"/>
          </a:xfrm>
          <a:prstGeom prst="rect">
            <a:avLst/>
          </a:prstGeom>
        </p:spPr>
      </p:pic>
      <p:pic>
        <p:nvPicPr>
          <p:cNvPr id="27" name="図 2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7983" y="603122"/>
            <a:ext cx="817571" cy="3018056"/>
          </a:xfrm>
          <a:prstGeom prst="rect">
            <a:avLst/>
          </a:prstGeom>
        </p:spPr>
      </p:pic>
      <p:grpSp>
        <p:nvGrpSpPr>
          <p:cNvPr id="28" name="図形グループ 27"/>
          <p:cNvGrpSpPr/>
          <p:nvPr/>
        </p:nvGrpSpPr>
        <p:grpSpPr>
          <a:xfrm>
            <a:off x="6701865" y="3732157"/>
            <a:ext cx="2406747" cy="3009683"/>
            <a:chOff x="6377577" y="3505637"/>
            <a:chExt cx="2406747" cy="3009683"/>
          </a:xfrm>
        </p:grpSpPr>
        <p:pic>
          <p:nvPicPr>
            <p:cNvPr id="29" name="図 28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377577" y="3505637"/>
              <a:ext cx="2406747" cy="2898089"/>
            </a:xfrm>
            <a:prstGeom prst="rect">
              <a:avLst/>
            </a:prstGeom>
          </p:spPr>
        </p:pic>
        <p:sp>
          <p:nvSpPr>
            <p:cNvPr id="30" name="正方形/長方形 29"/>
            <p:cNvSpPr/>
            <p:nvPr/>
          </p:nvSpPr>
          <p:spPr>
            <a:xfrm>
              <a:off x="8246709" y="6390216"/>
              <a:ext cx="537615" cy="12510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sp>
        <p:nvSpPr>
          <p:cNvPr id="31" name="Slide Number Placeholder 6"/>
          <p:cNvSpPr txBox="1">
            <a:spLocks/>
          </p:cNvSpPr>
          <p:nvPr/>
        </p:nvSpPr>
        <p:spPr>
          <a:xfrm>
            <a:off x="6553200" y="655954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6F15528-21DE-4FAA-801E-634DDDAF4B2B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32" name="TextBox 15"/>
          <p:cNvSpPr txBox="1"/>
          <p:nvPr/>
        </p:nvSpPr>
        <p:spPr>
          <a:xfrm>
            <a:off x="8141074" y="4811842"/>
            <a:ext cx="44683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13</a:t>
            </a:r>
            <a:endParaRPr lang="en-US" sz="1600" dirty="0"/>
          </a:p>
        </p:txBody>
      </p:sp>
      <p:sp>
        <p:nvSpPr>
          <p:cNvPr id="33" name="TextBox 16"/>
          <p:cNvSpPr txBox="1"/>
          <p:nvPr/>
        </p:nvSpPr>
        <p:spPr>
          <a:xfrm>
            <a:off x="7541197" y="4185686"/>
            <a:ext cx="44683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8</a:t>
            </a:r>
          </a:p>
        </p:txBody>
      </p:sp>
      <p:sp>
        <p:nvSpPr>
          <p:cNvPr id="34" name="Rectangle 8"/>
          <p:cNvSpPr/>
          <p:nvPr/>
        </p:nvSpPr>
        <p:spPr>
          <a:xfrm>
            <a:off x="6793224" y="3811345"/>
            <a:ext cx="28866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15000"/>
              </a:lnSpc>
              <a:tabLst>
                <a:tab pos="457200" algn="l"/>
              </a:tabLst>
            </a:pPr>
            <a:r>
              <a:rPr lang="en-US" sz="1600" dirty="0">
                <a:solidFill>
                  <a:srgbClr val="000000"/>
                </a:solidFill>
              </a:rPr>
              <a:t>4</a:t>
            </a:r>
          </a:p>
        </p:txBody>
      </p:sp>
      <p:sp>
        <p:nvSpPr>
          <p:cNvPr id="35" name="テキスト ボックス 34"/>
          <p:cNvSpPr txBox="1"/>
          <p:nvPr/>
        </p:nvSpPr>
        <p:spPr>
          <a:xfrm>
            <a:off x="6923287" y="5752202"/>
            <a:ext cx="9669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44 turns</a:t>
            </a:r>
            <a:endParaRPr kumimoji="1" lang="ja-JP" altLang="en-US" dirty="0"/>
          </a:p>
        </p:txBody>
      </p:sp>
      <p:sp>
        <p:nvSpPr>
          <p:cNvPr id="21" name="TextBox 16"/>
          <p:cNvSpPr txBox="1"/>
          <p:nvPr/>
        </p:nvSpPr>
        <p:spPr>
          <a:xfrm>
            <a:off x="8544123" y="5893290"/>
            <a:ext cx="44683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19</a:t>
            </a:r>
            <a:endParaRPr lang="en-US" sz="1600" dirty="0"/>
          </a:p>
        </p:txBody>
      </p:sp>
      <p:pic>
        <p:nvPicPr>
          <p:cNvPr id="23" name="図 22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4410017" y="4617268"/>
            <a:ext cx="1446737" cy="2534829"/>
          </a:xfrm>
          <a:prstGeom prst="rect">
            <a:avLst/>
          </a:prstGeom>
        </p:spPr>
      </p:pic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>
          <a:xfrm>
            <a:off x="3124200" y="6559546"/>
            <a:ext cx="2895600" cy="365125"/>
          </a:xfrm>
        </p:spPr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CERN-KEK Committee, 10th Meeting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8" name="日付プレースホルダー 7"/>
          <p:cNvSpPr>
            <a:spLocks noGrp="1"/>
          </p:cNvSpPr>
          <p:nvPr>
            <p:ph type="dt" sz="half" idx="10"/>
          </p:nvPr>
        </p:nvSpPr>
        <p:spPr>
          <a:xfrm>
            <a:off x="457200" y="6559546"/>
            <a:ext cx="2133600" cy="365125"/>
          </a:xfrm>
        </p:spPr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2015/07/30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1349668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8900" y="0"/>
            <a:ext cx="8877300" cy="647700"/>
          </a:xfrm>
        </p:spPr>
        <p:txBody>
          <a:bodyPr>
            <a:noAutofit/>
          </a:bodyPr>
          <a:lstStyle/>
          <a:p>
            <a:pPr algn="l"/>
            <a:r>
              <a:rPr kumimoji="1" lang="en-US" altLang="ja-JP" sz="4000" b="1" dirty="0" smtClean="0">
                <a:solidFill>
                  <a:schemeClr val="accent1"/>
                </a:solidFill>
              </a:rPr>
              <a:t>2m-long Model Magnet - Overview</a:t>
            </a:r>
            <a:endParaRPr kumimoji="1" lang="ja-JP" altLang="en-US" sz="4000" b="1" dirty="0">
              <a:solidFill>
                <a:schemeClr val="accent1"/>
              </a:solidFill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>
          <a:xfrm>
            <a:off x="6553200" y="6492875"/>
            <a:ext cx="2133600" cy="365125"/>
          </a:xfrm>
        </p:spPr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13</a:t>
            </a:fld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592667" y="520700"/>
            <a:ext cx="81597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b="1" i="1" dirty="0">
                <a:solidFill>
                  <a:srgbClr val="3366FF"/>
                </a:solidFill>
                <a:latin typeface="Calibri"/>
                <a:ea typeface="ＭＳ Ｐゴシック"/>
              </a:rPr>
              <a:t>S</a:t>
            </a:r>
            <a:r>
              <a:rPr kumimoji="1" lang="en-US" altLang="ja-JP" sz="2400" b="1" i="1" dirty="0" smtClean="0">
                <a:solidFill>
                  <a:srgbClr val="3366FF"/>
                </a:solidFill>
                <a:latin typeface="Calibri"/>
                <a:ea typeface="ＭＳ Ｐゴシック"/>
              </a:rPr>
              <a:t>ingle-layer coil, 4-split spacer collars, collared yoke by keying </a:t>
            </a:r>
            <a:endParaRPr kumimoji="1" lang="ja-JP" altLang="en-US" sz="2400" b="1" i="1" dirty="0">
              <a:solidFill>
                <a:srgbClr val="3366FF"/>
              </a:solidFill>
              <a:latin typeface="Calibri"/>
              <a:ea typeface="ＭＳ Ｐゴシック"/>
            </a:endParaRPr>
          </a:p>
        </p:txBody>
      </p:sp>
      <p:pic>
        <p:nvPicPr>
          <p:cNvPr id="34" name="図 3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76006" y="1504267"/>
            <a:ext cx="4761539" cy="4829770"/>
          </a:xfrm>
          <a:prstGeom prst="rect">
            <a:avLst/>
          </a:prstGeom>
        </p:spPr>
      </p:pic>
      <p:cxnSp>
        <p:nvCxnSpPr>
          <p:cNvPr id="39" name="直線矢印コネクタ 38"/>
          <p:cNvCxnSpPr/>
          <p:nvPr/>
        </p:nvCxnSpPr>
        <p:spPr>
          <a:xfrm flipH="1">
            <a:off x="6208048" y="2334780"/>
            <a:ext cx="838200" cy="4445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1" name="テキスト ボックス 40"/>
          <p:cNvSpPr txBox="1"/>
          <p:nvPr/>
        </p:nvSpPr>
        <p:spPr>
          <a:xfrm>
            <a:off x="7001161" y="2095402"/>
            <a:ext cx="15568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Shell: SUS304L</a:t>
            </a:r>
            <a:endParaRPr kumimoji="1" lang="ja-JP" altLang="en-US" dirty="0"/>
          </a:p>
        </p:txBody>
      </p:sp>
      <p:cxnSp>
        <p:nvCxnSpPr>
          <p:cNvPr id="44" name="直線矢印コネクタ 43"/>
          <p:cNvCxnSpPr/>
          <p:nvPr/>
        </p:nvCxnSpPr>
        <p:spPr>
          <a:xfrm flipH="1" flipV="1">
            <a:off x="5193376" y="5135130"/>
            <a:ext cx="692484" cy="874295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5" name="テキスト ボックス 44"/>
          <p:cNvSpPr txBox="1"/>
          <p:nvPr/>
        </p:nvSpPr>
        <p:spPr>
          <a:xfrm>
            <a:off x="5881849" y="5743393"/>
            <a:ext cx="35179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Horizontal split iron yoke: </a:t>
            </a:r>
          </a:p>
          <a:p>
            <a:r>
              <a:rPr kumimoji="1" lang="en-US" altLang="ja-JP" dirty="0" smtClean="0"/>
              <a:t>low-carbon steel (EFE by JFE steel)</a:t>
            </a:r>
            <a:endParaRPr kumimoji="1" lang="ja-JP" altLang="en-US" dirty="0"/>
          </a:p>
        </p:txBody>
      </p:sp>
      <p:cxnSp>
        <p:nvCxnSpPr>
          <p:cNvPr id="46" name="直線矢印コネクタ 45"/>
          <p:cNvCxnSpPr/>
          <p:nvPr/>
        </p:nvCxnSpPr>
        <p:spPr>
          <a:xfrm flipH="1" flipV="1">
            <a:off x="6087186" y="4358780"/>
            <a:ext cx="927100" cy="34976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7" name="テキスト ボックス 46"/>
          <p:cNvSpPr txBox="1"/>
          <p:nvPr/>
        </p:nvSpPr>
        <p:spPr>
          <a:xfrm>
            <a:off x="6955888" y="4463494"/>
            <a:ext cx="17017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C</a:t>
            </a:r>
            <a:r>
              <a:rPr kumimoji="1" lang="en-US" altLang="ja-JP" dirty="0" smtClean="0"/>
              <a:t>ollaring keys</a:t>
            </a:r>
          </a:p>
        </p:txBody>
      </p:sp>
      <p:cxnSp>
        <p:nvCxnSpPr>
          <p:cNvPr id="48" name="直線矢印コネクタ 47"/>
          <p:cNvCxnSpPr/>
          <p:nvPr/>
        </p:nvCxnSpPr>
        <p:spPr>
          <a:xfrm>
            <a:off x="3866364" y="1312430"/>
            <a:ext cx="203200" cy="12446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9" name="テキスト ボックス 48"/>
          <p:cNvSpPr txBox="1"/>
          <p:nvPr/>
        </p:nvSpPr>
        <p:spPr>
          <a:xfrm>
            <a:off x="3418718" y="980980"/>
            <a:ext cx="18020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>
                <a:latin typeface="Symbol" charset="2"/>
                <a:cs typeface="Symbol" charset="2"/>
              </a:rPr>
              <a:t>f</a:t>
            </a:r>
            <a:r>
              <a:rPr kumimoji="1" lang="en-US" altLang="ja-JP" dirty="0" smtClean="0"/>
              <a:t>60 mm HX hole</a:t>
            </a:r>
            <a:endParaRPr kumimoji="1" lang="ja-JP" altLang="en-US" dirty="0"/>
          </a:p>
        </p:txBody>
      </p:sp>
      <p:sp>
        <p:nvSpPr>
          <p:cNvPr id="50" name="テキスト ボックス 49"/>
          <p:cNvSpPr txBox="1"/>
          <p:nvPr/>
        </p:nvSpPr>
        <p:spPr>
          <a:xfrm>
            <a:off x="1103976" y="1058430"/>
            <a:ext cx="2565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>
                <a:cs typeface="Symbol" charset="2"/>
              </a:rPr>
              <a:t>N</a:t>
            </a:r>
            <a:r>
              <a:rPr kumimoji="1" lang="en-US" altLang="ja-JP" dirty="0" smtClean="0">
                <a:cs typeface="Symbol" charset="2"/>
              </a:rPr>
              <a:t>otches and </a:t>
            </a:r>
            <a:r>
              <a:rPr kumimoji="1" lang="en-US" altLang="ja-JP" dirty="0" smtClean="0">
                <a:latin typeface="Symbol" charset="2"/>
                <a:cs typeface="Symbol" charset="2"/>
              </a:rPr>
              <a:t> f</a:t>
            </a:r>
            <a:r>
              <a:rPr kumimoji="1" lang="en-US" altLang="ja-JP" dirty="0" smtClean="0"/>
              <a:t> 34 mm holes for iron saturation effects</a:t>
            </a:r>
            <a:endParaRPr kumimoji="1" lang="ja-JP" altLang="en-US" dirty="0"/>
          </a:p>
        </p:txBody>
      </p:sp>
      <p:cxnSp>
        <p:nvCxnSpPr>
          <p:cNvPr id="51" name="直線矢印コネクタ 50"/>
          <p:cNvCxnSpPr/>
          <p:nvPr/>
        </p:nvCxnSpPr>
        <p:spPr>
          <a:xfrm>
            <a:off x="2354592" y="1794071"/>
            <a:ext cx="596900" cy="1412959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2" name="直線矢印コネクタ 51"/>
          <p:cNvCxnSpPr/>
          <p:nvPr/>
        </p:nvCxnSpPr>
        <p:spPr>
          <a:xfrm>
            <a:off x="1992976" y="3103130"/>
            <a:ext cx="1676400" cy="4445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3" name="テキスト ボックス 52"/>
          <p:cNvSpPr txBox="1"/>
          <p:nvPr/>
        </p:nvSpPr>
        <p:spPr>
          <a:xfrm>
            <a:off x="402742" y="2426368"/>
            <a:ext cx="2082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4 split stainless steel spacer collars: NSSC130S</a:t>
            </a:r>
            <a:endParaRPr kumimoji="1" lang="ja-JP" altLang="en-US" dirty="0"/>
          </a:p>
        </p:txBody>
      </p:sp>
      <p:cxnSp>
        <p:nvCxnSpPr>
          <p:cNvPr id="54" name="直線矢印コネクタ 53"/>
          <p:cNvCxnSpPr/>
          <p:nvPr/>
        </p:nvCxnSpPr>
        <p:spPr>
          <a:xfrm flipH="1" flipV="1">
            <a:off x="6074486" y="4650880"/>
            <a:ext cx="939800" cy="5766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5" name="直線矢印コネクタ 54"/>
          <p:cNvCxnSpPr/>
          <p:nvPr/>
        </p:nvCxnSpPr>
        <p:spPr>
          <a:xfrm flipH="1">
            <a:off x="6112586" y="4708546"/>
            <a:ext cx="901700" cy="20903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6" name="直線矢印コネクタ 55"/>
          <p:cNvCxnSpPr/>
          <p:nvPr/>
        </p:nvCxnSpPr>
        <p:spPr>
          <a:xfrm flipV="1">
            <a:off x="2214892" y="4832826"/>
            <a:ext cx="736600" cy="483973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7" name="テキスト ボックス 56"/>
          <p:cNvSpPr txBox="1"/>
          <p:nvPr/>
        </p:nvSpPr>
        <p:spPr>
          <a:xfrm>
            <a:off x="418176" y="5236730"/>
            <a:ext cx="2641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err="1" smtClean="0"/>
              <a:t>NbTi</a:t>
            </a:r>
            <a:r>
              <a:rPr kumimoji="1" lang="en-US" altLang="ja-JP" dirty="0" smtClean="0"/>
              <a:t> SC cable (LHC MB outer) + Apical insulation</a:t>
            </a:r>
            <a:endParaRPr kumimoji="1" lang="ja-JP" altLang="en-US" dirty="0"/>
          </a:p>
        </p:txBody>
      </p:sp>
      <p:cxnSp>
        <p:nvCxnSpPr>
          <p:cNvPr id="58" name="直線矢印コネクタ 57"/>
          <p:cNvCxnSpPr/>
          <p:nvPr/>
        </p:nvCxnSpPr>
        <p:spPr>
          <a:xfrm flipV="1">
            <a:off x="2862999" y="5107693"/>
            <a:ext cx="370479" cy="1124163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9" name="テキスト ボックス 58"/>
          <p:cNvSpPr txBox="1"/>
          <p:nvPr/>
        </p:nvSpPr>
        <p:spPr>
          <a:xfrm>
            <a:off x="833264" y="6202631"/>
            <a:ext cx="5351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Radiation resistant GFRP (S2 glass + BT resin) wedges</a:t>
            </a:r>
            <a:endParaRPr kumimoji="1" lang="ja-JP" altLang="en-US" dirty="0"/>
          </a:p>
        </p:txBody>
      </p:sp>
      <p:cxnSp>
        <p:nvCxnSpPr>
          <p:cNvPr id="60" name="直線矢印コネクタ 59"/>
          <p:cNvCxnSpPr/>
          <p:nvPr/>
        </p:nvCxnSpPr>
        <p:spPr>
          <a:xfrm flipH="1">
            <a:off x="4141740" y="3612670"/>
            <a:ext cx="2829636" cy="205205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1" name="テキスト ボックス 60"/>
          <p:cNvSpPr txBox="1"/>
          <p:nvPr/>
        </p:nvSpPr>
        <p:spPr>
          <a:xfrm>
            <a:off x="6922344" y="3396859"/>
            <a:ext cx="1308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Brass shoes</a:t>
            </a:r>
            <a:endParaRPr kumimoji="1" lang="ja-JP" altLang="en-US" dirty="0"/>
          </a:p>
        </p:txBody>
      </p:sp>
      <p:cxnSp>
        <p:nvCxnSpPr>
          <p:cNvPr id="62" name="直線矢印コネクタ 61"/>
          <p:cNvCxnSpPr/>
          <p:nvPr/>
        </p:nvCxnSpPr>
        <p:spPr>
          <a:xfrm>
            <a:off x="2354592" y="1794071"/>
            <a:ext cx="1342838" cy="16027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3" name="直線矢印コネクタ 62"/>
          <p:cNvCxnSpPr/>
          <p:nvPr/>
        </p:nvCxnSpPr>
        <p:spPr>
          <a:xfrm flipH="1">
            <a:off x="4256250" y="1736246"/>
            <a:ext cx="1223210" cy="1796047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4" name="テキスト ボックス 63"/>
          <p:cNvSpPr txBox="1"/>
          <p:nvPr/>
        </p:nvSpPr>
        <p:spPr>
          <a:xfrm>
            <a:off x="5416518" y="1424739"/>
            <a:ext cx="26255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err="1" smtClean="0">
                <a:latin typeface="Calibri"/>
                <a:cs typeface="Calibri"/>
              </a:rPr>
              <a:t>HeII</a:t>
            </a:r>
            <a:r>
              <a:rPr kumimoji="1" lang="en-US" altLang="ja-JP" dirty="0" smtClean="0">
                <a:latin typeface="Calibri"/>
                <a:cs typeface="Calibri"/>
              </a:rPr>
              <a:t> cooling channel </a:t>
            </a:r>
            <a:endParaRPr kumimoji="1" lang="ja-JP" altLang="en-US" dirty="0">
              <a:latin typeface="Calibri"/>
              <a:cs typeface="Calibri"/>
            </a:endParaRPr>
          </a:p>
        </p:txBody>
      </p:sp>
      <p:cxnSp>
        <p:nvCxnSpPr>
          <p:cNvPr id="65" name="直線矢印コネクタ 64"/>
          <p:cNvCxnSpPr/>
          <p:nvPr/>
        </p:nvCxnSpPr>
        <p:spPr>
          <a:xfrm flipH="1">
            <a:off x="4198184" y="4023080"/>
            <a:ext cx="2724160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6" name="テキスト ボックス 65"/>
          <p:cNvSpPr txBox="1"/>
          <p:nvPr/>
        </p:nvSpPr>
        <p:spPr>
          <a:xfrm>
            <a:off x="6885264" y="3816890"/>
            <a:ext cx="19627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err="1" smtClean="0"/>
              <a:t>QPH+Insulations</a:t>
            </a:r>
            <a:endParaRPr kumimoji="1" lang="ja-JP" altLang="en-US" dirty="0"/>
          </a:p>
        </p:txBody>
      </p:sp>
      <p:sp>
        <p:nvSpPr>
          <p:cNvPr id="12" name="フッター プレースホルダー 11"/>
          <p:cNvSpPr>
            <a:spLocks noGrp="1"/>
          </p:cNvSpPr>
          <p:nvPr>
            <p:ph type="ftr" sz="quarter" idx="11"/>
          </p:nvPr>
        </p:nvSpPr>
        <p:spPr>
          <a:xfrm>
            <a:off x="3124200" y="6525680"/>
            <a:ext cx="2895600" cy="365125"/>
          </a:xfrm>
        </p:spPr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CERN-KEK Committee, 10th Meeting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15" name="日付プレースホルダー 14"/>
          <p:cNvSpPr>
            <a:spLocks noGrp="1"/>
          </p:cNvSpPr>
          <p:nvPr>
            <p:ph type="dt" sz="half" idx="10"/>
          </p:nvPr>
        </p:nvSpPr>
        <p:spPr>
          <a:xfrm>
            <a:off x="457200" y="6525680"/>
            <a:ext cx="2133600" cy="365125"/>
          </a:xfrm>
        </p:spPr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2015/07/30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0307083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508747"/>
            <a:ext cx="2133600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" y="0"/>
            <a:ext cx="8051801" cy="615420"/>
          </a:xfrm>
        </p:spPr>
        <p:txBody>
          <a:bodyPr>
            <a:noAutofit/>
          </a:bodyPr>
          <a:lstStyle/>
          <a:p>
            <a:pPr algn="l"/>
            <a:r>
              <a:rPr lang="en-US" b="1" dirty="0" smtClean="0">
                <a:solidFill>
                  <a:schemeClr val="accent1"/>
                </a:solidFill>
              </a:rPr>
              <a:t>Goal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0" y="753534"/>
            <a:ext cx="8763938" cy="8925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buFont typeface="Arial"/>
              <a:buChar char="•"/>
            </a:pPr>
            <a:r>
              <a:rPr lang="en-US" altLang="ja-JP" sz="2600" b="1" i="1" dirty="0">
                <a:solidFill>
                  <a:srgbClr val="FF0000"/>
                </a:solidFill>
              </a:rPr>
              <a:t>One 2m long </a:t>
            </a:r>
            <a:r>
              <a:rPr lang="en-US" altLang="ja-JP" sz="2600" b="1" i="1" dirty="0" smtClean="0">
                <a:solidFill>
                  <a:srgbClr val="FF0000"/>
                </a:solidFill>
              </a:rPr>
              <a:t>model</a:t>
            </a:r>
            <a:r>
              <a:rPr lang="en-US" altLang="ja-JP" sz="2600" b="1" i="1" dirty="0">
                <a:solidFill>
                  <a:srgbClr val="FF0000"/>
                </a:solidFill>
              </a:rPr>
              <a:t> </a:t>
            </a:r>
            <a:r>
              <a:rPr lang="en-US" altLang="ja-JP" sz="2600" b="1" i="1" dirty="0" smtClean="0">
                <a:solidFill>
                  <a:srgbClr val="FF0000"/>
                </a:solidFill>
              </a:rPr>
              <a:t>magnet </a:t>
            </a:r>
            <a:r>
              <a:rPr lang="en-US" altLang="ja-JP" sz="2600" b="1" i="1" dirty="0">
                <a:solidFill>
                  <a:srgbClr val="FF0000"/>
                </a:solidFill>
              </a:rPr>
              <a:t>will be built and tested at KEK. </a:t>
            </a:r>
          </a:p>
          <a:p>
            <a:pPr marL="457200" indent="-457200">
              <a:buFont typeface="Arial"/>
              <a:buChar char="•"/>
            </a:pPr>
            <a:r>
              <a:rPr lang="en-US" altLang="ja-JP" sz="2600" b="1" i="1" dirty="0">
                <a:solidFill>
                  <a:srgbClr val="FF0000"/>
                </a:solidFill>
              </a:rPr>
              <a:t>The second model </a:t>
            </a:r>
            <a:r>
              <a:rPr lang="en-US" altLang="ja-JP" sz="2600" b="1" i="1" dirty="0" smtClean="0">
                <a:solidFill>
                  <a:srgbClr val="FF0000"/>
                </a:solidFill>
              </a:rPr>
              <a:t>development is </a:t>
            </a:r>
            <a:r>
              <a:rPr lang="en-US" altLang="ja-JP" sz="2600" b="1" i="1" dirty="0">
                <a:solidFill>
                  <a:srgbClr val="FF0000"/>
                </a:solidFill>
              </a:rPr>
              <a:t>also planned. </a:t>
            </a:r>
          </a:p>
        </p:txBody>
      </p:sp>
      <p:graphicFrame>
        <p:nvGraphicFramePr>
          <p:cNvPr id="8" name="表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27515940"/>
              </p:ext>
            </p:extLst>
          </p:nvPr>
        </p:nvGraphicFramePr>
        <p:xfrm>
          <a:off x="1945677" y="2083861"/>
          <a:ext cx="5321144" cy="34036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182688"/>
                <a:gridCol w="1569228"/>
                <a:gridCol w="1569228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>
                          <a:latin typeface="Arial"/>
                          <a:cs typeface="Arial"/>
                        </a:rPr>
                        <a:t>Design</a:t>
                      </a:r>
                      <a:r>
                        <a:rPr kumimoji="1" lang="en-US" altLang="ja-JP" baseline="0" dirty="0" smtClean="0">
                          <a:latin typeface="Arial"/>
                          <a:cs typeface="Arial"/>
                        </a:rPr>
                        <a:t> parameters</a:t>
                      </a:r>
                      <a:endParaRPr kumimoji="1" lang="ja-JP" altLang="en-US" dirty="0">
                        <a:latin typeface="Arial"/>
                        <a:cs typeface="Arial"/>
                      </a:endParaRPr>
                    </a:p>
                  </a:txBody>
                  <a:tcPr anchor="ctr"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>
                          <a:latin typeface="Arial"/>
                          <a:cs typeface="Arial"/>
                        </a:rPr>
                        <a:t>Production</a:t>
                      </a:r>
                      <a:endParaRPr kumimoji="1" lang="ja-JP" altLang="en-US" dirty="0">
                        <a:latin typeface="Arial"/>
                        <a:cs typeface="Arial"/>
                      </a:endParaRPr>
                    </a:p>
                  </a:txBody>
                  <a:tcPr anchor="ctr"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>
                          <a:latin typeface="Arial"/>
                          <a:cs typeface="Arial"/>
                        </a:rPr>
                        <a:t>2-m model</a:t>
                      </a:r>
                      <a:endParaRPr kumimoji="1" lang="ja-JP" altLang="en-US" dirty="0">
                        <a:latin typeface="Arial"/>
                        <a:cs typeface="Arial"/>
                      </a:endParaRPr>
                    </a:p>
                  </a:txBody>
                  <a:tcPr anchor="ctr"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>
                          <a:latin typeface="Arial"/>
                          <a:cs typeface="Arial"/>
                        </a:rPr>
                        <a:t>Field integral</a:t>
                      </a:r>
                      <a:endParaRPr kumimoji="1" lang="ja-JP" altLang="en-US" dirty="0">
                        <a:latin typeface="Arial"/>
                        <a:cs typeface="Arial"/>
                      </a:endParaRPr>
                    </a:p>
                  </a:txBody>
                  <a:tcPr anchor="ctr"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>
                          <a:latin typeface="Arial"/>
                          <a:cs typeface="Arial"/>
                        </a:rPr>
                        <a:t>35 </a:t>
                      </a:r>
                      <a:r>
                        <a:rPr kumimoji="1" lang="en-US" altLang="ja-JP" dirty="0" err="1" smtClean="0">
                          <a:latin typeface="Arial"/>
                          <a:cs typeface="Arial"/>
                        </a:rPr>
                        <a:t>T•m</a:t>
                      </a:r>
                      <a:endParaRPr kumimoji="1" lang="ja-JP" altLang="en-US" dirty="0">
                        <a:latin typeface="Arial"/>
                        <a:cs typeface="Arial"/>
                      </a:endParaRPr>
                    </a:p>
                  </a:txBody>
                  <a:tcPr anchor="ctr"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>
                          <a:latin typeface="Arial"/>
                          <a:cs typeface="Arial"/>
                        </a:rPr>
                        <a:t>9.3</a:t>
                      </a:r>
                      <a:r>
                        <a:rPr kumimoji="1" lang="en-US" altLang="ja-JP" baseline="0" dirty="0" smtClean="0">
                          <a:latin typeface="Arial"/>
                          <a:cs typeface="Arial"/>
                        </a:rPr>
                        <a:t>  </a:t>
                      </a:r>
                      <a:r>
                        <a:rPr kumimoji="1" lang="en-US" altLang="ja-JP" baseline="0" dirty="0" err="1" smtClean="0">
                          <a:latin typeface="Arial"/>
                          <a:cs typeface="Arial"/>
                        </a:rPr>
                        <a:t>T•m</a:t>
                      </a:r>
                      <a:endParaRPr kumimoji="1" lang="ja-JP" altLang="en-US" dirty="0">
                        <a:latin typeface="Arial"/>
                        <a:cs typeface="Arial"/>
                      </a:endParaRPr>
                    </a:p>
                  </a:txBody>
                  <a:tcPr anchor="ctr"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>
                          <a:latin typeface="Arial"/>
                          <a:cs typeface="Arial"/>
                        </a:rPr>
                        <a:t>Magnetic length </a:t>
                      </a:r>
                      <a:endParaRPr kumimoji="1" lang="ja-JP" altLang="en-US" dirty="0">
                        <a:latin typeface="Arial"/>
                        <a:cs typeface="Arial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>
                          <a:latin typeface="Arial"/>
                          <a:cs typeface="Arial"/>
                        </a:rPr>
                        <a:t>6.27 m</a:t>
                      </a:r>
                      <a:endParaRPr kumimoji="1" lang="ja-JP" altLang="en-US" dirty="0">
                        <a:latin typeface="Arial"/>
                        <a:cs typeface="Arial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>
                          <a:latin typeface="Arial"/>
                          <a:cs typeface="Arial"/>
                        </a:rPr>
                        <a:t>1.66 m</a:t>
                      </a:r>
                      <a:endParaRPr kumimoji="1" lang="ja-JP" altLang="en-US" dirty="0">
                        <a:latin typeface="Arial"/>
                        <a:cs typeface="Arial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>
                          <a:latin typeface="Arial"/>
                          <a:cs typeface="Arial"/>
                        </a:rPr>
                        <a:t>Coil mechanical length</a:t>
                      </a:r>
                      <a:endParaRPr kumimoji="1" lang="ja-JP" altLang="en-US" dirty="0">
                        <a:latin typeface="Arial"/>
                        <a:cs typeface="Arial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>
                          <a:latin typeface="Arial"/>
                          <a:cs typeface="Arial"/>
                        </a:rPr>
                        <a:t>6.57 m</a:t>
                      </a:r>
                      <a:endParaRPr kumimoji="1" lang="ja-JP" altLang="en-US" dirty="0">
                        <a:latin typeface="Arial"/>
                        <a:cs typeface="Arial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>
                          <a:latin typeface="Arial"/>
                          <a:cs typeface="Arial"/>
                        </a:rPr>
                        <a:t>2.00 m</a:t>
                      </a:r>
                      <a:endParaRPr kumimoji="1" lang="ja-JP" altLang="en-US" dirty="0">
                        <a:latin typeface="Arial"/>
                        <a:cs typeface="Arial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>
                          <a:latin typeface="Arial"/>
                          <a:cs typeface="Arial"/>
                        </a:rPr>
                        <a:t>Magnet mechanical</a:t>
                      </a:r>
                      <a:r>
                        <a:rPr kumimoji="1" lang="en-US" altLang="ja-JP" baseline="0" dirty="0" smtClean="0">
                          <a:latin typeface="Arial"/>
                          <a:cs typeface="Arial"/>
                        </a:rPr>
                        <a:t> length</a:t>
                      </a:r>
                      <a:endParaRPr kumimoji="1" lang="ja-JP" altLang="en-US" dirty="0">
                        <a:latin typeface="Arial"/>
                        <a:cs typeface="Arial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>
                          <a:latin typeface="Arial"/>
                          <a:cs typeface="Arial"/>
                        </a:rPr>
                        <a:t>6.72 m</a:t>
                      </a:r>
                      <a:endParaRPr kumimoji="1" lang="ja-JP" altLang="en-US" dirty="0">
                        <a:latin typeface="Arial"/>
                        <a:cs typeface="Arial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>
                          <a:latin typeface="Arial"/>
                          <a:cs typeface="Arial"/>
                        </a:rPr>
                        <a:t>2.15 m</a:t>
                      </a:r>
                      <a:endParaRPr kumimoji="1" lang="ja-JP" altLang="en-US" dirty="0">
                        <a:latin typeface="Arial"/>
                        <a:cs typeface="Arial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>
                          <a:latin typeface="Arial"/>
                          <a:cs typeface="Arial"/>
                        </a:rPr>
                        <a:t>Cold mass weight</a:t>
                      </a:r>
                      <a:endParaRPr kumimoji="1" lang="ja-JP" altLang="en-US" dirty="0">
                        <a:latin typeface="Arial"/>
                        <a:cs typeface="Arial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>
                          <a:latin typeface="Arial"/>
                          <a:cs typeface="Arial"/>
                        </a:rPr>
                        <a:t>12 tons</a:t>
                      </a:r>
                      <a:endParaRPr kumimoji="1" lang="ja-JP" altLang="en-US" dirty="0">
                        <a:latin typeface="Arial"/>
                        <a:cs typeface="Arial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>
                          <a:latin typeface="Arial"/>
                          <a:cs typeface="Arial"/>
                        </a:rPr>
                        <a:t>3.8 tons</a:t>
                      </a:r>
                      <a:endParaRPr kumimoji="1" lang="ja-JP" altLang="en-US" dirty="0">
                        <a:latin typeface="Arial"/>
                        <a:cs typeface="Arial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>
                          <a:latin typeface="Arial"/>
                          <a:cs typeface="Arial"/>
                        </a:rPr>
                        <a:t>Cable unit</a:t>
                      </a:r>
                      <a:r>
                        <a:rPr kumimoji="1" lang="en-US" altLang="ja-JP" baseline="0" dirty="0" smtClean="0">
                          <a:latin typeface="Arial"/>
                          <a:cs typeface="Arial"/>
                        </a:rPr>
                        <a:t> length per coil</a:t>
                      </a:r>
                      <a:endParaRPr kumimoji="1" lang="ja-JP" altLang="en-US" dirty="0">
                        <a:latin typeface="Arial"/>
                        <a:cs typeface="Arial"/>
                      </a:endParaRPr>
                    </a:p>
                  </a:txBody>
                  <a:tcPr anchor="ctr"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>
                          <a:latin typeface="Arial"/>
                          <a:cs typeface="Arial"/>
                        </a:rPr>
                        <a:t>570 m</a:t>
                      </a:r>
                      <a:endParaRPr kumimoji="1" lang="ja-JP" altLang="en-US" dirty="0">
                        <a:latin typeface="Arial"/>
                        <a:cs typeface="Arial"/>
                      </a:endParaRPr>
                    </a:p>
                  </a:txBody>
                  <a:tcPr anchor="ctr"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>
                          <a:latin typeface="Arial"/>
                          <a:cs typeface="Arial"/>
                        </a:rPr>
                        <a:t>180 m</a:t>
                      </a:r>
                      <a:endParaRPr kumimoji="1" lang="ja-JP" altLang="en-US" dirty="0">
                        <a:latin typeface="Arial"/>
                        <a:cs typeface="Arial"/>
                      </a:endParaRPr>
                    </a:p>
                  </a:txBody>
                  <a:tcPr anchor="ctr"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>
          <a:xfrm>
            <a:off x="3124200" y="6508747"/>
            <a:ext cx="2895600" cy="365125"/>
          </a:xfrm>
        </p:spPr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CERN-KEK Committee, 10th Meeting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9" name="日付プレースホルダー 8"/>
          <p:cNvSpPr>
            <a:spLocks noGrp="1"/>
          </p:cNvSpPr>
          <p:nvPr>
            <p:ph type="dt" sz="half" idx="10"/>
          </p:nvPr>
        </p:nvSpPr>
        <p:spPr>
          <a:xfrm>
            <a:off x="457200" y="6508747"/>
            <a:ext cx="2133600" cy="365125"/>
          </a:xfrm>
        </p:spPr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2015/07/30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2637522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0" y="0"/>
            <a:ext cx="7480300" cy="594309"/>
          </a:xfrm>
        </p:spPr>
        <p:txBody>
          <a:bodyPr>
            <a:noAutofit/>
          </a:bodyPr>
          <a:lstStyle/>
          <a:p>
            <a:pPr algn="l"/>
            <a:r>
              <a:rPr kumimoji="1" lang="en-US" altLang="ja-JP" sz="3600" b="1" dirty="0" smtClean="0">
                <a:solidFill>
                  <a:schemeClr val="accent1"/>
                </a:solidFill>
              </a:rPr>
              <a:t>Test Coil Fabrication – Sep</a:t>
            </a:r>
            <a:r>
              <a:rPr kumimoji="1" lang="en-US" altLang="ja-JP" sz="3600" b="1" dirty="0">
                <a:solidFill>
                  <a:schemeClr val="accent1"/>
                </a:solidFill>
              </a:rPr>
              <a:t>. </a:t>
            </a:r>
            <a:r>
              <a:rPr kumimoji="1" lang="en-US" altLang="ja-JP" sz="3600" b="1" dirty="0" smtClean="0">
                <a:solidFill>
                  <a:schemeClr val="accent1"/>
                </a:solidFill>
              </a:rPr>
              <a:t>2014 –</a:t>
            </a:r>
            <a:endParaRPr kumimoji="1" lang="ja-JP" altLang="en-US" sz="3600" b="1" dirty="0">
              <a:solidFill>
                <a:schemeClr val="accent1"/>
              </a:solidFill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>
          <a:xfrm>
            <a:off x="6553200" y="6559546"/>
            <a:ext cx="2133600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15</a:t>
            </a:fld>
            <a:endParaRPr lang="en-US"/>
          </a:p>
        </p:txBody>
      </p:sp>
      <p:pic>
        <p:nvPicPr>
          <p:cNvPr id="10" name="図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9700" y="1003300"/>
            <a:ext cx="2820745" cy="2755900"/>
          </a:xfrm>
          <a:prstGeom prst="rect">
            <a:avLst/>
          </a:prstGeom>
        </p:spPr>
      </p:pic>
      <p:pic>
        <p:nvPicPr>
          <p:cNvPr id="11" name="図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59100" y="1003300"/>
            <a:ext cx="2578100" cy="2578100"/>
          </a:xfrm>
          <a:prstGeom prst="rect">
            <a:avLst/>
          </a:prstGeom>
          <a:ln>
            <a:solidFill>
              <a:schemeClr val="bg1"/>
            </a:solidFill>
          </a:ln>
        </p:spPr>
      </p:pic>
      <p:pic>
        <p:nvPicPr>
          <p:cNvPr id="14" name="図 1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3450022" y="2063645"/>
            <a:ext cx="2183375" cy="6012635"/>
          </a:xfrm>
          <a:prstGeom prst="rect">
            <a:avLst/>
          </a:prstGeom>
        </p:spPr>
      </p:pic>
      <p:sp>
        <p:nvSpPr>
          <p:cNvPr id="17" name="テキスト ボックス 16"/>
          <p:cNvSpPr txBox="1"/>
          <p:nvPr/>
        </p:nvSpPr>
        <p:spPr>
          <a:xfrm>
            <a:off x="914400" y="495300"/>
            <a:ext cx="751705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/>
              <a:t>Demonstration of coil fabrication with a first 2m (test) coil. </a:t>
            </a:r>
            <a:endParaRPr kumimoji="1" lang="ja-JP" altLang="en-US" sz="2400" dirty="0"/>
          </a:p>
        </p:txBody>
      </p:sp>
      <p:pic>
        <p:nvPicPr>
          <p:cNvPr id="18" name="図 17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13113" b="-865"/>
          <a:stretch/>
        </p:blipFill>
        <p:spPr>
          <a:xfrm>
            <a:off x="5537200" y="1003300"/>
            <a:ext cx="3581400" cy="2737729"/>
          </a:xfrm>
          <a:prstGeom prst="rect">
            <a:avLst/>
          </a:prstGeom>
          <a:ln>
            <a:solidFill>
              <a:srgbClr val="FFFFFF"/>
            </a:solidFill>
          </a:ln>
        </p:spPr>
      </p:pic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>
          <a:xfrm>
            <a:off x="3124200" y="6559546"/>
            <a:ext cx="2895600" cy="365125"/>
          </a:xfrm>
        </p:spPr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CERN-KEK Committee, 10th Meeting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9" name="日付プレースホルダー 8"/>
          <p:cNvSpPr>
            <a:spLocks noGrp="1"/>
          </p:cNvSpPr>
          <p:nvPr>
            <p:ph type="dt" sz="half" idx="10"/>
          </p:nvPr>
        </p:nvSpPr>
        <p:spPr>
          <a:xfrm>
            <a:off x="457200" y="6559546"/>
            <a:ext cx="2133600" cy="365125"/>
          </a:xfrm>
        </p:spPr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2015/07/30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8552853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9267" y="0"/>
            <a:ext cx="9535006" cy="639762"/>
          </a:xfrm>
        </p:spPr>
        <p:txBody>
          <a:bodyPr>
            <a:normAutofit fontScale="90000"/>
          </a:bodyPr>
          <a:lstStyle/>
          <a:p>
            <a:pPr algn="l"/>
            <a:r>
              <a:rPr kumimoji="1" lang="en-US" altLang="ja-JP" b="1" dirty="0" smtClean="0">
                <a:solidFill>
                  <a:schemeClr val="accent1"/>
                </a:solidFill>
              </a:rPr>
              <a:t>Modification of Coil End Design</a:t>
            </a:r>
            <a:endParaRPr kumimoji="1" lang="ja-JP" altLang="en-US" b="1" dirty="0">
              <a:solidFill>
                <a:schemeClr val="accent1"/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6553200" y="6534150"/>
            <a:ext cx="2133600" cy="365125"/>
          </a:xfrm>
        </p:spPr>
        <p:txBody>
          <a:bodyPr/>
          <a:lstStyle/>
          <a:p>
            <a:fld id="{8A7F4E81-994E-064A-9B42-01AFEB1F7780}" type="slidenum">
              <a:rPr lang="ja-JP" altLang="en-US" smtClean="0"/>
              <a:pPr/>
              <a:t>16</a:t>
            </a:fld>
            <a:endParaRPr lang="ja-JP" altLang="en-US"/>
          </a:p>
        </p:txBody>
      </p:sp>
      <p:pic>
        <p:nvPicPr>
          <p:cNvPr id="11" name="図 10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2860783" y="1220259"/>
            <a:ext cx="2721091" cy="1653789"/>
          </a:xfrm>
          <a:prstGeom prst="rect">
            <a:avLst/>
          </a:prstGeom>
        </p:spPr>
      </p:pic>
      <p:pic>
        <p:nvPicPr>
          <p:cNvPr id="12" name="図 1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6713969" y="741905"/>
            <a:ext cx="1446737" cy="2534829"/>
          </a:xfrm>
          <a:prstGeom prst="rect">
            <a:avLst/>
          </a:prstGeom>
        </p:spPr>
      </p:pic>
      <p:pic>
        <p:nvPicPr>
          <p:cNvPr id="13" name="図 1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569776" y="734000"/>
            <a:ext cx="1468800" cy="2638400"/>
          </a:xfrm>
          <a:prstGeom prst="rect">
            <a:avLst/>
          </a:prstGeom>
        </p:spPr>
      </p:pic>
      <p:pic>
        <p:nvPicPr>
          <p:cNvPr id="14" name="図 13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-29767" y="3101389"/>
            <a:ext cx="2728864" cy="278215"/>
          </a:xfrm>
          <a:prstGeom prst="rect">
            <a:avLst/>
          </a:prstGeom>
        </p:spPr>
      </p:pic>
      <p:pic>
        <p:nvPicPr>
          <p:cNvPr id="15" name="図 14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3006139" y="3094637"/>
            <a:ext cx="2845583" cy="291718"/>
          </a:xfrm>
          <a:prstGeom prst="rect">
            <a:avLst/>
          </a:prstGeom>
        </p:spPr>
      </p:pic>
      <p:cxnSp>
        <p:nvCxnSpPr>
          <p:cNvPr id="16" name="直線コネクタ 15"/>
          <p:cNvCxnSpPr/>
          <p:nvPr/>
        </p:nvCxnSpPr>
        <p:spPr>
          <a:xfrm flipH="1">
            <a:off x="2819838" y="3323160"/>
            <a:ext cx="3007857" cy="0"/>
          </a:xfrm>
          <a:prstGeom prst="line">
            <a:avLst/>
          </a:prstGeom>
          <a:ln w="12700" cmpd="sng">
            <a:solidFill>
              <a:srgbClr val="008000"/>
            </a:solidFill>
            <a:prstDash val="sys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直線コネクタ 16"/>
          <p:cNvCxnSpPr/>
          <p:nvPr/>
        </p:nvCxnSpPr>
        <p:spPr>
          <a:xfrm>
            <a:off x="5884788" y="694458"/>
            <a:ext cx="0" cy="2691897"/>
          </a:xfrm>
          <a:prstGeom prst="line">
            <a:avLst/>
          </a:prstGeom>
          <a:ln w="38100" cmpd="sng">
            <a:solidFill>
              <a:srgbClr val="008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テキスト ボックス 17"/>
          <p:cNvSpPr txBox="1"/>
          <p:nvPr/>
        </p:nvSpPr>
        <p:spPr>
          <a:xfrm>
            <a:off x="423333" y="774066"/>
            <a:ext cx="21089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latin typeface="Arial"/>
                <a:cs typeface="Arial"/>
              </a:rPr>
              <a:t>Old version (</a:t>
            </a:r>
            <a:r>
              <a:rPr lang="en-US" altLang="ja-JP" dirty="0" err="1" smtClean="0">
                <a:latin typeface="Arial"/>
                <a:cs typeface="Arial"/>
              </a:rPr>
              <a:t>Ver</a:t>
            </a:r>
            <a:r>
              <a:rPr lang="en-US" altLang="ja-JP" dirty="0" smtClean="0">
                <a:latin typeface="Arial"/>
                <a:cs typeface="Arial"/>
              </a:rPr>
              <a:t> 2)</a:t>
            </a:r>
            <a:endParaRPr kumimoji="1" lang="ja-JP" altLang="en-US" dirty="0">
              <a:latin typeface="Arial"/>
              <a:cs typeface="Arial"/>
            </a:endParaRPr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3083238" y="459937"/>
            <a:ext cx="280235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latin typeface="Arial"/>
                <a:cs typeface="Arial"/>
              </a:rPr>
              <a:t>Coil-end found in practice</a:t>
            </a:r>
          </a:p>
          <a:p>
            <a:r>
              <a:rPr kumimoji="1" lang="en-US" altLang="ja-JP" dirty="0" smtClean="0">
                <a:latin typeface="Arial"/>
                <a:cs typeface="Arial"/>
              </a:rPr>
              <a:t>winding</a:t>
            </a:r>
          </a:p>
          <a:p>
            <a:r>
              <a:rPr lang="en-US" altLang="ja-JP" dirty="0" smtClean="0">
                <a:latin typeface="Arial"/>
                <a:cs typeface="Arial"/>
              </a:rPr>
              <a:t>(2-m test coil)</a:t>
            </a:r>
            <a:endParaRPr kumimoji="1" lang="ja-JP" altLang="en-US" dirty="0">
              <a:latin typeface="Arial"/>
              <a:cs typeface="Arial"/>
            </a:endParaRPr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6615459" y="683346"/>
            <a:ext cx="194149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 smtClean="0">
                <a:solidFill>
                  <a:srgbClr val="FF0000"/>
                </a:solidFill>
                <a:latin typeface="Arial"/>
                <a:cs typeface="Arial"/>
              </a:rPr>
              <a:t>Modified design</a:t>
            </a:r>
          </a:p>
          <a:p>
            <a:r>
              <a:rPr lang="en-US" altLang="ja-JP" b="1" dirty="0" smtClean="0">
                <a:solidFill>
                  <a:srgbClr val="FF0000"/>
                </a:solidFill>
                <a:latin typeface="Arial"/>
                <a:cs typeface="Arial"/>
              </a:rPr>
              <a:t>(Ver3)</a:t>
            </a:r>
            <a:endParaRPr kumimoji="1" lang="ja-JP" altLang="en-US" b="1" dirty="0">
              <a:solidFill>
                <a:srgbClr val="FF0000"/>
              </a:solidFill>
              <a:latin typeface="Arial"/>
              <a:cs typeface="Arial"/>
            </a:endParaRPr>
          </a:p>
        </p:txBody>
      </p:sp>
      <p:sp>
        <p:nvSpPr>
          <p:cNvPr id="21" name="右矢印 20"/>
          <p:cNvSpPr/>
          <p:nvPr/>
        </p:nvSpPr>
        <p:spPr>
          <a:xfrm>
            <a:off x="5771765" y="861471"/>
            <a:ext cx="398158" cy="432788"/>
          </a:xfrm>
          <a:prstGeom prst="rightArrow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dirty="0"/>
          </a:p>
        </p:txBody>
      </p:sp>
      <p:cxnSp>
        <p:nvCxnSpPr>
          <p:cNvPr id="22" name="直線コネクタ 21"/>
          <p:cNvCxnSpPr/>
          <p:nvPr/>
        </p:nvCxnSpPr>
        <p:spPr>
          <a:xfrm flipH="1">
            <a:off x="2819838" y="3152445"/>
            <a:ext cx="3007857" cy="0"/>
          </a:xfrm>
          <a:prstGeom prst="line">
            <a:avLst/>
          </a:prstGeom>
          <a:ln w="12700" cmpd="sng">
            <a:solidFill>
              <a:srgbClr val="008000"/>
            </a:solidFill>
            <a:prstDash val="sys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円/楕円 22"/>
          <p:cNvSpPr/>
          <p:nvPr/>
        </p:nvSpPr>
        <p:spPr>
          <a:xfrm>
            <a:off x="3006139" y="3080526"/>
            <a:ext cx="540460" cy="147796"/>
          </a:xfrm>
          <a:prstGeom prst="ellipse">
            <a:avLst/>
          </a:prstGeom>
          <a:noFill/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24" name="円/楕円 23"/>
          <p:cNvSpPr/>
          <p:nvPr/>
        </p:nvSpPr>
        <p:spPr>
          <a:xfrm>
            <a:off x="4193589" y="3084645"/>
            <a:ext cx="282220" cy="147796"/>
          </a:xfrm>
          <a:prstGeom prst="ellipse">
            <a:avLst/>
          </a:prstGeom>
          <a:noFill/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cxnSp>
        <p:nvCxnSpPr>
          <p:cNvPr id="25" name="直線コネクタ 24"/>
          <p:cNvCxnSpPr/>
          <p:nvPr/>
        </p:nvCxnSpPr>
        <p:spPr>
          <a:xfrm>
            <a:off x="2836807" y="687707"/>
            <a:ext cx="0" cy="2691897"/>
          </a:xfrm>
          <a:prstGeom prst="line">
            <a:avLst/>
          </a:prstGeom>
          <a:ln w="38100" cmpd="sng">
            <a:solidFill>
              <a:srgbClr val="008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右矢印 25"/>
          <p:cNvSpPr/>
          <p:nvPr/>
        </p:nvSpPr>
        <p:spPr>
          <a:xfrm>
            <a:off x="2748357" y="853162"/>
            <a:ext cx="398158" cy="432788"/>
          </a:xfrm>
          <a:prstGeom prst="rightArrow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dirty="0"/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1492104" y="3517561"/>
            <a:ext cx="6891630" cy="256480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80000"/>
              </a:lnSpc>
            </a:pPr>
            <a:r>
              <a:rPr kumimoji="1" lang="en-US" altLang="ja-JP" sz="2000" u="sng" dirty="0" smtClean="0">
                <a:latin typeface="Arial"/>
                <a:cs typeface="Arial"/>
              </a:rPr>
              <a:t>Points in modification of coil-end designs</a:t>
            </a:r>
          </a:p>
          <a:p>
            <a:pPr>
              <a:lnSpc>
                <a:spcPct val="80000"/>
              </a:lnSpc>
            </a:pPr>
            <a:endParaRPr kumimoji="1" lang="en-US" altLang="ja-JP" sz="2000" dirty="0" smtClean="0">
              <a:latin typeface="Arial"/>
              <a:cs typeface="Arial"/>
            </a:endParaRPr>
          </a:p>
          <a:p>
            <a:pPr marL="342900" indent="-342900">
              <a:lnSpc>
                <a:spcPct val="80000"/>
              </a:lnSpc>
              <a:buFontTx/>
              <a:buChar char="-"/>
            </a:pPr>
            <a:r>
              <a:rPr kumimoji="1" lang="en-US" altLang="ja-JP" sz="2000" dirty="0" smtClean="0">
                <a:solidFill>
                  <a:srgbClr val="0000FF"/>
                </a:solidFill>
                <a:latin typeface="Arial"/>
                <a:cs typeface="Arial"/>
              </a:rPr>
              <a:t>Elongation of end part</a:t>
            </a:r>
          </a:p>
          <a:p>
            <a:pPr>
              <a:lnSpc>
                <a:spcPct val="80000"/>
              </a:lnSpc>
            </a:pPr>
            <a:r>
              <a:rPr lang="en-US" altLang="ja-JP" sz="2000" dirty="0">
                <a:latin typeface="Arial"/>
                <a:cs typeface="Arial"/>
              </a:rPr>
              <a:t> </a:t>
            </a:r>
            <a:r>
              <a:rPr lang="en-US" altLang="ja-JP" sz="2000" dirty="0" smtClean="0">
                <a:latin typeface="Arial"/>
                <a:cs typeface="Arial"/>
              </a:rPr>
              <a:t>     To make the cable stand more uprightly</a:t>
            </a:r>
          </a:p>
          <a:p>
            <a:pPr>
              <a:lnSpc>
                <a:spcPct val="80000"/>
              </a:lnSpc>
            </a:pPr>
            <a:endParaRPr lang="en-US" altLang="ja-JP" sz="2000" dirty="0" smtClean="0">
              <a:latin typeface="Arial"/>
              <a:cs typeface="Arial"/>
            </a:endParaRPr>
          </a:p>
          <a:p>
            <a:pPr marL="285750" indent="-285750">
              <a:lnSpc>
                <a:spcPct val="80000"/>
              </a:lnSpc>
              <a:buFontTx/>
              <a:buChar char="-"/>
            </a:pPr>
            <a:r>
              <a:rPr kumimoji="1" lang="en-US" altLang="ja-JP" sz="2000" dirty="0" smtClean="0">
                <a:solidFill>
                  <a:srgbClr val="0000FF"/>
                </a:solidFill>
                <a:latin typeface="Arial"/>
                <a:cs typeface="Arial"/>
              </a:rPr>
              <a:t>Subdivision of the outer most block</a:t>
            </a:r>
          </a:p>
          <a:p>
            <a:pPr>
              <a:lnSpc>
                <a:spcPct val="80000"/>
              </a:lnSpc>
            </a:pPr>
            <a:r>
              <a:rPr lang="en-US" altLang="ja-JP" sz="2000" dirty="0">
                <a:latin typeface="Arial"/>
                <a:cs typeface="Arial"/>
              </a:rPr>
              <a:t> </a:t>
            </a:r>
            <a:r>
              <a:rPr lang="en-US" altLang="ja-JP" sz="2000" dirty="0" smtClean="0">
                <a:latin typeface="Arial"/>
                <a:cs typeface="Arial"/>
              </a:rPr>
              <a:t>     To make it easier to predict the angle of the last turn</a:t>
            </a:r>
          </a:p>
          <a:p>
            <a:pPr>
              <a:lnSpc>
                <a:spcPct val="80000"/>
              </a:lnSpc>
            </a:pPr>
            <a:endParaRPr kumimoji="1" lang="en-US" altLang="ja-JP" sz="2000" dirty="0">
              <a:latin typeface="Arial"/>
              <a:cs typeface="Arial"/>
            </a:endParaRPr>
          </a:p>
          <a:p>
            <a:pPr marL="285750" indent="-285750">
              <a:lnSpc>
                <a:spcPct val="80000"/>
              </a:lnSpc>
              <a:buFontTx/>
              <a:buChar char="-"/>
            </a:pPr>
            <a:r>
              <a:rPr lang="en-US" altLang="ja-JP" sz="2000" dirty="0" smtClean="0">
                <a:solidFill>
                  <a:srgbClr val="0000FF"/>
                </a:solidFill>
                <a:latin typeface="Arial"/>
                <a:cs typeface="Arial"/>
              </a:rPr>
              <a:t>Adjustment of distance between the blocks “1B” and “2”</a:t>
            </a:r>
          </a:p>
          <a:p>
            <a:pPr>
              <a:lnSpc>
                <a:spcPct val="80000"/>
              </a:lnSpc>
            </a:pPr>
            <a:r>
              <a:rPr kumimoji="1" lang="en-US" altLang="ja-JP" sz="2000" dirty="0">
                <a:latin typeface="Arial"/>
                <a:cs typeface="Arial"/>
              </a:rPr>
              <a:t> </a:t>
            </a:r>
            <a:r>
              <a:rPr kumimoji="1" lang="en-US" altLang="ja-JP" sz="2000" dirty="0" smtClean="0">
                <a:latin typeface="Arial"/>
                <a:cs typeface="Arial"/>
              </a:rPr>
              <a:t>     To minimize integral </a:t>
            </a:r>
            <a:r>
              <a:rPr kumimoji="1" lang="en-US" altLang="ja-JP" sz="2000" dirty="0" err="1" smtClean="0">
                <a:latin typeface="Arial"/>
                <a:cs typeface="Arial"/>
              </a:rPr>
              <a:t>multipole</a:t>
            </a:r>
            <a:endParaRPr kumimoji="1" lang="en-US" altLang="ja-JP" sz="2000" dirty="0" smtClean="0">
              <a:latin typeface="Arial"/>
              <a:cs typeface="Arial"/>
            </a:endParaRPr>
          </a:p>
        </p:txBody>
      </p:sp>
      <p:pic>
        <p:nvPicPr>
          <p:cNvPr id="28" name="図 27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6047098" y="3080526"/>
            <a:ext cx="2992314" cy="248161"/>
          </a:xfrm>
          <a:prstGeom prst="rect">
            <a:avLst/>
          </a:prstGeom>
        </p:spPr>
      </p:pic>
      <p:grpSp>
        <p:nvGrpSpPr>
          <p:cNvPr id="29" name="図形グループ 28"/>
          <p:cNvGrpSpPr/>
          <p:nvPr/>
        </p:nvGrpSpPr>
        <p:grpSpPr>
          <a:xfrm>
            <a:off x="6214746" y="2009319"/>
            <a:ext cx="1780988" cy="864729"/>
            <a:chOff x="6214746" y="2009319"/>
            <a:chExt cx="1780988" cy="864729"/>
          </a:xfrm>
        </p:grpSpPr>
        <p:cxnSp>
          <p:nvCxnSpPr>
            <p:cNvPr id="30" name="直線コネクタ 29"/>
            <p:cNvCxnSpPr/>
            <p:nvPr/>
          </p:nvCxnSpPr>
          <p:spPr>
            <a:xfrm>
              <a:off x="6214746" y="2009319"/>
              <a:ext cx="0" cy="864729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直線コネクタ 30"/>
            <p:cNvCxnSpPr/>
            <p:nvPr/>
          </p:nvCxnSpPr>
          <p:spPr>
            <a:xfrm>
              <a:off x="7995734" y="2648161"/>
              <a:ext cx="0" cy="225887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直線矢印コネクタ 31"/>
            <p:cNvCxnSpPr/>
            <p:nvPr/>
          </p:nvCxnSpPr>
          <p:spPr>
            <a:xfrm>
              <a:off x="6214746" y="2762570"/>
              <a:ext cx="1780988" cy="0"/>
            </a:xfrm>
            <a:prstGeom prst="straightConnector1">
              <a:avLst/>
            </a:prstGeom>
            <a:ln>
              <a:solidFill>
                <a:srgbClr val="000000"/>
              </a:solidFill>
              <a:headEnd type="arrow"/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3" name="図形グループ 32"/>
          <p:cNvGrpSpPr/>
          <p:nvPr/>
        </p:nvGrpSpPr>
        <p:grpSpPr>
          <a:xfrm>
            <a:off x="63557" y="1922872"/>
            <a:ext cx="1092107" cy="952641"/>
            <a:chOff x="63557" y="1922872"/>
            <a:chExt cx="1092107" cy="952641"/>
          </a:xfrm>
        </p:grpSpPr>
        <p:cxnSp>
          <p:nvCxnSpPr>
            <p:cNvPr id="34" name="直線コネクタ 33"/>
            <p:cNvCxnSpPr/>
            <p:nvPr/>
          </p:nvCxnSpPr>
          <p:spPr>
            <a:xfrm>
              <a:off x="63557" y="1922872"/>
              <a:ext cx="0" cy="951176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直線コネクタ 34"/>
            <p:cNvCxnSpPr/>
            <p:nvPr/>
          </p:nvCxnSpPr>
          <p:spPr>
            <a:xfrm>
              <a:off x="1155664" y="2649626"/>
              <a:ext cx="0" cy="225887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直線矢印コネクタ 35"/>
            <p:cNvCxnSpPr/>
            <p:nvPr/>
          </p:nvCxnSpPr>
          <p:spPr>
            <a:xfrm>
              <a:off x="63557" y="2787601"/>
              <a:ext cx="1092107" cy="0"/>
            </a:xfrm>
            <a:prstGeom prst="straightConnector1">
              <a:avLst/>
            </a:prstGeom>
            <a:ln>
              <a:solidFill>
                <a:srgbClr val="000000"/>
              </a:solidFill>
              <a:headEnd type="arrow"/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7" name="図形グループ 36"/>
          <p:cNvGrpSpPr/>
          <p:nvPr/>
        </p:nvGrpSpPr>
        <p:grpSpPr>
          <a:xfrm>
            <a:off x="6275257" y="2055340"/>
            <a:ext cx="1749837" cy="1735747"/>
            <a:chOff x="6275257" y="2055340"/>
            <a:chExt cx="1749837" cy="1735747"/>
          </a:xfrm>
        </p:grpSpPr>
        <p:cxnSp>
          <p:nvCxnSpPr>
            <p:cNvPr id="38" name="直線矢印コネクタ 37"/>
            <p:cNvCxnSpPr/>
            <p:nvPr/>
          </p:nvCxnSpPr>
          <p:spPr>
            <a:xfrm flipH="1" flipV="1">
              <a:off x="6275257" y="2055340"/>
              <a:ext cx="941331" cy="1462221"/>
            </a:xfrm>
            <a:prstGeom prst="straightConnector1">
              <a:avLst/>
            </a:prstGeom>
            <a:ln>
              <a:solidFill>
                <a:srgbClr val="00000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直線矢印コネクタ 38"/>
            <p:cNvCxnSpPr/>
            <p:nvPr/>
          </p:nvCxnSpPr>
          <p:spPr>
            <a:xfrm flipH="1" flipV="1">
              <a:off x="6615460" y="2056491"/>
              <a:ext cx="601128" cy="1461070"/>
            </a:xfrm>
            <a:prstGeom prst="straightConnector1">
              <a:avLst/>
            </a:prstGeom>
            <a:ln>
              <a:solidFill>
                <a:srgbClr val="00000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0" name="テキスト ボックス 39"/>
            <p:cNvSpPr txBox="1"/>
            <p:nvPr/>
          </p:nvSpPr>
          <p:spPr>
            <a:xfrm>
              <a:off x="6659892" y="3421755"/>
              <a:ext cx="136520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 smtClean="0">
                  <a:latin typeface="Arial"/>
                  <a:cs typeface="Arial"/>
                </a:rPr>
                <a:t>Subdivision</a:t>
              </a:r>
              <a:endParaRPr kumimoji="1" lang="ja-JP" altLang="en-US" dirty="0">
                <a:latin typeface="Arial"/>
                <a:cs typeface="Arial"/>
              </a:endParaRPr>
            </a:p>
          </p:txBody>
        </p:sp>
      </p:grpSp>
      <p:cxnSp>
        <p:nvCxnSpPr>
          <p:cNvPr id="41" name="直線矢印コネクタ 40"/>
          <p:cNvCxnSpPr/>
          <p:nvPr/>
        </p:nvCxnSpPr>
        <p:spPr>
          <a:xfrm>
            <a:off x="6659892" y="2009319"/>
            <a:ext cx="691167" cy="0"/>
          </a:xfrm>
          <a:prstGeom prst="straightConnector1">
            <a:avLst/>
          </a:prstGeom>
          <a:ln>
            <a:solidFill>
              <a:srgbClr val="000000"/>
            </a:solidFill>
            <a:headEnd type="arrow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2" name="テキスト ボックス 41"/>
          <p:cNvSpPr txBox="1"/>
          <p:nvPr/>
        </p:nvSpPr>
        <p:spPr>
          <a:xfrm>
            <a:off x="1234169" y="6156295"/>
            <a:ext cx="6942075" cy="400110"/>
          </a:xfrm>
          <a:prstGeom prst="rect">
            <a:avLst/>
          </a:prstGeom>
          <a:noFill/>
          <a:ln>
            <a:solidFill>
              <a:srgbClr val="000000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sz="2000" dirty="0" smtClean="0">
                <a:latin typeface="Arial"/>
                <a:cs typeface="Arial"/>
              </a:rPr>
              <a:t>This modified coil end will be adopted for the 1st 2-m model</a:t>
            </a:r>
            <a:endParaRPr kumimoji="1" lang="ja-JP" altLang="en-US" sz="2000" dirty="0">
              <a:latin typeface="Arial"/>
              <a:cs typeface="Arial"/>
            </a:endParaRPr>
          </a:p>
        </p:txBody>
      </p:sp>
      <p:sp>
        <p:nvSpPr>
          <p:cNvPr id="43" name="テキスト ボックス 42"/>
          <p:cNvSpPr txBox="1"/>
          <p:nvPr/>
        </p:nvSpPr>
        <p:spPr>
          <a:xfrm>
            <a:off x="6098938" y="1576466"/>
            <a:ext cx="43563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 smtClean="0">
                <a:latin typeface="Arial"/>
                <a:cs typeface="Arial"/>
              </a:rPr>
              <a:t>1A</a:t>
            </a:r>
            <a:endParaRPr kumimoji="1" lang="ja-JP" altLang="en-US" sz="1600" dirty="0">
              <a:latin typeface="Arial"/>
              <a:cs typeface="Arial"/>
            </a:endParaRPr>
          </a:p>
        </p:txBody>
      </p:sp>
      <p:sp>
        <p:nvSpPr>
          <p:cNvPr id="44" name="テキスト ボックス 43"/>
          <p:cNvSpPr txBox="1"/>
          <p:nvPr/>
        </p:nvSpPr>
        <p:spPr>
          <a:xfrm>
            <a:off x="6484841" y="1576466"/>
            <a:ext cx="43563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 smtClean="0">
                <a:latin typeface="Arial"/>
                <a:cs typeface="Arial"/>
              </a:rPr>
              <a:t>1B</a:t>
            </a:r>
            <a:endParaRPr kumimoji="1" lang="ja-JP" altLang="en-US" sz="1600" dirty="0">
              <a:latin typeface="Arial"/>
              <a:cs typeface="Arial"/>
            </a:endParaRPr>
          </a:p>
        </p:txBody>
      </p:sp>
      <p:sp>
        <p:nvSpPr>
          <p:cNvPr id="45" name="テキスト ボックス 44"/>
          <p:cNvSpPr txBox="1"/>
          <p:nvPr/>
        </p:nvSpPr>
        <p:spPr>
          <a:xfrm>
            <a:off x="7345923" y="1603109"/>
            <a:ext cx="2987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 smtClean="0">
                <a:latin typeface="Arial"/>
                <a:cs typeface="Arial"/>
              </a:rPr>
              <a:t>2</a:t>
            </a:r>
            <a:endParaRPr kumimoji="1" lang="ja-JP" altLang="en-US" sz="1600" dirty="0">
              <a:latin typeface="Arial"/>
              <a:cs typeface="Arial"/>
            </a:endParaRPr>
          </a:p>
        </p:txBody>
      </p:sp>
      <p:sp>
        <p:nvSpPr>
          <p:cNvPr id="46" name="テキスト ボックス 45"/>
          <p:cNvSpPr txBox="1"/>
          <p:nvPr/>
        </p:nvSpPr>
        <p:spPr>
          <a:xfrm>
            <a:off x="7562013" y="1639987"/>
            <a:ext cx="43563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 smtClean="0">
                <a:latin typeface="Arial"/>
                <a:cs typeface="Arial"/>
              </a:rPr>
              <a:t>3A</a:t>
            </a:r>
            <a:endParaRPr kumimoji="1" lang="ja-JP" altLang="en-US" sz="1600" dirty="0">
              <a:latin typeface="Arial"/>
              <a:cs typeface="Arial"/>
            </a:endParaRPr>
          </a:p>
        </p:txBody>
      </p:sp>
      <p:sp>
        <p:nvSpPr>
          <p:cNvPr id="47" name="テキスト ボックス 46"/>
          <p:cNvSpPr txBox="1"/>
          <p:nvPr/>
        </p:nvSpPr>
        <p:spPr>
          <a:xfrm>
            <a:off x="7687097" y="1850513"/>
            <a:ext cx="43563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 smtClean="0">
                <a:latin typeface="Arial"/>
                <a:cs typeface="Arial"/>
              </a:rPr>
              <a:t>3B</a:t>
            </a:r>
            <a:endParaRPr kumimoji="1" lang="ja-JP" altLang="en-US" sz="1600" dirty="0">
              <a:latin typeface="Arial"/>
              <a:cs typeface="Arial"/>
            </a:endParaRPr>
          </a:p>
        </p:txBody>
      </p:sp>
      <p:sp>
        <p:nvSpPr>
          <p:cNvPr id="48" name="テキスト ボックス 47"/>
          <p:cNvSpPr txBox="1"/>
          <p:nvPr/>
        </p:nvSpPr>
        <p:spPr>
          <a:xfrm>
            <a:off x="7893957" y="1707102"/>
            <a:ext cx="43563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dirty="0">
                <a:latin typeface="Arial"/>
                <a:cs typeface="Arial"/>
              </a:rPr>
              <a:t>4</a:t>
            </a:r>
            <a:r>
              <a:rPr kumimoji="1" lang="en-US" altLang="ja-JP" sz="1600" dirty="0" smtClean="0">
                <a:latin typeface="Arial"/>
                <a:cs typeface="Arial"/>
              </a:rPr>
              <a:t>A</a:t>
            </a:r>
            <a:endParaRPr kumimoji="1" lang="ja-JP" altLang="en-US" sz="1600" dirty="0">
              <a:latin typeface="Arial"/>
              <a:cs typeface="Arial"/>
            </a:endParaRPr>
          </a:p>
        </p:txBody>
      </p:sp>
      <p:sp>
        <p:nvSpPr>
          <p:cNvPr id="49" name="テキスト ボックス 48"/>
          <p:cNvSpPr txBox="1"/>
          <p:nvPr/>
        </p:nvSpPr>
        <p:spPr>
          <a:xfrm>
            <a:off x="8108565" y="1843950"/>
            <a:ext cx="43563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dirty="0" smtClean="0">
                <a:latin typeface="Arial"/>
                <a:cs typeface="Arial"/>
              </a:rPr>
              <a:t>4</a:t>
            </a:r>
            <a:r>
              <a:rPr lang="en-US" altLang="ja-JP" sz="1600" dirty="0">
                <a:latin typeface="Arial"/>
                <a:cs typeface="Arial"/>
              </a:rPr>
              <a:t>B</a:t>
            </a:r>
            <a:endParaRPr kumimoji="1" lang="ja-JP" altLang="en-US" sz="1600" dirty="0">
              <a:latin typeface="Arial"/>
              <a:cs typeface="Arial"/>
            </a:endParaRPr>
          </a:p>
        </p:txBody>
      </p:sp>
      <p:sp>
        <p:nvSpPr>
          <p:cNvPr id="50" name="フッター プレースホルダー 49"/>
          <p:cNvSpPr>
            <a:spLocks noGrp="1"/>
          </p:cNvSpPr>
          <p:nvPr>
            <p:ph type="ftr" sz="quarter" idx="11"/>
          </p:nvPr>
        </p:nvSpPr>
        <p:spPr>
          <a:xfrm>
            <a:off x="3124200" y="6559546"/>
            <a:ext cx="2895600" cy="365125"/>
          </a:xfrm>
        </p:spPr>
        <p:txBody>
          <a:bodyPr/>
          <a:lstStyle/>
          <a:p>
            <a:r>
              <a:rPr lang="en-US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CERN-KEK Committee, 10th Meeting</a:t>
            </a:r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1" name="日付プレースホルダー 50"/>
          <p:cNvSpPr>
            <a:spLocks noGrp="1"/>
          </p:cNvSpPr>
          <p:nvPr>
            <p:ph type="dt" sz="half" idx="10"/>
          </p:nvPr>
        </p:nvSpPr>
        <p:spPr>
          <a:xfrm>
            <a:off x="457200" y="6559546"/>
            <a:ext cx="2133600" cy="365125"/>
          </a:xfrm>
        </p:spPr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2015/07/30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6115050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0" y="0"/>
            <a:ext cx="7480300" cy="594309"/>
          </a:xfrm>
        </p:spPr>
        <p:txBody>
          <a:bodyPr>
            <a:noAutofit/>
          </a:bodyPr>
          <a:lstStyle/>
          <a:p>
            <a:pPr algn="l"/>
            <a:r>
              <a:rPr kumimoji="1" lang="en-US" altLang="ja-JP" sz="3600" b="1" dirty="0" smtClean="0">
                <a:solidFill>
                  <a:schemeClr val="accent1"/>
                </a:solidFill>
              </a:rPr>
              <a:t>Magnetic Design – </a:t>
            </a:r>
            <a:r>
              <a:rPr kumimoji="1" lang="en-US" altLang="ja-JP" sz="3600" b="1" dirty="0">
                <a:solidFill>
                  <a:schemeClr val="accent1"/>
                </a:solidFill>
              </a:rPr>
              <a:t>2D –</a:t>
            </a:r>
            <a:endParaRPr kumimoji="1" lang="ja-JP" altLang="en-US" sz="3600" b="1" dirty="0">
              <a:solidFill>
                <a:schemeClr val="accent1"/>
              </a:solidFill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>
          <a:xfrm>
            <a:off x="6553200" y="6559546"/>
            <a:ext cx="2133600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17</a:t>
            </a:fld>
            <a:endParaRPr lang="en-US"/>
          </a:p>
        </p:txBody>
      </p:sp>
      <p:graphicFrame>
        <p:nvGraphicFramePr>
          <p:cNvPr id="15" name="表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92292301"/>
              </p:ext>
            </p:extLst>
          </p:nvPr>
        </p:nvGraphicFramePr>
        <p:xfrm>
          <a:off x="423338" y="3879428"/>
          <a:ext cx="3352800" cy="2691552"/>
        </p:xfrm>
        <a:graphic>
          <a:graphicData uri="http://schemas.openxmlformats.org/drawingml/2006/table">
            <a:tbl>
              <a:tblPr firstRow="1" bandRow="1">
                <a:tableStyleId>{3C2FFA5D-87B4-456A-9821-1D502468CF0F}</a:tableStyleId>
              </a:tblPr>
              <a:tblGrid>
                <a:gridCol w="2015067"/>
                <a:gridCol w="1337733"/>
              </a:tblGrid>
              <a:tr h="344593"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Main field (T)</a:t>
                      </a:r>
                      <a:endParaRPr lang="ja-JP" sz="1400" b="1" dirty="0">
                        <a:effectLst/>
                        <a:latin typeface="+mj-lt"/>
                        <a:ea typeface="MS Mincho"/>
                      </a:endParaRPr>
                    </a:p>
                  </a:txBody>
                  <a:tcPr marL="62865" marR="62865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5.573</a:t>
                      </a:r>
                      <a:endParaRPr lang="ja-JP" sz="1400" b="1" dirty="0">
                        <a:effectLst/>
                        <a:latin typeface="+mj-lt"/>
                        <a:ea typeface="MS Mincho"/>
                      </a:endParaRPr>
                    </a:p>
                  </a:txBody>
                  <a:tcPr marL="62865" marR="62865" marT="0" marB="0" anchor="ctr"/>
                </a:tc>
              </a:tr>
              <a:tr h="144780"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b</a:t>
                      </a:r>
                      <a:r>
                        <a:rPr lang="en-US" sz="1400" baseline="-25000">
                          <a:effectLst/>
                        </a:rPr>
                        <a:t>3</a:t>
                      </a:r>
                      <a:r>
                        <a:rPr lang="en-US" sz="1400">
                          <a:effectLst/>
                        </a:rPr>
                        <a:t> (unit)</a:t>
                      </a:r>
                      <a:endParaRPr lang="ja-JP" sz="1400" b="1">
                        <a:effectLst/>
                        <a:latin typeface="+mj-lt"/>
                        <a:ea typeface="MS Mincho"/>
                      </a:endParaRPr>
                    </a:p>
                  </a:txBody>
                  <a:tcPr marL="62865" marR="62865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-0.059</a:t>
                      </a:r>
                      <a:endParaRPr lang="ja-JP" sz="1400" b="1">
                        <a:effectLst/>
                        <a:latin typeface="+mj-lt"/>
                        <a:ea typeface="MS Mincho"/>
                      </a:endParaRPr>
                    </a:p>
                  </a:txBody>
                  <a:tcPr marL="62865" marR="62865" marT="0" marB="0" anchor="ctr"/>
                </a:tc>
              </a:tr>
              <a:tr h="117687"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b</a:t>
                      </a:r>
                      <a:r>
                        <a:rPr lang="en-US" sz="1400" baseline="-25000">
                          <a:effectLst/>
                        </a:rPr>
                        <a:t>5</a:t>
                      </a:r>
                      <a:r>
                        <a:rPr lang="en-US" sz="1400">
                          <a:effectLst/>
                        </a:rPr>
                        <a:t> (unit)</a:t>
                      </a:r>
                      <a:endParaRPr lang="ja-JP" sz="1400" b="1">
                        <a:effectLst/>
                        <a:latin typeface="+mj-lt"/>
                        <a:ea typeface="MS Mincho"/>
                      </a:endParaRPr>
                    </a:p>
                  </a:txBody>
                  <a:tcPr marL="62865" marR="62865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-0.097</a:t>
                      </a:r>
                      <a:endParaRPr lang="ja-JP" sz="1400" b="1" dirty="0">
                        <a:effectLst/>
                        <a:latin typeface="+mj-lt"/>
                        <a:ea typeface="MS Mincho"/>
                      </a:endParaRPr>
                    </a:p>
                  </a:txBody>
                  <a:tcPr marL="62865" marR="62865" marT="0" marB="0" anchor="ctr"/>
                </a:tc>
              </a:tr>
              <a:tr h="56727"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b</a:t>
                      </a:r>
                      <a:r>
                        <a:rPr lang="en-US" sz="1400" baseline="-25000">
                          <a:effectLst/>
                        </a:rPr>
                        <a:t>7</a:t>
                      </a:r>
                      <a:r>
                        <a:rPr lang="en-US" sz="1400">
                          <a:effectLst/>
                        </a:rPr>
                        <a:t> (unit)</a:t>
                      </a:r>
                      <a:endParaRPr lang="ja-JP" sz="1400" b="1">
                        <a:effectLst/>
                        <a:latin typeface="+mj-lt"/>
                        <a:ea typeface="MS Mincho"/>
                      </a:endParaRPr>
                    </a:p>
                  </a:txBody>
                  <a:tcPr marL="62865" marR="62865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-0.111</a:t>
                      </a:r>
                      <a:endParaRPr lang="ja-JP" sz="1400" b="1" dirty="0">
                        <a:effectLst/>
                        <a:latin typeface="+mj-lt"/>
                        <a:ea typeface="MS Mincho"/>
                      </a:endParaRPr>
                    </a:p>
                  </a:txBody>
                  <a:tcPr marL="62865" marR="62865" marT="0" marB="0" anchor="ctr"/>
                </a:tc>
              </a:tr>
              <a:tr h="63500"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b</a:t>
                      </a:r>
                      <a:r>
                        <a:rPr lang="en-US" sz="1400" baseline="-25000" dirty="0">
                          <a:effectLst/>
                        </a:rPr>
                        <a:t>9</a:t>
                      </a:r>
                      <a:r>
                        <a:rPr lang="en-US" sz="1400" dirty="0">
                          <a:effectLst/>
                        </a:rPr>
                        <a:t> (unit)</a:t>
                      </a:r>
                      <a:endParaRPr lang="ja-JP" sz="1400" b="1" dirty="0">
                        <a:effectLst/>
                        <a:latin typeface="+mj-lt"/>
                        <a:ea typeface="MS Mincho"/>
                      </a:endParaRPr>
                    </a:p>
                  </a:txBody>
                  <a:tcPr marL="62865" marR="62865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0.284</a:t>
                      </a:r>
                      <a:endParaRPr lang="ja-JP" sz="1400" b="1" dirty="0">
                        <a:effectLst/>
                        <a:latin typeface="+mj-lt"/>
                        <a:ea typeface="MS Mincho"/>
                      </a:endParaRPr>
                    </a:p>
                  </a:txBody>
                  <a:tcPr marL="62865" marR="62865" marT="0" marB="0" anchor="ctr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b</a:t>
                      </a:r>
                      <a:r>
                        <a:rPr lang="en-US" sz="1400" baseline="-25000">
                          <a:effectLst/>
                        </a:rPr>
                        <a:t>11</a:t>
                      </a:r>
                      <a:r>
                        <a:rPr lang="en-US" sz="1400">
                          <a:effectLst/>
                        </a:rPr>
                        <a:t> (unit)</a:t>
                      </a:r>
                      <a:endParaRPr lang="ja-JP" sz="1400" b="1">
                        <a:effectLst/>
                        <a:latin typeface="+mj-lt"/>
                        <a:ea typeface="MS Mincho"/>
                      </a:endParaRPr>
                    </a:p>
                  </a:txBody>
                  <a:tcPr marL="62865" marR="62865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0.360</a:t>
                      </a:r>
                      <a:endParaRPr lang="ja-JP" sz="1400" b="1" dirty="0">
                        <a:effectLst/>
                        <a:latin typeface="+mj-lt"/>
                        <a:ea typeface="MS Mincho"/>
                      </a:endParaRPr>
                    </a:p>
                  </a:txBody>
                  <a:tcPr marL="62865" marR="62865" marT="0" marB="0" anchor="ctr"/>
                </a:tc>
              </a:tr>
              <a:tr h="127847"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b</a:t>
                      </a:r>
                      <a:r>
                        <a:rPr lang="en-US" sz="1400" baseline="-25000" dirty="0">
                          <a:effectLst/>
                        </a:rPr>
                        <a:t>13</a:t>
                      </a:r>
                      <a:r>
                        <a:rPr lang="en-US" sz="1400" dirty="0">
                          <a:effectLst/>
                        </a:rPr>
                        <a:t> (unit)</a:t>
                      </a:r>
                      <a:endParaRPr lang="ja-JP" sz="1400" b="1" dirty="0">
                        <a:effectLst/>
                        <a:latin typeface="+mj-lt"/>
                        <a:ea typeface="MS Mincho"/>
                      </a:endParaRPr>
                    </a:p>
                  </a:txBody>
                  <a:tcPr marL="62865" marR="62865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-0.663</a:t>
                      </a:r>
                      <a:endParaRPr lang="ja-JP" sz="1400" b="1">
                        <a:effectLst/>
                        <a:latin typeface="+mj-lt"/>
                        <a:ea typeface="MS Mincho"/>
                      </a:endParaRPr>
                    </a:p>
                  </a:txBody>
                  <a:tcPr marL="62865" marR="62865" marT="0" marB="0" anchor="ctr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b</a:t>
                      </a:r>
                      <a:r>
                        <a:rPr lang="en-US" sz="1400" baseline="-25000">
                          <a:effectLst/>
                        </a:rPr>
                        <a:t>15</a:t>
                      </a:r>
                      <a:r>
                        <a:rPr lang="en-US" sz="1400">
                          <a:effectLst/>
                        </a:rPr>
                        <a:t> (unit)</a:t>
                      </a:r>
                      <a:endParaRPr lang="ja-JP" sz="1400" b="1">
                        <a:effectLst/>
                        <a:latin typeface="+mj-lt"/>
                        <a:ea typeface="MS Mincho"/>
                      </a:endParaRPr>
                    </a:p>
                  </a:txBody>
                  <a:tcPr marL="62865" marR="62865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-1.115</a:t>
                      </a:r>
                      <a:endParaRPr lang="ja-JP" sz="1400" b="1" dirty="0">
                        <a:effectLst/>
                        <a:latin typeface="+mj-lt"/>
                        <a:ea typeface="MS Mincho"/>
                      </a:endParaRPr>
                    </a:p>
                  </a:txBody>
                  <a:tcPr marL="62865" marR="62865" marT="0" marB="0" anchor="ctr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b</a:t>
                      </a:r>
                      <a:r>
                        <a:rPr lang="en-US" sz="1400" baseline="-25000">
                          <a:effectLst/>
                        </a:rPr>
                        <a:t>17</a:t>
                      </a:r>
                      <a:r>
                        <a:rPr lang="en-US" sz="1400">
                          <a:effectLst/>
                        </a:rPr>
                        <a:t> (unit)</a:t>
                      </a:r>
                      <a:endParaRPr lang="ja-JP" sz="1400" b="1">
                        <a:effectLst/>
                        <a:latin typeface="+mj-lt"/>
                        <a:ea typeface="MS Mincho"/>
                      </a:endParaRPr>
                    </a:p>
                  </a:txBody>
                  <a:tcPr marL="62865" marR="62865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-0.788</a:t>
                      </a:r>
                      <a:endParaRPr lang="ja-JP" sz="1400" b="1">
                        <a:effectLst/>
                        <a:latin typeface="+mj-lt"/>
                        <a:ea typeface="MS Mincho"/>
                      </a:endParaRPr>
                    </a:p>
                  </a:txBody>
                  <a:tcPr marL="62865" marR="62865" marT="0" marB="0" anchor="ctr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b</a:t>
                      </a:r>
                      <a:r>
                        <a:rPr lang="en-US" sz="1400" baseline="-25000">
                          <a:effectLst/>
                        </a:rPr>
                        <a:t>19</a:t>
                      </a:r>
                      <a:r>
                        <a:rPr lang="en-US" sz="1400">
                          <a:effectLst/>
                        </a:rPr>
                        <a:t> (unit)</a:t>
                      </a:r>
                      <a:endParaRPr lang="ja-JP" sz="1400" b="1">
                        <a:effectLst/>
                        <a:latin typeface="+mj-lt"/>
                        <a:ea typeface="MS Mincho"/>
                      </a:endParaRPr>
                    </a:p>
                  </a:txBody>
                  <a:tcPr marL="62865" marR="62865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0.399</a:t>
                      </a:r>
                      <a:endParaRPr lang="ja-JP" sz="1400" b="1" dirty="0">
                        <a:effectLst/>
                        <a:latin typeface="+mj-lt"/>
                        <a:ea typeface="MS Mincho"/>
                      </a:endParaRPr>
                    </a:p>
                  </a:txBody>
                  <a:tcPr marL="62865" marR="62865" marT="0" marB="0" anchor="ctr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Peak field (T)</a:t>
                      </a:r>
                      <a:endParaRPr lang="ja-JP" sz="1400" b="1">
                        <a:effectLst/>
                        <a:latin typeface="+mj-lt"/>
                        <a:ea typeface="MS Mincho"/>
                      </a:endParaRPr>
                    </a:p>
                  </a:txBody>
                  <a:tcPr marL="62865" marR="62865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6.440</a:t>
                      </a:r>
                      <a:endParaRPr lang="ja-JP" sz="1400" b="1">
                        <a:effectLst/>
                        <a:latin typeface="+mj-lt"/>
                        <a:ea typeface="MS Mincho"/>
                      </a:endParaRPr>
                    </a:p>
                  </a:txBody>
                  <a:tcPr marL="62865" marR="62865" marT="0" marB="0" anchor="ctr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Load line ratio (%)</a:t>
                      </a:r>
                      <a:endParaRPr lang="ja-JP" sz="1400" b="1" dirty="0">
                        <a:effectLst/>
                        <a:latin typeface="+mj-lt"/>
                        <a:ea typeface="MS Mincho"/>
                      </a:endParaRPr>
                    </a:p>
                  </a:txBody>
                  <a:tcPr marL="62865" marR="62865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75.4</a:t>
                      </a:r>
                      <a:endParaRPr lang="ja-JP" sz="1400" b="1" dirty="0">
                        <a:effectLst/>
                        <a:latin typeface="+mj-lt"/>
                        <a:ea typeface="MS Mincho"/>
                      </a:endParaRPr>
                    </a:p>
                  </a:txBody>
                  <a:tcPr marL="62865" marR="62865" marT="0" marB="0" anchor="ctr"/>
                </a:tc>
              </a:tr>
            </a:tbl>
          </a:graphicData>
        </a:graphic>
      </p:graphicFrame>
      <p:pic>
        <p:nvPicPr>
          <p:cNvPr id="16" name="図 1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70403" y="3318933"/>
            <a:ext cx="4173597" cy="3539067"/>
          </a:xfrm>
          <a:prstGeom prst="rect">
            <a:avLst/>
          </a:prstGeom>
        </p:spPr>
      </p:pic>
      <p:graphicFrame>
        <p:nvGraphicFramePr>
          <p:cNvPr id="19" name="オブジェクト 1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85442781"/>
              </p:ext>
            </p:extLst>
          </p:nvPr>
        </p:nvGraphicFramePr>
        <p:xfrm>
          <a:off x="321733" y="3024717"/>
          <a:ext cx="4169834" cy="84771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99" name="数式" r:id="rId4" imgW="2311400" imgH="469900" progId="Equation.3">
                  <p:embed/>
                </p:oleObj>
              </mc:Choice>
              <mc:Fallback>
                <p:oleObj name="数式" r:id="rId4" imgW="2311400" imgH="4699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321733" y="3024717"/>
                        <a:ext cx="4169834" cy="84771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" name="テキスト ボックス 19"/>
          <p:cNvSpPr txBox="1"/>
          <p:nvPr/>
        </p:nvSpPr>
        <p:spPr>
          <a:xfrm>
            <a:off x="3826933" y="3843866"/>
            <a:ext cx="12571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err="1" smtClean="0"/>
              <a:t>R</a:t>
            </a:r>
            <a:r>
              <a:rPr kumimoji="1" lang="en-US" altLang="ja-JP" baseline="-25000" dirty="0" err="1" smtClean="0"/>
              <a:t>ref</a:t>
            </a:r>
            <a:r>
              <a:rPr kumimoji="1" lang="en-US" altLang="ja-JP" dirty="0" smtClean="0"/>
              <a:t>=50 mm</a:t>
            </a:r>
            <a:endParaRPr kumimoji="1" lang="ja-JP" altLang="en-US" dirty="0"/>
          </a:p>
        </p:txBody>
      </p:sp>
      <p:pic>
        <p:nvPicPr>
          <p:cNvPr id="21" name="図 2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014134" y="603964"/>
            <a:ext cx="4826000" cy="2486368"/>
          </a:xfrm>
          <a:prstGeom prst="rect">
            <a:avLst/>
          </a:prstGeom>
        </p:spPr>
      </p:pic>
      <p:sp>
        <p:nvSpPr>
          <p:cNvPr id="22" name="テキスト ボックス 21"/>
          <p:cNvSpPr txBox="1"/>
          <p:nvPr/>
        </p:nvSpPr>
        <p:spPr>
          <a:xfrm>
            <a:off x="1253066" y="1083732"/>
            <a:ext cx="17121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ROXIE 2D model</a:t>
            </a:r>
            <a:endParaRPr kumimoji="1" lang="ja-JP" altLang="en-US" dirty="0"/>
          </a:p>
        </p:txBody>
      </p:sp>
      <p:sp>
        <p:nvSpPr>
          <p:cNvPr id="23" name="フッター プレースホルダー 22"/>
          <p:cNvSpPr>
            <a:spLocks noGrp="1"/>
          </p:cNvSpPr>
          <p:nvPr>
            <p:ph type="ftr" sz="quarter" idx="11"/>
          </p:nvPr>
        </p:nvSpPr>
        <p:spPr>
          <a:xfrm>
            <a:off x="3124200" y="6559546"/>
            <a:ext cx="2895600" cy="365125"/>
          </a:xfrm>
        </p:spPr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CERN-KEK Committee, 10th Meeting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24" name="日付プレースホルダー 23"/>
          <p:cNvSpPr>
            <a:spLocks noGrp="1"/>
          </p:cNvSpPr>
          <p:nvPr>
            <p:ph type="dt" sz="half" idx="10"/>
          </p:nvPr>
        </p:nvSpPr>
        <p:spPr>
          <a:xfrm>
            <a:off x="457200" y="6559546"/>
            <a:ext cx="2133600" cy="365125"/>
          </a:xfrm>
        </p:spPr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2015/07/30</a:t>
            </a:r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073943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77790" y="-65085"/>
            <a:ext cx="8964612" cy="1030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>
            <a:lvl1pPr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altLang="ja-JP" sz="3600" b="1" dirty="0">
                <a:solidFill>
                  <a:schemeClr val="accent1"/>
                </a:solidFill>
              </a:rPr>
              <a:t>Magnetic </a:t>
            </a:r>
            <a:r>
              <a:rPr lang="en-US" altLang="ja-JP" sz="3600" b="1" dirty="0" smtClean="0">
                <a:solidFill>
                  <a:schemeClr val="accent1"/>
                </a:solidFill>
                <a:latin typeface="+mn-lt"/>
              </a:rPr>
              <a:t>Design</a:t>
            </a:r>
            <a:r>
              <a:rPr lang="en-US" altLang="ja-JP" sz="3600" b="1" dirty="0" smtClean="0">
                <a:solidFill>
                  <a:schemeClr val="accent1"/>
                </a:solidFill>
              </a:rPr>
              <a:t> </a:t>
            </a:r>
            <a:r>
              <a:rPr lang="en-US" altLang="ja-JP" sz="3600" b="1" dirty="0">
                <a:solidFill>
                  <a:schemeClr val="accent1"/>
                </a:solidFill>
              </a:rPr>
              <a:t>– 2D </a:t>
            </a:r>
            <a:r>
              <a:rPr lang="en-US" altLang="ja-JP" sz="3600" b="1" dirty="0" smtClean="0">
                <a:solidFill>
                  <a:schemeClr val="accent1"/>
                </a:solidFill>
              </a:rPr>
              <a:t>–</a:t>
            </a:r>
          </a:p>
          <a:p>
            <a:r>
              <a:rPr lang="en-US" altLang="ja-JP" sz="3600" b="1" dirty="0" smtClean="0">
                <a:solidFill>
                  <a:srgbClr val="4F81BD"/>
                </a:solidFill>
                <a:latin typeface="+mj-lt"/>
              </a:rPr>
              <a:t>	</a:t>
            </a:r>
            <a:r>
              <a:rPr lang="en-US" altLang="ja-JP" sz="3200" b="1" dirty="0" smtClean="0">
                <a:solidFill>
                  <a:srgbClr val="4F81BD"/>
                </a:solidFill>
                <a:latin typeface="+mj-lt"/>
              </a:rPr>
              <a:t>Variation of </a:t>
            </a:r>
            <a:r>
              <a:rPr lang="en-US" altLang="ja-JP" sz="3200" b="1" dirty="0" err="1" smtClean="0">
                <a:solidFill>
                  <a:srgbClr val="4F81BD"/>
                </a:solidFill>
                <a:latin typeface="+mj-lt"/>
              </a:rPr>
              <a:t>multipole</a:t>
            </a:r>
            <a:r>
              <a:rPr lang="en-US" altLang="ja-JP" sz="3200" b="1" dirty="0" smtClean="0">
                <a:solidFill>
                  <a:srgbClr val="4F81BD"/>
                </a:solidFill>
                <a:latin typeface="+mj-lt"/>
              </a:rPr>
              <a:t> coefficients</a:t>
            </a:r>
          </a:p>
        </p:txBody>
      </p:sp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>
          <a:xfrm>
            <a:off x="6553200" y="6576479"/>
            <a:ext cx="2133600" cy="365125"/>
          </a:xfrm>
        </p:spPr>
        <p:txBody>
          <a:bodyPr/>
          <a:lstStyle/>
          <a:p>
            <a:fld id="{092B129B-82F7-934B-B7C5-A1EBDBE39D98}" type="slidenum">
              <a:rPr kumimoji="1" lang="ja-JP" altLang="en-US" smtClean="0"/>
              <a:t>18</a:t>
            </a:fld>
            <a:endParaRPr kumimoji="1" lang="ja-JP" altLang="en-US"/>
          </a:p>
        </p:txBody>
      </p:sp>
      <p:pic>
        <p:nvPicPr>
          <p:cNvPr id="7" name="図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540" y="2352191"/>
            <a:ext cx="4556025" cy="3865125"/>
          </a:xfrm>
          <a:prstGeom prst="rect">
            <a:avLst/>
          </a:prstGeom>
        </p:spPr>
      </p:pic>
      <p:cxnSp>
        <p:nvCxnSpPr>
          <p:cNvPr id="9" name="直線矢印コネクタ 8"/>
          <p:cNvCxnSpPr/>
          <p:nvPr/>
        </p:nvCxnSpPr>
        <p:spPr>
          <a:xfrm>
            <a:off x="1402172" y="4266995"/>
            <a:ext cx="815166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直線矢印コネクタ 9"/>
          <p:cNvCxnSpPr/>
          <p:nvPr/>
        </p:nvCxnSpPr>
        <p:spPr>
          <a:xfrm flipH="1" flipV="1">
            <a:off x="1402172" y="3613163"/>
            <a:ext cx="815166" cy="270871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直線コネクタ 13"/>
          <p:cNvCxnSpPr/>
          <p:nvPr/>
        </p:nvCxnSpPr>
        <p:spPr>
          <a:xfrm flipV="1">
            <a:off x="3930736" y="2513442"/>
            <a:ext cx="0" cy="3160906"/>
          </a:xfrm>
          <a:prstGeom prst="line">
            <a:avLst/>
          </a:prstGeom>
          <a:ln w="12700" cmpd="sng">
            <a:solidFill>
              <a:srgbClr val="000000"/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テキスト ボックス 14"/>
          <p:cNvSpPr txBox="1"/>
          <p:nvPr/>
        </p:nvSpPr>
        <p:spPr>
          <a:xfrm>
            <a:off x="2539870" y="2990652"/>
            <a:ext cx="1813905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latin typeface="Arial"/>
                <a:cs typeface="Arial"/>
              </a:rPr>
              <a:t>Nominal current</a:t>
            </a:r>
            <a:endParaRPr kumimoji="1" lang="ja-JP" altLang="en-US" dirty="0">
              <a:latin typeface="Arial"/>
              <a:cs typeface="Arial"/>
            </a:endParaRPr>
          </a:p>
        </p:txBody>
      </p:sp>
      <p:pic>
        <p:nvPicPr>
          <p:cNvPr id="20" name="図 1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54387" y="2395618"/>
            <a:ext cx="4386193" cy="3821698"/>
          </a:xfrm>
          <a:prstGeom prst="rect">
            <a:avLst/>
          </a:prstGeom>
        </p:spPr>
      </p:pic>
      <p:cxnSp>
        <p:nvCxnSpPr>
          <p:cNvPr id="21" name="直線コネクタ 20"/>
          <p:cNvCxnSpPr/>
          <p:nvPr/>
        </p:nvCxnSpPr>
        <p:spPr>
          <a:xfrm flipV="1">
            <a:off x="8386195" y="2513442"/>
            <a:ext cx="0" cy="3160906"/>
          </a:xfrm>
          <a:prstGeom prst="line">
            <a:avLst/>
          </a:prstGeom>
          <a:ln w="12700" cmpd="sng">
            <a:solidFill>
              <a:srgbClr val="000000"/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テキスト ボックス 21"/>
          <p:cNvSpPr txBox="1"/>
          <p:nvPr/>
        </p:nvSpPr>
        <p:spPr>
          <a:xfrm>
            <a:off x="7870519" y="2819886"/>
            <a:ext cx="1031352" cy="64633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latin typeface="Arial"/>
                <a:cs typeface="Arial"/>
              </a:rPr>
              <a:t>Nominal</a:t>
            </a:r>
          </a:p>
          <a:p>
            <a:r>
              <a:rPr kumimoji="1" lang="en-US" altLang="ja-JP" dirty="0" smtClean="0">
                <a:latin typeface="Arial"/>
                <a:cs typeface="Arial"/>
              </a:rPr>
              <a:t>current</a:t>
            </a:r>
            <a:endParaRPr kumimoji="1" lang="ja-JP" altLang="en-US" dirty="0">
              <a:latin typeface="Arial"/>
              <a:cs typeface="Arial"/>
            </a:endParaRPr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2498670" y="3465681"/>
            <a:ext cx="47301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i="1" dirty="0" smtClean="0">
                <a:solidFill>
                  <a:srgbClr val="FF0000"/>
                </a:solidFill>
                <a:latin typeface="Arial"/>
                <a:cs typeface="Arial"/>
              </a:rPr>
              <a:t>b</a:t>
            </a:r>
            <a:r>
              <a:rPr kumimoji="1" lang="en-US" altLang="ja-JP" sz="2000" i="1" baseline="-25000" dirty="0" smtClean="0">
                <a:solidFill>
                  <a:srgbClr val="FF0000"/>
                </a:solidFill>
                <a:latin typeface="Arial"/>
                <a:cs typeface="Arial"/>
              </a:rPr>
              <a:t>3</a:t>
            </a:r>
            <a:endParaRPr kumimoji="1" lang="ja-JP" altLang="en-US" sz="2000" i="1" baseline="-25000" dirty="0">
              <a:solidFill>
                <a:srgbClr val="FF0000"/>
              </a:solidFill>
              <a:latin typeface="Arial"/>
              <a:cs typeface="Arial"/>
            </a:endParaRPr>
          </a:p>
        </p:txBody>
      </p:sp>
      <p:cxnSp>
        <p:nvCxnSpPr>
          <p:cNvPr id="24" name="直線矢印コネクタ 23"/>
          <p:cNvCxnSpPr/>
          <p:nvPr/>
        </p:nvCxnSpPr>
        <p:spPr>
          <a:xfrm rot="21300000">
            <a:off x="5827746" y="5017041"/>
            <a:ext cx="582017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直線矢印コネクタ 27"/>
          <p:cNvCxnSpPr/>
          <p:nvPr/>
        </p:nvCxnSpPr>
        <p:spPr>
          <a:xfrm rot="300000" flipH="1">
            <a:off x="5827747" y="4601676"/>
            <a:ext cx="582017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テキスト ボックス 2"/>
          <p:cNvSpPr txBox="1"/>
          <p:nvPr/>
        </p:nvSpPr>
        <p:spPr>
          <a:xfrm>
            <a:off x="1013373" y="1993541"/>
            <a:ext cx="48704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b="1" i="1" dirty="0" smtClean="0">
                <a:latin typeface="Arial"/>
                <a:cs typeface="Arial"/>
              </a:rPr>
              <a:t>b</a:t>
            </a:r>
            <a:r>
              <a:rPr kumimoji="1" lang="en-US" altLang="ja-JP" sz="2000" b="1" i="1" baseline="-25000" dirty="0" smtClean="0">
                <a:latin typeface="Arial"/>
                <a:cs typeface="Arial"/>
              </a:rPr>
              <a:t>3</a:t>
            </a:r>
            <a:endParaRPr kumimoji="1" lang="ja-JP" altLang="en-US" sz="2000" b="1" i="1" baseline="-25000" dirty="0">
              <a:latin typeface="Arial"/>
              <a:cs typeface="Arial"/>
            </a:endParaRPr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5732707" y="1993541"/>
            <a:ext cx="112620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b="1" i="1" dirty="0" smtClean="0">
                <a:latin typeface="Arial"/>
                <a:cs typeface="Arial"/>
              </a:rPr>
              <a:t>b</a:t>
            </a:r>
            <a:r>
              <a:rPr lang="en-US" altLang="ja-JP" sz="2000" b="1" i="1" baseline="-25000" dirty="0">
                <a:latin typeface="Arial"/>
                <a:cs typeface="Arial"/>
              </a:rPr>
              <a:t>5</a:t>
            </a:r>
            <a:r>
              <a:rPr kumimoji="1" lang="en-US" altLang="ja-JP" sz="2000" b="1" i="1" dirty="0" smtClean="0">
                <a:latin typeface="Arial"/>
                <a:cs typeface="Arial"/>
              </a:rPr>
              <a:t> ~ b</a:t>
            </a:r>
            <a:r>
              <a:rPr kumimoji="1" lang="en-US" altLang="ja-JP" sz="2000" b="1" i="1" baseline="-25000" dirty="0" smtClean="0">
                <a:latin typeface="Arial"/>
                <a:cs typeface="Arial"/>
              </a:rPr>
              <a:t>13</a:t>
            </a:r>
            <a:endParaRPr kumimoji="1" lang="ja-JP" altLang="en-US" sz="2000" b="1" i="1" baseline="-25000" dirty="0">
              <a:latin typeface="Arial"/>
              <a:cs typeface="Arial"/>
            </a:endParaRPr>
          </a:p>
        </p:txBody>
      </p:sp>
      <p:pic>
        <p:nvPicPr>
          <p:cNvPr id="26" name="図 25" descr="Part12(8.6).jpg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816014" y="0"/>
            <a:ext cx="2327986" cy="2359877"/>
          </a:xfrm>
          <a:prstGeom prst="rect">
            <a:avLst/>
          </a:prstGeom>
        </p:spPr>
      </p:pic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>
          <a:xfrm>
            <a:off x="3124200" y="6576479"/>
            <a:ext cx="2895600" cy="365125"/>
          </a:xfrm>
        </p:spPr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CERN-KEK Committee, 10th Meeting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11" name="日付プレースホルダー 10"/>
          <p:cNvSpPr>
            <a:spLocks noGrp="1"/>
          </p:cNvSpPr>
          <p:nvPr>
            <p:ph type="dt" sz="half" idx="10"/>
          </p:nvPr>
        </p:nvSpPr>
        <p:spPr>
          <a:xfrm>
            <a:off x="457200" y="6576479"/>
            <a:ext cx="2133600" cy="365125"/>
          </a:xfrm>
        </p:spPr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2015/07/30</a:t>
            </a:r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1836477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0" y="0"/>
            <a:ext cx="7480300" cy="594309"/>
          </a:xfrm>
        </p:spPr>
        <p:txBody>
          <a:bodyPr>
            <a:noAutofit/>
          </a:bodyPr>
          <a:lstStyle/>
          <a:p>
            <a:pPr algn="l"/>
            <a:r>
              <a:rPr kumimoji="1" lang="en-US" altLang="ja-JP" sz="3600" b="1" dirty="0" smtClean="0">
                <a:solidFill>
                  <a:schemeClr val="accent1"/>
                </a:solidFill>
              </a:rPr>
              <a:t>Magnetic Design – 3D </a:t>
            </a:r>
            <a:r>
              <a:rPr kumimoji="1" lang="en-US" altLang="ja-JP" sz="3600" b="1" dirty="0">
                <a:solidFill>
                  <a:schemeClr val="accent1"/>
                </a:solidFill>
              </a:rPr>
              <a:t>–</a:t>
            </a:r>
            <a:endParaRPr kumimoji="1" lang="ja-JP" altLang="en-US" sz="3600" b="1" dirty="0">
              <a:solidFill>
                <a:schemeClr val="accent1"/>
              </a:solidFill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>
          <a:xfrm>
            <a:off x="6553200" y="6542613"/>
            <a:ext cx="2133600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5571066" y="0"/>
            <a:ext cx="17121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ROXIE 3D model</a:t>
            </a:r>
            <a:endParaRPr kumimoji="1" lang="ja-JP" altLang="en-US" dirty="0"/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96466" y="177800"/>
            <a:ext cx="3090333" cy="2392516"/>
          </a:xfrm>
          <a:prstGeom prst="rect">
            <a:avLst/>
          </a:prstGeom>
        </p:spPr>
      </p:pic>
      <p:pic>
        <p:nvPicPr>
          <p:cNvPr id="8" name="図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749300"/>
            <a:ext cx="5290274" cy="2501899"/>
          </a:xfrm>
          <a:prstGeom prst="rect">
            <a:avLst/>
          </a:prstGeom>
        </p:spPr>
      </p:pic>
      <p:pic>
        <p:nvPicPr>
          <p:cNvPr id="9" name="図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0934" y="3550513"/>
            <a:ext cx="5300133" cy="2513366"/>
          </a:xfrm>
          <a:prstGeom prst="rect">
            <a:avLst/>
          </a:prstGeom>
        </p:spPr>
      </p:pic>
      <p:pic>
        <p:nvPicPr>
          <p:cNvPr id="12" name="図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19800" y="2878667"/>
            <a:ext cx="2476500" cy="3390900"/>
          </a:xfrm>
          <a:prstGeom prst="rect">
            <a:avLst/>
          </a:prstGeom>
        </p:spPr>
      </p:pic>
      <p:sp>
        <p:nvSpPr>
          <p:cNvPr id="13" name="フッター プレースホルダー 12"/>
          <p:cNvSpPr>
            <a:spLocks noGrp="1"/>
          </p:cNvSpPr>
          <p:nvPr>
            <p:ph type="ftr" sz="quarter" idx="11"/>
          </p:nvPr>
        </p:nvSpPr>
        <p:spPr>
          <a:xfrm>
            <a:off x="3124200" y="6559546"/>
            <a:ext cx="2895600" cy="365125"/>
          </a:xfrm>
        </p:spPr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CERN-KEK Committee, 10th Meeting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14" name="日付プレースホルダー 13"/>
          <p:cNvSpPr>
            <a:spLocks noGrp="1"/>
          </p:cNvSpPr>
          <p:nvPr>
            <p:ph type="dt" sz="half" idx="10"/>
          </p:nvPr>
        </p:nvSpPr>
        <p:spPr>
          <a:xfrm>
            <a:off x="457200" y="6559546"/>
            <a:ext cx="2133600" cy="365125"/>
          </a:xfrm>
        </p:spPr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2015/07/30</a:t>
            </a:r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7052476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8900" y="0"/>
            <a:ext cx="8877300" cy="647700"/>
          </a:xfrm>
        </p:spPr>
        <p:txBody>
          <a:bodyPr>
            <a:noAutofit/>
          </a:bodyPr>
          <a:lstStyle/>
          <a:p>
            <a:pPr algn="l"/>
            <a:r>
              <a:rPr kumimoji="1" lang="en-US" altLang="ja-JP" sz="4000" b="1" dirty="0" smtClean="0">
                <a:solidFill>
                  <a:schemeClr val="accent1"/>
                </a:solidFill>
              </a:rPr>
              <a:t>Participants &amp; Supports</a:t>
            </a:r>
            <a:endParaRPr kumimoji="1" lang="ja-JP" altLang="en-US" sz="4000" b="1" dirty="0">
              <a:solidFill>
                <a:schemeClr val="accent1"/>
              </a:solidFill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>
          <a:xfrm>
            <a:off x="6553200" y="6521450"/>
            <a:ext cx="2133600" cy="365125"/>
          </a:xfrm>
        </p:spPr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541866" y="1269999"/>
            <a:ext cx="7789334" cy="31085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800" dirty="0" smtClean="0">
                <a:latin typeface="+mj-lt"/>
                <a:cs typeface="Arial"/>
              </a:rPr>
              <a:t>KEK</a:t>
            </a:r>
          </a:p>
          <a:p>
            <a:r>
              <a:rPr lang="en-US" altLang="ja-JP" sz="2800" dirty="0" smtClean="0">
                <a:latin typeface="+mj-lt"/>
                <a:cs typeface="Arial"/>
              </a:rPr>
              <a:t>T</a:t>
            </a:r>
            <a:r>
              <a:rPr lang="en-US" altLang="ja-JP" sz="2800" dirty="0">
                <a:latin typeface="+mj-lt"/>
                <a:cs typeface="Arial"/>
              </a:rPr>
              <a:t>. Nakamoto, M. Sugano, </a:t>
            </a:r>
            <a:r>
              <a:rPr lang="en-US" altLang="ja-JP" sz="2800" dirty="0" smtClean="0">
                <a:latin typeface="+mj-lt"/>
                <a:cs typeface="Arial"/>
              </a:rPr>
              <a:t>S</a:t>
            </a:r>
            <a:r>
              <a:rPr lang="en-US" altLang="ja-JP" sz="2800" dirty="0">
                <a:latin typeface="+mj-lt"/>
                <a:cs typeface="Arial"/>
              </a:rPr>
              <a:t>. </a:t>
            </a:r>
            <a:r>
              <a:rPr lang="en-US" altLang="ja-JP" sz="2800" dirty="0" err="1">
                <a:latin typeface="+mj-lt"/>
                <a:cs typeface="Arial"/>
              </a:rPr>
              <a:t>Enomoto</a:t>
            </a:r>
            <a:r>
              <a:rPr lang="en-US" altLang="ja-JP" sz="2800" dirty="0">
                <a:latin typeface="+mj-lt"/>
                <a:cs typeface="Arial"/>
              </a:rPr>
              <a:t>, H. </a:t>
            </a:r>
            <a:r>
              <a:rPr lang="en-US" altLang="ja-JP" sz="2800" dirty="0" err="1">
                <a:latin typeface="+mj-lt"/>
                <a:cs typeface="Arial"/>
              </a:rPr>
              <a:t>Kawamata</a:t>
            </a:r>
            <a:r>
              <a:rPr lang="en-US" altLang="ja-JP" sz="2800" dirty="0">
                <a:latin typeface="+mj-lt"/>
                <a:cs typeface="Arial"/>
              </a:rPr>
              <a:t>, </a:t>
            </a:r>
            <a:endParaRPr lang="en-US" altLang="ja-JP" sz="2800" dirty="0" smtClean="0">
              <a:latin typeface="+mj-lt"/>
              <a:cs typeface="Arial"/>
            </a:endParaRPr>
          </a:p>
          <a:p>
            <a:r>
              <a:rPr lang="en-US" altLang="ja-JP" sz="2800" dirty="0" smtClean="0">
                <a:latin typeface="+mj-lt"/>
                <a:cs typeface="Arial"/>
              </a:rPr>
              <a:t>N</a:t>
            </a:r>
            <a:r>
              <a:rPr lang="en-US" altLang="ja-JP" sz="2800" dirty="0">
                <a:latin typeface="+mj-lt"/>
                <a:cs typeface="Arial"/>
              </a:rPr>
              <a:t>. Higashi, N. Okada, R. </a:t>
            </a:r>
            <a:r>
              <a:rPr lang="en-US" altLang="ja-JP" sz="2800" dirty="0" smtClean="0">
                <a:latin typeface="+mj-lt"/>
                <a:cs typeface="Arial"/>
              </a:rPr>
              <a:t>Okada, </a:t>
            </a:r>
            <a:r>
              <a:rPr lang="en-US" altLang="ja-JP" sz="2800" dirty="0">
                <a:latin typeface="+mj-lt"/>
                <a:cs typeface="Arial"/>
              </a:rPr>
              <a:t>T. </a:t>
            </a:r>
            <a:r>
              <a:rPr lang="en-US" altLang="ja-JP" sz="2800" dirty="0" err="1">
                <a:latin typeface="+mj-lt"/>
                <a:cs typeface="Arial"/>
              </a:rPr>
              <a:t>Ogitsu</a:t>
            </a:r>
            <a:r>
              <a:rPr lang="en-US" altLang="ja-JP" sz="2800" dirty="0">
                <a:latin typeface="+mj-lt"/>
                <a:cs typeface="Arial"/>
              </a:rPr>
              <a:t>, K. Sasaki, N. </a:t>
            </a:r>
            <a:r>
              <a:rPr lang="en-US" altLang="ja-JP" sz="2800" dirty="0" smtClean="0">
                <a:latin typeface="+mj-lt"/>
                <a:cs typeface="Arial"/>
              </a:rPr>
              <a:t>Kimura.</a:t>
            </a:r>
            <a:endParaRPr lang="en-US" altLang="ja-JP" sz="2800" dirty="0">
              <a:latin typeface="+mj-lt"/>
              <a:cs typeface="Arial"/>
            </a:endParaRPr>
          </a:p>
          <a:p>
            <a:endParaRPr lang="en-US" altLang="ja-JP" sz="2800" dirty="0" smtClean="0">
              <a:latin typeface="+mj-lt"/>
              <a:cs typeface="Arial"/>
            </a:endParaRPr>
          </a:p>
          <a:p>
            <a:r>
              <a:rPr lang="en-US" altLang="ja-JP" sz="2800" dirty="0" smtClean="0">
                <a:latin typeface="+mj-lt"/>
                <a:cs typeface="Arial"/>
              </a:rPr>
              <a:t>CERN</a:t>
            </a:r>
            <a:endParaRPr lang="en-US" altLang="ja-JP" sz="2800" dirty="0">
              <a:latin typeface="+mj-lt"/>
              <a:cs typeface="Arial"/>
            </a:endParaRPr>
          </a:p>
          <a:p>
            <a:r>
              <a:rPr lang="en-US" altLang="ja-JP" sz="2800" dirty="0" smtClean="0">
                <a:latin typeface="+mj-lt"/>
                <a:cs typeface="Arial"/>
              </a:rPr>
              <a:t>E</a:t>
            </a:r>
            <a:r>
              <a:rPr lang="en-US" altLang="ja-JP" sz="2800" dirty="0">
                <a:latin typeface="+mj-lt"/>
                <a:cs typeface="Arial"/>
              </a:rPr>
              <a:t>. </a:t>
            </a:r>
            <a:r>
              <a:rPr lang="en-US" altLang="ja-JP" sz="2800" dirty="0" err="1" smtClean="0">
                <a:latin typeface="+mj-lt"/>
                <a:cs typeface="Arial"/>
              </a:rPr>
              <a:t>Todesco</a:t>
            </a:r>
            <a:r>
              <a:rPr lang="en-US" altLang="ja-JP" sz="2800" dirty="0" smtClean="0">
                <a:latin typeface="+mj-lt"/>
                <a:cs typeface="Arial"/>
              </a:rPr>
              <a:t>, A. </a:t>
            </a:r>
            <a:r>
              <a:rPr lang="en-US" altLang="ja-JP" sz="2800" dirty="0" err="1" smtClean="0">
                <a:latin typeface="+mj-lt"/>
                <a:cs typeface="Arial"/>
              </a:rPr>
              <a:t>Musso</a:t>
            </a:r>
            <a:endParaRPr lang="en-US" altLang="ja-JP" sz="2800" dirty="0" smtClean="0">
              <a:latin typeface="+mj-lt"/>
              <a:cs typeface="Arial"/>
            </a:endParaRPr>
          </a:p>
        </p:txBody>
      </p:sp>
      <p:sp>
        <p:nvSpPr>
          <p:cNvPr id="7" name="フッター プレースホルダー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CERN-KEK Committee, 10th Meeting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8" name="日付プレースホルダー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2015/07/30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8167039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0" y="0"/>
            <a:ext cx="7480300" cy="594309"/>
          </a:xfrm>
        </p:spPr>
        <p:txBody>
          <a:bodyPr>
            <a:noAutofit/>
          </a:bodyPr>
          <a:lstStyle/>
          <a:p>
            <a:pPr algn="l"/>
            <a:r>
              <a:rPr kumimoji="1" lang="en-US" altLang="ja-JP" sz="3600" b="1" dirty="0" smtClean="0">
                <a:solidFill>
                  <a:schemeClr val="accent1"/>
                </a:solidFill>
              </a:rPr>
              <a:t>Magnetic Design – 3D </a:t>
            </a:r>
            <a:r>
              <a:rPr kumimoji="1" lang="en-US" altLang="ja-JP" sz="3600" b="1" dirty="0">
                <a:solidFill>
                  <a:schemeClr val="accent1"/>
                </a:solidFill>
              </a:rPr>
              <a:t>–</a:t>
            </a:r>
            <a:endParaRPr kumimoji="1" lang="ja-JP" altLang="en-US" sz="3600" b="1" dirty="0">
              <a:solidFill>
                <a:schemeClr val="accent1"/>
              </a:solidFill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>
          <a:xfrm>
            <a:off x="6553200" y="6542613"/>
            <a:ext cx="2133600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13" name="フッター プレースホルダー 12"/>
          <p:cNvSpPr>
            <a:spLocks noGrp="1"/>
          </p:cNvSpPr>
          <p:nvPr>
            <p:ph type="ftr" sz="quarter" idx="11"/>
          </p:nvPr>
        </p:nvSpPr>
        <p:spPr>
          <a:xfrm>
            <a:off x="3124200" y="6559546"/>
            <a:ext cx="2895600" cy="365125"/>
          </a:xfrm>
        </p:spPr>
        <p:txBody>
          <a:bodyPr/>
          <a:lstStyle/>
          <a:p>
            <a:r>
              <a:rPr lang="en-US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CERN-KEK Committee, 10th Meeting</a:t>
            </a:r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14" name="日付プレースホルダー 13"/>
          <p:cNvSpPr>
            <a:spLocks noGrp="1"/>
          </p:cNvSpPr>
          <p:nvPr>
            <p:ph type="dt" sz="half" idx="10"/>
          </p:nvPr>
        </p:nvSpPr>
        <p:spPr>
          <a:xfrm>
            <a:off x="457200" y="6559546"/>
            <a:ext cx="2133600" cy="365125"/>
          </a:xfrm>
        </p:spPr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2015/07/30</a:t>
            </a:r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6831" y="1320800"/>
            <a:ext cx="7763035" cy="3695700"/>
          </a:xfrm>
          <a:prstGeom prst="rect">
            <a:avLst/>
          </a:prstGeom>
        </p:spPr>
      </p:pic>
      <p:sp>
        <p:nvSpPr>
          <p:cNvPr id="5" name="テキスト ボックス 4"/>
          <p:cNvSpPr txBox="1"/>
          <p:nvPr/>
        </p:nvSpPr>
        <p:spPr>
          <a:xfrm>
            <a:off x="711201" y="5435600"/>
            <a:ext cx="801008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Thanks to elongation of coil end and subdivision, the coil peak field can be reduced.</a:t>
            </a:r>
          </a:p>
          <a:p>
            <a:r>
              <a:rPr kumimoji="1" lang="en-US" altLang="ja-JP" dirty="0" smtClean="0"/>
              <a:t>	Load-line ratio in straight section: 75.4%</a:t>
            </a:r>
          </a:p>
          <a:p>
            <a:r>
              <a:rPr kumimoji="1" lang="en-US" altLang="ja-JP" dirty="0"/>
              <a:t>	Load-line ratio in </a:t>
            </a:r>
            <a:r>
              <a:rPr kumimoji="1" lang="en-US" altLang="ja-JP" dirty="0" smtClean="0"/>
              <a:t>coil end: 76.6% (78% in the previous design)</a:t>
            </a:r>
            <a:endParaRPr kumimoji="1"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6087985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-1" y="0"/>
            <a:ext cx="9431867" cy="677333"/>
          </a:xfrm>
        </p:spPr>
        <p:txBody>
          <a:bodyPr>
            <a:normAutofit/>
          </a:bodyPr>
          <a:lstStyle/>
          <a:p>
            <a:pPr algn="l"/>
            <a:r>
              <a:rPr kumimoji="1" lang="en-US" altLang="ja-JP" sz="3600" b="1" dirty="0">
                <a:solidFill>
                  <a:schemeClr val="accent1"/>
                </a:solidFill>
              </a:rPr>
              <a:t>Coil Winding of the 1</a:t>
            </a:r>
            <a:r>
              <a:rPr kumimoji="1" lang="en-US" altLang="ja-JP" sz="3600" b="1" baseline="30000" dirty="0">
                <a:solidFill>
                  <a:schemeClr val="accent1"/>
                </a:solidFill>
              </a:rPr>
              <a:t>st</a:t>
            </a:r>
            <a:r>
              <a:rPr kumimoji="1" lang="en-US" altLang="ja-JP" sz="3600" b="1" dirty="0">
                <a:solidFill>
                  <a:schemeClr val="accent1"/>
                </a:solidFill>
              </a:rPr>
              <a:t> Model Magnet</a:t>
            </a:r>
            <a:endParaRPr kumimoji="1" lang="ja-JP" altLang="en-US" sz="3600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70934" y="685801"/>
            <a:ext cx="4521200" cy="736600"/>
          </a:xfrm>
        </p:spPr>
        <p:txBody>
          <a:bodyPr/>
          <a:lstStyle/>
          <a:p>
            <a:r>
              <a:rPr kumimoji="1" lang="en-US" altLang="ja-JP" dirty="0" smtClean="0"/>
              <a:t>Started in July 2015.</a:t>
            </a:r>
            <a:endParaRPr kumimoji="1" lang="ja-JP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6553200" y="6559546"/>
            <a:ext cx="2133600" cy="365125"/>
          </a:xfrm>
        </p:spPr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21</a:t>
            </a:fld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pic>
        <p:nvPicPr>
          <p:cNvPr id="8" name="図 7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3038" y="2122906"/>
            <a:ext cx="2774296" cy="1501303"/>
          </a:xfrm>
          <a:prstGeom prst="rect">
            <a:avLst/>
          </a:prstGeom>
        </p:spPr>
      </p:pic>
      <p:sp>
        <p:nvSpPr>
          <p:cNvPr id="9" name="テキスト ボックス 8"/>
          <p:cNvSpPr txBox="1"/>
          <p:nvPr/>
        </p:nvSpPr>
        <p:spPr>
          <a:xfrm>
            <a:off x="640981" y="2064924"/>
            <a:ext cx="25071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>
                <a:solidFill>
                  <a:schemeClr val="bg1"/>
                </a:solidFill>
                <a:latin typeface="Arial"/>
                <a:cs typeface="Arial"/>
              </a:rPr>
              <a:t>P</a:t>
            </a:r>
            <a:r>
              <a:rPr kumimoji="1" lang="en-US" altLang="ja-JP" dirty="0" smtClean="0">
                <a:solidFill>
                  <a:schemeClr val="bg1"/>
                </a:solidFill>
                <a:latin typeface="Arial"/>
                <a:cs typeface="Arial"/>
              </a:rPr>
              <a:t>ole shim and wedges</a:t>
            </a:r>
            <a:endParaRPr kumimoji="1" lang="ja-JP" altLang="en-US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pic>
        <p:nvPicPr>
          <p:cNvPr id="17" name="図 1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5100" y="3746499"/>
            <a:ext cx="3902248" cy="1960033"/>
          </a:xfrm>
          <a:prstGeom prst="rect">
            <a:avLst/>
          </a:prstGeom>
        </p:spPr>
      </p:pic>
      <p:sp>
        <p:nvSpPr>
          <p:cNvPr id="12" name="テキスト ボックス 11"/>
          <p:cNvSpPr txBox="1"/>
          <p:nvPr/>
        </p:nvSpPr>
        <p:spPr>
          <a:xfrm>
            <a:off x="1127053" y="3746894"/>
            <a:ext cx="14677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chemeClr val="bg1"/>
                </a:solidFill>
                <a:latin typeface="Arial"/>
                <a:cs typeface="Arial"/>
              </a:rPr>
              <a:t>End spacers</a:t>
            </a:r>
            <a:endParaRPr kumimoji="1" lang="ja-JP" altLang="en-US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pic>
        <p:nvPicPr>
          <p:cNvPr id="21" name="図 20" descr="IMG_8057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22799" y="3556000"/>
            <a:ext cx="4131733" cy="3098800"/>
          </a:xfrm>
          <a:prstGeom prst="rect">
            <a:avLst/>
          </a:prstGeom>
        </p:spPr>
      </p:pic>
      <p:pic>
        <p:nvPicPr>
          <p:cNvPr id="22" name="図 21" descr="IMG_8002.JPG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114800" y="1052408"/>
            <a:ext cx="5029200" cy="2300393"/>
          </a:xfrm>
          <a:prstGeom prst="rect">
            <a:avLst/>
          </a:prstGeom>
        </p:spPr>
      </p:pic>
      <p:sp>
        <p:nvSpPr>
          <p:cNvPr id="23" name="フッター プレースホルダー 22"/>
          <p:cNvSpPr>
            <a:spLocks noGrp="1"/>
          </p:cNvSpPr>
          <p:nvPr>
            <p:ph type="ftr" sz="quarter" idx="11"/>
          </p:nvPr>
        </p:nvSpPr>
        <p:spPr>
          <a:xfrm>
            <a:off x="3124200" y="6559546"/>
            <a:ext cx="2895600" cy="365125"/>
          </a:xfrm>
        </p:spPr>
        <p:txBody>
          <a:bodyPr/>
          <a:lstStyle/>
          <a:p>
            <a:r>
              <a:rPr lang="en-US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CERN-KEK Committee, 10th Meeting</a:t>
            </a:r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24" name="日付プレースホルダー 23"/>
          <p:cNvSpPr>
            <a:spLocks noGrp="1"/>
          </p:cNvSpPr>
          <p:nvPr>
            <p:ph type="dt" sz="half" idx="10"/>
          </p:nvPr>
        </p:nvSpPr>
        <p:spPr>
          <a:xfrm>
            <a:off x="457200" y="6559546"/>
            <a:ext cx="2133600" cy="365125"/>
          </a:xfrm>
        </p:spPr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2015/07/30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6638415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0" y="-169333"/>
            <a:ext cx="8229600" cy="741362"/>
          </a:xfrm>
        </p:spPr>
        <p:txBody>
          <a:bodyPr>
            <a:normAutofit/>
          </a:bodyPr>
          <a:lstStyle/>
          <a:p>
            <a:pPr algn="l"/>
            <a:r>
              <a:rPr kumimoji="1" lang="en-US" altLang="ja-JP" sz="3600" b="1" dirty="0" smtClean="0">
                <a:solidFill>
                  <a:schemeClr val="accent1"/>
                </a:solidFill>
              </a:rPr>
              <a:t>200 mm Long Mechanical Short Model</a:t>
            </a:r>
            <a:endParaRPr kumimoji="1" lang="ja-JP" altLang="en-US" sz="3600" b="1" dirty="0">
              <a:solidFill>
                <a:schemeClr val="accent1"/>
              </a:solidFill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0" y="499533"/>
            <a:ext cx="8856133" cy="2565399"/>
          </a:xfrm>
        </p:spPr>
        <p:txBody>
          <a:bodyPr>
            <a:noAutofit/>
          </a:bodyPr>
          <a:lstStyle/>
          <a:p>
            <a:pPr algn="just"/>
            <a:r>
              <a:rPr lang="en-GB" altLang="ja-JP" sz="2000" dirty="0" smtClean="0"/>
              <a:t>To </a:t>
            </a:r>
            <a:r>
              <a:rPr lang="en-GB" altLang="ja-JP" sz="2000" dirty="0"/>
              <a:t>prove the mechanical design and magnet assembly </a:t>
            </a:r>
            <a:r>
              <a:rPr lang="en-GB" altLang="ja-JP" sz="2000" dirty="0" smtClean="0"/>
              <a:t>procedure prior </a:t>
            </a:r>
            <a:r>
              <a:rPr lang="en-GB" altLang="ja-JP" sz="2000" dirty="0"/>
              <a:t>to the model </a:t>
            </a:r>
            <a:r>
              <a:rPr lang="en-GB" altLang="ja-JP" sz="2000" dirty="0" smtClean="0"/>
              <a:t>magnet fabrication.</a:t>
            </a:r>
          </a:p>
          <a:p>
            <a:pPr lvl="1" algn="just"/>
            <a:r>
              <a:rPr kumimoji="1" lang="en-GB" altLang="ja-JP" sz="2000" dirty="0" err="1" smtClean="0"/>
              <a:t>Cutout</a:t>
            </a:r>
            <a:r>
              <a:rPr kumimoji="1" lang="en-GB" altLang="ja-JP" sz="2000" dirty="0" smtClean="0"/>
              <a:t> of the test coil with ground insulations.</a:t>
            </a:r>
          </a:p>
          <a:p>
            <a:pPr lvl="1" algn="just"/>
            <a:r>
              <a:rPr kumimoji="1" lang="en-GB" altLang="ja-JP" sz="2000" dirty="0" smtClean="0"/>
              <a:t>Collars and yokes were made by laser cutting and fine-blanking processes.</a:t>
            </a:r>
          </a:p>
          <a:p>
            <a:pPr algn="just"/>
            <a:r>
              <a:rPr kumimoji="1" lang="en-GB" altLang="ja-JP" sz="2000" dirty="0"/>
              <a:t>First trial was unfortunately unsuccessful.</a:t>
            </a:r>
          </a:p>
          <a:p>
            <a:pPr lvl="1" algn="just"/>
            <a:r>
              <a:rPr kumimoji="1" lang="en-GB" altLang="ja-JP" sz="2000" dirty="0" smtClean="0"/>
              <a:t>Modification </a:t>
            </a:r>
            <a:r>
              <a:rPr kumimoji="1" lang="en-GB" altLang="ja-JP" sz="2000" dirty="0"/>
              <a:t>of alignment features in collars and </a:t>
            </a:r>
            <a:r>
              <a:rPr kumimoji="1" lang="en-GB" altLang="ja-JP" sz="2000" dirty="0" smtClean="0"/>
              <a:t>yokes.</a:t>
            </a:r>
            <a:endParaRPr kumimoji="1" lang="ja-JP" altLang="en-US" sz="2000" dirty="0"/>
          </a:p>
          <a:p>
            <a:pPr algn="just"/>
            <a:r>
              <a:rPr kumimoji="1" lang="en-GB" altLang="ja-JP" sz="2000" dirty="0" smtClean="0"/>
              <a:t>Second trial was successful.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>
          <a:xfrm>
            <a:off x="457200" y="6559546"/>
            <a:ext cx="2133600" cy="365125"/>
          </a:xfrm>
        </p:spPr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2015/07/30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>
          <a:xfrm>
            <a:off x="3124200" y="6559546"/>
            <a:ext cx="2895600" cy="365125"/>
          </a:xfrm>
        </p:spPr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CERN-KEK Committee, 10th Meeting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6553200" y="6559546"/>
            <a:ext cx="2133600" cy="365125"/>
          </a:xfrm>
        </p:spPr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22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pic>
        <p:nvPicPr>
          <p:cNvPr id="44" name="図 4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10834" y="2640625"/>
            <a:ext cx="6371166" cy="4060743"/>
          </a:xfrm>
          <a:prstGeom prst="rect">
            <a:avLst/>
          </a:prstGeom>
        </p:spPr>
      </p:pic>
      <p:sp>
        <p:nvSpPr>
          <p:cNvPr id="45" name="テキスト ボックス 44"/>
          <p:cNvSpPr txBox="1"/>
          <p:nvPr/>
        </p:nvSpPr>
        <p:spPr>
          <a:xfrm>
            <a:off x="2015066" y="6079068"/>
            <a:ext cx="3460690" cy="430887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2200" dirty="0" smtClean="0">
                <a:solidFill>
                  <a:srgbClr val="000000"/>
                </a:solidFill>
              </a:rPr>
              <a:t>Modified alignment features</a:t>
            </a:r>
            <a:endParaRPr kumimoji="1" lang="ja-JP" altLang="en-US" sz="22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0175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0" y="-135467"/>
            <a:ext cx="8229600" cy="741362"/>
          </a:xfrm>
        </p:spPr>
        <p:txBody>
          <a:bodyPr>
            <a:normAutofit/>
          </a:bodyPr>
          <a:lstStyle/>
          <a:p>
            <a:pPr algn="l"/>
            <a:r>
              <a:rPr kumimoji="1" lang="en-US" altLang="ja-JP" sz="3600" b="1" dirty="0" smtClean="0">
                <a:solidFill>
                  <a:schemeClr val="accent1"/>
                </a:solidFill>
              </a:rPr>
              <a:t>200 mm Long Mechanical Short Model</a:t>
            </a:r>
            <a:endParaRPr kumimoji="1" lang="ja-JP" altLang="en-US" sz="3600" b="1" dirty="0">
              <a:solidFill>
                <a:schemeClr val="accent1"/>
              </a:solidFill>
            </a:endParaRP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>
          <a:xfrm>
            <a:off x="457200" y="6559546"/>
            <a:ext cx="2133600" cy="365125"/>
          </a:xfrm>
        </p:spPr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2015/07/30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>
          <a:xfrm>
            <a:off x="3124200" y="6559546"/>
            <a:ext cx="2895600" cy="365125"/>
          </a:xfrm>
        </p:spPr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CERN-KEK Committee, 10th Meeting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6553200" y="6559546"/>
            <a:ext cx="2133600" cy="365125"/>
          </a:xfrm>
        </p:spPr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23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8" name="スライド番号プレースホルダー 3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A3801F3D-15B2-6248-B1F1-6DFEEE232B0B}" type="slidenum">
              <a:rPr kumimoji="1" lang="ja-JP" altLang="en-US" smtClean="0"/>
              <a:pPr/>
              <a:t>23</a:t>
            </a:fld>
            <a:endParaRPr kumimoji="1" lang="ja-JP" altLang="en-US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4894487" y="508000"/>
            <a:ext cx="4249513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600" dirty="0" smtClean="0">
                <a:solidFill>
                  <a:srgbClr val="0000FF"/>
                </a:solidFill>
                <a:latin typeface="+mj-lt"/>
                <a:cs typeface="Arial"/>
              </a:rPr>
              <a:t>Coil</a:t>
            </a:r>
            <a:r>
              <a:rPr kumimoji="1" lang="en-US" altLang="ja-JP" sz="1600" dirty="0" smtClean="0">
                <a:latin typeface="+mj-lt"/>
                <a:cs typeface="Arial"/>
              </a:rPr>
              <a:t>: Cut-out from the 2m test coil</a:t>
            </a:r>
          </a:p>
          <a:p>
            <a:r>
              <a:rPr lang="en-US" altLang="ja-JP" sz="1600" dirty="0">
                <a:solidFill>
                  <a:srgbClr val="0000FF"/>
                </a:solidFill>
                <a:cs typeface="Arial"/>
              </a:rPr>
              <a:t>QPH dummy</a:t>
            </a:r>
            <a:r>
              <a:rPr kumimoji="1" lang="en-US" altLang="ja-JP" sz="1600" dirty="0">
                <a:cs typeface="Arial"/>
              </a:rPr>
              <a:t>: Polyimide sheet (t0.25 mm)</a:t>
            </a:r>
            <a:endParaRPr lang="en-US" altLang="ja-JP" sz="1600" dirty="0">
              <a:cs typeface="Arial"/>
            </a:endParaRPr>
          </a:p>
          <a:p>
            <a:r>
              <a:rPr lang="en-US" altLang="ja-JP" sz="1600" dirty="0">
                <a:solidFill>
                  <a:srgbClr val="0000FF"/>
                </a:solidFill>
                <a:cs typeface="Arial"/>
              </a:rPr>
              <a:t>Insulation</a:t>
            </a:r>
            <a:r>
              <a:rPr lang="en-US" altLang="ja-JP" sz="1600" dirty="0">
                <a:cs typeface="Arial"/>
              </a:rPr>
              <a:t>: 4 layers of polyimide sheets</a:t>
            </a:r>
          </a:p>
          <a:p>
            <a:r>
              <a:rPr lang="en-US" altLang="ja-JP" sz="1600" dirty="0">
                <a:cs typeface="Arial"/>
              </a:rPr>
              <a:t>                (t0.125 mm each</a:t>
            </a:r>
            <a:r>
              <a:rPr lang="en-US" altLang="ja-JP" sz="1600" dirty="0" smtClean="0">
                <a:cs typeface="Arial"/>
              </a:rPr>
              <a:t>)</a:t>
            </a:r>
          </a:p>
          <a:p>
            <a:r>
              <a:rPr lang="en-US" altLang="ja-JP" sz="1600" dirty="0">
                <a:solidFill>
                  <a:srgbClr val="0000FF"/>
                </a:solidFill>
                <a:cs typeface="Arial"/>
              </a:rPr>
              <a:t>Brass shoe</a:t>
            </a:r>
            <a:r>
              <a:rPr lang="en-US" altLang="ja-JP" sz="1600" dirty="0">
                <a:cs typeface="Arial"/>
              </a:rPr>
              <a:t>: t0.5 </a:t>
            </a:r>
            <a:r>
              <a:rPr lang="en-US" altLang="ja-JP" sz="1600" dirty="0" smtClean="0">
                <a:cs typeface="Arial"/>
              </a:rPr>
              <a:t>mm</a:t>
            </a:r>
          </a:p>
          <a:p>
            <a:r>
              <a:rPr lang="en-US" altLang="ja-JP" sz="1600" dirty="0">
                <a:solidFill>
                  <a:srgbClr val="0000FF"/>
                </a:solidFill>
                <a:cs typeface="Arial"/>
              </a:rPr>
              <a:t>Brass pole shim</a:t>
            </a:r>
            <a:r>
              <a:rPr lang="en-US" altLang="ja-JP" sz="1600" dirty="0">
                <a:cs typeface="Arial"/>
              </a:rPr>
              <a:t>: t1 </a:t>
            </a:r>
            <a:r>
              <a:rPr lang="en-US" altLang="ja-JP" sz="1600" dirty="0" smtClean="0">
                <a:cs typeface="Arial"/>
              </a:rPr>
              <a:t>mm</a:t>
            </a:r>
          </a:p>
          <a:p>
            <a:r>
              <a:rPr lang="en-US" altLang="ja-JP" sz="1600" dirty="0">
                <a:solidFill>
                  <a:srgbClr val="0000FF"/>
                </a:solidFill>
                <a:cs typeface="Arial"/>
              </a:rPr>
              <a:t>Collar: </a:t>
            </a:r>
            <a:r>
              <a:rPr lang="en-US" altLang="ja-JP" sz="1600" dirty="0">
                <a:solidFill>
                  <a:srgbClr val="000000"/>
                </a:solidFill>
                <a:cs typeface="Arial"/>
              </a:rPr>
              <a:t>newly designed, made by laser cutting</a:t>
            </a:r>
          </a:p>
          <a:p>
            <a:r>
              <a:rPr lang="en-US" altLang="ja-JP" sz="1600" dirty="0">
                <a:solidFill>
                  <a:srgbClr val="000000"/>
                </a:solidFill>
                <a:cs typeface="Arial"/>
              </a:rPr>
              <a:t>            for quick prototyping</a:t>
            </a:r>
            <a:endParaRPr lang="en-US" altLang="ja-JP" sz="1600" dirty="0">
              <a:solidFill>
                <a:srgbClr val="0000FF"/>
              </a:solidFill>
              <a:cs typeface="Arial"/>
            </a:endParaRPr>
          </a:p>
          <a:p>
            <a:r>
              <a:rPr lang="en-US" altLang="ja-JP" sz="1600" dirty="0">
                <a:solidFill>
                  <a:srgbClr val="0000FF"/>
                </a:solidFill>
                <a:cs typeface="Arial"/>
              </a:rPr>
              <a:t>            </a:t>
            </a:r>
            <a:r>
              <a:rPr lang="en-US" altLang="ja-JP" sz="1600" dirty="0">
                <a:solidFill>
                  <a:srgbClr val="000000"/>
                </a:solidFill>
                <a:cs typeface="Arial"/>
              </a:rPr>
              <a:t>Strain gauge to monitor pole </a:t>
            </a:r>
            <a:r>
              <a:rPr lang="en-US" altLang="ja-JP" sz="1600" dirty="0" smtClean="0">
                <a:solidFill>
                  <a:srgbClr val="000000"/>
                </a:solidFill>
                <a:cs typeface="Arial"/>
              </a:rPr>
              <a:t>stress</a:t>
            </a:r>
          </a:p>
          <a:p>
            <a:r>
              <a:rPr lang="en-US" altLang="ja-JP" sz="1600" dirty="0">
                <a:solidFill>
                  <a:srgbClr val="FF6600"/>
                </a:solidFill>
                <a:cs typeface="Arial"/>
              </a:rPr>
              <a:t>Collaring mandrel: </a:t>
            </a:r>
            <a:r>
              <a:rPr lang="en-US" altLang="ja-JP" sz="1600" dirty="0">
                <a:solidFill>
                  <a:srgbClr val="000000"/>
                </a:solidFill>
                <a:cs typeface="Arial"/>
              </a:rPr>
              <a:t>Made by a 3D printer for </a:t>
            </a:r>
            <a:r>
              <a:rPr lang="en-US" altLang="ja-JP" sz="1600" dirty="0" smtClean="0">
                <a:solidFill>
                  <a:srgbClr val="000000"/>
                </a:solidFill>
                <a:cs typeface="Arial"/>
              </a:rPr>
              <a:t>test</a:t>
            </a:r>
            <a:endParaRPr lang="ja-JP" altLang="en-US" sz="1600" dirty="0">
              <a:solidFill>
                <a:srgbClr val="000000"/>
              </a:solidFill>
              <a:cs typeface="Arial"/>
            </a:endParaRPr>
          </a:p>
        </p:txBody>
      </p:sp>
      <p:sp>
        <p:nvSpPr>
          <p:cNvPr id="11" name="正方形/長方形 10"/>
          <p:cNvSpPr/>
          <p:nvPr/>
        </p:nvSpPr>
        <p:spPr>
          <a:xfrm>
            <a:off x="3302755" y="1081711"/>
            <a:ext cx="18466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ja-JP" altLang="en-US" sz="1600" dirty="0">
              <a:latin typeface="+mj-lt"/>
              <a:cs typeface="Arial"/>
            </a:endParaRPr>
          </a:p>
        </p:txBody>
      </p:sp>
      <p:grpSp>
        <p:nvGrpSpPr>
          <p:cNvPr id="14" name="図形グループ 13"/>
          <p:cNvGrpSpPr/>
          <p:nvPr/>
        </p:nvGrpSpPr>
        <p:grpSpPr>
          <a:xfrm>
            <a:off x="38517" y="4013012"/>
            <a:ext cx="2912110" cy="2881262"/>
            <a:chOff x="600755" y="1060293"/>
            <a:chExt cx="4363049" cy="4316830"/>
          </a:xfrm>
        </p:grpSpPr>
        <p:pic>
          <p:nvPicPr>
            <p:cNvPr id="15" name="図 14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00755" y="1060293"/>
              <a:ext cx="4363049" cy="4316830"/>
            </a:xfrm>
            <a:prstGeom prst="rect">
              <a:avLst/>
            </a:prstGeom>
          </p:spPr>
        </p:pic>
        <p:sp>
          <p:nvSpPr>
            <p:cNvPr id="16" name="正方形/長方形 15"/>
            <p:cNvSpPr/>
            <p:nvPr/>
          </p:nvSpPr>
          <p:spPr>
            <a:xfrm>
              <a:off x="2194683" y="2034283"/>
              <a:ext cx="1368595" cy="1590440"/>
            </a:xfrm>
            <a:prstGeom prst="rect">
              <a:avLst/>
            </a:prstGeom>
            <a:solidFill>
              <a:srgbClr val="FFFFFF"/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17" name="円/楕円 16"/>
          <p:cNvSpPr/>
          <p:nvPr/>
        </p:nvSpPr>
        <p:spPr>
          <a:xfrm>
            <a:off x="2111226" y="4210508"/>
            <a:ext cx="148121" cy="148121"/>
          </a:xfrm>
          <a:prstGeom prst="ellipse">
            <a:avLst/>
          </a:prstGeom>
          <a:noFill/>
          <a:ln>
            <a:solidFill>
              <a:srgbClr val="0000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円/楕円 17"/>
          <p:cNvSpPr/>
          <p:nvPr/>
        </p:nvSpPr>
        <p:spPr>
          <a:xfrm>
            <a:off x="2435139" y="4295769"/>
            <a:ext cx="148121" cy="148121"/>
          </a:xfrm>
          <a:prstGeom prst="ellipse">
            <a:avLst/>
          </a:prstGeom>
          <a:noFill/>
          <a:ln>
            <a:solidFill>
              <a:srgbClr val="0000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" name="円/楕円 18"/>
          <p:cNvSpPr/>
          <p:nvPr/>
        </p:nvSpPr>
        <p:spPr>
          <a:xfrm>
            <a:off x="2610919" y="4660815"/>
            <a:ext cx="148121" cy="148121"/>
          </a:xfrm>
          <a:prstGeom prst="ellipse">
            <a:avLst/>
          </a:prstGeom>
          <a:noFill/>
          <a:ln>
            <a:solidFill>
              <a:srgbClr val="0000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3067966" y="5076337"/>
            <a:ext cx="13393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latin typeface="Arial"/>
                <a:cs typeface="Arial"/>
              </a:rPr>
              <a:t>Brass shoe</a:t>
            </a:r>
            <a:endParaRPr kumimoji="1" lang="ja-JP" altLang="en-US" dirty="0">
              <a:latin typeface="Arial"/>
              <a:cs typeface="Arial"/>
            </a:endParaRPr>
          </a:p>
        </p:txBody>
      </p:sp>
      <p:cxnSp>
        <p:nvCxnSpPr>
          <p:cNvPr id="21" name="直線矢印コネクタ 20"/>
          <p:cNvCxnSpPr/>
          <p:nvPr/>
        </p:nvCxnSpPr>
        <p:spPr>
          <a:xfrm flipH="1" flipV="1">
            <a:off x="2899125" y="5158497"/>
            <a:ext cx="218218" cy="49324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直線矢印コネクタ 21"/>
          <p:cNvCxnSpPr/>
          <p:nvPr/>
        </p:nvCxnSpPr>
        <p:spPr>
          <a:xfrm>
            <a:off x="1604384" y="3930723"/>
            <a:ext cx="129129" cy="226863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テキスト ボックス 22"/>
          <p:cNvSpPr txBox="1"/>
          <p:nvPr/>
        </p:nvSpPr>
        <p:spPr>
          <a:xfrm>
            <a:off x="476363" y="3668766"/>
            <a:ext cx="11981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latin typeface="Arial"/>
                <a:cs typeface="Arial"/>
              </a:rPr>
              <a:t>Pole shim</a:t>
            </a:r>
            <a:endParaRPr kumimoji="1" lang="ja-JP" altLang="en-US" dirty="0">
              <a:latin typeface="Arial"/>
              <a:cs typeface="Arial"/>
            </a:endParaRPr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1817793" y="3665828"/>
            <a:ext cx="155782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solidFill>
                  <a:srgbClr val="0000FF"/>
                </a:solidFill>
                <a:latin typeface="Arial"/>
                <a:cs typeface="Arial"/>
              </a:rPr>
              <a:t>Gap between</a:t>
            </a:r>
          </a:p>
          <a:p>
            <a:r>
              <a:rPr lang="en-US" altLang="ja-JP" dirty="0" smtClean="0">
                <a:solidFill>
                  <a:srgbClr val="0000FF"/>
                </a:solidFill>
                <a:latin typeface="Arial"/>
                <a:cs typeface="Arial"/>
              </a:rPr>
              <a:t>insulations</a:t>
            </a:r>
            <a:endParaRPr kumimoji="1" lang="ja-JP" altLang="en-US" dirty="0">
              <a:solidFill>
                <a:srgbClr val="0000FF"/>
              </a:solidFill>
              <a:latin typeface="Arial"/>
              <a:cs typeface="Arial"/>
            </a:endParaRPr>
          </a:p>
        </p:txBody>
      </p:sp>
      <p:grpSp>
        <p:nvGrpSpPr>
          <p:cNvPr id="25" name="図形グループ 24"/>
          <p:cNvGrpSpPr/>
          <p:nvPr/>
        </p:nvGrpSpPr>
        <p:grpSpPr>
          <a:xfrm>
            <a:off x="1890423" y="4210508"/>
            <a:ext cx="848142" cy="973647"/>
            <a:chOff x="4946145" y="1415953"/>
            <a:chExt cx="1270723" cy="1458760"/>
          </a:xfrm>
        </p:grpSpPr>
        <p:cxnSp>
          <p:nvCxnSpPr>
            <p:cNvPr id="26" name="直線コネクタ 25"/>
            <p:cNvCxnSpPr/>
            <p:nvPr/>
          </p:nvCxnSpPr>
          <p:spPr>
            <a:xfrm flipV="1">
              <a:off x="4946145" y="1415953"/>
              <a:ext cx="65002" cy="303781"/>
            </a:xfrm>
            <a:prstGeom prst="line">
              <a:avLst/>
            </a:prstGeom>
            <a:ln>
              <a:solidFill>
                <a:srgbClr val="008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フリーフォーム 26"/>
            <p:cNvSpPr/>
            <p:nvPr/>
          </p:nvSpPr>
          <p:spPr>
            <a:xfrm>
              <a:off x="5016147" y="1429739"/>
              <a:ext cx="1200721" cy="1444974"/>
            </a:xfrm>
            <a:custGeom>
              <a:avLst/>
              <a:gdLst>
                <a:gd name="connsiteX0" fmla="*/ 0 w 1200721"/>
                <a:gd name="connsiteY0" fmla="*/ 0 h 1444974"/>
                <a:gd name="connsiteX1" fmla="*/ 635017 w 1200721"/>
                <a:gd name="connsiteY1" fmla="*/ 279995 h 1444974"/>
                <a:gd name="connsiteX2" fmla="*/ 985027 w 1200721"/>
                <a:gd name="connsiteY2" fmla="*/ 689987 h 1444974"/>
                <a:gd name="connsiteX3" fmla="*/ 1180032 w 1200721"/>
                <a:gd name="connsiteY3" fmla="*/ 1199978 h 1444974"/>
                <a:gd name="connsiteX4" fmla="*/ 1195033 w 1200721"/>
                <a:gd name="connsiteY4" fmla="*/ 1444974 h 14449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00721" h="1444974">
                  <a:moveTo>
                    <a:pt x="0" y="0"/>
                  </a:moveTo>
                  <a:cubicBezTo>
                    <a:pt x="235423" y="82498"/>
                    <a:pt x="470846" y="164997"/>
                    <a:pt x="635017" y="279995"/>
                  </a:cubicBezTo>
                  <a:cubicBezTo>
                    <a:pt x="799188" y="394993"/>
                    <a:pt x="894191" y="536657"/>
                    <a:pt x="985027" y="689987"/>
                  </a:cubicBezTo>
                  <a:cubicBezTo>
                    <a:pt x="1075863" y="843318"/>
                    <a:pt x="1145031" y="1074147"/>
                    <a:pt x="1180032" y="1199978"/>
                  </a:cubicBezTo>
                  <a:cubicBezTo>
                    <a:pt x="1215033" y="1325809"/>
                    <a:pt x="1195033" y="1444974"/>
                    <a:pt x="1195033" y="1444974"/>
                  </a:cubicBezTo>
                </a:path>
              </a:pathLst>
            </a:custGeom>
            <a:ln>
              <a:solidFill>
                <a:srgbClr val="008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cxnSp>
        <p:nvCxnSpPr>
          <p:cNvPr id="28" name="直線矢印コネクタ 27"/>
          <p:cNvCxnSpPr/>
          <p:nvPr/>
        </p:nvCxnSpPr>
        <p:spPr>
          <a:xfrm flipV="1">
            <a:off x="2315503" y="5051675"/>
            <a:ext cx="416906" cy="156146"/>
          </a:xfrm>
          <a:prstGeom prst="straightConnector1">
            <a:avLst/>
          </a:prstGeom>
          <a:ln>
            <a:solidFill>
              <a:srgbClr val="008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テキスト ボックス 28"/>
          <p:cNvSpPr txBox="1"/>
          <p:nvPr/>
        </p:nvSpPr>
        <p:spPr>
          <a:xfrm>
            <a:off x="913459" y="5030469"/>
            <a:ext cx="15057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008000"/>
                </a:solidFill>
                <a:latin typeface="Arial"/>
                <a:cs typeface="Arial"/>
              </a:rPr>
              <a:t>QPH dummy</a:t>
            </a:r>
            <a:endParaRPr kumimoji="1" lang="ja-JP" altLang="en-US" dirty="0">
              <a:solidFill>
                <a:srgbClr val="008000"/>
              </a:solidFill>
              <a:latin typeface="Arial"/>
              <a:cs typeface="Arial"/>
            </a:endParaRPr>
          </a:p>
        </p:txBody>
      </p:sp>
      <p:sp>
        <p:nvSpPr>
          <p:cNvPr id="30" name="円/楕円 29"/>
          <p:cNvSpPr/>
          <p:nvPr/>
        </p:nvSpPr>
        <p:spPr>
          <a:xfrm>
            <a:off x="2429767" y="6410645"/>
            <a:ext cx="148121" cy="148121"/>
          </a:xfrm>
          <a:prstGeom prst="ellipse">
            <a:avLst/>
          </a:prstGeom>
          <a:noFill/>
          <a:ln>
            <a:solidFill>
              <a:srgbClr val="0000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31" name="図形グループ 30"/>
          <p:cNvGrpSpPr/>
          <p:nvPr/>
        </p:nvGrpSpPr>
        <p:grpSpPr>
          <a:xfrm flipH="1" flipV="1">
            <a:off x="254240" y="5708179"/>
            <a:ext cx="848142" cy="973647"/>
            <a:chOff x="4946145" y="1415953"/>
            <a:chExt cx="1270723" cy="1458760"/>
          </a:xfrm>
        </p:grpSpPr>
        <p:cxnSp>
          <p:nvCxnSpPr>
            <p:cNvPr id="32" name="直線コネクタ 31"/>
            <p:cNvCxnSpPr/>
            <p:nvPr/>
          </p:nvCxnSpPr>
          <p:spPr>
            <a:xfrm flipV="1">
              <a:off x="4946145" y="1415953"/>
              <a:ext cx="65002" cy="303781"/>
            </a:xfrm>
            <a:prstGeom prst="line">
              <a:avLst/>
            </a:prstGeom>
            <a:ln>
              <a:solidFill>
                <a:srgbClr val="008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フリーフォーム 32"/>
            <p:cNvSpPr/>
            <p:nvPr/>
          </p:nvSpPr>
          <p:spPr>
            <a:xfrm>
              <a:off x="5016147" y="1429739"/>
              <a:ext cx="1200721" cy="1444974"/>
            </a:xfrm>
            <a:custGeom>
              <a:avLst/>
              <a:gdLst>
                <a:gd name="connsiteX0" fmla="*/ 0 w 1200721"/>
                <a:gd name="connsiteY0" fmla="*/ 0 h 1444974"/>
                <a:gd name="connsiteX1" fmla="*/ 635017 w 1200721"/>
                <a:gd name="connsiteY1" fmla="*/ 279995 h 1444974"/>
                <a:gd name="connsiteX2" fmla="*/ 985027 w 1200721"/>
                <a:gd name="connsiteY2" fmla="*/ 689987 h 1444974"/>
                <a:gd name="connsiteX3" fmla="*/ 1180032 w 1200721"/>
                <a:gd name="connsiteY3" fmla="*/ 1199978 h 1444974"/>
                <a:gd name="connsiteX4" fmla="*/ 1195033 w 1200721"/>
                <a:gd name="connsiteY4" fmla="*/ 1444974 h 14449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00721" h="1444974">
                  <a:moveTo>
                    <a:pt x="0" y="0"/>
                  </a:moveTo>
                  <a:cubicBezTo>
                    <a:pt x="235423" y="82498"/>
                    <a:pt x="470846" y="164997"/>
                    <a:pt x="635017" y="279995"/>
                  </a:cubicBezTo>
                  <a:cubicBezTo>
                    <a:pt x="799188" y="394993"/>
                    <a:pt x="894191" y="536657"/>
                    <a:pt x="985027" y="689987"/>
                  </a:cubicBezTo>
                  <a:cubicBezTo>
                    <a:pt x="1075863" y="843318"/>
                    <a:pt x="1145031" y="1074147"/>
                    <a:pt x="1180032" y="1199978"/>
                  </a:cubicBezTo>
                  <a:cubicBezTo>
                    <a:pt x="1215033" y="1325809"/>
                    <a:pt x="1195033" y="1444974"/>
                    <a:pt x="1195033" y="1444974"/>
                  </a:cubicBezTo>
                </a:path>
              </a:pathLst>
            </a:custGeom>
            <a:ln>
              <a:solidFill>
                <a:srgbClr val="008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4" name="図形グループ 33"/>
          <p:cNvGrpSpPr/>
          <p:nvPr/>
        </p:nvGrpSpPr>
        <p:grpSpPr>
          <a:xfrm flipH="1">
            <a:off x="254240" y="4210508"/>
            <a:ext cx="848142" cy="973647"/>
            <a:chOff x="4946145" y="1415953"/>
            <a:chExt cx="1270723" cy="1458760"/>
          </a:xfrm>
        </p:grpSpPr>
        <p:cxnSp>
          <p:nvCxnSpPr>
            <p:cNvPr id="35" name="直線コネクタ 34"/>
            <p:cNvCxnSpPr/>
            <p:nvPr/>
          </p:nvCxnSpPr>
          <p:spPr>
            <a:xfrm flipV="1">
              <a:off x="4946145" y="1415953"/>
              <a:ext cx="65002" cy="303781"/>
            </a:xfrm>
            <a:prstGeom prst="line">
              <a:avLst/>
            </a:prstGeom>
            <a:ln>
              <a:solidFill>
                <a:srgbClr val="008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フリーフォーム 35"/>
            <p:cNvSpPr/>
            <p:nvPr/>
          </p:nvSpPr>
          <p:spPr>
            <a:xfrm>
              <a:off x="5016147" y="1429739"/>
              <a:ext cx="1200721" cy="1444974"/>
            </a:xfrm>
            <a:custGeom>
              <a:avLst/>
              <a:gdLst>
                <a:gd name="connsiteX0" fmla="*/ 0 w 1200721"/>
                <a:gd name="connsiteY0" fmla="*/ 0 h 1444974"/>
                <a:gd name="connsiteX1" fmla="*/ 635017 w 1200721"/>
                <a:gd name="connsiteY1" fmla="*/ 279995 h 1444974"/>
                <a:gd name="connsiteX2" fmla="*/ 985027 w 1200721"/>
                <a:gd name="connsiteY2" fmla="*/ 689987 h 1444974"/>
                <a:gd name="connsiteX3" fmla="*/ 1180032 w 1200721"/>
                <a:gd name="connsiteY3" fmla="*/ 1199978 h 1444974"/>
                <a:gd name="connsiteX4" fmla="*/ 1195033 w 1200721"/>
                <a:gd name="connsiteY4" fmla="*/ 1444974 h 14449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00721" h="1444974">
                  <a:moveTo>
                    <a:pt x="0" y="0"/>
                  </a:moveTo>
                  <a:cubicBezTo>
                    <a:pt x="235423" y="82498"/>
                    <a:pt x="470846" y="164997"/>
                    <a:pt x="635017" y="279995"/>
                  </a:cubicBezTo>
                  <a:cubicBezTo>
                    <a:pt x="799188" y="394993"/>
                    <a:pt x="894191" y="536657"/>
                    <a:pt x="985027" y="689987"/>
                  </a:cubicBezTo>
                  <a:cubicBezTo>
                    <a:pt x="1075863" y="843318"/>
                    <a:pt x="1145031" y="1074147"/>
                    <a:pt x="1180032" y="1199978"/>
                  </a:cubicBezTo>
                  <a:cubicBezTo>
                    <a:pt x="1215033" y="1325809"/>
                    <a:pt x="1195033" y="1444974"/>
                    <a:pt x="1195033" y="1444974"/>
                  </a:cubicBezTo>
                </a:path>
              </a:pathLst>
            </a:custGeom>
            <a:ln>
              <a:solidFill>
                <a:srgbClr val="008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7" name="図形グループ 36"/>
          <p:cNvGrpSpPr/>
          <p:nvPr/>
        </p:nvGrpSpPr>
        <p:grpSpPr>
          <a:xfrm flipV="1">
            <a:off x="1885309" y="5708179"/>
            <a:ext cx="848142" cy="973647"/>
            <a:chOff x="4946145" y="1415953"/>
            <a:chExt cx="1270723" cy="1458760"/>
          </a:xfrm>
        </p:grpSpPr>
        <p:cxnSp>
          <p:nvCxnSpPr>
            <p:cNvPr id="38" name="直線コネクタ 37"/>
            <p:cNvCxnSpPr/>
            <p:nvPr/>
          </p:nvCxnSpPr>
          <p:spPr>
            <a:xfrm flipV="1">
              <a:off x="4946145" y="1415953"/>
              <a:ext cx="65002" cy="303781"/>
            </a:xfrm>
            <a:prstGeom prst="line">
              <a:avLst/>
            </a:prstGeom>
            <a:ln>
              <a:solidFill>
                <a:srgbClr val="008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フリーフォーム 38"/>
            <p:cNvSpPr/>
            <p:nvPr/>
          </p:nvSpPr>
          <p:spPr>
            <a:xfrm>
              <a:off x="5016147" y="1429739"/>
              <a:ext cx="1200721" cy="1444974"/>
            </a:xfrm>
            <a:custGeom>
              <a:avLst/>
              <a:gdLst>
                <a:gd name="connsiteX0" fmla="*/ 0 w 1200721"/>
                <a:gd name="connsiteY0" fmla="*/ 0 h 1444974"/>
                <a:gd name="connsiteX1" fmla="*/ 635017 w 1200721"/>
                <a:gd name="connsiteY1" fmla="*/ 279995 h 1444974"/>
                <a:gd name="connsiteX2" fmla="*/ 985027 w 1200721"/>
                <a:gd name="connsiteY2" fmla="*/ 689987 h 1444974"/>
                <a:gd name="connsiteX3" fmla="*/ 1180032 w 1200721"/>
                <a:gd name="connsiteY3" fmla="*/ 1199978 h 1444974"/>
                <a:gd name="connsiteX4" fmla="*/ 1195033 w 1200721"/>
                <a:gd name="connsiteY4" fmla="*/ 1444974 h 14449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00721" h="1444974">
                  <a:moveTo>
                    <a:pt x="0" y="0"/>
                  </a:moveTo>
                  <a:cubicBezTo>
                    <a:pt x="235423" y="82498"/>
                    <a:pt x="470846" y="164997"/>
                    <a:pt x="635017" y="279995"/>
                  </a:cubicBezTo>
                  <a:cubicBezTo>
                    <a:pt x="799188" y="394993"/>
                    <a:pt x="894191" y="536657"/>
                    <a:pt x="985027" y="689987"/>
                  </a:cubicBezTo>
                  <a:cubicBezTo>
                    <a:pt x="1075863" y="843318"/>
                    <a:pt x="1145031" y="1074147"/>
                    <a:pt x="1180032" y="1199978"/>
                  </a:cubicBezTo>
                  <a:cubicBezTo>
                    <a:pt x="1215033" y="1325809"/>
                    <a:pt x="1195033" y="1444974"/>
                    <a:pt x="1195033" y="1444974"/>
                  </a:cubicBezTo>
                </a:path>
              </a:pathLst>
            </a:custGeom>
            <a:ln>
              <a:solidFill>
                <a:srgbClr val="008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cxnSp>
        <p:nvCxnSpPr>
          <p:cNvPr id="41" name="直線矢印コネクタ 40"/>
          <p:cNvCxnSpPr/>
          <p:nvPr/>
        </p:nvCxnSpPr>
        <p:spPr>
          <a:xfrm flipH="1" flipV="1">
            <a:off x="2623301" y="6317056"/>
            <a:ext cx="135739" cy="24171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2" name="テキスト ボックス 41"/>
          <p:cNvSpPr txBox="1"/>
          <p:nvPr/>
        </p:nvSpPr>
        <p:spPr>
          <a:xfrm>
            <a:off x="2480949" y="6466637"/>
            <a:ext cx="24043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latin typeface="Arial"/>
                <a:cs typeface="Arial"/>
              </a:rPr>
              <a:t>4 layers of insulations</a:t>
            </a:r>
            <a:endParaRPr kumimoji="1" lang="ja-JP" altLang="en-US" dirty="0">
              <a:latin typeface="Arial"/>
              <a:cs typeface="Arial"/>
            </a:endParaRPr>
          </a:p>
        </p:txBody>
      </p:sp>
      <p:pic>
        <p:nvPicPr>
          <p:cNvPr id="43" name="図 4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44535" y="5168445"/>
            <a:ext cx="3780807" cy="1667524"/>
          </a:xfrm>
          <a:prstGeom prst="rect">
            <a:avLst/>
          </a:prstGeom>
        </p:spPr>
      </p:pic>
      <p:pic>
        <p:nvPicPr>
          <p:cNvPr id="44" name="図 4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50154" y="4003056"/>
            <a:ext cx="2886214" cy="1155441"/>
          </a:xfrm>
          <a:prstGeom prst="rect">
            <a:avLst/>
          </a:prstGeom>
        </p:spPr>
      </p:pic>
      <p:pic>
        <p:nvPicPr>
          <p:cNvPr id="45" name="図 4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60410" y="4126233"/>
            <a:ext cx="2743471" cy="878418"/>
          </a:xfrm>
          <a:prstGeom prst="rect">
            <a:avLst/>
          </a:prstGeom>
        </p:spPr>
      </p:pic>
      <p:pic>
        <p:nvPicPr>
          <p:cNvPr id="48" name="図 4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9826" y="555439"/>
            <a:ext cx="2757613" cy="2069228"/>
          </a:xfrm>
          <a:prstGeom prst="rect">
            <a:avLst/>
          </a:prstGeom>
        </p:spPr>
      </p:pic>
      <p:pic>
        <p:nvPicPr>
          <p:cNvPr id="9" name="図 8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32627" y="1302615"/>
            <a:ext cx="2270320" cy="2388851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0310029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63532" y="486834"/>
            <a:ext cx="4182533" cy="3136900"/>
          </a:xfrm>
          <a:prstGeom prst="rect">
            <a:avLst/>
          </a:prstGeom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0" y="-135466"/>
            <a:ext cx="8229600" cy="741362"/>
          </a:xfrm>
        </p:spPr>
        <p:txBody>
          <a:bodyPr>
            <a:normAutofit/>
          </a:bodyPr>
          <a:lstStyle/>
          <a:p>
            <a:pPr algn="l"/>
            <a:r>
              <a:rPr kumimoji="1" lang="en-US" altLang="ja-JP" sz="3600" b="1" dirty="0" smtClean="0">
                <a:solidFill>
                  <a:schemeClr val="accent1"/>
                </a:solidFill>
              </a:rPr>
              <a:t>200 mm Long Mechanical Short Model</a:t>
            </a:r>
            <a:endParaRPr kumimoji="1" lang="ja-JP" altLang="en-US" sz="3600" b="1" dirty="0">
              <a:solidFill>
                <a:schemeClr val="accent1"/>
              </a:solidFill>
            </a:endParaRP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>
          <a:xfrm>
            <a:off x="457200" y="6559546"/>
            <a:ext cx="2133600" cy="365125"/>
          </a:xfrm>
        </p:spPr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2015/07/30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>
          <a:xfrm>
            <a:off x="3124200" y="6559546"/>
            <a:ext cx="2895600" cy="365125"/>
          </a:xfrm>
        </p:spPr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CERN-KEK Committee, 10th Meeting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6553200" y="6559546"/>
            <a:ext cx="2133600" cy="365125"/>
          </a:xfrm>
        </p:spPr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24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pic>
        <p:nvPicPr>
          <p:cNvPr id="8" name="図 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0368" y="525830"/>
            <a:ext cx="3343825" cy="2776030"/>
          </a:xfrm>
          <a:prstGeom prst="rect">
            <a:avLst/>
          </a:prstGeom>
        </p:spPr>
      </p:pic>
      <p:cxnSp>
        <p:nvCxnSpPr>
          <p:cNvPr id="11" name="直線矢印コネクタ 10"/>
          <p:cNvCxnSpPr/>
          <p:nvPr/>
        </p:nvCxnSpPr>
        <p:spPr>
          <a:xfrm flipH="1" flipV="1">
            <a:off x="1636890" y="1548166"/>
            <a:ext cx="750710" cy="449967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直線矢印コネクタ 11"/>
          <p:cNvCxnSpPr/>
          <p:nvPr/>
        </p:nvCxnSpPr>
        <p:spPr>
          <a:xfrm flipH="1">
            <a:off x="1636892" y="1998133"/>
            <a:ext cx="818441" cy="5034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H="1">
            <a:off x="1721558" y="2015067"/>
            <a:ext cx="699909" cy="437234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4" name="図 1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8584" y="3505892"/>
            <a:ext cx="2969272" cy="3047358"/>
          </a:xfrm>
          <a:prstGeom prst="rect">
            <a:avLst/>
          </a:prstGeom>
        </p:spPr>
      </p:pic>
      <p:sp>
        <p:nvSpPr>
          <p:cNvPr id="17" name="テキスト ボックス 16"/>
          <p:cNvSpPr txBox="1"/>
          <p:nvPr/>
        </p:nvSpPr>
        <p:spPr>
          <a:xfrm>
            <a:off x="2377900" y="1778001"/>
            <a:ext cx="12289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000" dirty="0" smtClean="0">
                <a:solidFill>
                  <a:schemeClr val="bg1"/>
                </a:solidFill>
                <a:latin typeface="Arial"/>
                <a:cs typeface="Arial"/>
              </a:rPr>
              <a:t>Key insertion</a:t>
            </a:r>
            <a:endParaRPr kumimoji="1" lang="ja-JP" altLang="en-US" sz="20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18" name="右矢印 17"/>
          <p:cNvSpPr/>
          <p:nvPr/>
        </p:nvSpPr>
        <p:spPr>
          <a:xfrm>
            <a:off x="3562970" y="1721556"/>
            <a:ext cx="811474" cy="500100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" name="右矢印 18"/>
          <p:cNvSpPr/>
          <p:nvPr/>
        </p:nvSpPr>
        <p:spPr>
          <a:xfrm>
            <a:off x="108832" y="4879623"/>
            <a:ext cx="339751" cy="500100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" name="右矢印 19"/>
          <p:cNvSpPr/>
          <p:nvPr/>
        </p:nvSpPr>
        <p:spPr>
          <a:xfrm>
            <a:off x="3469921" y="4781973"/>
            <a:ext cx="339751" cy="500100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6074960" y="3098602"/>
            <a:ext cx="272730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 smtClean="0">
                <a:solidFill>
                  <a:schemeClr val="bg1"/>
                </a:solidFill>
                <a:latin typeface="Arial"/>
                <a:cs typeface="Arial"/>
              </a:rPr>
              <a:t>Yoking was completed</a:t>
            </a:r>
            <a:endParaRPr kumimoji="1" lang="ja-JP" altLang="en-US" sz="20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pic>
        <p:nvPicPr>
          <p:cNvPr id="22" name="図 21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93116" y="3623732"/>
            <a:ext cx="2656203" cy="2691017"/>
          </a:xfrm>
          <a:prstGeom prst="rect">
            <a:avLst/>
          </a:prstGeom>
        </p:spPr>
      </p:pic>
      <p:sp>
        <p:nvSpPr>
          <p:cNvPr id="25" name="テキスト ボックス 24"/>
          <p:cNvSpPr txBox="1"/>
          <p:nvPr/>
        </p:nvSpPr>
        <p:spPr>
          <a:xfrm>
            <a:off x="169741" y="2936781"/>
            <a:ext cx="33835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>
                <a:solidFill>
                  <a:schemeClr val="bg1"/>
                </a:solidFill>
                <a:latin typeface="Arial"/>
                <a:cs typeface="Arial"/>
              </a:rPr>
              <a:t>Hydraulic pressure</a:t>
            </a:r>
            <a:r>
              <a:rPr lang="en-US" altLang="ja-JP" dirty="0" smtClean="0">
                <a:solidFill>
                  <a:schemeClr val="bg1"/>
                </a:solidFill>
                <a:latin typeface="Arial"/>
                <a:cs typeface="Arial"/>
              </a:rPr>
              <a:t>=27 </a:t>
            </a:r>
            <a:r>
              <a:rPr lang="en-US" altLang="ja-JP" dirty="0" err="1" smtClean="0">
                <a:solidFill>
                  <a:schemeClr val="bg1"/>
                </a:solidFill>
                <a:latin typeface="Arial"/>
                <a:cs typeface="Arial"/>
              </a:rPr>
              <a:t>MPa</a:t>
            </a:r>
            <a:endParaRPr kumimoji="1" lang="ja-JP" altLang="en-US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3945138" y="5970439"/>
            <a:ext cx="4521453" cy="646331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latin typeface="Arial"/>
                <a:cs typeface="Arial"/>
              </a:rPr>
              <a:t>Collar</a:t>
            </a:r>
            <a:r>
              <a:rPr lang="en-US" altLang="ja-JP" dirty="0" smtClean="0">
                <a:latin typeface="Arial"/>
                <a:cs typeface="Arial"/>
              </a:rPr>
              <a:t>ed coil</a:t>
            </a:r>
            <a:r>
              <a:rPr kumimoji="1" lang="en-US" altLang="ja-JP" dirty="0" smtClean="0">
                <a:latin typeface="Arial"/>
                <a:cs typeface="Arial"/>
              </a:rPr>
              <a:t> could be easily disassembled</a:t>
            </a:r>
          </a:p>
          <a:p>
            <a:r>
              <a:rPr kumimoji="1" lang="en-US" altLang="ja-JP" dirty="0" smtClean="0">
                <a:latin typeface="Arial"/>
                <a:cs typeface="Arial"/>
              </a:rPr>
              <a:t>from yoke by crane</a:t>
            </a:r>
            <a:endParaRPr kumimoji="1" lang="ja-JP" altLang="en-US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0912802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0" grpId="0" animBg="1"/>
      <p:bldP spid="16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0" y="-118533"/>
            <a:ext cx="8229600" cy="741362"/>
          </a:xfrm>
        </p:spPr>
        <p:txBody>
          <a:bodyPr>
            <a:normAutofit/>
          </a:bodyPr>
          <a:lstStyle/>
          <a:p>
            <a:pPr algn="l"/>
            <a:r>
              <a:rPr kumimoji="1" lang="en-US" altLang="ja-JP" sz="3600" b="1" dirty="0" smtClean="0">
                <a:solidFill>
                  <a:schemeClr val="accent1"/>
                </a:solidFill>
              </a:rPr>
              <a:t>200 mm Long Mechanical Short Model</a:t>
            </a:r>
            <a:endParaRPr kumimoji="1" lang="ja-JP" altLang="en-US" sz="3600" b="1" dirty="0">
              <a:solidFill>
                <a:schemeClr val="accent1"/>
              </a:solidFill>
            </a:endParaRP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>
          <a:xfrm>
            <a:off x="457200" y="6559546"/>
            <a:ext cx="2133600" cy="365125"/>
          </a:xfrm>
        </p:spPr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2015/07/30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>
          <a:xfrm>
            <a:off x="3124200" y="6559546"/>
            <a:ext cx="2895600" cy="365125"/>
          </a:xfrm>
        </p:spPr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CERN-KEK Committee, 10th Meeting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6553200" y="6559546"/>
            <a:ext cx="2133600" cy="365125"/>
          </a:xfrm>
        </p:spPr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pic>
        <p:nvPicPr>
          <p:cNvPr id="8" name="図 7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66443" y="653887"/>
            <a:ext cx="5360302" cy="4523688"/>
          </a:xfrm>
          <a:prstGeom prst="rect">
            <a:avLst/>
          </a:prstGeom>
        </p:spPr>
      </p:pic>
      <p:cxnSp>
        <p:nvCxnSpPr>
          <p:cNvPr id="9" name="直線矢印コネクタ 8"/>
          <p:cNvCxnSpPr/>
          <p:nvPr/>
        </p:nvCxnSpPr>
        <p:spPr>
          <a:xfrm flipV="1">
            <a:off x="3359992" y="3557175"/>
            <a:ext cx="234264" cy="35126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直線矢印コネクタ 9"/>
          <p:cNvCxnSpPr/>
          <p:nvPr/>
        </p:nvCxnSpPr>
        <p:spPr>
          <a:xfrm flipH="1">
            <a:off x="3225066" y="1547847"/>
            <a:ext cx="504116" cy="98151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直線矢印コネクタ 10"/>
          <p:cNvCxnSpPr/>
          <p:nvPr/>
        </p:nvCxnSpPr>
        <p:spPr>
          <a:xfrm flipH="1">
            <a:off x="5390975" y="1194797"/>
            <a:ext cx="353726" cy="42425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直線矢印コネクタ 11"/>
          <p:cNvCxnSpPr/>
          <p:nvPr/>
        </p:nvCxnSpPr>
        <p:spPr>
          <a:xfrm flipV="1">
            <a:off x="5162066" y="1562703"/>
            <a:ext cx="0" cy="355704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テキスト ボックス 12"/>
          <p:cNvSpPr txBox="1"/>
          <p:nvPr/>
        </p:nvSpPr>
        <p:spPr>
          <a:xfrm>
            <a:off x="2866471" y="5218715"/>
            <a:ext cx="182686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latin typeface="Arial"/>
                <a:cs typeface="Arial"/>
              </a:rPr>
              <a:t>Expected value</a:t>
            </a:r>
            <a:endParaRPr kumimoji="1" lang="en-US" altLang="ja-JP" dirty="0" smtClean="0">
              <a:latin typeface="Arial"/>
              <a:cs typeface="Arial"/>
            </a:endParaRPr>
          </a:p>
          <a:p>
            <a:r>
              <a:rPr lang="en-US" altLang="ja-JP" dirty="0" smtClean="0">
                <a:latin typeface="Arial"/>
                <a:cs typeface="Arial"/>
              </a:rPr>
              <a:t>80</a:t>
            </a:r>
            <a:r>
              <a:rPr kumimoji="1" lang="en-US" altLang="ja-JP" dirty="0" smtClean="0">
                <a:latin typeface="Arial"/>
                <a:cs typeface="Arial"/>
              </a:rPr>
              <a:t> </a:t>
            </a:r>
            <a:r>
              <a:rPr kumimoji="1" lang="en-US" altLang="ja-JP" dirty="0" err="1" smtClean="0">
                <a:latin typeface="Arial"/>
                <a:cs typeface="Arial"/>
              </a:rPr>
              <a:t>MPa</a:t>
            </a:r>
            <a:endParaRPr kumimoji="1" lang="en-US" altLang="ja-JP" dirty="0" smtClean="0">
              <a:latin typeface="Arial"/>
              <a:cs typeface="Arial"/>
            </a:endParaRP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0" y="5857621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000" dirty="0">
                <a:latin typeface="+mj-lt"/>
                <a:cs typeface="Arial"/>
              </a:rPr>
              <a:t>L</a:t>
            </a:r>
            <a:r>
              <a:rPr kumimoji="1" lang="en-US" altLang="ja-JP" sz="2000" dirty="0" smtClean="0">
                <a:latin typeface="+mj-lt"/>
                <a:cs typeface="Arial"/>
              </a:rPr>
              <a:t>ower pole stress would</a:t>
            </a:r>
            <a:r>
              <a:rPr lang="en-US" altLang="ja-JP" sz="2000" dirty="0" smtClean="0">
                <a:latin typeface="+mj-lt"/>
                <a:cs typeface="Arial"/>
              </a:rPr>
              <a:t> be caused by inaccurate size of parts made by laser-cutting.</a:t>
            </a:r>
            <a:endParaRPr kumimoji="1" lang="en-US" altLang="ja-JP" sz="2000" dirty="0" smtClean="0">
              <a:latin typeface="+mj-lt"/>
              <a:cs typeface="Arial"/>
            </a:endParaRPr>
          </a:p>
          <a:p>
            <a:r>
              <a:rPr lang="en-US" altLang="ja-JP" sz="2000" dirty="0" smtClean="0">
                <a:latin typeface="+mj-lt"/>
                <a:cs typeface="Arial"/>
                <a:sym typeface="Wingdings"/>
              </a:rPr>
              <a:t> Third trial is underway by using more accurate parts made by fine-blanking.</a:t>
            </a:r>
            <a:endParaRPr kumimoji="1" lang="en-US" altLang="ja-JP" sz="2000" dirty="0" smtClean="0">
              <a:latin typeface="+mj-lt"/>
              <a:cs typeface="Arial"/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5137319" y="5218715"/>
            <a:ext cx="121112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latin typeface="Arial"/>
                <a:cs typeface="Arial"/>
              </a:rPr>
              <a:t>Measured</a:t>
            </a:r>
          </a:p>
          <a:p>
            <a:r>
              <a:rPr lang="en-US" altLang="ja-JP" dirty="0" smtClean="0">
                <a:latin typeface="Arial"/>
                <a:cs typeface="Arial"/>
              </a:rPr>
              <a:t>6</a:t>
            </a:r>
            <a:r>
              <a:rPr kumimoji="1" lang="en-US" altLang="ja-JP" dirty="0" smtClean="0">
                <a:latin typeface="Arial"/>
                <a:cs typeface="Arial"/>
              </a:rPr>
              <a:t>1 </a:t>
            </a:r>
            <a:r>
              <a:rPr kumimoji="1" lang="en-US" altLang="ja-JP" dirty="0" err="1" smtClean="0">
                <a:latin typeface="Arial"/>
                <a:cs typeface="Arial"/>
              </a:rPr>
              <a:t>MPa</a:t>
            </a:r>
            <a:endParaRPr kumimoji="1" lang="ja-JP" altLang="en-US" dirty="0">
              <a:latin typeface="Arial"/>
              <a:cs typeface="Arial"/>
            </a:endParaRPr>
          </a:p>
        </p:txBody>
      </p:sp>
      <p:sp>
        <p:nvSpPr>
          <p:cNvPr id="16" name="右矢印 15"/>
          <p:cNvSpPr/>
          <p:nvPr/>
        </p:nvSpPr>
        <p:spPr>
          <a:xfrm>
            <a:off x="4693338" y="5421119"/>
            <a:ext cx="214371" cy="241522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7" name="直線矢印コネクタ 16"/>
          <p:cNvCxnSpPr/>
          <p:nvPr/>
        </p:nvCxnSpPr>
        <p:spPr>
          <a:xfrm flipV="1">
            <a:off x="5426863" y="1506683"/>
            <a:ext cx="382247" cy="4116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テキスト ボックス 17"/>
          <p:cNvSpPr txBox="1"/>
          <p:nvPr/>
        </p:nvSpPr>
        <p:spPr>
          <a:xfrm>
            <a:off x="3420678" y="3666782"/>
            <a:ext cx="10062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latin typeface="Arial"/>
                <a:cs typeface="Arial"/>
              </a:rPr>
              <a:t>Loading</a:t>
            </a:r>
            <a:endParaRPr kumimoji="1" lang="ja-JP" altLang="en-US" dirty="0">
              <a:latin typeface="Arial"/>
              <a:cs typeface="Arial"/>
            </a:endParaRPr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2865024" y="1211079"/>
            <a:ext cx="11858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latin typeface="Arial"/>
                <a:cs typeface="Arial"/>
              </a:rPr>
              <a:t>unl</a:t>
            </a:r>
            <a:r>
              <a:rPr kumimoji="1" lang="en-US" altLang="ja-JP" dirty="0" smtClean="0">
                <a:latin typeface="Arial"/>
                <a:cs typeface="Arial"/>
              </a:rPr>
              <a:t>oading</a:t>
            </a:r>
            <a:endParaRPr kumimoji="1" lang="ja-JP" altLang="en-US" dirty="0">
              <a:latin typeface="Arial"/>
              <a:cs typeface="Arial"/>
            </a:endParaRPr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4698412" y="1874477"/>
            <a:ext cx="142911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0000FF"/>
                </a:solidFill>
                <a:latin typeface="Arial"/>
                <a:cs typeface="Arial"/>
              </a:rPr>
              <a:t>Upper/lower</a:t>
            </a:r>
          </a:p>
          <a:p>
            <a:r>
              <a:rPr lang="en-US" altLang="ja-JP" dirty="0" smtClean="0">
                <a:solidFill>
                  <a:srgbClr val="0000FF"/>
                </a:solidFill>
                <a:latin typeface="Arial"/>
                <a:cs typeface="Arial"/>
              </a:rPr>
              <a:t>yokes touch</a:t>
            </a:r>
            <a:endParaRPr kumimoji="1" lang="ja-JP" altLang="en-US" dirty="0">
              <a:solidFill>
                <a:srgbClr val="0000FF"/>
              </a:solidFill>
              <a:latin typeface="Arial"/>
              <a:cs typeface="Arial"/>
            </a:endParaRPr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6249637" y="1449696"/>
            <a:ext cx="2018476" cy="64633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0000FF"/>
                </a:solidFill>
                <a:latin typeface="Arial"/>
                <a:cs typeface="Arial"/>
              </a:rPr>
              <a:t>Key </a:t>
            </a:r>
            <a:r>
              <a:rPr lang="en-US" altLang="ja-JP" dirty="0" smtClean="0">
                <a:solidFill>
                  <a:srgbClr val="0000FF"/>
                </a:solidFill>
                <a:latin typeface="Arial"/>
                <a:cs typeface="Arial"/>
              </a:rPr>
              <a:t>insertion</a:t>
            </a:r>
          </a:p>
          <a:p>
            <a:r>
              <a:rPr kumimoji="1" lang="en-US" altLang="ja-JP" dirty="0" smtClean="0">
                <a:solidFill>
                  <a:srgbClr val="0000FF"/>
                </a:solidFill>
                <a:latin typeface="Arial"/>
                <a:cs typeface="Arial"/>
              </a:rPr>
              <a:t>(Maximum stress)</a:t>
            </a:r>
            <a:endParaRPr kumimoji="1" lang="ja-JP" altLang="en-US" dirty="0">
              <a:solidFill>
                <a:srgbClr val="0000FF"/>
              </a:solidFill>
              <a:latin typeface="Arial"/>
              <a:cs typeface="Arial"/>
            </a:endParaRPr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2480096" y="2181741"/>
            <a:ext cx="1300844" cy="64633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0000FF"/>
                </a:solidFill>
                <a:latin typeface="Arial"/>
                <a:cs typeface="Arial"/>
              </a:rPr>
              <a:t>Remaining</a:t>
            </a:r>
          </a:p>
          <a:p>
            <a:r>
              <a:rPr lang="en-US" altLang="ja-JP" dirty="0" smtClean="0">
                <a:solidFill>
                  <a:srgbClr val="0000FF"/>
                </a:solidFill>
                <a:latin typeface="Arial"/>
                <a:cs typeface="Arial"/>
              </a:rPr>
              <a:t>pole stress</a:t>
            </a:r>
            <a:endParaRPr kumimoji="1" lang="ja-JP" altLang="en-US" dirty="0">
              <a:solidFill>
                <a:srgbClr val="0000FF"/>
              </a:solidFill>
              <a:latin typeface="Arial"/>
              <a:cs typeface="Arial"/>
            </a:endParaRPr>
          </a:p>
        </p:txBody>
      </p:sp>
      <p:cxnSp>
        <p:nvCxnSpPr>
          <p:cNvPr id="23" name="直線矢印コネクタ 22"/>
          <p:cNvCxnSpPr/>
          <p:nvPr/>
        </p:nvCxnSpPr>
        <p:spPr>
          <a:xfrm flipH="1" flipV="1">
            <a:off x="2296786" y="1960083"/>
            <a:ext cx="263264" cy="303655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直線矢印コネクタ 23"/>
          <p:cNvCxnSpPr/>
          <p:nvPr/>
        </p:nvCxnSpPr>
        <p:spPr>
          <a:xfrm flipH="1" flipV="1">
            <a:off x="6299487" y="1274012"/>
            <a:ext cx="169017" cy="216389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テキスト ボックス 24"/>
          <p:cNvSpPr txBox="1"/>
          <p:nvPr/>
        </p:nvSpPr>
        <p:spPr>
          <a:xfrm>
            <a:off x="1397165" y="5126775"/>
            <a:ext cx="1326430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latin typeface="Arial"/>
                <a:cs typeface="Arial"/>
              </a:rPr>
              <a:t>Pole stress</a:t>
            </a:r>
            <a:endParaRPr kumimoji="1" lang="ja-JP" altLang="en-US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7450879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10"/>
          <p:cNvSpPr>
            <a:spLocks noChangeArrowheads="1"/>
          </p:cNvSpPr>
          <p:nvPr/>
        </p:nvSpPr>
        <p:spPr bwMode="auto">
          <a:xfrm>
            <a:off x="-1" y="-114300"/>
            <a:ext cx="5833534" cy="6463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35" tIns="45718" rIns="91435" bIns="45718">
            <a:prstTxWarp prst="textNoShape">
              <a:avLst/>
            </a:prstTxWarp>
            <a:spAutoFit/>
          </a:bodyPr>
          <a:lstStyle/>
          <a:p>
            <a:pPr defTabSz="914353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3600" b="1" dirty="0" smtClean="0">
                <a:solidFill>
                  <a:srgbClr val="4F81BD"/>
                </a:solidFill>
                <a:latin typeface="+mj-lt"/>
                <a:cs typeface="Times"/>
              </a:rPr>
              <a:t>Procurement: Collar, Yoke</a:t>
            </a:r>
            <a:endParaRPr lang="en-US" altLang="ja-JP" sz="3600" b="1" dirty="0">
              <a:solidFill>
                <a:srgbClr val="4F81BD"/>
              </a:solidFill>
              <a:latin typeface="+mj-lt"/>
              <a:cs typeface="Times"/>
            </a:endParaRPr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>
          <a:xfrm>
            <a:off x="6786034" y="6492875"/>
            <a:ext cx="2133600" cy="365125"/>
          </a:xfrm>
        </p:spPr>
        <p:txBody>
          <a:bodyPr/>
          <a:lstStyle/>
          <a:p>
            <a:fld id="{A8790F47-EB29-C140-9EF2-8774BF1137B2}" type="slidenum">
              <a:rPr lang="en-US" altLang="ja-JP">
                <a:solidFill>
                  <a:srgbClr val="000000"/>
                </a:solidFill>
                <a:latin typeface="Calibri"/>
                <a:cs typeface="Calibri"/>
              </a:rPr>
              <a:pPr/>
              <a:t>26</a:t>
            </a:fld>
            <a:endParaRPr lang="en-US" altLang="ja-JP" dirty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8496300" y="-393700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kumimoji="1" lang="ja-JP" altLang="en-US" dirty="0"/>
          </a:p>
        </p:txBody>
      </p:sp>
      <p:pic>
        <p:nvPicPr>
          <p:cNvPr id="8" name="図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50850" y="2235196"/>
            <a:ext cx="2575084" cy="1718733"/>
          </a:xfrm>
          <a:prstGeom prst="rect">
            <a:avLst/>
          </a:prstGeom>
        </p:spPr>
      </p:pic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>
          <a:xfrm>
            <a:off x="254000" y="550334"/>
            <a:ext cx="5012267" cy="3259665"/>
          </a:xfrm>
        </p:spPr>
        <p:txBody>
          <a:bodyPr/>
          <a:lstStyle/>
          <a:p>
            <a:r>
              <a:rPr lang="en-US" altLang="ja-JP" sz="1800" dirty="0">
                <a:cs typeface="Calibri"/>
              </a:rPr>
              <a:t>Fine-blanking dies for collars and yokes with a “original design” were completed.</a:t>
            </a:r>
          </a:p>
          <a:p>
            <a:pPr marL="342900" lvl="1" indent="-342900">
              <a:buFont typeface="Arial" pitchFamily="34" charset="0"/>
              <a:buChar char="•"/>
            </a:pPr>
            <a:r>
              <a:rPr lang="en-US" altLang="ja-JP" sz="1800" dirty="0">
                <a:cs typeface="Calibri"/>
              </a:rPr>
              <a:t>However, as reported, the fine-blanking dies need to be modified for the new cross section: vertical rectangular notches, horizontal extended tapers.</a:t>
            </a:r>
          </a:p>
          <a:p>
            <a:pPr lvl="1"/>
            <a:r>
              <a:rPr lang="en-US" altLang="ja-JP" sz="1800" dirty="0">
                <a:cs typeface="Calibri"/>
              </a:rPr>
              <a:t>Refurbishment will be until the end of </a:t>
            </a:r>
            <a:r>
              <a:rPr lang="en-US" altLang="ja-JP" sz="1800" dirty="0" smtClean="0">
                <a:cs typeface="Calibri"/>
              </a:rPr>
              <a:t>July. Yokes and collars for the 1</a:t>
            </a:r>
            <a:r>
              <a:rPr lang="en-US" altLang="ja-JP" sz="1800" baseline="30000" dirty="0" smtClean="0">
                <a:cs typeface="Calibri"/>
              </a:rPr>
              <a:t>st</a:t>
            </a:r>
            <a:r>
              <a:rPr lang="en-US" altLang="ja-JP" sz="1800" dirty="0" smtClean="0">
                <a:cs typeface="Calibri"/>
              </a:rPr>
              <a:t> model magnet will be fine-blanked in August.</a:t>
            </a:r>
          </a:p>
          <a:p>
            <a:pPr lvl="1"/>
            <a:r>
              <a:rPr lang="en-US" altLang="ja-JP" sz="1800" dirty="0" smtClean="0">
                <a:cs typeface="Calibri"/>
              </a:rPr>
              <a:t>Additional work making holes are needed for the yokes. Scheduling is underway.</a:t>
            </a:r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>
          <a:xfrm>
            <a:off x="3124200" y="6542613"/>
            <a:ext cx="2895600" cy="365125"/>
          </a:xfrm>
        </p:spPr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CERN-KEK Committee, 10th Meeting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日付プレースホルダー 5"/>
          <p:cNvSpPr>
            <a:spLocks noGrp="1"/>
          </p:cNvSpPr>
          <p:nvPr>
            <p:ph type="dt" sz="half" idx="10"/>
          </p:nvPr>
        </p:nvSpPr>
        <p:spPr>
          <a:xfrm>
            <a:off x="457200" y="6542613"/>
            <a:ext cx="2133600" cy="365125"/>
          </a:xfrm>
        </p:spPr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2015/07/30</a:t>
            </a:r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pic>
        <p:nvPicPr>
          <p:cNvPr id="14" name="図 13" descr="IMG_4593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74533" y="4087283"/>
            <a:ext cx="3265312" cy="2448984"/>
          </a:xfrm>
          <a:prstGeom prst="rect">
            <a:avLst/>
          </a:prstGeom>
        </p:spPr>
      </p:pic>
      <p:pic>
        <p:nvPicPr>
          <p:cNvPr id="15" name="図 14" descr="IMG_4609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0199" y="4114799"/>
            <a:ext cx="3239910" cy="2429933"/>
          </a:xfrm>
          <a:prstGeom prst="rect">
            <a:avLst/>
          </a:prstGeom>
        </p:spPr>
      </p:pic>
      <p:pic>
        <p:nvPicPr>
          <p:cNvPr id="16" name="図 15" descr="IMG_4738.JP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62230" y="3973688"/>
            <a:ext cx="2603971" cy="1952979"/>
          </a:xfrm>
          <a:prstGeom prst="rect">
            <a:avLst/>
          </a:prstGeom>
        </p:spPr>
      </p:pic>
      <p:sp>
        <p:nvSpPr>
          <p:cNvPr id="17" name="テキスト ボックス 16"/>
          <p:cNvSpPr txBox="1"/>
          <p:nvPr/>
        </p:nvSpPr>
        <p:spPr>
          <a:xfrm>
            <a:off x="6445957" y="5934670"/>
            <a:ext cx="2545643" cy="923330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Iron yokes and SS collars made by FB (before modification).</a:t>
            </a:r>
            <a:endParaRPr kumimoji="1" lang="ja-JP" altLang="en-US" dirty="0"/>
          </a:p>
        </p:txBody>
      </p:sp>
      <p:pic>
        <p:nvPicPr>
          <p:cNvPr id="18" name="図 17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12541" y="237066"/>
            <a:ext cx="2037638" cy="20668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21768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1496" y="-127001"/>
            <a:ext cx="8837319" cy="809037"/>
          </a:xfrm>
        </p:spPr>
        <p:txBody>
          <a:bodyPr>
            <a:normAutofit/>
          </a:bodyPr>
          <a:lstStyle/>
          <a:p>
            <a:pPr algn="l"/>
            <a:r>
              <a:rPr kumimoji="1" lang="en-US" altLang="ja-JP" sz="3600" b="1" dirty="0" smtClean="0">
                <a:solidFill>
                  <a:srgbClr val="4F81BD"/>
                </a:solidFill>
              </a:rPr>
              <a:t>Preparation for Cold Tests</a:t>
            </a:r>
            <a:endParaRPr kumimoji="1" lang="ja-JP" altLang="en-US" sz="3600" b="1" dirty="0">
              <a:solidFill>
                <a:srgbClr val="4F81BD"/>
              </a:solidFill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0" y="1033873"/>
            <a:ext cx="9042871" cy="6349059"/>
          </a:xfrm>
        </p:spPr>
        <p:txBody>
          <a:bodyPr>
            <a:noAutofit/>
          </a:bodyPr>
          <a:lstStyle/>
          <a:p>
            <a:r>
              <a:rPr kumimoji="1" lang="en-US" altLang="ja-JP" sz="1800" dirty="0"/>
              <a:t>Procurement</a:t>
            </a:r>
          </a:p>
          <a:p>
            <a:pPr lvl="1"/>
            <a:r>
              <a:rPr kumimoji="1" lang="en-US" altLang="ja-JP" sz="1800" dirty="0">
                <a:solidFill>
                  <a:srgbClr val="FF0000"/>
                </a:solidFill>
              </a:rPr>
              <a:t>New header w/ larger warm bore</a:t>
            </a:r>
          </a:p>
          <a:p>
            <a:pPr lvl="1"/>
            <a:r>
              <a:rPr kumimoji="1" lang="en-US" altLang="ja-JP" sz="1800" dirty="0" smtClean="0">
                <a:solidFill>
                  <a:srgbClr val="FF0000"/>
                </a:solidFill>
              </a:rPr>
              <a:t>New 15 </a:t>
            </a:r>
            <a:r>
              <a:rPr kumimoji="1" lang="en-US" altLang="ja-JP" sz="1800" dirty="0">
                <a:solidFill>
                  <a:srgbClr val="FF0000"/>
                </a:solidFill>
              </a:rPr>
              <a:t>kA </a:t>
            </a:r>
            <a:r>
              <a:rPr kumimoji="1" lang="en-US" altLang="ja-JP" sz="1800" dirty="0" smtClean="0">
                <a:solidFill>
                  <a:srgbClr val="FF0000"/>
                </a:solidFill>
              </a:rPr>
              <a:t>CLs, 15kA</a:t>
            </a:r>
            <a:r>
              <a:rPr kumimoji="1" lang="en-US" altLang="ja-JP" sz="1800" dirty="0">
                <a:solidFill>
                  <a:srgbClr val="FF0000"/>
                </a:solidFill>
              </a:rPr>
              <a:t>-</a:t>
            </a:r>
            <a:r>
              <a:rPr kumimoji="1" lang="en-US" altLang="ja-JP" sz="1800" dirty="0" smtClean="0">
                <a:solidFill>
                  <a:srgbClr val="FF0000"/>
                </a:solidFill>
              </a:rPr>
              <a:t>DCCT (calibrated by CERN)</a:t>
            </a:r>
            <a:r>
              <a:rPr kumimoji="1" lang="en-US" altLang="ja-JP" sz="1800" dirty="0" smtClean="0"/>
              <a:t>, dump </a:t>
            </a:r>
            <a:r>
              <a:rPr kumimoji="1" lang="en-US" altLang="ja-JP" sz="1800" dirty="0"/>
              <a:t>resistor </a:t>
            </a:r>
            <a:r>
              <a:rPr kumimoji="1" lang="en-US" altLang="ja-JP" sz="1800" dirty="0" smtClean="0"/>
              <a:t>(75 </a:t>
            </a:r>
            <a:r>
              <a:rPr kumimoji="1" lang="en-US" altLang="ja-JP" sz="1800" dirty="0" err="1" smtClean="0"/>
              <a:t>m</a:t>
            </a:r>
            <a:r>
              <a:rPr kumimoji="1" lang="en-US" altLang="ja-JP" sz="1800" dirty="0" err="1" smtClean="0">
                <a:latin typeface="Symbol" charset="2"/>
                <a:cs typeface="Symbol" charset="2"/>
              </a:rPr>
              <a:t>W</a:t>
            </a:r>
            <a:r>
              <a:rPr kumimoji="1" lang="en-US" altLang="ja-JP" sz="1800" dirty="0" smtClean="0">
                <a:latin typeface="Symbol" charset="2"/>
                <a:cs typeface="Symbol" charset="2"/>
              </a:rPr>
              <a:t>)</a:t>
            </a:r>
            <a:r>
              <a:rPr kumimoji="1" lang="en-US" altLang="ja-JP" sz="1800" dirty="0" smtClean="0"/>
              <a:t>.</a:t>
            </a:r>
            <a:endParaRPr kumimoji="1" lang="en-US" altLang="ja-JP" sz="1800" dirty="0"/>
          </a:p>
          <a:p>
            <a:pPr lvl="1"/>
            <a:r>
              <a:rPr kumimoji="1" lang="en-US" altLang="ja-JP" sz="1800" dirty="0"/>
              <a:t>New DAQ systems</a:t>
            </a:r>
          </a:p>
          <a:p>
            <a:r>
              <a:rPr kumimoji="1" lang="en-US" altLang="ja-JP" sz="1800" dirty="0" smtClean="0">
                <a:solidFill>
                  <a:srgbClr val="FF0000"/>
                </a:solidFill>
              </a:rPr>
              <a:t>Modified 9m-deep vertical cryostat with new header</a:t>
            </a:r>
            <a:r>
              <a:rPr kumimoji="1" lang="en-US" altLang="ja-JP" sz="1800" dirty="0" smtClean="0"/>
              <a:t> must be inspected in accordance with High Pressure Gas Safety Act in Japan.</a:t>
            </a:r>
          </a:p>
          <a:p>
            <a:pPr lvl="1"/>
            <a:r>
              <a:rPr kumimoji="1" lang="en-US" altLang="ja-JP" sz="1800" dirty="0" smtClean="0"/>
              <a:t>But, the procedure was stopped for 3 months</a:t>
            </a:r>
            <a:r>
              <a:rPr kumimoji="1" lang="en-US" altLang="ja-JP" sz="1800" dirty="0"/>
              <a:t> </a:t>
            </a:r>
            <a:r>
              <a:rPr kumimoji="1" lang="en-US" altLang="ja-JP" sz="1800" dirty="0" smtClean="0"/>
              <a:t>because KHK (</a:t>
            </a:r>
            <a:r>
              <a:rPr lang="en-US" altLang="ja-JP" sz="1800" dirty="0"/>
              <a:t>The High Pressure Gas </a:t>
            </a:r>
            <a:r>
              <a:rPr lang="en-US" altLang="ja-JP" sz="1800" dirty="0" smtClean="0"/>
              <a:t>Safety </a:t>
            </a:r>
            <a:r>
              <a:rPr lang="en-US" altLang="ja-JP" sz="1800" dirty="0"/>
              <a:t>Institute of Japan</a:t>
            </a:r>
            <a:r>
              <a:rPr kumimoji="1" lang="en-US" altLang="ja-JP" sz="1800" dirty="0" smtClean="0"/>
              <a:t>) additionally asked to confirm the pre-approval by the local government (</a:t>
            </a:r>
            <a:r>
              <a:rPr kumimoji="1" lang="en-US" altLang="ja-JP" sz="1800" dirty="0"/>
              <a:t>Ibaraki Prefecture</a:t>
            </a:r>
            <a:r>
              <a:rPr kumimoji="1" lang="en-US" altLang="ja-JP" sz="1800" dirty="0" smtClean="0"/>
              <a:t>). </a:t>
            </a:r>
          </a:p>
          <a:p>
            <a:pPr lvl="1"/>
            <a:r>
              <a:rPr kumimoji="1" lang="en-US" altLang="ja-JP" sz="1800" dirty="0" smtClean="0"/>
              <a:t>The procedure resumed recently and the Completion </a:t>
            </a:r>
            <a:r>
              <a:rPr kumimoji="1" lang="en-US" altLang="ja-JP" sz="1800" dirty="0"/>
              <a:t>I</a:t>
            </a:r>
            <a:r>
              <a:rPr kumimoji="1" lang="en-US" altLang="ja-JP" sz="1800" dirty="0" smtClean="0"/>
              <a:t>nspection for the vertical cryostat is scheduled in the middle of September. </a:t>
            </a:r>
          </a:p>
          <a:p>
            <a:pPr lvl="1"/>
            <a:r>
              <a:rPr kumimoji="1" lang="en-US" altLang="ja-JP" sz="1800" dirty="0" smtClean="0"/>
              <a:t>And then, the wiring and instrumentation will be followed.</a:t>
            </a:r>
          </a:p>
          <a:p>
            <a:r>
              <a:rPr kumimoji="1" lang="en-US" altLang="ja-JP" sz="1800" dirty="0" smtClean="0">
                <a:solidFill>
                  <a:srgbClr val="FF0000"/>
                </a:solidFill>
              </a:rPr>
              <a:t>Commissioning </a:t>
            </a:r>
            <a:r>
              <a:rPr kumimoji="1" lang="en-US" altLang="ja-JP" sz="1800" dirty="0">
                <a:solidFill>
                  <a:srgbClr val="FF0000"/>
                </a:solidFill>
              </a:rPr>
              <a:t>at 1.9K, 15kA without </a:t>
            </a:r>
            <a:r>
              <a:rPr kumimoji="1" lang="en-US" altLang="ja-JP" sz="1800" dirty="0" smtClean="0">
                <a:solidFill>
                  <a:srgbClr val="FF0000"/>
                </a:solidFill>
              </a:rPr>
              <a:t>magnet previously planned in June was cancelled.</a:t>
            </a:r>
          </a:p>
          <a:p>
            <a:pPr lvl="1"/>
            <a:r>
              <a:rPr kumimoji="1" lang="en-US" altLang="ja-JP" sz="1800" dirty="0"/>
              <a:t>Due to delayed schedule, a lack of budget.</a:t>
            </a:r>
            <a:endParaRPr kumimoji="1" lang="en-US" altLang="ja-JP" sz="1800" dirty="0" smtClean="0"/>
          </a:p>
          <a:p>
            <a:r>
              <a:rPr kumimoji="1" lang="en-US" altLang="ja-JP" sz="1800" dirty="0" smtClean="0">
                <a:solidFill>
                  <a:srgbClr val="3366FF"/>
                </a:solidFill>
              </a:rPr>
              <a:t>First cold test of the 1st model will be possible in Nov. 2015 at earliest.</a:t>
            </a:r>
          </a:p>
          <a:p>
            <a:pPr lvl="1"/>
            <a:r>
              <a:rPr kumimoji="1" lang="en-US" altLang="ja-JP" sz="1800" dirty="0" smtClean="0"/>
              <a:t>We confirmed the operators will be available </a:t>
            </a:r>
            <a:r>
              <a:rPr kumimoji="1" lang="en-US" altLang="ja-JP" sz="1800" dirty="0" smtClean="0">
                <a:solidFill>
                  <a:srgbClr val="3366FF"/>
                </a:solidFill>
              </a:rPr>
              <a:t>even in January to March 2016</a:t>
            </a:r>
            <a:r>
              <a:rPr kumimoji="1" lang="en-US" altLang="ja-JP" sz="1800" dirty="0" smtClean="0"/>
              <a:t> and this period will be another timeslot. 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>
          <a:xfrm>
            <a:off x="6553200" y="6542613"/>
            <a:ext cx="2133600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27</a:t>
            </a:fld>
            <a:endParaRPr 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>
          <a:xfrm>
            <a:off x="457200" y="6542613"/>
            <a:ext cx="2133600" cy="365125"/>
          </a:xfrm>
        </p:spPr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2015/07/30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>
          <a:xfrm>
            <a:off x="3124200" y="6542613"/>
            <a:ext cx="2895600" cy="365125"/>
          </a:xfrm>
        </p:spPr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CERN-KEK Committee, 10th Meeting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pic>
        <p:nvPicPr>
          <p:cNvPr id="9" name="図 8" descr="IMG_7910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7158563" y="283633"/>
            <a:ext cx="2269070" cy="1701803"/>
          </a:xfrm>
          <a:prstGeom prst="rect">
            <a:avLst/>
          </a:prstGeom>
        </p:spPr>
      </p:pic>
      <p:pic>
        <p:nvPicPr>
          <p:cNvPr id="10" name="図 9" descr="IMG_6830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98535" y="186267"/>
            <a:ext cx="2043285" cy="15324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87347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1496" y="-127001"/>
            <a:ext cx="8837319" cy="809037"/>
          </a:xfrm>
        </p:spPr>
        <p:txBody>
          <a:bodyPr>
            <a:normAutofit/>
          </a:bodyPr>
          <a:lstStyle/>
          <a:p>
            <a:pPr algn="l"/>
            <a:r>
              <a:rPr kumimoji="1" lang="en-US" altLang="ja-JP" sz="3600" b="1" dirty="0" smtClean="0">
                <a:solidFill>
                  <a:srgbClr val="4F81BD"/>
                </a:solidFill>
              </a:rPr>
              <a:t>Quench Protection Scheme</a:t>
            </a:r>
            <a:endParaRPr kumimoji="1" lang="ja-JP" altLang="en-US" sz="3600" b="1" dirty="0">
              <a:solidFill>
                <a:srgbClr val="4F81BD"/>
              </a:solidFill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>
          <a:xfrm>
            <a:off x="6553200" y="6542613"/>
            <a:ext cx="2133600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28</a:t>
            </a:fld>
            <a:endParaRPr 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>
          <a:xfrm>
            <a:off x="457200" y="6542613"/>
            <a:ext cx="2133600" cy="365125"/>
          </a:xfrm>
        </p:spPr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2015/07/30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>
          <a:xfrm>
            <a:off x="3124200" y="6542613"/>
            <a:ext cx="2895600" cy="365125"/>
          </a:xfrm>
        </p:spPr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CERN-KEK Committee, 10th Meeting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pic>
        <p:nvPicPr>
          <p:cNvPr id="11" name="図 10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6120" y="4215417"/>
            <a:ext cx="7772257" cy="2896583"/>
          </a:xfrm>
          <a:prstGeom prst="rect">
            <a:avLst/>
          </a:prstGeom>
        </p:spPr>
      </p:pic>
      <p:pic>
        <p:nvPicPr>
          <p:cNvPr id="12" name="図 1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42118" y="218592"/>
            <a:ext cx="2497038" cy="2390381"/>
          </a:xfrm>
          <a:prstGeom prst="rect">
            <a:avLst/>
          </a:prstGeom>
        </p:spPr>
      </p:pic>
      <p:sp>
        <p:nvSpPr>
          <p:cNvPr id="13" name="フリーフォーム 12"/>
          <p:cNvSpPr/>
          <p:nvPr/>
        </p:nvSpPr>
        <p:spPr>
          <a:xfrm>
            <a:off x="8478490" y="1881876"/>
            <a:ext cx="69955" cy="258310"/>
          </a:xfrm>
          <a:custGeom>
            <a:avLst/>
            <a:gdLst>
              <a:gd name="connsiteX0" fmla="*/ 0 w 69955"/>
              <a:gd name="connsiteY0" fmla="*/ 0 h 258310"/>
              <a:gd name="connsiteX1" fmla="*/ 48431 w 69955"/>
              <a:gd name="connsiteY1" fmla="*/ 118392 h 258310"/>
              <a:gd name="connsiteX2" fmla="*/ 69955 w 69955"/>
              <a:gd name="connsiteY2" fmla="*/ 258310 h 2583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9955" h="258310">
                <a:moveTo>
                  <a:pt x="0" y="0"/>
                </a:moveTo>
                <a:cubicBezTo>
                  <a:pt x="18386" y="37670"/>
                  <a:pt x="36772" y="75340"/>
                  <a:pt x="48431" y="118392"/>
                </a:cubicBezTo>
                <a:cubicBezTo>
                  <a:pt x="60090" y="161444"/>
                  <a:pt x="65022" y="209877"/>
                  <a:pt x="69955" y="258310"/>
                </a:cubicBezTo>
              </a:path>
            </a:pathLst>
          </a:custGeom>
          <a:ln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6985516" y="2108780"/>
            <a:ext cx="11595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FF0000"/>
                </a:solidFill>
                <a:latin typeface="Arial"/>
                <a:cs typeface="Arial"/>
              </a:rPr>
              <a:t>SUS strip</a:t>
            </a:r>
            <a:endParaRPr kumimoji="1" lang="ja-JP" altLang="en-US" dirty="0">
              <a:solidFill>
                <a:srgbClr val="FF0000"/>
              </a:solidFill>
              <a:latin typeface="Arial"/>
              <a:cs typeface="Arial"/>
            </a:endParaRPr>
          </a:p>
        </p:txBody>
      </p:sp>
      <p:cxnSp>
        <p:nvCxnSpPr>
          <p:cNvPr id="15" name="直線矢印コネクタ 14"/>
          <p:cNvCxnSpPr/>
          <p:nvPr/>
        </p:nvCxnSpPr>
        <p:spPr>
          <a:xfrm flipV="1">
            <a:off x="8025912" y="2000882"/>
            <a:ext cx="452578" cy="292564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0" y="559742"/>
            <a:ext cx="7214071" cy="3639726"/>
          </a:xfrm>
        </p:spPr>
        <p:txBody>
          <a:bodyPr>
            <a:noAutofit/>
          </a:bodyPr>
          <a:lstStyle/>
          <a:p>
            <a:r>
              <a:rPr lang="en-US" altLang="ja-JP" sz="1800" dirty="0">
                <a:solidFill>
                  <a:srgbClr val="FF0000"/>
                </a:solidFill>
                <a:latin typeface="+mj-lt"/>
                <a:cs typeface="Arial"/>
              </a:rPr>
              <a:t>Baseline of quench protection scheme for D1 was changed in the last WP3 meeting: D1 will be protected by QPH w/o E.E.</a:t>
            </a:r>
            <a:endParaRPr kumimoji="1" lang="ja-JP" altLang="en-US" sz="1800" dirty="0">
              <a:solidFill>
                <a:srgbClr val="FF0000"/>
              </a:solidFill>
              <a:latin typeface="+mj-lt"/>
              <a:cs typeface="Arial"/>
            </a:endParaRPr>
          </a:p>
          <a:p>
            <a:r>
              <a:rPr lang="en-US" altLang="ja-JP" sz="1800" dirty="0">
                <a:latin typeface="+mj-lt"/>
                <a:cs typeface="Arial"/>
              </a:rPr>
              <a:t>QPH provided by CERN will be used for 1st 2 m model </a:t>
            </a:r>
            <a:r>
              <a:rPr lang="en-US" altLang="ja-JP" sz="1800" dirty="0" smtClean="0">
                <a:latin typeface="+mj-lt"/>
                <a:cs typeface="Arial"/>
              </a:rPr>
              <a:t>magnet</a:t>
            </a:r>
          </a:p>
          <a:p>
            <a:pPr marL="0" indent="0">
              <a:buNone/>
            </a:pPr>
            <a:r>
              <a:rPr lang="en-US" altLang="ja-JP" sz="1800" dirty="0">
                <a:solidFill>
                  <a:srgbClr val="FF0000"/>
                </a:solidFill>
                <a:latin typeface="+mj-lt"/>
                <a:cs typeface="Arial"/>
              </a:rPr>
              <a:t>	</a:t>
            </a:r>
            <a:r>
              <a:rPr lang="en-US" altLang="ja-JP" sz="1800" dirty="0" smtClean="0">
                <a:solidFill>
                  <a:srgbClr val="FF0000"/>
                </a:solidFill>
                <a:latin typeface="+mj-lt"/>
                <a:cs typeface="Arial"/>
              </a:rPr>
              <a:t>			(</a:t>
            </a:r>
            <a:r>
              <a:rPr lang="en-US" altLang="ja-JP" sz="1800" dirty="0">
                <a:solidFill>
                  <a:srgbClr val="FF0000"/>
                </a:solidFill>
                <a:latin typeface="+mj-lt"/>
                <a:cs typeface="Arial"/>
              </a:rPr>
              <a:t>Thanks to Juan Carlos Perez </a:t>
            </a:r>
            <a:r>
              <a:rPr lang="en-US" altLang="ja-JP" sz="1800" dirty="0" smtClean="0">
                <a:solidFill>
                  <a:srgbClr val="FF0000"/>
                </a:solidFill>
                <a:latin typeface="+mj-lt"/>
                <a:cs typeface="Arial"/>
              </a:rPr>
              <a:t>)</a:t>
            </a:r>
            <a:endParaRPr lang="en-US" altLang="ja-JP" sz="1800" dirty="0" smtClean="0">
              <a:latin typeface="+mj-lt"/>
              <a:cs typeface="Arial"/>
            </a:endParaRPr>
          </a:p>
          <a:p>
            <a:pPr lvl="1"/>
            <a:r>
              <a:rPr lang="en-US" altLang="ja-JP" sz="1800" dirty="0" smtClean="0">
                <a:latin typeface="+mj-lt"/>
                <a:cs typeface="Arial"/>
              </a:rPr>
              <a:t>SUS </a:t>
            </a:r>
            <a:r>
              <a:rPr lang="en-US" altLang="ja-JP" sz="1800" dirty="0">
                <a:latin typeface="+mj-lt"/>
                <a:cs typeface="Arial"/>
              </a:rPr>
              <a:t>strip (w15 mm, t25 </a:t>
            </a:r>
            <a:r>
              <a:rPr lang="en-US" altLang="ja-JP" sz="1800" dirty="0">
                <a:latin typeface="+mj-lt"/>
                <a:cs typeface="Symbol" charset="2"/>
              </a:rPr>
              <a:t>m</a:t>
            </a:r>
            <a:r>
              <a:rPr lang="en-US" altLang="ja-JP" sz="1800" dirty="0">
                <a:latin typeface="+mj-lt"/>
                <a:cs typeface="Arial"/>
              </a:rPr>
              <a:t>m, l1980 mm) </a:t>
            </a:r>
            <a:r>
              <a:rPr lang="en-US" altLang="ja-JP" sz="1800" dirty="0">
                <a:latin typeface="+mj-lt"/>
                <a:cs typeface="Arial"/>
                <a:sym typeface="Wingdings"/>
              </a:rPr>
              <a:t> 2.7 </a:t>
            </a:r>
            <a:r>
              <a:rPr lang="en-US" altLang="ja-JP" sz="1800" dirty="0" err="1">
                <a:latin typeface="+mj-lt"/>
                <a:cs typeface="Arial"/>
                <a:sym typeface="Wingdings"/>
              </a:rPr>
              <a:t>m</a:t>
            </a:r>
            <a:r>
              <a:rPr lang="en-US" altLang="ja-JP" sz="1800" dirty="0" err="1">
                <a:latin typeface="+mj-lt"/>
                <a:cs typeface="Symbol" charset="2"/>
                <a:sym typeface="Wingdings"/>
              </a:rPr>
              <a:t>W</a:t>
            </a:r>
            <a:r>
              <a:rPr lang="en-US" altLang="ja-JP" sz="1800" dirty="0">
                <a:latin typeface="+mj-lt"/>
                <a:cs typeface="Arial"/>
                <a:sym typeface="Wingdings"/>
              </a:rPr>
              <a:t> at </a:t>
            </a:r>
            <a:r>
              <a:rPr lang="en-US" altLang="ja-JP" sz="1800" dirty="0" smtClean="0">
                <a:latin typeface="+mj-lt"/>
                <a:cs typeface="Arial"/>
                <a:sym typeface="Wingdings"/>
              </a:rPr>
              <a:t>cold</a:t>
            </a:r>
          </a:p>
          <a:p>
            <a:pPr lvl="1"/>
            <a:r>
              <a:rPr lang="en-US" altLang="ja-JP" sz="1800" dirty="0" smtClean="0">
                <a:latin typeface="+mj-lt"/>
                <a:cs typeface="Arial"/>
              </a:rPr>
              <a:t>SUS </a:t>
            </a:r>
            <a:r>
              <a:rPr lang="en-US" altLang="ja-JP" sz="1800" dirty="0">
                <a:latin typeface="+mj-lt"/>
                <a:cs typeface="Arial"/>
              </a:rPr>
              <a:t>part covers 9 cables in the first coil </a:t>
            </a:r>
            <a:r>
              <a:rPr lang="en-US" altLang="ja-JP" sz="1800" dirty="0" smtClean="0">
                <a:latin typeface="+mj-lt"/>
                <a:cs typeface="Arial"/>
              </a:rPr>
              <a:t>block</a:t>
            </a:r>
          </a:p>
          <a:p>
            <a:pPr lvl="1"/>
            <a:r>
              <a:rPr lang="en-US" altLang="ja-JP" sz="1800" dirty="0" smtClean="0">
                <a:latin typeface="+mj-lt"/>
                <a:cs typeface="Arial"/>
              </a:rPr>
              <a:t>Thickness </a:t>
            </a:r>
            <a:r>
              <a:rPr lang="en-US" altLang="ja-JP" sz="1800" dirty="0">
                <a:latin typeface="+mj-lt"/>
                <a:cs typeface="Arial"/>
              </a:rPr>
              <a:t>of QPH from CERN will be 100 </a:t>
            </a:r>
            <a:r>
              <a:rPr lang="en-US" altLang="ja-JP" sz="1800" dirty="0">
                <a:latin typeface="+mj-lt"/>
                <a:cs typeface="Symbol" charset="2"/>
              </a:rPr>
              <a:t>m</a:t>
            </a:r>
            <a:r>
              <a:rPr lang="en-US" altLang="ja-JP" sz="1800" dirty="0">
                <a:latin typeface="+mj-lt"/>
                <a:cs typeface="Arial"/>
              </a:rPr>
              <a:t>m and </a:t>
            </a:r>
            <a:r>
              <a:rPr kumimoji="1" lang="en-US" altLang="ja-JP" sz="1800" dirty="0">
                <a:latin typeface="+mj-lt"/>
                <a:cs typeface="Arial"/>
              </a:rPr>
              <a:t>150 </a:t>
            </a:r>
            <a:r>
              <a:rPr kumimoji="1" lang="en-US" altLang="ja-JP" sz="1800" dirty="0">
                <a:latin typeface="+mj-lt"/>
                <a:cs typeface="Symbol" charset="2"/>
              </a:rPr>
              <a:t>m</a:t>
            </a:r>
            <a:r>
              <a:rPr kumimoji="1" lang="en-US" altLang="ja-JP" sz="1800" dirty="0">
                <a:latin typeface="+mj-lt"/>
                <a:cs typeface="Arial"/>
              </a:rPr>
              <a:t>m </a:t>
            </a:r>
            <a:endParaRPr kumimoji="1" lang="en-US" altLang="ja-JP" sz="1800" dirty="0" smtClean="0">
              <a:latin typeface="+mj-lt"/>
              <a:cs typeface="Arial"/>
            </a:endParaRPr>
          </a:p>
          <a:p>
            <a:pPr lvl="1"/>
            <a:r>
              <a:rPr kumimoji="1" lang="en-US" altLang="ja-JP" sz="1800" dirty="0" smtClean="0">
                <a:latin typeface="+mj-lt"/>
                <a:cs typeface="Arial"/>
              </a:rPr>
              <a:t>thick </a:t>
            </a:r>
            <a:r>
              <a:rPr kumimoji="1" lang="en-US" altLang="ja-JP" sz="1800" dirty="0">
                <a:latin typeface="+mj-lt"/>
                <a:cs typeface="Arial"/>
              </a:rPr>
              <a:t>polyimide sheet will be added for thickness </a:t>
            </a:r>
            <a:r>
              <a:rPr kumimoji="1" lang="en-US" altLang="ja-JP" sz="1800" dirty="0" smtClean="0">
                <a:latin typeface="+mj-lt"/>
                <a:cs typeface="Arial"/>
              </a:rPr>
              <a:t>compensation </a:t>
            </a:r>
            <a:r>
              <a:rPr lang="en-US" altLang="ja-JP" sz="1800" dirty="0" smtClean="0">
                <a:latin typeface="+mj-lt"/>
                <a:cs typeface="Arial"/>
              </a:rPr>
              <a:t>by ARISAWA</a:t>
            </a:r>
            <a:endParaRPr kumimoji="1" lang="ja-JP" altLang="en-US" sz="1800" dirty="0">
              <a:solidFill>
                <a:srgbClr val="FF0000"/>
              </a:solidFill>
              <a:latin typeface="+mj-lt"/>
              <a:cs typeface="Arial"/>
            </a:endParaRPr>
          </a:p>
          <a:p>
            <a:r>
              <a:rPr lang="en-US" altLang="ja-JP" sz="1800" dirty="0">
                <a:solidFill>
                  <a:srgbClr val="0000FF"/>
                </a:solidFill>
                <a:latin typeface="+mj-lt"/>
                <a:cs typeface="Arial"/>
              </a:rPr>
              <a:t>2 sets of power supply for QPH will be provided by CERN. (by </a:t>
            </a:r>
            <a:r>
              <a:rPr lang="en-US" altLang="ja-JP" sz="1800" dirty="0" smtClean="0">
                <a:solidFill>
                  <a:srgbClr val="0000FF"/>
                </a:solidFill>
                <a:latin typeface="+mj-lt"/>
                <a:cs typeface="Arial"/>
              </a:rPr>
              <a:t>August?) </a:t>
            </a:r>
            <a:endParaRPr kumimoji="1" lang="ja-JP" altLang="en-US" sz="1800" dirty="0">
              <a:solidFill>
                <a:srgbClr val="0000FF"/>
              </a:solidFill>
              <a:latin typeface="+mj-lt"/>
              <a:cs typeface="Arial"/>
            </a:endParaRPr>
          </a:p>
          <a:p>
            <a:r>
              <a:rPr kumimoji="1" lang="fr-FR" altLang="ja-JP" sz="1800" dirty="0" err="1">
                <a:latin typeface="+mj-lt"/>
                <a:cs typeface="Arial"/>
              </a:rPr>
              <a:t>Quench</a:t>
            </a:r>
            <a:r>
              <a:rPr kumimoji="1" lang="fr-FR" altLang="ja-JP" sz="1800" dirty="0">
                <a:latin typeface="+mj-lt"/>
                <a:cs typeface="Arial"/>
              </a:rPr>
              <a:t> simulation </a:t>
            </a:r>
            <a:r>
              <a:rPr kumimoji="1" lang="fr-FR" altLang="ja-JP" sz="1800" dirty="0" err="1">
                <a:latin typeface="+mj-lt"/>
                <a:cs typeface="Arial"/>
              </a:rPr>
              <a:t>with</a:t>
            </a:r>
            <a:r>
              <a:rPr kumimoji="1" lang="fr-FR" altLang="ja-JP" sz="1800" dirty="0">
                <a:latin typeface="+mj-lt"/>
                <a:cs typeface="Arial"/>
              </a:rPr>
              <a:t> ROXIE (</a:t>
            </a:r>
            <a:r>
              <a:rPr kumimoji="1" lang="fr-FR" altLang="ja-JP" sz="1800" dirty="0" err="1">
                <a:latin typeface="+mj-lt"/>
                <a:cs typeface="Arial"/>
              </a:rPr>
              <a:t>Thanks</a:t>
            </a:r>
            <a:r>
              <a:rPr kumimoji="1" lang="fr-FR" altLang="ja-JP" sz="1800" dirty="0">
                <a:latin typeface="+mj-lt"/>
                <a:cs typeface="Arial"/>
              </a:rPr>
              <a:t> to  Susana Izquierdo Bermudez) </a:t>
            </a:r>
            <a:endParaRPr kumimoji="1" lang="ja-JP" altLang="en-US" sz="1800" dirty="0">
              <a:latin typeface="+mj-lt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3181170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29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2" y="0"/>
            <a:ext cx="9364872" cy="750958"/>
          </a:xfrm>
        </p:spPr>
        <p:txBody>
          <a:bodyPr>
            <a:normAutofit/>
          </a:bodyPr>
          <a:lstStyle/>
          <a:p>
            <a:pPr algn="l"/>
            <a:r>
              <a:rPr lang="en-US" sz="4000" b="1" dirty="0" smtClean="0">
                <a:solidFill>
                  <a:schemeClr val="accent1"/>
                </a:solidFill>
              </a:rPr>
              <a:t>Schedule of the 1</a:t>
            </a:r>
            <a:r>
              <a:rPr lang="en-US" sz="4000" b="1" baseline="30000" dirty="0" smtClean="0">
                <a:solidFill>
                  <a:schemeClr val="accent1"/>
                </a:solidFill>
              </a:rPr>
              <a:t>st</a:t>
            </a:r>
            <a:r>
              <a:rPr lang="en-US" sz="4000" b="1" dirty="0" smtClean="0">
                <a:solidFill>
                  <a:schemeClr val="accent1"/>
                </a:solidFill>
              </a:rPr>
              <a:t> model of MBXF</a:t>
            </a:r>
            <a:endParaRPr lang="en-US" sz="4000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745184"/>
            <a:ext cx="9412111" cy="58674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ja-JP" sz="2000" dirty="0" smtClean="0">
                <a:solidFill>
                  <a:srgbClr val="0000FF"/>
                </a:solidFill>
              </a:rPr>
              <a:t>				*Work related to the 1st model fabrication</a:t>
            </a:r>
          </a:p>
          <a:p>
            <a:r>
              <a:rPr lang="en-US" sz="2000" dirty="0" smtClean="0"/>
              <a:t>July 2015</a:t>
            </a:r>
            <a:r>
              <a:rPr lang="en-US" sz="2000" dirty="0" smtClean="0">
                <a:solidFill>
                  <a:srgbClr val="0000FF"/>
                </a:solidFill>
              </a:rPr>
              <a:t>	Coil winding, curing, size measurement, instrumentation (~October)</a:t>
            </a:r>
          </a:p>
          <a:p>
            <a:pPr marL="0" indent="0">
              <a:buNone/>
            </a:pPr>
            <a:r>
              <a:rPr lang="en-US" sz="2000" dirty="0" smtClean="0">
                <a:solidFill>
                  <a:srgbClr val="FF0000"/>
                </a:solidFill>
              </a:rPr>
              <a:t>		</a:t>
            </a:r>
            <a:r>
              <a:rPr lang="en-US" sz="2000" dirty="0" smtClean="0">
                <a:solidFill>
                  <a:srgbClr val="0000FF"/>
                </a:solidFill>
              </a:rPr>
              <a:t>A 200 mm mechanical short model with parts made by fine-blanking</a:t>
            </a:r>
          </a:p>
          <a:p>
            <a:r>
              <a:rPr lang="en-US" sz="2000" dirty="0" smtClean="0"/>
              <a:t>Aug. 2015	</a:t>
            </a:r>
            <a:r>
              <a:rPr lang="en-US" sz="2000" dirty="0" smtClean="0">
                <a:solidFill>
                  <a:srgbClr val="0000FF"/>
                </a:solidFill>
              </a:rPr>
              <a:t>Fabrication of SS collars and iron yokes</a:t>
            </a:r>
          </a:p>
          <a:p>
            <a:r>
              <a:rPr lang="en-US" sz="2000" dirty="0" smtClean="0"/>
              <a:t>Nov. 2015	</a:t>
            </a:r>
            <a:r>
              <a:rPr lang="en-US" altLang="ja-JP" sz="2000" dirty="0">
                <a:solidFill>
                  <a:srgbClr val="0000FF"/>
                </a:solidFill>
              </a:rPr>
              <a:t>Collaring and </a:t>
            </a:r>
            <a:r>
              <a:rPr lang="en-US" altLang="ja-JP" sz="2000" dirty="0" smtClean="0">
                <a:solidFill>
                  <a:srgbClr val="0000FF"/>
                </a:solidFill>
              </a:rPr>
              <a:t>Yoking</a:t>
            </a:r>
          </a:p>
          <a:p>
            <a:r>
              <a:rPr lang="en-US" altLang="ja-JP" sz="2000" dirty="0" smtClean="0"/>
              <a:t>Dec. </a:t>
            </a:r>
            <a:r>
              <a:rPr lang="en-US" altLang="ja-JP" sz="2000" dirty="0"/>
              <a:t>2015	</a:t>
            </a:r>
            <a:r>
              <a:rPr lang="en-US" altLang="ja-JP" sz="2000" dirty="0">
                <a:solidFill>
                  <a:srgbClr val="0000FF"/>
                </a:solidFill>
              </a:rPr>
              <a:t>Shell, splice </a:t>
            </a:r>
            <a:r>
              <a:rPr lang="en-US" altLang="ja-JP" sz="2000" dirty="0" smtClean="0">
                <a:solidFill>
                  <a:srgbClr val="0000FF"/>
                </a:solidFill>
              </a:rPr>
              <a:t>work</a:t>
            </a:r>
          </a:p>
          <a:p>
            <a:pPr marL="0" indent="0">
              <a:buNone/>
            </a:pPr>
            <a:r>
              <a:rPr lang="en-US" altLang="ja-JP" sz="2000" dirty="0">
                <a:solidFill>
                  <a:srgbClr val="0000FF"/>
                </a:solidFill>
              </a:rPr>
              <a:t>	</a:t>
            </a:r>
            <a:r>
              <a:rPr lang="en-US" altLang="ja-JP" sz="2000" dirty="0" smtClean="0">
                <a:solidFill>
                  <a:srgbClr val="0000FF"/>
                </a:solidFill>
              </a:rPr>
              <a:t>		 &gt;&gt; Completion of the 1</a:t>
            </a:r>
            <a:r>
              <a:rPr lang="en-US" altLang="ja-JP" sz="2000" baseline="30000" dirty="0" smtClean="0">
                <a:solidFill>
                  <a:srgbClr val="0000FF"/>
                </a:solidFill>
              </a:rPr>
              <a:t>st</a:t>
            </a:r>
            <a:r>
              <a:rPr lang="en-US" altLang="ja-JP" sz="2000" dirty="0" smtClean="0">
                <a:solidFill>
                  <a:srgbClr val="0000FF"/>
                </a:solidFill>
              </a:rPr>
              <a:t> model</a:t>
            </a:r>
            <a:endParaRPr lang="en-US" sz="2000" dirty="0" smtClean="0">
              <a:solidFill>
                <a:srgbClr val="FF0000"/>
              </a:solidFill>
            </a:endParaRPr>
          </a:p>
          <a:p>
            <a:r>
              <a:rPr lang="en-US" altLang="ja-JP" sz="2000" dirty="0" smtClean="0"/>
              <a:t>Jan. 2016	</a:t>
            </a:r>
            <a:r>
              <a:rPr lang="en-US" sz="2000" dirty="0" smtClean="0">
                <a:solidFill>
                  <a:srgbClr val="FF0000"/>
                </a:solidFill>
              </a:rPr>
              <a:t>Cold test of </a:t>
            </a:r>
            <a:r>
              <a:rPr lang="en-US" altLang="ja-JP" sz="2000" dirty="0">
                <a:solidFill>
                  <a:srgbClr val="FF0000"/>
                </a:solidFill>
              </a:rPr>
              <a:t>the </a:t>
            </a:r>
            <a:r>
              <a:rPr lang="en-US" sz="2000" dirty="0" smtClean="0">
                <a:solidFill>
                  <a:srgbClr val="FF0000"/>
                </a:solidFill>
              </a:rPr>
              <a:t>1st model: 1</a:t>
            </a:r>
            <a:r>
              <a:rPr lang="en-US" sz="2000" baseline="30000" dirty="0" smtClean="0">
                <a:solidFill>
                  <a:srgbClr val="FF0000"/>
                </a:solidFill>
              </a:rPr>
              <a:t>st</a:t>
            </a:r>
            <a:r>
              <a:rPr lang="en-US" sz="2000" dirty="0" smtClean="0">
                <a:solidFill>
                  <a:srgbClr val="FF0000"/>
                </a:solidFill>
              </a:rPr>
              <a:t> cycle</a:t>
            </a:r>
          </a:p>
          <a:p>
            <a:r>
              <a:rPr lang="en-US" sz="2000" dirty="0" smtClean="0"/>
              <a:t>Feb. 2016</a:t>
            </a:r>
            <a:r>
              <a:rPr lang="en-US" sz="2000" dirty="0"/>
              <a:t>	</a:t>
            </a:r>
            <a:r>
              <a:rPr lang="en-US" altLang="ja-JP" sz="2000" dirty="0" smtClean="0">
                <a:solidFill>
                  <a:srgbClr val="008000"/>
                </a:solidFill>
              </a:rPr>
              <a:t>Start </a:t>
            </a:r>
            <a:r>
              <a:rPr lang="en-US" altLang="ja-JP" sz="2000" dirty="0">
                <a:solidFill>
                  <a:srgbClr val="008000"/>
                </a:solidFill>
              </a:rPr>
              <a:t>of fabrication of the 2nd model (if no design change…</a:t>
            </a:r>
            <a:r>
              <a:rPr lang="en-US" altLang="ja-JP" sz="2000" dirty="0" smtClean="0">
                <a:solidFill>
                  <a:srgbClr val="008000"/>
                </a:solidFill>
              </a:rPr>
              <a:t>)</a:t>
            </a:r>
            <a:endParaRPr lang="en-US" sz="2000" dirty="0" smtClean="0">
              <a:solidFill>
                <a:srgbClr val="FF0000"/>
              </a:solidFill>
            </a:endParaRPr>
          </a:p>
          <a:p>
            <a:r>
              <a:rPr lang="en-US" sz="2000" dirty="0" smtClean="0"/>
              <a:t>March 2016	</a:t>
            </a:r>
            <a:r>
              <a:rPr lang="en-US" sz="2000" dirty="0" smtClean="0">
                <a:solidFill>
                  <a:srgbClr val="FF0000"/>
                </a:solidFill>
              </a:rPr>
              <a:t>C</a:t>
            </a:r>
            <a:r>
              <a:rPr lang="en-US" altLang="ja-JP" sz="2000" dirty="0" smtClean="0">
                <a:solidFill>
                  <a:srgbClr val="FF0000"/>
                </a:solidFill>
              </a:rPr>
              <a:t>old </a:t>
            </a:r>
            <a:r>
              <a:rPr lang="en-US" altLang="ja-JP" sz="2000" dirty="0">
                <a:solidFill>
                  <a:srgbClr val="FF0000"/>
                </a:solidFill>
              </a:rPr>
              <a:t>test of </a:t>
            </a:r>
            <a:r>
              <a:rPr lang="en-US" altLang="ja-JP" sz="2000" dirty="0" smtClean="0">
                <a:solidFill>
                  <a:srgbClr val="FF0000"/>
                </a:solidFill>
              </a:rPr>
              <a:t>the 1st model: 2</a:t>
            </a:r>
            <a:r>
              <a:rPr lang="en-US" altLang="ja-JP" sz="2000" baseline="30000" dirty="0" smtClean="0">
                <a:solidFill>
                  <a:srgbClr val="FF0000"/>
                </a:solidFill>
              </a:rPr>
              <a:t>nd</a:t>
            </a:r>
            <a:r>
              <a:rPr lang="en-US" altLang="ja-JP" sz="2000" dirty="0" smtClean="0">
                <a:solidFill>
                  <a:srgbClr val="FF0000"/>
                </a:solidFill>
              </a:rPr>
              <a:t> cycle </a:t>
            </a:r>
          </a:p>
          <a:p>
            <a:r>
              <a:rPr lang="en-US" sz="2000" dirty="0" smtClean="0"/>
              <a:t>May 2016	</a:t>
            </a:r>
            <a:r>
              <a:rPr lang="en-US" sz="2000" dirty="0" smtClean="0">
                <a:solidFill>
                  <a:srgbClr val="0000FF"/>
                </a:solidFill>
              </a:rPr>
              <a:t>Shipping the 1st model to CERN. (plan)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2015/07/30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CERN-KEK Committee, 10th Meeting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0733863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933171"/>
            <a:ext cx="8229600" cy="1143000"/>
          </a:xfrm>
        </p:spPr>
        <p:txBody>
          <a:bodyPr>
            <a:normAutofit/>
          </a:bodyPr>
          <a:lstStyle/>
          <a:p>
            <a:r>
              <a:rPr kumimoji="1" lang="en-US" altLang="ja-JP" sz="3600" b="1" dirty="0" smtClean="0">
                <a:solidFill>
                  <a:schemeClr val="accent1"/>
                </a:solidFill>
              </a:rPr>
              <a:t>Collaboration, Agreement</a:t>
            </a:r>
            <a:endParaRPr kumimoji="1" lang="ja-JP" altLang="en-US" sz="36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01839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30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2" y="1"/>
            <a:ext cx="8706558" cy="691444"/>
          </a:xfrm>
        </p:spPr>
        <p:txBody>
          <a:bodyPr>
            <a:normAutofit fontScale="90000"/>
          </a:bodyPr>
          <a:lstStyle/>
          <a:p>
            <a:pPr algn="l"/>
            <a:r>
              <a:rPr lang="en-US" sz="4000" b="1" dirty="0" smtClean="0">
                <a:solidFill>
                  <a:schemeClr val="accent1"/>
                </a:solidFill>
              </a:rPr>
              <a:t>1</a:t>
            </a:r>
            <a:r>
              <a:rPr lang="en-US" sz="4000" b="1" baseline="30000" dirty="0" smtClean="0">
                <a:solidFill>
                  <a:schemeClr val="accent1"/>
                </a:solidFill>
              </a:rPr>
              <a:t>st</a:t>
            </a:r>
            <a:r>
              <a:rPr lang="en-US" sz="4000" b="1" dirty="0" smtClean="0">
                <a:solidFill>
                  <a:schemeClr val="accent1"/>
                </a:solidFill>
              </a:rPr>
              <a:t> model for HTS coil development at CERN</a:t>
            </a:r>
            <a:endParaRPr lang="en-US" sz="4000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49405" y="646406"/>
            <a:ext cx="7478889" cy="2669706"/>
          </a:xfrm>
        </p:spPr>
        <p:txBody>
          <a:bodyPr>
            <a:noAutofit/>
          </a:bodyPr>
          <a:lstStyle/>
          <a:p>
            <a:r>
              <a:rPr kumimoji="1" lang="en-US" altLang="ja-JP" sz="2000" dirty="0" smtClean="0"/>
              <a:t>Video meeting on May 12, 2015.</a:t>
            </a:r>
          </a:p>
          <a:p>
            <a:r>
              <a:rPr kumimoji="1" lang="en-US" altLang="ja-JP" sz="2000" dirty="0" smtClean="0"/>
              <a:t>Information exchange on interface</a:t>
            </a:r>
            <a:r>
              <a:rPr kumimoji="1" lang="en-US" altLang="ja-JP" sz="2000" dirty="0"/>
              <a:t>, </a:t>
            </a:r>
            <a:r>
              <a:rPr kumimoji="1" lang="en-US" altLang="ja-JP" sz="2000" dirty="0" smtClean="0"/>
              <a:t>specification</a:t>
            </a:r>
            <a:endParaRPr kumimoji="1" lang="en-US" altLang="ja-JP" sz="2000" dirty="0"/>
          </a:p>
          <a:p>
            <a:pPr lvl="1"/>
            <a:r>
              <a:rPr kumimoji="1" lang="en-US" altLang="ja-JP" sz="2000" dirty="0"/>
              <a:t>weight, length, cross section.</a:t>
            </a:r>
          </a:p>
          <a:p>
            <a:pPr lvl="1"/>
            <a:r>
              <a:rPr kumimoji="1" lang="en-US" altLang="ja-JP" sz="2000" dirty="0"/>
              <a:t>SC leads, nominal current</a:t>
            </a:r>
          </a:p>
          <a:p>
            <a:pPr lvl="1"/>
            <a:r>
              <a:rPr kumimoji="1" lang="en-US" altLang="ja-JP" sz="2000" dirty="0"/>
              <a:t>support structure</a:t>
            </a:r>
          </a:p>
          <a:p>
            <a:pPr lvl="1"/>
            <a:r>
              <a:rPr kumimoji="1" lang="en-US" altLang="ja-JP" sz="2000" dirty="0"/>
              <a:t>stray field: check cryostat and environment. </a:t>
            </a:r>
          </a:p>
          <a:p>
            <a:r>
              <a:rPr kumimoji="1" lang="en-US" altLang="ja-JP" sz="2000" dirty="0" smtClean="0"/>
              <a:t>3D model will be sent to CERN soon.</a:t>
            </a:r>
          </a:p>
        </p:txBody>
      </p:sp>
      <p:pic>
        <p:nvPicPr>
          <p:cNvPr id="13" name="図 12" descr="エンド部設計案(5.21).pdf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" t="48686" r="59188"/>
          <a:stretch/>
        </p:blipFill>
        <p:spPr>
          <a:xfrm>
            <a:off x="5411149" y="576955"/>
            <a:ext cx="3254376" cy="2892778"/>
          </a:xfrm>
          <a:prstGeom prst="rect">
            <a:avLst/>
          </a:prstGeom>
        </p:spPr>
      </p:pic>
      <p:pic>
        <p:nvPicPr>
          <p:cNvPr id="14" name="図 13" descr="カラーパック検討図(05.14).pdf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9864"/>
          <a:stretch/>
        </p:blipFill>
        <p:spPr>
          <a:xfrm>
            <a:off x="-370442" y="3240400"/>
            <a:ext cx="6478879" cy="3670523"/>
          </a:xfrm>
          <a:prstGeom prst="rect">
            <a:avLst/>
          </a:prstGeom>
          <a:solidFill>
            <a:srgbClr val="FFFFFF"/>
          </a:solidFill>
        </p:spPr>
      </p:pic>
      <p:pic>
        <p:nvPicPr>
          <p:cNvPr id="4" name="図 3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22715" y="3240399"/>
            <a:ext cx="2685353" cy="3587005"/>
          </a:xfrm>
          <a:prstGeom prst="rect">
            <a:avLst/>
          </a:prstGeom>
        </p:spPr>
      </p:pic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2015/07/30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CERN-KEK Committee, 10th Meeting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7523280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933171"/>
            <a:ext cx="8229600" cy="1143000"/>
          </a:xfrm>
        </p:spPr>
        <p:txBody>
          <a:bodyPr>
            <a:normAutofit/>
          </a:bodyPr>
          <a:lstStyle/>
          <a:p>
            <a:r>
              <a:rPr kumimoji="1" lang="en-US" altLang="ja-JP" sz="3600" b="1" dirty="0" smtClean="0">
                <a:solidFill>
                  <a:schemeClr val="accent1"/>
                </a:solidFill>
              </a:rPr>
              <a:t>Accounting Report</a:t>
            </a:r>
            <a:endParaRPr kumimoji="1" lang="ja-JP" altLang="en-US" sz="36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471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0" y="0"/>
            <a:ext cx="9461500" cy="715962"/>
          </a:xfrm>
        </p:spPr>
        <p:txBody>
          <a:bodyPr>
            <a:normAutofit fontScale="90000"/>
          </a:bodyPr>
          <a:lstStyle/>
          <a:p>
            <a:pPr algn="l"/>
            <a:r>
              <a:rPr kumimoji="1" lang="en-US" altLang="ja-JP" b="1" dirty="0" smtClean="0">
                <a:solidFill>
                  <a:srgbClr val="4F81BD"/>
                </a:solidFill>
              </a:rPr>
              <a:t>Accounting for D1 model R&amp;D</a:t>
            </a:r>
            <a:endParaRPr kumimoji="1" lang="ja-JP" altLang="en-US" b="1" dirty="0">
              <a:solidFill>
                <a:srgbClr val="4F81BD"/>
              </a:solidFill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32</a:t>
            </a:fld>
            <a:endParaRPr lang="en-US"/>
          </a:p>
        </p:txBody>
      </p:sp>
      <p:graphicFrame>
        <p:nvGraphicFramePr>
          <p:cNvPr id="5" name="表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66773273"/>
              </p:ext>
            </p:extLst>
          </p:nvPr>
        </p:nvGraphicFramePr>
        <p:xfrm>
          <a:off x="440268" y="799255"/>
          <a:ext cx="8195731" cy="4876799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982133"/>
                <a:gridCol w="1913466"/>
                <a:gridCol w="1981200"/>
                <a:gridCol w="829733"/>
                <a:gridCol w="829733"/>
                <a:gridCol w="829733"/>
                <a:gridCol w="829733"/>
              </a:tblGrid>
              <a:tr h="370840">
                <a:tc rowSpan="2">
                  <a:txBody>
                    <a:bodyPr/>
                    <a:lstStyle/>
                    <a:p>
                      <a:pPr algn="l" fontAlgn="b"/>
                      <a:endParaRPr lang="ja-JP" alt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2700" marR="12700" marT="12700" marB="0" anchor="b">
                    <a:lnL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altLang="ja-JP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Item</a:t>
                      </a:r>
                      <a:endParaRPr lang="ja-JP" alt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altLang="ja-JP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Sub-item</a:t>
                      </a:r>
                      <a:endParaRPr lang="ja-JP" alt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2700" marR="12700" marT="12700" marB="0" anchor="ctr">
                    <a:lnL>
                      <a:noFill/>
                    </a:lnL>
                    <a:lnR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altLang="ja-JP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2013 </a:t>
                      </a:r>
                      <a:endParaRPr lang="en-US" altLang="ja-JP" sz="14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2700" marR="12700" marT="12700" marB="0" anchor="ctr">
                    <a:lnL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altLang="ja-JP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2014 </a:t>
                      </a:r>
                      <a:endParaRPr lang="en-US" altLang="ja-JP" sz="14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2700" marR="12700" marT="12700" marB="0" anchor="ctr">
                    <a:lnL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altLang="ja-JP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2015 </a:t>
                      </a:r>
                      <a:endParaRPr lang="en-US" altLang="ja-JP" sz="14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2700" marR="12700" marT="12700" marB="0" anchor="b">
                    <a:lnL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ja-JP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12700" marR="12700" marT="12700" marB="0" anchor="b"/>
                </a:tc>
              </a:tr>
              <a:tr h="370840">
                <a:tc vMerge="1">
                  <a:txBody>
                    <a:bodyPr/>
                    <a:lstStyle/>
                    <a:p>
                      <a:pPr algn="l" fontAlgn="b"/>
                      <a:endParaRPr lang="ja-JP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12700" marR="12700" marT="12700" marB="0" anchor="b">
                    <a:lnL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vMerge="1">
                  <a:txBody>
                    <a:bodyPr/>
                    <a:lstStyle/>
                    <a:p>
                      <a:pPr algn="l" fontAlgn="b"/>
                      <a:endParaRPr lang="ja-JP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12700" marR="12700" marT="12700" marB="0" anchor="b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vMerge="1">
                  <a:txBody>
                    <a:bodyPr/>
                    <a:lstStyle/>
                    <a:p>
                      <a:pPr algn="l" fontAlgn="b"/>
                      <a:endParaRPr lang="ja-JP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vMerge="1">
                  <a:txBody>
                    <a:bodyPr/>
                    <a:lstStyle/>
                    <a:p>
                      <a:pPr algn="l" fontAlgn="b"/>
                      <a:endParaRPr lang="ja-JP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12700" marR="12700" marT="12700" marB="0" anchor="b">
                    <a:lnL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l" fontAlgn="b"/>
                      <a:endParaRPr lang="ja-JP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12700" marR="12700" marT="12700" marB="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alpha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as of today</a:t>
                      </a:r>
                    </a:p>
                  </a:txBody>
                  <a:tcPr marL="12700" marR="12700" marT="12700" marB="0" anchor="ctr">
                    <a:lnL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prediction</a:t>
                      </a:r>
                    </a:p>
                  </a:txBody>
                  <a:tcPr marL="12700" marR="12700" marT="12700" marB="0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3A2C7"/>
                    </a:solidFill>
                  </a:tcPr>
                </a:tc>
              </a:tr>
              <a:tr h="185420">
                <a:tc rowSpan="6"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Income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2700" marR="12700" marT="12700" marB="0" anchor="ctr">
                    <a:lnL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CERN-KEK account</a:t>
                      </a: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Carry-over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2700" marR="12700" marT="12700" marB="0" anchor="ctr">
                    <a:lnL>
                      <a:noFill/>
                    </a:lnL>
                    <a:lnR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-</a:t>
                      </a:r>
                    </a:p>
                  </a:txBody>
                  <a:tcPr marL="12700" marR="12700" marT="12700" marB="0" anchor="ctr">
                    <a:lnL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11.83 </a:t>
                      </a:r>
                    </a:p>
                  </a:txBody>
                  <a:tcPr marL="12700" marR="12700" marT="12700" marB="0" anchor="ctr">
                    <a:lnL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21.45 </a:t>
                      </a:r>
                    </a:p>
                  </a:txBody>
                  <a:tcPr marL="12700" marR="12700" marT="12700" marB="0" anchor="ctr">
                    <a:lnL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21.45 </a:t>
                      </a:r>
                    </a:p>
                  </a:txBody>
                  <a:tcPr marL="12700" marR="12700" marT="12700" marB="0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3A2C7"/>
                    </a:solidFill>
                  </a:tcPr>
                </a:tc>
              </a:tr>
              <a:tr h="176107">
                <a:tc vMerge="1">
                  <a:txBody>
                    <a:bodyPr/>
                    <a:lstStyle/>
                    <a:p>
                      <a:pPr algn="l" fontAlgn="b"/>
                      <a:endParaRPr lang="ja-JP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12700" marR="12700" marT="12700" marB="0" anchor="b">
                    <a:lnL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Money </a:t>
                      </a:r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transfer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29.57 </a:t>
                      </a:r>
                    </a:p>
                  </a:txBody>
                  <a:tcPr marL="12700" marR="12700" marT="12700" marB="0" anchor="ctr">
                    <a:lnL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1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46.16 </a:t>
                      </a:r>
                    </a:p>
                  </a:txBody>
                  <a:tcPr marL="12700" marR="12700" marT="12700" marB="0" anchor="ctr">
                    <a:lnL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1" i="0" u="none" strike="noStrike" dirty="0">
                          <a:solidFill>
                            <a:srgbClr val="FF0000"/>
                          </a:solidFill>
                          <a:effectLst/>
                          <a:latin typeface="+mj-lt"/>
                        </a:rPr>
                        <a:t>0.00 </a:t>
                      </a:r>
                    </a:p>
                  </a:txBody>
                  <a:tcPr marL="12700" marR="12700" marT="12700" marB="0" anchor="ctr">
                    <a:lnL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1" i="0" u="none" strike="noStrike" dirty="0">
                          <a:solidFill>
                            <a:srgbClr val="FF0000"/>
                          </a:solidFill>
                          <a:effectLst/>
                          <a:latin typeface="+mj-lt"/>
                        </a:rPr>
                        <a:t>0.00 </a:t>
                      </a:r>
                    </a:p>
                  </a:txBody>
                  <a:tcPr marL="12700" marR="12700" marT="12700" marB="0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3A2C7"/>
                    </a:solidFill>
                  </a:tcPr>
                </a:tc>
              </a:tr>
              <a:tr h="183727">
                <a:tc vMerge="1"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12700" marR="12700" marT="12700" marB="0" anchor="b">
                    <a:lnL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Commissioned Research (CERN)</a:t>
                      </a: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HL-LHC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-</a:t>
                      </a:r>
                    </a:p>
                  </a:txBody>
                  <a:tcPr marL="12700" marR="12700" marT="12700" marB="0" anchor="ctr">
                    <a:lnL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-</a:t>
                      </a:r>
                    </a:p>
                  </a:txBody>
                  <a:tcPr marL="12700" marR="12700" marT="12700" marB="0" anchor="ctr">
                    <a:lnL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1" i="0" u="none" strike="noStrike" dirty="0">
                          <a:solidFill>
                            <a:srgbClr val="FF0000"/>
                          </a:solidFill>
                          <a:effectLst/>
                          <a:latin typeface="+mj-lt"/>
                        </a:rPr>
                        <a:t>24.51 </a:t>
                      </a:r>
                    </a:p>
                  </a:txBody>
                  <a:tcPr marL="12700" marR="12700" marT="12700" marB="0" anchor="ctr">
                    <a:lnL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1" i="0" u="none" strike="noStrike" dirty="0">
                          <a:solidFill>
                            <a:srgbClr val="FF0000"/>
                          </a:solidFill>
                          <a:effectLst/>
                          <a:latin typeface="+mj-lt"/>
                        </a:rPr>
                        <a:t>24.51</a:t>
                      </a:r>
                      <a:r>
                        <a:rPr lang="en-US" altLang="ja-JP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 </a:t>
                      </a:r>
                    </a:p>
                  </a:txBody>
                  <a:tcPr marL="12700" marR="12700" marT="12700" marB="0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3A2C7"/>
                    </a:solidFill>
                  </a:tcPr>
                </a:tc>
              </a:tr>
              <a:tr h="208280">
                <a:tc vMerge="1">
                  <a:txBody>
                    <a:bodyPr/>
                    <a:lstStyle/>
                    <a:p>
                      <a:pPr algn="l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12700" marR="12700" marT="12700" marB="0" anchor="b">
                    <a:lnL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KEK (ATLAS-J)</a:t>
                      </a: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2700" marR="12700" marT="12700" marB="0" anchor="ctr">
                    <a:lnL>
                      <a:noFill/>
                    </a:lnL>
                    <a:lnR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82.60 </a:t>
                      </a:r>
                    </a:p>
                  </a:txBody>
                  <a:tcPr marL="12700" marR="12700" marT="12700" marB="0" anchor="ctr">
                    <a:lnL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58.46 </a:t>
                      </a:r>
                    </a:p>
                  </a:txBody>
                  <a:tcPr marL="12700" marR="12700" marT="12700" marB="0" anchor="ctr">
                    <a:lnL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40.00 </a:t>
                      </a:r>
                    </a:p>
                  </a:txBody>
                  <a:tcPr marL="12700" marR="12700" marT="12700" marB="0" anchor="ctr">
                    <a:lnL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40.00 </a:t>
                      </a:r>
                    </a:p>
                  </a:txBody>
                  <a:tcPr marL="12700" marR="12700" marT="12700" marB="0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3A2C7"/>
                    </a:solidFill>
                  </a:tcPr>
                </a:tc>
              </a:tr>
              <a:tr h="66886">
                <a:tc vMerge="1">
                  <a:txBody>
                    <a:bodyPr/>
                    <a:lstStyle/>
                    <a:p>
                      <a:pPr algn="l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12700" marR="12700" marT="12700" marB="0" anchor="b">
                    <a:lnL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External </a:t>
                      </a:r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fund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 </a:t>
                      </a:r>
                      <a:r>
                        <a:rPr lang="en-US" altLang="ja-JP" sz="1400" b="1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Kakenhi</a:t>
                      </a:r>
                      <a:endParaRPr lang="ja-JP" alt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2700" marR="12700" marT="12700" marB="0" anchor="ctr">
                    <a:lnL>
                      <a:noFill/>
                    </a:lnL>
                    <a:lnR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13.70 </a:t>
                      </a:r>
                    </a:p>
                  </a:txBody>
                  <a:tcPr marL="12700" marR="12700" marT="12700" marB="0" anchor="ctr">
                    <a:lnL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1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7.22 </a:t>
                      </a:r>
                    </a:p>
                  </a:txBody>
                  <a:tcPr marL="12700" marR="12700" marT="12700" marB="0" anchor="ctr">
                    <a:lnL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1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16.86 </a:t>
                      </a:r>
                    </a:p>
                  </a:txBody>
                  <a:tcPr marL="12700" marR="12700" marT="12700" marB="0" anchor="ctr">
                    <a:lnL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16.86 </a:t>
                      </a:r>
                    </a:p>
                  </a:txBody>
                  <a:tcPr marL="12700" marR="12700" marT="12700" marB="0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3A2C7"/>
                    </a:solidFill>
                  </a:tcPr>
                </a:tc>
              </a:tr>
              <a:tr h="0">
                <a:tc vMerge="1">
                  <a:txBody>
                    <a:bodyPr/>
                    <a:lstStyle/>
                    <a:p>
                      <a:pPr algn="l" fontAlgn="b"/>
                      <a:endParaRPr lang="ja-JP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12700" marR="12700" marT="12700" marB="0" anchor="b">
                    <a:lnL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r" fontAlgn="b"/>
                      <a:r>
                        <a:rPr lang="en-US" altLang="ja-JP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Total</a:t>
                      </a:r>
                      <a:endParaRPr lang="ja-JP" alt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ja-JP" alt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2700" marR="12700" marT="12700" marB="0" anchor="ctr">
                    <a:lnL>
                      <a:noFill/>
                    </a:lnL>
                    <a:lnR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1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125.86</a:t>
                      </a:r>
                      <a:r>
                        <a:rPr lang="en-US" altLang="ja-JP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 </a:t>
                      </a:r>
                      <a:endParaRPr lang="en-US" altLang="ja-JP" sz="14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2700" marR="12700" marT="12700" marB="0" anchor="ctr">
                    <a:lnL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123.66 </a:t>
                      </a:r>
                    </a:p>
                  </a:txBody>
                  <a:tcPr marL="12700" marR="12700" marT="12700" marB="0" anchor="ctr">
                    <a:lnL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102.82 </a:t>
                      </a:r>
                    </a:p>
                  </a:txBody>
                  <a:tcPr marL="12700" marR="12700" marT="12700" marB="0" anchor="ctr">
                    <a:lnL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102.82 </a:t>
                      </a:r>
                    </a:p>
                  </a:txBody>
                  <a:tcPr marL="12700" marR="12700" marT="12700" marB="0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3A2C7"/>
                    </a:solidFill>
                  </a:tcPr>
                </a:tc>
              </a:tr>
              <a:tr h="189654">
                <a:tc rowSpan="10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Expenditure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2700" marR="12700" marT="12700" marB="0" anchor="ctr">
                    <a:lnL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D1 model magnet</a:t>
                      </a: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Engineering (CAD support)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6.07 </a:t>
                      </a:r>
                    </a:p>
                  </a:txBody>
                  <a:tcPr marL="12700" marR="12700" marT="12700" marB="0" anchor="ctr">
                    <a:lnL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6.86 </a:t>
                      </a:r>
                    </a:p>
                  </a:txBody>
                  <a:tcPr marL="12700" marR="12700" marT="12700" marB="0" anchor="ctr">
                    <a:lnL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2.34 </a:t>
                      </a:r>
                    </a:p>
                  </a:txBody>
                  <a:tcPr marL="12700" marR="12700" marT="12700" marB="0" anchor="ctr">
                    <a:lnL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7.01 </a:t>
                      </a:r>
                    </a:p>
                  </a:txBody>
                  <a:tcPr marL="12700" marR="12700" marT="12700" marB="0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3A2C7"/>
                    </a:solidFill>
                  </a:tcPr>
                </a:tc>
              </a:tr>
              <a:tr h="0">
                <a:tc vMerge="1">
                  <a:txBody>
                    <a:bodyPr/>
                    <a:lstStyle/>
                    <a:p>
                      <a:pPr algn="l" fontAlgn="ctr"/>
                      <a:endParaRPr lang="en-US" altLang="ja-JP" sz="14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>
                    <a:lnL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altLang="ja-JP" sz="1400" b="1" i="0" u="none" strike="noStrike" dirty="0" smtClean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Tooling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2700" marR="12700" marT="12700" marB="0" anchor="ctr">
                    <a:lnL>
                      <a:noFill/>
                    </a:lnL>
                    <a:lnR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18.17 </a:t>
                      </a:r>
                    </a:p>
                  </a:txBody>
                  <a:tcPr marL="12700" marR="12700" marT="12700" marB="0" anchor="ctr">
                    <a:lnL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16.09 </a:t>
                      </a:r>
                    </a:p>
                  </a:txBody>
                  <a:tcPr marL="12700" marR="12700" marT="12700" marB="0" anchor="ctr">
                    <a:lnL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3.27 </a:t>
                      </a:r>
                    </a:p>
                  </a:txBody>
                  <a:tcPr marL="12700" marR="12700" marT="12700" marB="0" anchor="ctr">
                    <a:lnL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7.00 </a:t>
                      </a:r>
                    </a:p>
                  </a:txBody>
                  <a:tcPr marL="12700" marR="12700" marT="12700" marB="0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3A2C7"/>
                    </a:solidFill>
                  </a:tcPr>
                </a:tc>
              </a:tr>
              <a:tr h="0">
                <a:tc vMerge="1">
                  <a:txBody>
                    <a:bodyPr/>
                    <a:lstStyle/>
                    <a:p>
                      <a:pPr algn="l" fontAlgn="ctr"/>
                      <a:endParaRPr lang="ja-JP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>
                    <a:lnL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Parts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2700" marR="12700" marT="12700" marB="0" anchor="ctr">
                    <a:lnL>
                      <a:noFill/>
                    </a:lnL>
                    <a:lnR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19.72 </a:t>
                      </a:r>
                    </a:p>
                  </a:txBody>
                  <a:tcPr marL="12700" marR="12700" marT="12700" marB="0" anchor="ctr">
                    <a:lnL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1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31.35 </a:t>
                      </a:r>
                    </a:p>
                  </a:txBody>
                  <a:tcPr marL="12700" marR="12700" marT="12700" marB="0" anchor="ctr">
                    <a:lnL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25.58 </a:t>
                      </a:r>
                    </a:p>
                  </a:txBody>
                  <a:tcPr marL="12700" marR="12700" marT="12700" marB="0" anchor="ctr">
                    <a:lnL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35.00 </a:t>
                      </a:r>
                    </a:p>
                  </a:txBody>
                  <a:tcPr marL="12700" marR="12700" marT="12700" marB="0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3A2C7"/>
                    </a:solidFill>
                  </a:tcPr>
                </a:tc>
              </a:tr>
              <a:tr h="87208">
                <a:tc vMerge="1">
                  <a:txBody>
                    <a:bodyPr/>
                    <a:lstStyle/>
                    <a:p>
                      <a:pPr algn="l" fontAlgn="b"/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12700" marR="12700" marT="12700" marB="0" anchor="b">
                    <a:lnL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R&amp;D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3.05 </a:t>
                      </a:r>
                    </a:p>
                  </a:txBody>
                  <a:tcPr marL="12700" marR="12700" marT="12700" marB="0" anchor="ctr">
                    <a:lnL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5.73 </a:t>
                      </a:r>
                    </a:p>
                  </a:txBody>
                  <a:tcPr marL="12700" marR="12700" marT="12700" marB="0" anchor="ctr">
                    <a:lnL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3.73 </a:t>
                      </a:r>
                    </a:p>
                  </a:txBody>
                  <a:tcPr marL="12700" marR="12700" marT="12700" marB="0" anchor="ctr">
                    <a:lnL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5.00 </a:t>
                      </a:r>
                    </a:p>
                  </a:txBody>
                  <a:tcPr marL="12700" marR="12700" marT="12700" marB="0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3A2C7"/>
                    </a:solidFill>
                  </a:tcPr>
                </a:tc>
              </a:tr>
              <a:tr h="149014">
                <a:tc vMerge="1">
                  <a:txBody>
                    <a:bodyPr/>
                    <a:lstStyle/>
                    <a:p>
                      <a:pPr algn="l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>
                    <a:lnL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Test stand</a:t>
                      </a: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2700" marR="12700" marT="12700" marB="0" anchor="ctr">
                    <a:lnL>
                      <a:noFill/>
                    </a:lnL>
                    <a:lnR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51.71 </a:t>
                      </a:r>
                    </a:p>
                  </a:txBody>
                  <a:tcPr marL="12700" marR="12700" marT="12700" marB="0" anchor="ctr">
                    <a:lnL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28.53 </a:t>
                      </a:r>
                    </a:p>
                  </a:txBody>
                  <a:tcPr marL="12700" marR="12700" marT="12700" marB="0" anchor="ctr">
                    <a:lnL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1.64 </a:t>
                      </a:r>
                    </a:p>
                  </a:txBody>
                  <a:tcPr marL="12700" marR="12700" marT="12700" marB="0" anchor="ctr">
                    <a:lnL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11.82 </a:t>
                      </a:r>
                    </a:p>
                  </a:txBody>
                  <a:tcPr marL="12700" marR="12700" marT="12700" marB="0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3A2C7"/>
                    </a:solidFill>
                  </a:tcPr>
                </a:tc>
              </a:tr>
              <a:tr h="143088">
                <a:tc vMerge="1">
                  <a:txBody>
                    <a:bodyPr/>
                    <a:lstStyle/>
                    <a:p>
                      <a:pPr algn="l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>
                    <a:lnL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Technical support</a:t>
                      </a: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2700" marR="12700" marT="12700" marB="0" anchor="ctr">
                    <a:lnL>
                      <a:noFill/>
                    </a:lnL>
                    <a:lnR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5.26 </a:t>
                      </a:r>
                    </a:p>
                  </a:txBody>
                  <a:tcPr marL="12700" marR="12700" marT="12700" marB="0" anchor="ctr">
                    <a:lnL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1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9.56 </a:t>
                      </a:r>
                    </a:p>
                  </a:txBody>
                  <a:tcPr marL="12700" marR="12700" marT="12700" marB="0" anchor="ctr">
                    <a:lnL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4.36 </a:t>
                      </a:r>
                    </a:p>
                  </a:txBody>
                  <a:tcPr marL="12700" marR="12700" marT="12700" marB="0" anchor="ctr">
                    <a:lnL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10.00 </a:t>
                      </a:r>
                    </a:p>
                  </a:txBody>
                  <a:tcPr marL="12700" marR="12700" marT="12700" marB="0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3A2C7"/>
                    </a:solidFill>
                  </a:tcPr>
                </a:tc>
              </a:tr>
              <a:tr h="0">
                <a:tc vMerge="1">
                  <a:txBody>
                    <a:bodyPr/>
                    <a:lstStyle/>
                    <a:p>
                      <a:endParaRPr kumimoji="1" lang="ja-JP" altLang="en-US" sz="1400" b="1" dirty="0">
                        <a:latin typeface="+mj-lt"/>
                      </a:endParaRPr>
                    </a:p>
                  </a:txBody>
                  <a:tcPr anchor="ctr">
                    <a:lnL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Travel &amp; others</a:t>
                      </a: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b="1" dirty="0">
                        <a:latin typeface="+mj-lt"/>
                      </a:endParaRPr>
                    </a:p>
                  </a:txBody>
                  <a:tcPr anchor="ctr">
                    <a:lnL>
                      <a:noFill/>
                    </a:lnL>
                    <a:lnR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3.24 </a:t>
                      </a:r>
                    </a:p>
                  </a:txBody>
                  <a:tcPr marL="12700" marR="12700" marT="12700" marB="0" anchor="ctr">
                    <a:lnL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1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3.15 </a:t>
                      </a:r>
                    </a:p>
                  </a:txBody>
                  <a:tcPr marL="12700" marR="12700" marT="12700" marB="0" anchor="ctr">
                    <a:lnL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0.11 </a:t>
                      </a:r>
                    </a:p>
                  </a:txBody>
                  <a:tcPr marL="12700" marR="12700" marT="12700" marB="0" anchor="ctr">
                    <a:lnL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1.00 </a:t>
                      </a:r>
                    </a:p>
                  </a:txBody>
                  <a:tcPr marL="12700" marR="12700" marT="12700" marB="0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3A2C7"/>
                    </a:solidFill>
                  </a:tcPr>
                </a:tc>
              </a:tr>
              <a:tr h="0">
                <a:tc vMerge="1">
                  <a:txBody>
                    <a:bodyPr/>
                    <a:lstStyle/>
                    <a:p>
                      <a:endParaRPr kumimoji="1" lang="ja-JP" altLang="en-US" sz="1400" b="1" dirty="0">
                        <a:latin typeface="+mj-lt"/>
                      </a:endParaRPr>
                    </a:p>
                  </a:txBody>
                  <a:tcPr anchor="ctr">
                    <a:lnL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R&amp;D for HFM</a:t>
                      </a: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b="1" dirty="0">
                        <a:latin typeface="+mj-lt"/>
                      </a:endParaRPr>
                    </a:p>
                  </a:txBody>
                  <a:tcPr anchor="ctr">
                    <a:lnL>
                      <a:noFill/>
                    </a:lnL>
                    <a:lnR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6.80 </a:t>
                      </a:r>
                    </a:p>
                  </a:txBody>
                  <a:tcPr marL="12700" marR="12700" marT="12700" marB="0" anchor="ctr">
                    <a:lnL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0.94 </a:t>
                      </a:r>
                    </a:p>
                  </a:txBody>
                  <a:tcPr marL="12700" marR="12700" marT="12700" marB="0" anchor="ctr">
                    <a:lnL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0.02 </a:t>
                      </a:r>
                    </a:p>
                  </a:txBody>
                  <a:tcPr marL="12700" marR="12700" marT="12700" marB="0" anchor="ctr">
                    <a:lnL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1.00 </a:t>
                      </a:r>
                    </a:p>
                  </a:txBody>
                  <a:tcPr marL="12700" marR="12700" marT="12700" marB="0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3A2C7"/>
                    </a:solidFill>
                  </a:tcPr>
                </a:tc>
              </a:tr>
              <a:tr h="0">
                <a:tc vMerge="1">
                  <a:txBody>
                    <a:bodyPr/>
                    <a:lstStyle/>
                    <a:p>
                      <a:endParaRPr kumimoji="1" lang="ja-JP" altLang="en-US" sz="1400" b="1" dirty="0">
                        <a:latin typeface="+mj-lt"/>
                      </a:endParaRPr>
                    </a:p>
                  </a:txBody>
                  <a:tcPr anchor="ctr">
                    <a:lnL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Carry over</a:t>
                      </a: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b="1" dirty="0">
                        <a:latin typeface="+mj-lt"/>
                      </a:endParaRPr>
                    </a:p>
                  </a:txBody>
                  <a:tcPr anchor="ctr">
                    <a:lnL>
                      <a:noFill/>
                    </a:lnL>
                    <a:lnR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11.83 </a:t>
                      </a:r>
                    </a:p>
                  </a:txBody>
                  <a:tcPr marL="12700" marR="12700" marT="12700" marB="0" anchor="ctr">
                    <a:lnL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21.45 </a:t>
                      </a:r>
                    </a:p>
                  </a:txBody>
                  <a:tcPr marL="12700" marR="12700" marT="12700" marB="0" anchor="ctr">
                    <a:lnL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25.00 </a:t>
                      </a:r>
                    </a:p>
                  </a:txBody>
                  <a:tcPr marL="12700" marR="12700" marT="12700" marB="0" anchor="ctr">
                    <a:lnL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25.00 </a:t>
                      </a:r>
                    </a:p>
                  </a:txBody>
                  <a:tcPr marL="12700" marR="12700" marT="12700" marB="0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3A2C7"/>
                    </a:solidFill>
                  </a:tcPr>
                </a:tc>
              </a:tr>
              <a:tr h="72814">
                <a:tc vMerge="1">
                  <a:txBody>
                    <a:bodyPr/>
                    <a:lstStyle/>
                    <a:p>
                      <a:endParaRPr kumimoji="1" lang="ja-JP" altLang="en-US" sz="1400" b="1" dirty="0">
                        <a:latin typeface="+mj-lt"/>
                      </a:endParaRPr>
                    </a:p>
                  </a:txBody>
                  <a:tcPr anchor="ctr">
                    <a:lnL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r" fontAlgn="b"/>
                      <a:r>
                        <a:rPr lang="en-US" altLang="ja-JP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Total</a:t>
                      </a:r>
                      <a:endParaRPr lang="ja-JP" alt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ja-JP" alt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2700" marR="12700" marT="12700" marB="0" anchor="ctr">
                    <a:lnL>
                      <a:noFill/>
                    </a:lnL>
                    <a:lnR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125.86 </a:t>
                      </a:r>
                    </a:p>
                  </a:txBody>
                  <a:tcPr marL="12700" marR="12700" marT="12700" marB="0" anchor="ctr">
                    <a:lnL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123.66 </a:t>
                      </a:r>
                    </a:p>
                  </a:txBody>
                  <a:tcPr marL="12700" marR="12700" marT="12700" marB="0" anchor="ctr">
                    <a:lnL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-</a:t>
                      </a:r>
                    </a:p>
                  </a:txBody>
                  <a:tcPr marL="12700" marR="12700" marT="12700" marB="0" anchor="ctr">
                    <a:lnL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102.82 </a:t>
                      </a:r>
                    </a:p>
                  </a:txBody>
                  <a:tcPr marL="12700" marR="12700" marT="12700" marB="0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3A2C7"/>
                    </a:solidFill>
                  </a:tcPr>
                </a:tc>
              </a:tr>
            </a:tbl>
          </a:graphicData>
        </a:graphic>
      </p:graphicFrame>
      <p:sp>
        <p:nvSpPr>
          <p:cNvPr id="12" name="フッター プレースホルダー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CERN-KEK Committee, 10th Meeting</a:t>
            </a:r>
            <a:endParaRPr lang="en-US"/>
          </a:p>
        </p:txBody>
      </p:sp>
      <p:sp>
        <p:nvSpPr>
          <p:cNvPr id="15" name="日付プレースホルダー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2015/07/30</a:t>
            </a:r>
            <a:endParaRPr lang="en-US"/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6176433" y="5972201"/>
            <a:ext cx="221086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 smtClean="0"/>
              <a:t>Unit: </a:t>
            </a:r>
            <a:r>
              <a:rPr kumimoji="1" lang="en-US" altLang="ja-JP" sz="1400" dirty="0" err="1" smtClean="0"/>
              <a:t>MJYen</a:t>
            </a:r>
            <a:r>
              <a:rPr kumimoji="1" lang="en-US" altLang="ja-JP" sz="1400" dirty="0" smtClean="0"/>
              <a:t> (~10kCHF)</a:t>
            </a:r>
          </a:p>
          <a:p>
            <a:r>
              <a:rPr kumimoji="1" lang="en-US" altLang="ja-JP" sz="1400" dirty="0" smtClean="0"/>
              <a:t>* Assuming 100 </a:t>
            </a:r>
            <a:r>
              <a:rPr kumimoji="1" lang="en-US" altLang="ja-JP" sz="1400" dirty="0" err="1" smtClean="0"/>
              <a:t>JYen</a:t>
            </a:r>
            <a:r>
              <a:rPr kumimoji="1" lang="en-US" altLang="ja-JP" sz="1400" dirty="0" smtClean="0"/>
              <a:t>=1 CHF</a:t>
            </a:r>
            <a:endParaRPr kumimoji="1" lang="ja-JP" altLang="en-US" sz="1400" dirty="0"/>
          </a:p>
        </p:txBody>
      </p:sp>
    </p:spTree>
    <p:extLst>
      <p:ext uri="{BB962C8B-B14F-4D97-AF65-F5344CB8AC3E}">
        <p14:creationId xmlns:p14="http://schemas.microsoft.com/office/powerpoint/2010/main" val="6720174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0" y="0"/>
            <a:ext cx="2844800" cy="825500"/>
          </a:xfrm>
        </p:spPr>
        <p:txBody>
          <a:bodyPr/>
          <a:lstStyle/>
          <a:p>
            <a:pPr algn="l"/>
            <a:r>
              <a:rPr kumimoji="1" lang="en-US" altLang="ja-JP" b="1" dirty="0" smtClean="0">
                <a:solidFill>
                  <a:srgbClr val="4F81BD"/>
                </a:solidFill>
              </a:rPr>
              <a:t>Summary</a:t>
            </a:r>
            <a:endParaRPr kumimoji="1" lang="ja-JP" altLang="en-US" b="1" dirty="0">
              <a:solidFill>
                <a:srgbClr val="4F81BD"/>
              </a:solidFill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01600" y="753532"/>
            <a:ext cx="8500533" cy="5613401"/>
          </a:xfrm>
        </p:spPr>
        <p:txBody>
          <a:bodyPr>
            <a:normAutofit/>
          </a:bodyPr>
          <a:lstStyle/>
          <a:p>
            <a:pPr algn="just"/>
            <a:r>
              <a:rPr kumimoji="1" lang="en-US" altLang="ja-JP" sz="2000" dirty="0" smtClean="0"/>
              <a:t>KEK has been engaged in the FP7 </a:t>
            </a:r>
            <a:r>
              <a:rPr kumimoji="1" lang="en-US" altLang="ja-JP" sz="2000" dirty="0" err="1" smtClean="0"/>
              <a:t>HiLumi</a:t>
            </a:r>
            <a:r>
              <a:rPr kumimoji="1" lang="en-US" altLang="ja-JP" sz="2000" dirty="0" smtClean="0"/>
              <a:t>-LHC design study. R&amp;D of </a:t>
            </a:r>
            <a:r>
              <a:rPr kumimoji="1" lang="en-US" altLang="ja-JP" sz="2000" dirty="0"/>
              <a:t>the beam separation dipole magnet, </a:t>
            </a:r>
            <a:r>
              <a:rPr kumimoji="1" lang="en-US" altLang="ja-JP" sz="2000" dirty="0" smtClean="0"/>
              <a:t>MBXF for D1, including the 2-m model is underway with supports of CERN.</a:t>
            </a:r>
          </a:p>
          <a:p>
            <a:pPr algn="just"/>
            <a:endParaRPr kumimoji="1" lang="en-US" altLang="ja-JP" sz="2000" dirty="0" smtClean="0"/>
          </a:p>
          <a:p>
            <a:pPr algn="just"/>
            <a:r>
              <a:rPr kumimoji="1" lang="en-US" altLang="ja-JP" sz="2000" dirty="0" smtClean="0"/>
              <a:t>The design change of the coil end was made after the test coil development in Sep 2014. </a:t>
            </a:r>
          </a:p>
          <a:p>
            <a:pPr algn="just"/>
            <a:endParaRPr kumimoji="1" lang="en-US" altLang="ja-JP" sz="2000" dirty="0" smtClean="0"/>
          </a:p>
          <a:p>
            <a:pPr algn="just"/>
            <a:r>
              <a:rPr kumimoji="1" lang="en-US" altLang="ja-JP" sz="2000" dirty="0" smtClean="0"/>
              <a:t>200mm mechanical short model successfully demonstrated the mechanical design and assembly procedure including tooling.</a:t>
            </a:r>
          </a:p>
          <a:p>
            <a:pPr marL="0" indent="0" algn="just">
              <a:buNone/>
            </a:pPr>
            <a:r>
              <a:rPr kumimoji="1" lang="en-US" altLang="ja-JP" sz="2000" dirty="0" smtClean="0"/>
              <a:t> </a:t>
            </a:r>
            <a:endParaRPr kumimoji="1" lang="en-US" altLang="ja-JP" sz="2000" dirty="0"/>
          </a:p>
          <a:p>
            <a:pPr algn="just"/>
            <a:r>
              <a:rPr kumimoji="1" lang="en-US" altLang="ja-JP" sz="2000" dirty="0" smtClean="0"/>
              <a:t>Fabrication of the </a:t>
            </a:r>
            <a:r>
              <a:rPr kumimoji="1" lang="en-US" altLang="ja-JP" sz="2000" dirty="0"/>
              <a:t>1</a:t>
            </a:r>
            <a:r>
              <a:rPr kumimoji="1" lang="en-US" altLang="ja-JP" sz="2000" baseline="30000" dirty="0"/>
              <a:t>st</a:t>
            </a:r>
            <a:r>
              <a:rPr kumimoji="1" lang="en-US" altLang="ja-JP" sz="2000" dirty="0"/>
              <a:t> 2m model </a:t>
            </a:r>
            <a:r>
              <a:rPr kumimoji="1" lang="en-US" altLang="ja-JP" sz="2000" dirty="0" smtClean="0"/>
              <a:t>magnet started with the coil winding in July 2015. The magnet will be completed within 2015 followed by the cold testing at the vertical cryostat in early 2016.</a:t>
            </a:r>
          </a:p>
          <a:p>
            <a:pPr lvl="1" algn="just"/>
            <a:r>
              <a:rPr kumimoji="1" lang="en-US" altLang="ja-JP" sz="2000" dirty="0" smtClean="0"/>
              <a:t>The 1</a:t>
            </a:r>
            <a:r>
              <a:rPr kumimoji="1" lang="en-US" altLang="ja-JP" sz="2000" baseline="30000" dirty="0" smtClean="0"/>
              <a:t>st</a:t>
            </a:r>
            <a:r>
              <a:rPr kumimoji="1" lang="en-US" altLang="ja-JP" sz="2000" dirty="0" smtClean="0"/>
              <a:t> model will be sent to CERN spring 2016.</a:t>
            </a:r>
          </a:p>
          <a:p>
            <a:pPr algn="just"/>
            <a:endParaRPr kumimoji="1" lang="en-US" altLang="ja-JP" sz="2000" dirty="0" smtClean="0"/>
          </a:p>
          <a:p>
            <a:pPr algn="just"/>
            <a:r>
              <a:rPr kumimoji="1" lang="en-US" altLang="ja-JP" sz="2000" dirty="0" smtClean="0"/>
              <a:t>The 2</a:t>
            </a:r>
            <a:r>
              <a:rPr kumimoji="1" lang="en-US" altLang="ja-JP" sz="2000" baseline="30000" dirty="0" smtClean="0"/>
              <a:t>nd</a:t>
            </a:r>
            <a:r>
              <a:rPr kumimoji="1" lang="en-US" altLang="ja-JP" sz="2000" dirty="0" smtClean="0"/>
              <a:t> 2m model magnet is also planned to be fabricated after evaluating the performance of the 1</a:t>
            </a:r>
            <a:r>
              <a:rPr kumimoji="1" lang="en-US" altLang="ja-JP" sz="2000" baseline="30000" dirty="0" smtClean="0"/>
              <a:t>st</a:t>
            </a:r>
            <a:r>
              <a:rPr kumimoji="1" lang="en-US" altLang="ja-JP" sz="2000" dirty="0" smtClean="0"/>
              <a:t> model.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33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フッター プレースホルダー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CERN-KEK Committee, 10th Meeting</a:t>
            </a:r>
            <a:endParaRPr lang="en-US"/>
          </a:p>
        </p:txBody>
      </p:sp>
      <p:sp>
        <p:nvSpPr>
          <p:cNvPr id="8" name="日付プレースホルダー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2015/07/30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12456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9267" y="0"/>
            <a:ext cx="9535006" cy="639762"/>
          </a:xfrm>
        </p:spPr>
        <p:txBody>
          <a:bodyPr>
            <a:normAutofit fontScale="90000"/>
          </a:bodyPr>
          <a:lstStyle/>
          <a:p>
            <a:pPr algn="l"/>
            <a:r>
              <a:rPr kumimoji="1" lang="en-US" altLang="ja-JP" b="1" dirty="0" err="1" smtClean="0">
                <a:solidFill>
                  <a:schemeClr val="accent1"/>
                </a:solidFill>
              </a:rPr>
              <a:t>HiLumi</a:t>
            </a:r>
            <a:r>
              <a:rPr kumimoji="1" lang="en-US" altLang="ja-JP" b="1" dirty="0" smtClean="0">
                <a:solidFill>
                  <a:schemeClr val="accent1"/>
                </a:solidFill>
              </a:rPr>
              <a:t> LHC</a:t>
            </a:r>
            <a:r>
              <a:rPr kumimoji="1" lang="en-US" altLang="ja-JP" b="1" dirty="0">
                <a:solidFill>
                  <a:schemeClr val="accent1"/>
                </a:solidFill>
              </a:rPr>
              <a:t> </a:t>
            </a:r>
            <a:r>
              <a:rPr kumimoji="1" lang="en-US" altLang="ja-JP" b="1" dirty="0" smtClean="0">
                <a:solidFill>
                  <a:schemeClr val="accent1"/>
                </a:solidFill>
              </a:rPr>
              <a:t>Meeting at KEK</a:t>
            </a:r>
            <a:endParaRPr kumimoji="1" lang="ja-JP" altLang="en-US" b="1" dirty="0">
              <a:solidFill>
                <a:schemeClr val="accent1"/>
              </a:solidFill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13266" y="618068"/>
            <a:ext cx="8830733" cy="2777066"/>
          </a:xfrm>
        </p:spPr>
        <p:txBody>
          <a:bodyPr>
            <a:normAutofit/>
          </a:bodyPr>
          <a:lstStyle/>
          <a:p>
            <a:r>
              <a:rPr kumimoji="1" lang="en-US" altLang="ja-JP" sz="2200" dirty="0" smtClean="0"/>
              <a:t>4</a:t>
            </a:r>
            <a:r>
              <a:rPr kumimoji="1" lang="en-US" altLang="ja-JP" sz="2200" baseline="30000" dirty="0" smtClean="0"/>
              <a:t>th</a:t>
            </a:r>
            <a:r>
              <a:rPr kumimoji="1" lang="en-US" altLang="ja-JP" sz="2200" dirty="0" smtClean="0"/>
              <a:t> Joint </a:t>
            </a:r>
            <a:r>
              <a:rPr kumimoji="1" lang="en-US" altLang="ja-JP" sz="2200" dirty="0" err="1" smtClean="0"/>
              <a:t>HiLumi</a:t>
            </a:r>
            <a:r>
              <a:rPr kumimoji="1" lang="en-US" altLang="ja-JP" sz="2200" dirty="0" smtClean="0"/>
              <a:t> LHC-LARP Annual Meeting. </a:t>
            </a:r>
            <a:r>
              <a:rPr lang="en-US" altLang="ja-JP" sz="2200" dirty="0" smtClean="0"/>
              <a:t>Nov. 17 – 21, 2014 at KEK, Tsukuba, Japan.</a:t>
            </a:r>
          </a:p>
          <a:p>
            <a:r>
              <a:rPr lang="en-US" altLang="ja-JP" sz="2400" dirty="0"/>
              <a:t>More than 110 </a:t>
            </a:r>
            <a:r>
              <a:rPr lang="en-US" altLang="ja-JP" sz="2400" dirty="0" smtClean="0"/>
              <a:t>experts joined the meeting.</a:t>
            </a:r>
            <a:endParaRPr kumimoji="1" lang="en-US" altLang="ja-JP" sz="2200" dirty="0" smtClean="0"/>
          </a:p>
          <a:p>
            <a:pPr lvl="1"/>
            <a:r>
              <a:rPr lang="en-US" altLang="ja-JP" sz="2200" dirty="0" smtClean="0"/>
              <a:t>https</a:t>
            </a:r>
            <a:r>
              <a:rPr lang="en-US" altLang="ja-JP" sz="2200" dirty="0"/>
              <a:t>://</a:t>
            </a:r>
            <a:r>
              <a:rPr lang="en-US" altLang="ja-JP" sz="2200" dirty="0" err="1"/>
              <a:t>indico.cern.ch</a:t>
            </a:r>
            <a:r>
              <a:rPr lang="en-US" altLang="ja-JP" sz="2200" dirty="0"/>
              <a:t>/event/326148</a:t>
            </a:r>
            <a:r>
              <a:rPr lang="en-US" altLang="ja-JP" sz="2200" dirty="0" smtClean="0"/>
              <a:t>/</a:t>
            </a:r>
            <a:endParaRPr kumimoji="1" lang="ja-JP" altLang="en-US" sz="2200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6553200" y="6546850"/>
            <a:ext cx="2133600" cy="365125"/>
          </a:xfrm>
        </p:spPr>
        <p:txBody>
          <a:bodyPr/>
          <a:lstStyle/>
          <a:p>
            <a:fld id="{8A7F4E81-994E-064A-9B42-01AFEB1F7780}" type="slidenum">
              <a:rPr lang="ja-JP" altLang="en-US" smtClean="0"/>
              <a:pPr/>
              <a:t>4</a:t>
            </a:fld>
            <a:endParaRPr lang="ja-JP" altLang="en-US"/>
          </a:p>
        </p:txBody>
      </p:sp>
      <p:pic>
        <p:nvPicPr>
          <p:cNvPr id="7" name="図 6" descr="PB180016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1348" y="2607733"/>
            <a:ext cx="5417851" cy="4064000"/>
          </a:xfrm>
          <a:prstGeom prst="rect">
            <a:avLst/>
          </a:prstGeom>
        </p:spPr>
      </p:pic>
      <p:pic>
        <p:nvPicPr>
          <p:cNvPr id="8" name="図 7" descr="Annual Meeting Poster_jp2.pdf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35510" y="2810932"/>
            <a:ext cx="2427490" cy="3412067"/>
          </a:xfrm>
          <a:prstGeom prst="rect">
            <a:avLst/>
          </a:prstGeom>
        </p:spPr>
      </p:pic>
      <p:sp>
        <p:nvSpPr>
          <p:cNvPr id="9" name="フッター プレースホルダー 8"/>
          <p:cNvSpPr>
            <a:spLocks noGrp="1"/>
          </p:cNvSpPr>
          <p:nvPr>
            <p:ph type="ftr" sz="quarter" idx="11"/>
          </p:nvPr>
        </p:nvSpPr>
        <p:spPr>
          <a:xfrm>
            <a:off x="3124200" y="6559546"/>
            <a:ext cx="2895600" cy="365125"/>
          </a:xfrm>
        </p:spPr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CERN-KEK Committee, 10th Meeting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10" name="日付プレースホルダー 9"/>
          <p:cNvSpPr>
            <a:spLocks noGrp="1"/>
          </p:cNvSpPr>
          <p:nvPr>
            <p:ph type="dt" sz="half" idx="10"/>
          </p:nvPr>
        </p:nvSpPr>
        <p:spPr>
          <a:xfrm>
            <a:off x="457200" y="6559546"/>
            <a:ext cx="2133600" cy="365125"/>
          </a:xfrm>
        </p:spPr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2015/07/30</a:t>
            </a:r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8243557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9267" y="0"/>
            <a:ext cx="9535006" cy="639762"/>
          </a:xfrm>
        </p:spPr>
        <p:txBody>
          <a:bodyPr>
            <a:normAutofit fontScale="90000"/>
          </a:bodyPr>
          <a:lstStyle/>
          <a:p>
            <a:pPr algn="l"/>
            <a:r>
              <a:rPr kumimoji="1" lang="en-US" altLang="ja-JP" b="1" dirty="0" smtClean="0">
                <a:solidFill>
                  <a:schemeClr val="accent1"/>
                </a:solidFill>
              </a:rPr>
              <a:t>New Agreement under </a:t>
            </a:r>
            <a:r>
              <a:rPr kumimoji="1" lang="en-US" altLang="ja-JP" b="1" dirty="0" err="1" smtClean="0">
                <a:solidFill>
                  <a:schemeClr val="accent1"/>
                </a:solidFill>
              </a:rPr>
              <a:t>MoU</a:t>
            </a:r>
            <a:endParaRPr kumimoji="1" lang="ja-JP" altLang="en-US" b="1" dirty="0">
              <a:solidFill>
                <a:schemeClr val="accent1"/>
              </a:solidFill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86448" y="560341"/>
            <a:ext cx="8187651" cy="766809"/>
          </a:xfrm>
        </p:spPr>
        <p:txBody>
          <a:bodyPr>
            <a:noAutofit/>
          </a:bodyPr>
          <a:lstStyle/>
          <a:p>
            <a:r>
              <a:rPr kumimoji="1" lang="en-US" altLang="ja-JP" sz="1800" dirty="0" smtClean="0"/>
              <a:t>“Collaboration on </a:t>
            </a:r>
            <a:r>
              <a:rPr kumimoji="1" lang="en-US" altLang="ja-JP" sz="1800" b="1" dirty="0" smtClean="0">
                <a:solidFill>
                  <a:srgbClr val="FF6600"/>
                </a:solidFill>
              </a:rPr>
              <a:t>R&amp;D on SC magnets for the HL-LHC</a:t>
            </a:r>
            <a:r>
              <a:rPr kumimoji="1" lang="en-US" altLang="ja-JP" sz="1800" dirty="0" smtClean="0"/>
              <a:t> and </a:t>
            </a:r>
            <a:r>
              <a:rPr kumimoji="1" lang="en-US" altLang="ja-JP" sz="1800" b="1" dirty="0" smtClean="0">
                <a:solidFill>
                  <a:srgbClr val="0000FF"/>
                </a:solidFill>
              </a:rPr>
              <a:t>future accelerators”</a:t>
            </a:r>
          </a:p>
          <a:p>
            <a:r>
              <a:rPr kumimoji="1" lang="en-US" altLang="ja-JP" sz="1800" dirty="0" smtClean="0"/>
              <a:t>Effect: March 2015 ~ </a:t>
            </a:r>
            <a:endParaRPr kumimoji="1" lang="ja-JP" altLang="en-US" sz="1800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6553200" y="6538382"/>
            <a:ext cx="2133600" cy="365125"/>
          </a:xfrm>
        </p:spPr>
        <p:txBody>
          <a:bodyPr/>
          <a:lstStyle/>
          <a:p>
            <a:fld id="{8A7F4E81-994E-064A-9B42-01AFEB1F7780}" type="slidenum">
              <a:rPr lang="ja-JP" altLang="en-US" smtClean="0"/>
              <a:pPr/>
              <a:t>5</a:t>
            </a:fld>
            <a:endParaRPr lang="ja-JP" altLang="en-US"/>
          </a:p>
        </p:txBody>
      </p:sp>
      <p:pic>
        <p:nvPicPr>
          <p:cNvPr id="9" name="図 8" descr="CERN_Appendix15_2015_signed.pdf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0441" y="1443181"/>
            <a:ext cx="3508199" cy="4964544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0" name="図 9" descr="CERN_Appendix15_2015_signed.pdf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91746" y="1443181"/>
            <a:ext cx="3510642" cy="496800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7" name="フッター プレースホルダー 6"/>
          <p:cNvSpPr>
            <a:spLocks noGrp="1"/>
          </p:cNvSpPr>
          <p:nvPr>
            <p:ph type="ftr" sz="quarter" idx="11"/>
          </p:nvPr>
        </p:nvSpPr>
        <p:spPr>
          <a:xfrm>
            <a:off x="3124200" y="6538382"/>
            <a:ext cx="2895600" cy="365125"/>
          </a:xfrm>
        </p:spPr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CERN-KEK Committee, 10th Meeting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8" name="日付プレースホルダー 7"/>
          <p:cNvSpPr>
            <a:spLocks noGrp="1"/>
          </p:cNvSpPr>
          <p:nvPr>
            <p:ph type="dt" sz="half" idx="10"/>
          </p:nvPr>
        </p:nvSpPr>
        <p:spPr>
          <a:xfrm>
            <a:off x="457200" y="6538382"/>
            <a:ext cx="2133600" cy="365125"/>
          </a:xfrm>
        </p:spPr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2015/07/30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2000207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9267" y="0"/>
            <a:ext cx="9535006" cy="639762"/>
          </a:xfrm>
        </p:spPr>
        <p:txBody>
          <a:bodyPr>
            <a:normAutofit fontScale="90000"/>
          </a:bodyPr>
          <a:lstStyle/>
          <a:p>
            <a:pPr algn="l"/>
            <a:r>
              <a:rPr kumimoji="1" lang="en-US" altLang="ja-JP" b="1" dirty="0" smtClean="0">
                <a:solidFill>
                  <a:schemeClr val="accent1"/>
                </a:solidFill>
              </a:rPr>
              <a:t>Support from CERN </a:t>
            </a:r>
            <a:endParaRPr kumimoji="1" lang="ja-JP" altLang="en-US" b="1" dirty="0">
              <a:solidFill>
                <a:schemeClr val="accent1"/>
              </a:solidFill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54000" y="560341"/>
            <a:ext cx="9063181" cy="1573259"/>
          </a:xfrm>
        </p:spPr>
        <p:txBody>
          <a:bodyPr>
            <a:normAutofit/>
          </a:bodyPr>
          <a:lstStyle/>
          <a:p>
            <a:r>
              <a:rPr lang="en-US" altLang="ja-JP" sz="1800" dirty="0" smtClean="0"/>
              <a:t>A new Commissioned Research Contract to support development of model magnet at KEK.</a:t>
            </a:r>
          </a:p>
          <a:p>
            <a:pPr lvl="1"/>
            <a:r>
              <a:rPr lang="en-US" altLang="ja-JP" sz="1800" dirty="0" smtClean="0"/>
              <a:t>200 </a:t>
            </a:r>
            <a:r>
              <a:rPr lang="en-US" altLang="ja-JP" sz="1800" dirty="0" err="1" smtClean="0"/>
              <a:t>kCHF</a:t>
            </a:r>
            <a:r>
              <a:rPr lang="en-US" altLang="ja-JP" sz="1800" dirty="0" smtClean="0"/>
              <a:t>, April 1, 2015 to March 31, 2017.</a:t>
            </a:r>
          </a:p>
          <a:p>
            <a:r>
              <a:rPr kumimoji="1" lang="en-US" altLang="ja-JP" sz="1800" dirty="0" smtClean="0"/>
              <a:t>One 2m long model magnet will be sent to CERN (March 2016).</a:t>
            </a:r>
          </a:p>
          <a:p>
            <a:pPr lvl="1"/>
            <a:r>
              <a:rPr kumimoji="1" lang="en-US" altLang="ja-JP" sz="1800" dirty="0" smtClean="0"/>
              <a:t>For mutual performance evaluation at KEK and at CERN.</a:t>
            </a:r>
          </a:p>
          <a:p>
            <a:pPr lvl="1"/>
            <a:r>
              <a:rPr kumimoji="1" lang="en-US" altLang="ja-JP" sz="1800" dirty="0" smtClean="0"/>
              <a:t>For development of HTS insert coil at CERN.</a:t>
            </a: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6553200" y="6523565"/>
            <a:ext cx="2133600" cy="365125"/>
          </a:xfrm>
        </p:spPr>
        <p:txBody>
          <a:bodyPr/>
          <a:lstStyle/>
          <a:p>
            <a:fld id="{8A7F4E81-994E-064A-9B42-01AFEB1F7780}" type="slidenum">
              <a:rPr lang="ja-JP" altLang="en-US" smtClean="0"/>
              <a:pPr/>
              <a:t>6</a:t>
            </a:fld>
            <a:endParaRPr lang="ja-JP" altLang="en-US"/>
          </a:p>
        </p:txBody>
      </p:sp>
      <p:pic>
        <p:nvPicPr>
          <p:cNvPr id="7" name="図 6" descr="2015D001 CERN契約書.pdf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11300" y="2273300"/>
            <a:ext cx="3052731" cy="4320000"/>
          </a:xfrm>
          <a:prstGeom prst="rect">
            <a:avLst/>
          </a:prstGeom>
          <a:ln>
            <a:solidFill>
              <a:srgbClr val="000000"/>
            </a:solidFill>
          </a:ln>
        </p:spPr>
      </p:pic>
      <p:pic>
        <p:nvPicPr>
          <p:cNvPr id="8" name="図 7" descr="2015D001 CERN契約書.pdf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11700" y="2273300"/>
            <a:ext cx="3052731" cy="4320000"/>
          </a:xfrm>
          <a:prstGeom prst="rect">
            <a:avLst/>
          </a:prstGeom>
          <a:ln>
            <a:solidFill>
              <a:srgbClr val="000000"/>
            </a:solidFill>
          </a:ln>
        </p:spPr>
      </p:pic>
      <p:sp>
        <p:nvSpPr>
          <p:cNvPr id="9" name="フッター プレースホルダー 8"/>
          <p:cNvSpPr>
            <a:spLocks noGrp="1"/>
          </p:cNvSpPr>
          <p:nvPr>
            <p:ph type="ftr" sz="quarter" idx="11"/>
          </p:nvPr>
        </p:nvSpPr>
        <p:spPr>
          <a:xfrm>
            <a:off x="3124200" y="6523565"/>
            <a:ext cx="2895600" cy="365125"/>
          </a:xfrm>
        </p:spPr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CERN-KEK Committee, 10th Meeting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10" name="日付プレースホルダー 9"/>
          <p:cNvSpPr>
            <a:spLocks noGrp="1"/>
          </p:cNvSpPr>
          <p:nvPr>
            <p:ph type="dt" sz="half" idx="10"/>
          </p:nvPr>
        </p:nvSpPr>
        <p:spPr>
          <a:xfrm>
            <a:off x="457200" y="6523565"/>
            <a:ext cx="2133600" cy="365125"/>
          </a:xfrm>
        </p:spPr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2015/07/30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659265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9267" y="0"/>
            <a:ext cx="9535006" cy="639762"/>
          </a:xfrm>
        </p:spPr>
        <p:txBody>
          <a:bodyPr>
            <a:normAutofit fontScale="90000"/>
          </a:bodyPr>
          <a:lstStyle/>
          <a:p>
            <a:pPr algn="l"/>
            <a:r>
              <a:rPr kumimoji="1" lang="en-US" altLang="ja-JP" b="1" dirty="0" smtClean="0">
                <a:solidFill>
                  <a:schemeClr val="accent1"/>
                </a:solidFill>
              </a:rPr>
              <a:t>A Long-term </a:t>
            </a:r>
            <a:r>
              <a:rPr kumimoji="1" lang="en-US" altLang="ja-JP" b="1" dirty="0" smtClean="0">
                <a:solidFill>
                  <a:schemeClr val="accent1"/>
                </a:solidFill>
              </a:rPr>
              <a:t>In</a:t>
            </a:r>
            <a:r>
              <a:rPr kumimoji="1" lang="en-US" altLang="ja-JP" b="1" dirty="0" smtClean="0">
                <a:solidFill>
                  <a:schemeClr val="accent1"/>
                </a:solidFill>
              </a:rPr>
              <a:t>vited Fellow </a:t>
            </a:r>
            <a:r>
              <a:rPr kumimoji="1" lang="en-US" altLang="ja-JP" b="1" dirty="0" smtClean="0">
                <a:solidFill>
                  <a:schemeClr val="accent1"/>
                </a:solidFill>
              </a:rPr>
              <a:t>from CERN </a:t>
            </a:r>
            <a:endParaRPr kumimoji="1" lang="ja-JP" altLang="en-US" b="1" dirty="0">
              <a:solidFill>
                <a:schemeClr val="accent1"/>
              </a:solidFill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06401" y="824501"/>
            <a:ext cx="7833360" cy="4458699"/>
          </a:xfrm>
        </p:spPr>
        <p:txBody>
          <a:bodyPr>
            <a:noAutofit/>
          </a:bodyPr>
          <a:lstStyle/>
          <a:p>
            <a:r>
              <a:rPr lang="en-US" altLang="ja-JP" sz="1800" b="1" dirty="0" smtClean="0">
                <a:solidFill>
                  <a:srgbClr val="FF6600"/>
                </a:solidFill>
              </a:rPr>
              <a:t>Andrea MUSSO</a:t>
            </a:r>
            <a:r>
              <a:rPr lang="en-US" altLang="ja-JP" sz="1800" dirty="0" smtClean="0"/>
              <a:t> (TE-MSC-CMI) visited KEK </a:t>
            </a:r>
            <a:r>
              <a:rPr lang="en-US" altLang="ja-JP" sz="1800" dirty="0" smtClean="0"/>
              <a:t>from Dec. 2014 to May 2015 and participated to the 2m long model magnet development for the HL-LHC.</a:t>
            </a:r>
          </a:p>
          <a:p>
            <a:pPr lvl="1"/>
            <a:r>
              <a:rPr lang="en-US" altLang="ja-JP" sz="1800" dirty="0" smtClean="0"/>
              <a:t>Thanks to KEK for this invitation program.</a:t>
            </a:r>
          </a:p>
          <a:p>
            <a:pPr lvl="1"/>
            <a:r>
              <a:rPr lang="en-US" altLang="ja-JP" sz="1800" dirty="0" smtClean="0"/>
              <a:t>Thanks to CERN for the additional financial support for his visit.</a:t>
            </a:r>
          </a:p>
          <a:p>
            <a:endParaRPr lang="en-US" altLang="ja-JP" sz="1800" dirty="0" smtClean="0"/>
          </a:p>
          <a:p>
            <a:r>
              <a:rPr lang="en-US" altLang="ja-JP" sz="1800" dirty="0" smtClean="0"/>
              <a:t>He now becomes a link person at CERN to bridge KEK and CERN’s experts for development of the beam separation dipole magnets and cryostats.</a:t>
            </a:r>
          </a:p>
          <a:p>
            <a:pPr lvl="1"/>
            <a:r>
              <a:rPr lang="en-US" altLang="ja-JP" sz="1800" dirty="0" smtClean="0"/>
              <a:t>follow-up of the development and the construction at KEK </a:t>
            </a:r>
          </a:p>
          <a:p>
            <a:pPr lvl="2"/>
            <a:r>
              <a:rPr lang="en-US" altLang="ja-JP" sz="1800" dirty="0" smtClean="0"/>
              <a:t>Planning to re-visit KEK during development of the 2m model magnet in 2015.</a:t>
            </a:r>
          </a:p>
          <a:p>
            <a:pPr lvl="1"/>
            <a:r>
              <a:rPr lang="en-US" altLang="ja-JP" sz="1800" dirty="0" smtClean="0"/>
              <a:t>technical coordination for the practical and technical issues </a:t>
            </a:r>
            <a:r>
              <a:rPr lang="en-US" altLang="ja-JP" sz="1800" dirty="0"/>
              <a:t>with the CERN’ experts</a:t>
            </a:r>
            <a:r>
              <a:rPr lang="en-US" altLang="ja-JP" sz="1800" dirty="0" smtClean="0"/>
              <a:t>: cold mass specification, safety issues, cryostats, cryogenics, alignment…</a:t>
            </a:r>
          </a:p>
          <a:p>
            <a:pPr marL="0" indent="0">
              <a:buNone/>
            </a:pPr>
            <a:endParaRPr kumimoji="1" lang="en-US" altLang="ja-JP" sz="1800" dirty="0" smtClean="0"/>
          </a:p>
          <a:p>
            <a:pPr marL="0" indent="0">
              <a:buNone/>
            </a:pPr>
            <a:endParaRPr kumimoji="1" lang="en-US" altLang="ja-JP" sz="1800" dirty="0" smtClean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6553200" y="6523565"/>
            <a:ext cx="2133600" cy="365125"/>
          </a:xfrm>
        </p:spPr>
        <p:txBody>
          <a:bodyPr/>
          <a:lstStyle/>
          <a:p>
            <a:fld id="{8A7F4E81-994E-064A-9B42-01AFEB1F7780}" type="slidenum">
              <a:rPr lang="ja-JP" altLang="en-US" smtClean="0"/>
              <a:pPr/>
              <a:t>7</a:t>
            </a:fld>
            <a:endParaRPr lang="ja-JP" altLang="en-US"/>
          </a:p>
        </p:txBody>
      </p:sp>
      <p:sp>
        <p:nvSpPr>
          <p:cNvPr id="9" name="フッター プレースホルダー 8"/>
          <p:cNvSpPr>
            <a:spLocks noGrp="1"/>
          </p:cNvSpPr>
          <p:nvPr>
            <p:ph type="ftr" sz="quarter" idx="11"/>
          </p:nvPr>
        </p:nvSpPr>
        <p:spPr>
          <a:xfrm>
            <a:off x="3124200" y="6523565"/>
            <a:ext cx="2895600" cy="365125"/>
          </a:xfrm>
        </p:spPr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CERN-KEK Committee, 10th Meeting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10" name="日付プレースホルダー 9"/>
          <p:cNvSpPr>
            <a:spLocks noGrp="1"/>
          </p:cNvSpPr>
          <p:nvPr>
            <p:ph type="dt" sz="half" idx="10"/>
          </p:nvPr>
        </p:nvSpPr>
        <p:spPr>
          <a:xfrm>
            <a:off x="457200" y="6523565"/>
            <a:ext cx="2133600" cy="365125"/>
          </a:xfrm>
        </p:spPr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2015/07/30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0560207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9267" y="0"/>
            <a:ext cx="9535006" cy="639762"/>
          </a:xfrm>
        </p:spPr>
        <p:txBody>
          <a:bodyPr>
            <a:normAutofit fontScale="90000"/>
          </a:bodyPr>
          <a:lstStyle/>
          <a:p>
            <a:pPr algn="l"/>
            <a:r>
              <a:rPr kumimoji="1" lang="en-US" altLang="ja-JP" b="1" dirty="0" smtClean="0">
                <a:solidFill>
                  <a:schemeClr val="accent1"/>
                </a:solidFill>
              </a:rPr>
              <a:t>Activity within EC-FP7 “</a:t>
            </a:r>
            <a:r>
              <a:rPr kumimoji="1" lang="en-US" altLang="ja-JP" b="1" dirty="0" err="1" smtClean="0">
                <a:solidFill>
                  <a:schemeClr val="accent1"/>
                </a:solidFill>
              </a:rPr>
              <a:t>HiLumiLHC</a:t>
            </a:r>
            <a:r>
              <a:rPr kumimoji="1" lang="en-US" altLang="ja-JP" b="1" dirty="0" smtClean="0">
                <a:solidFill>
                  <a:schemeClr val="accent1"/>
                </a:solidFill>
              </a:rPr>
              <a:t>”</a:t>
            </a:r>
            <a:endParaRPr kumimoji="1" lang="ja-JP" altLang="en-US" b="1" dirty="0">
              <a:solidFill>
                <a:schemeClr val="accent1"/>
              </a:solidFill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54001" y="877841"/>
            <a:ext cx="4051299" cy="3186159"/>
          </a:xfrm>
        </p:spPr>
        <p:txBody>
          <a:bodyPr>
            <a:noAutofit/>
          </a:bodyPr>
          <a:lstStyle/>
          <a:p>
            <a:r>
              <a:rPr lang="en-US" altLang="ja-JP" sz="2000" dirty="0" smtClean="0"/>
              <a:t>WP3 IR Magnets</a:t>
            </a:r>
          </a:p>
          <a:p>
            <a:r>
              <a:rPr lang="en-US" altLang="ja-JP" sz="2000" dirty="0" smtClean="0"/>
              <a:t>Close communications and discussions with the colleagues from CERN, INFN, CIEMAT, CEA-</a:t>
            </a:r>
            <a:r>
              <a:rPr lang="en-US" altLang="ja-JP" sz="2000" dirty="0" err="1" smtClean="0"/>
              <a:t>Saclay</a:t>
            </a:r>
            <a:r>
              <a:rPr lang="en-US" altLang="ja-JP" sz="2000" dirty="0" smtClean="0"/>
              <a:t> and US-LARP on magnets as well as correctors, radiation, cryogenics, integration, etc.</a:t>
            </a:r>
          </a:p>
          <a:p>
            <a:r>
              <a:rPr lang="en-US" altLang="ja-JP" sz="2000" dirty="0" smtClean="0"/>
              <a:t>Year 2011 to 2015</a:t>
            </a:r>
          </a:p>
          <a:p>
            <a:pPr lvl="1"/>
            <a:r>
              <a:rPr lang="en-US" altLang="ja-JP" sz="2000" b="1" i="1" dirty="0" smtClean="0"/>
              <a:t>Deliverable Report</a:t>
            </a:r>
            <a:r>
              <a:rPr lang="en-US" altLang="ja-JP" sz="2000" dirty="0" smtClean="0"/>
              <a:t> is being prepared.</a:t>
            </a: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6553200" y="6521450"/>
            <a:ext cx="2133600" cy="365125"/>
          </a:xfrm>
        </p:spPr>
        <p:txBody>
          <a:bodyPr/>
          <a:lstStyle/>
          <a:p>
            <a:fld id="{8A7F4E81-994E-064A-9B42-01AFEB1F7780}" type="slidenum">
              <a:rPr lang="ja-JP" altLang="en-US" smtClean="0"/>
              <a:pPr/>
              <a:t>8</a:t>
            </a:fld>
            <a:endParaRPr lang="ja-JP" altLang="en-US"/>
          </a:p>
        </p:txBody>
      </p:sp>
      <p:pic>
        <p:nvPicPr>
          <p:cNvPr id="9" name="図 8" descr="HILUMILHC-MBXFdraftFinalRev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15738" y="0"/>
            <a:ext cx="4828262" cy="6832600"/>
          </a:xfrm>
          <a:prstGeom prst="rect">
            <a:avLst/>
          </a:prstGeom>
        </p:spPr>
      </p:pic>
      <p:sp>
        <p:nvSpPr>
          <p:cNvPr id="10" name="テキスト ボックス 9"/>
          <p:cNvSpPr txBox="1"/>
          <p:nvPr/>
        </p:nvSpPr>
        <p:spPr>
          <a:xfrm rot="2277452">
            <a:off x="5605550" y="2448868"/>
            <a:ext cx="2258551" cy="1323439"/>
          </a:xfrm>
          <a:prstGeom prst="rect">
            <a:avLst/>
          </a:prstGeom>
          <a:solidFill>
            <a:schemeClr val="bg1">
              <a:alpha val="60000"/>
            </a:schemeClr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8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draft</a:t>
            </a:r>
            <a:endParaRPr kumimoji="1" lang="ja-JP" altLang="en-US" sz="80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7" name="フッター プレースホルダー 6"/>
          <p:cNvSpPr>
            <a:spLocks noGrp="1"/>
          </p:cNvSpPr>
          <p:nvPr>
            <p:ph type="ftr" sz="quarter" idx="11"/>
          </p:nvPr>
        </p:nvSpPr>
        <p:spPr>
          <a:xfrm>
            <a:off x="3124200" y="6559546"/>
            <a:ext cx="2895600" cy="365125"/>
          </a:xfrm>
        </p:spPr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CERN-KEK Committee, 10th Meeting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8" name="日付プレースホルダー 7"/>
          <p:cNvSpPr>
            <a:spLocks noGrp="1"/>
          </p:cNvSpPr>
          <p:nvPr>
            <p:ph type="dt" sz="half" idx="10"/>
          </p:nvPr>
        </p:nvSpPr>
        <p:spPr>
          <a:xfrm>
            <a:off x="457200" y="6559546"/>
            <a:ext cx="2133600" cy="365125"/>
          </a:xfrm>
        </p:spPr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2015/07/30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4568618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933171"/>
            <a:ext cx="8229600" cy="1143000"/>
          </a:xfrm>
        </p:spPr>
        <p:txBody>
          <a:bodyPr>
            <a:normAutofit/>
          </a:bodyPr>
          <a:lstStyle/>
          <a:p>
            <a:r>
              <a:rPr kumimoji="1" lang="en-US" altLang="ja-JP" sz="3600" b="1" dirty="0" smtClean="0">
                <a:solidFill>
                  <a:schemeClr val="accent1"/>
                </a:solidFill>
              </a:rPr>
              <a:t>2m Model Magnet Development for the HL-LHC</a:t>
            </a:r>
            <a:endParaRPr kumimoji="1" lang="ja-JP" altLang="en-US" sz="36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06903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HiLumiLHC_Presentation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14725</TotalTime>
  <Words>2337</Words>
  <Application>Microsoft Macintosh PowerPoint</Application>
  <PresentationFormat>画面に合わせる (4:3)</PresentationFormat>
  <Paragraphs>511</Paragraphs>
  <Slides>33</Slides>
  <Notes>1</Notes>
  <HiddenSlides>0</HiddenSlides>
  <MMClips>0</MMClips>
  <ScaleCrop>false</ScaleCrop>
  <HeadingPairs>
    <vt:vector size="6" baseType="variant">
      <vt:variant>
        <vt:lpstr>テーマ</vt:lpstr>
      </vt:variant>
      <vt:variant>
        <vt:i4>3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33</vt:i4>
      </vt:variant>
    </vt:vector>
  </HeadingPairs>
  <TitlesOfParts>
    <vt:vector size="37" baseType="lpstr">
      <vt:lpstr>Office Theme</vt:lpstr>
      <vt:lpstr>HiLumiLHC_PresentationTemplate</vt:lpstr>
      <vt:lpstr>1_Office Theme</vt:lpstr>
      <vt:lpstr>数式</vt:lpstr>
      <vt:lpstr>Development Status of the Beam Separation Dipole D1</vt:lpstr>
      <vt:lpstr>Participants &amp; Supports</vt:lpstr>
      <vt:lpstr>Collaboration, Agreement</vt:lpstr>
      <vt:lpstr>HiLumi LHC Meeting at KEK</vt:lpstr>
      <vt:lpstr>New Agreement under MoU</vt:lpstr>
      <vt:lpstr>Support from CERN </vt:lpstr>
      <vt:lpstr>A Long-term Invited Fellow from CERN </vt:lpstr>
      <vt:lpstr>Activity within EC-FP7 “HiLumiLHC”</vt:lpstr>
      <vt:lpstr>2m Model Magnet Development for the HL-LHC</vt:lpstr>
      <vt:lpstr>PowerPoint プレゼンテーション</vt:lpstr>
      <vt:lpstr>NC vs SC</vt:lpstr>
      <vt:lpstr>Latest Design Parameters of MBXF for D1</vt:lpstr>
      <vt:lpstr>2m-long Model Magnet - Overview</vt:lpstr>
      <vt:lpstr>Goal</vt:lpstr>
      <vt:lpstr>Test Coil Fabrication – Sep. 2014 –</vt:lpstr>
      <vt:lpstr>Modification of Coil End Design</vt:lpstr>
      <vt:lpstr>Magnetic Design – 2D –</vt:lpstr>
      <vt:lpstr>PowerPoint プレゼンテーション</vt:lpstr>
      <vt:lpstr>Magnetic Design – 3D –</vt:lpstr>
      <vt:lpstr>Magnetic Design – 3D –</vt:lpstr>
      <vt:lpstr>Coil Winding of the 1st Model Magnet</vt:lpstr>
      <vt:lpstr>200 mm Long Mechanical Short Model</vt:lpstr>
      <vt:lpstr>200 mm Long Mechanical Short Model</vt:lpstr>
      <vt:lpstr>200 mm Long Mechanical Short Model</vt:lpstr>
      <vt:lpstr>200 mm Long Mechanical Short Model</vt:lpstr>
      <vt:lpstr>PowerPoint プレゼンテーション</vt:lpstr>
      <vt:lpstr>Preparation for Cold Tests</vt:lpstr>
      <vt:lpstr>Quench Protection Scheme</vt:lpstr>
      <vt:lpstr>Schedule of the 1st model of MBXF</vt:lpstr>
      <vt:lpstr>1st model for HTS coil development at CERN</vt:lpstr>
      <vt:lpstr>Accounting Report</vt:lpstr>
      <vt:lpstr>Accounting for D1 model R&amp;D</vt:lpstr>
      <vt:lpstr>Summary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Current understanding and status of our dipole magnet development for HL-LHC</dc:title>
  <dc:creator>qingjin</dc:creator>
  <cp:lastModifiedBy>Nakamoto Tatsushi</cp:lastModifiedBy>
  <cp:revision>1228</cp:revision>
  <dcterms:created xsi:type="dcterms:W3CDTF">2013-04-10T00:20:31Z</dcterms:created>
  <dcterms:modified xsi:type="dcterms:W3CDTF">2015-08-04T06:10:23Z</dcterms:modified>
</cp:coreProperties>
</file>