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7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8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9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10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1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2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theme/theme13.xml" ContentType="application/vnd.openxmlformats-officedocument.theme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7700" r:id="rId1"/>
    <p:sldMasterId id="2147487748" r:id="rId2"/>
    <p:sldMasterId id="2147487834" r:id="rId3"/>
    <p:sldMasterId id="2147487842" r:id="rId4"/>
    <p:sldMasterId id="2147487858" r:id="rId5"/>
    <p:sldMasterId id="2147487919" r:id="rId6"/>
    <p:sldMasterId id="2147487931" r:id="rId7"/>
    <p:sldMasterId id="2147487998" r:id="rId8"/>
    <p:sldMasterId id="2147488010" r:id="rId9"/>
    <p:sldMasterId id="2147488039" r:id="rId10"/>
    <p:sldMasterId id="2147488045" r:id="rId11"/>
    <p:sldMasterId id="2147488105" r:id="rId12"/>
    <p:sldMasterId id="2147488117" r:id="rId13"/>
    <p:sldMasterId id="2147488167" r:id="rId14"/>
  </p:sldMasterIdLst>
  <p:notesMasterIdLst>
    <p:notesMasterId r:id="rId27"/>
  </p:notesMasterIdLst>
  <p:handoutMasterIdLst>
    <p:handoutMasterId r:id="rId28"/>
  </p:handoutMasterIdLst>
  <p:sldIdLst>
    <p:sldId id="1323" r:id="rId15"/>
    <p:sldId id="1333" r:id="rId16"/>
    <p:sldId id="1327" r:id="rId17"/>
    <p:sldId id="1334" r:id="rId18"/>
    <p:sldId id="1335" r:id="rId19"/>
    <p:sldId id="1336" r:id="rId20"/>
    <p:sldId id="1337" r:id="rId21"/>
    <p:sldId id="1330" r:id="rId22"/>
    <p:sldId id="1331" r:id="rId23"/>
    <p:sldId id="1332" r:id="rId24"/>
    <p:sldId id="1328" r:id="rId25"/>
    <p:sldId id="1329" r:id="rId26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09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19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29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39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498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2596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199698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6799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einar Stapnes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1C53"/>
    <a:srgbClr val="0C377B"/>
    <a:srgbClr val="000099"/>
    <a:srgbClr val="B9CEE5"/>
    <a:srgbClr val="CC99FF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42" autoAdjust="0"/>
    <p:restoredTop sz="80922" autoAdjust="0"/>
  </p:normalViewPr>
  <p:slideViewPr>
    <p:cSldViewPr>
      <p:cViewPr>
        <p:scale>
          <a:sx n="100" d="100"/>
          <a:sy n="100" d="100"/>
        </p:scale>
        <p:origin x="-3048" y="-5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6.xml"/><Relationship Id="rId21" Type="http://schemas.openxmlformats.org/officeDocument/2006/relationships/slide" Target="slides/slide7.xml"/><Relationship Id="rId22" Type="http://schemas.openxmlformats.org/officeDocument/2006/relationships/slide" Target="slides/slide8.xml"/><Relationship Id="rId23" Type="http://schemas.openxmlformats.org/officeDocument/2006/relationships/slide" Target="slides/slide9.xml"/><Relationship Id="rId24" Type="http://schemas.openxmlformats.org/officeDocument/2006/relationships/slide" Target="slides/slide10.xml"/><Relationship Id="rId25" Type="http://schemas.openxmlformats.org/officeDocument/2006/relationships/slide" Target="slides/slide11.xml"/><Relationship Id="rId26" Type="http://schemas.openxmlformats.org/officeDocument/2006/relationships/slide" Target="slides/slide12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commentAuthors" Target="commentAuthors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" Target="slides/slide1.xml"/><Relationship Id="rId16" Type="http://schemas.openxmlformats.org/officeDocument/2006/relationships/slide" Target="slides/slide2.xml"/><Relationship Id="rId17" Type="http://schemas.openxmlformats.org/officeDocument/2006/relationships/slide" Target="slides/slide3.xml"/><Relationship Id="rId18" Type="http://schemas.openxmlformats.org/officeDocument/2006/relationships/slide" Target="slides/slide4.xml"/><Relationship Id="rId19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85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85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D2DC906-1C9C-4F2B-B82F-EE101EF8AD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4082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85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418" y="4715827"/>
            <a:ext cx="5436841" cy="446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85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8A115F-B9CE-439E-B08C-4DE178A014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9536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09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19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29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39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5498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96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698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799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43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emf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emf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4.emf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9.emf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0.jpeg"/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1.png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3.jpeg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4.emf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DBF5F9">
                    <a:shade val="90000"/>
                  </a:srgbClr>
                </a:solidFill>
                <a:latin typeface="Constantia"/>
              </a:rPr>
              <a:t>SFU</a:t>
            </a:r>
            <a:endParaRPr lang="en-US">
              <a:solidFill>
                <a:srgbClr val="DBF5F9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BF5F9">
                    <a:shade val="90000"/>
                  </a:srgbClr>
                </a:solidFill>
                <a:latin typeface="Constantia"/>
              </a:rPr>
              <a:t>Bernd Stelzer</a:t>
            </a:r>
            <a:endParaRPr lang="en-US">
              <a:solidFill>
                <a:srgbClr val="DBF5F9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C930-56B8-436D-834F-0A2062CB1C8A}" type="slidenum">
              <a:rPr lang="en-US" smtClean="0">
                <a:solidFill>
                  <a:srgbClr val="DBF5F9">
                    <a:shade val="90000"/>
                  </a:srgbClr>
                </a:solidFill>
                <a:latin typeface="Constantia"/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7350537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SFU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Bernd Stelzer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C930-56B8-436D-834F-0A2062CB1C8A}" type="slidenum"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1829665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2107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92466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08531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1548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7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857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62731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5178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0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0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1756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47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3854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477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SFU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Bernd Stelzer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C930-56B8-436D-834F-0A2062CB1C8A}" type="slidenum"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72110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2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6026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107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4493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92692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2819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7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4683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03966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1405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0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0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87881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KEK-CERN meeting, July 2015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0061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" y="0"/>
            <a:ext cx="9140825" cy="9001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79500"/>
            <a:ext cx="8229600" cy="49657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SFU</a:t>
            </a:r>
            <a:endParaRPr lang="ru-RU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Bernd Stelzer</a:t>
            </a:r>
            <a:endParaRPr lang="ru-RU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DF150-AC11-40EB-9C61-310BD68F9003}" type="slidenum">
              <a:rPr lang="ru-RU">
                <a:solidFill>
                  <a:srgbClr val="04617B">
                    <a:shade val="90000"/>
                  </a:srgbClr>
                </a:solidFill>
                <a:latin typeface="Constantia"/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350976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KEK-CERN meeting, July 2015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8152947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KEK-CERN meeting, July 2015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3024855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KEK-CERN meeting, July 2015</a:t>
            </a:r>
            <a:endParaRPr lang="en-US"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7657197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KEK-CERN meeting, July 2015</a:t>
            </a:r>
            <a:endParaRPr lang="en-US"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8181677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KEK-CERN meeting, July 2015</a:t>
            </a:r>
            <a:endParaRPr lang="en-US"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96567064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KEK-CERN meeting, July 2015</a:t>
            </a:r>
            <a:endParaRPr lang="en-US"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08179688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KEK-CERN meeting, July 2015</a:t>
            </a:r>
            <a:endParaRPr lang="en-US"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77077892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KEK-CERN meeting, July 2015</a:t>
            </a:r>
            <a:endParaRPr lang="en-US"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553093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KEK-CERN meeting, July 2015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22167753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KEK-CERN meeting, July 2015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73350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22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6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44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44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789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397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69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3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0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7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4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1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8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35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44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44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95574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44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44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8274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444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444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137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444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444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9357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444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444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5481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SFU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Bernd Stelzer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C930-56B8-436D-834F-0A2062CB1C8A}" type="slidenum"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529951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4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44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44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4197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97" indent="0">
              <a:buNone/>
              <a:defRPr sz="2800"/>
            </a:lvl2pPr>
            <a:lvl3pPr marL="913397" indent="0">
              <a:buNone/>
              <a:defRPr sz="2400"/>
            </a:lvl3pPr>
            <a:lvl4pPr marL="1370093" indent="0">
              <a:buNone/>
              <a:defRPr sz="2000"/>
            </a:lvl4pPr>
            <a:lvl5pPr marL="1826790" indent="0">
              <a:buNone/>
              <a:defRPr sz="2000"/>
            </a:lvl5pPr>
            <a:lvl6pPr marL="2283484" indent="0">
              <a:buNone/>
              <a:defRPr sz="2000"/>
            </a:lvl6pPr>
            <a:lvl7pPr marL="2740185" indent="0">
              <a:buNone/>
              <a:defRPr sz="2000"/>
            </a:lvl7pPr>
            <a:lvl8pPr marL="3196880" indent="0">
              <a:buNone/>
              <a:defRPr sz="2000"/>
            </a:lvl8pPr>
            <a:lvl9pPr marL="365357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44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44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0357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44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44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9598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32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32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44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44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5598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Times" charset="0"/>
              </a:rPr>
              <a:t>SFU</a:t>
            </a:r>
            <a:endParaRPr lang="en-US" dirty="0">
              <a:solidFill>
                <a:prstClr val="black"/>
              </a:solidFill>
              <a:latin typeface="Times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27857" y="6559118"/>
            <a:ext cx="3923239" cy="231934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 dirty="0">
              <a:solidFill>
                <a:prstClr val="black"/>
              </a:solidFill>
              <a:latin typeface="Times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AD847-EA26-2447-9994-E230048DA20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6216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558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80323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3637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73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83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99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DBF5F9">
                    <a:shade val="90000"/>
                  </a:srgbClr>
                </a:solidFill>
                <a:latin typeface="Constantia"/>
              </a:rPr>
              <a:t>SFU</a:t>
            </a:r>
            <a:endParaRPr lang="en-US">
              <a:solidFill>
                <a:srgbClr val="DBF5F9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BF5F9">
                    <a:shade val="90000"/>
                  </a:srgbClr>
                </a:solidFill>
                <a:latin typeface="Constantia"/>
              </a:rPr>
              <a:t>Bernd Stelzer</a:t>
            </a:r>
            <a:endParaRPr lang="en-US">
              <a:solidFill>
                <a:srgbClr val="DBF5F9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C930-56B8-436D-834F-0A2062CB1C8A}" type="slidenum">
              <a:rPr lang="en-US" smtClean="0">
                <a:solidFill>
                  <a:srgbClr val="DBF5F9">
                    <a:shade val="90000"/>
                  </a:srgbClr>
                </a:solidFill>
                <a:latin typeface="Constantia"/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1486752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322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8457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74672" y="762000"/>
            <a:ext cx="8740775" cy="565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5" tIns="45702" rIns="91405" bIns="45702"/>
          <a:lstStyle>
            <a:lvl1pPr>
              <a:buClr>
                <a:srgbClr val="062572"/>
              </a:buClr>
              <a:buSzPct val="150000"/>
              <a:buFont typeface="Arial"/>
              <a:buChar char="•"/>
              <a:defRPr sz="2400">
                <a:solidFill>
                  <a:srgbClr val="062572"/>
                </a:solidFill>
                <a:latin typeface="Helvetica"/>
                <a:cs typeface="Helvetica"/>
              </a:defRPr>
            </a:lvl1pPr>
            <a:lvl2pPr>
              <a:buClr>
                <a:srgbClr val="062572"/>
              </a:buClr>
              <a:buSzPct val="150000"/>
              <a:buFont typeface="Lucida Grande"/>
              <a:buChar char="-"/>
              <a:defRPr sz="2000">
                <a:latin typeface="Helvetica"/>
                <a:cs typeface="Helvetica"/>
              </a:defRPr>
            </a:lvl2pPr>
            <a:lvl3pPr>
              <a:buClr>
                <a:srgbClr val="062572"/>
              </a:buClr>
              <a:buSzPct val="150000"/>
              <a:buFont typeface="Lucida Grande"/>
              <a:buChar char="-"/>
              <a:defRPr sz="1600">
                <a:latin typeface="Helvetica"/>
                <a:cs typeface="Helvetica"/>
              </a:defRPr>
            </a:lvl3pPr>
            <a:lvl4pPr>
              <a:buClr>
                <a:srgbClr val="062572"/>
              </a:buClr>
              <a:buSzPct val="150000"/>
              <a:buFont typeface="Arial"/>
              <a:buChar char="•"/>
              <a:defRPr>
                <a:latin typeface="Helvetica"/>
                <a:cs typeface="Helvetica"/>
              </a:defRPr>
            </a:lvl4pPr>
            <a:lvl5pPr>
              <a:buClr>
                <a:srgbClr val="062572"/>
              </a:buClr>
              <a:buSzPct val="150000"/>
              <a:buFont typeface="Arial"/>
              <a:buChar char="•"/>
              <a:defRPr>
                <a:latin typeface="Helvetica"/>
                <a:cs typeface="Helvetica"/>
              </a:defRPr>
            </a:lvl5pPr>
          </a:lstStyle>
          <a:p>
            <a:pPr marL="227013" indent="-227013" eaLnBrk="0" hangingPunct="0">
              <a:spcBef>
                <a:spcPts val="1800"/>
              </a:spcBef>
              <a:defRPr/>
            </a:pPr>
            <a:endParaRPr lang="en-US" sz="1600" dirty="0" smtClean="0">
              <a:solidFill>
                <a:srgbClr val="000000"/>
              </a:solidFill>
              <a:latin typeface="Trebuchet MS"/>
              <a:ea typeface="ＭＳ Ｐゴシック" pitchFamily="-108" charset="-128"/>
              <a:cs typeface="Trebuchet MS"/>
            </a:endParaRPr>
          </a:p>
        </p:txBody>
      </p:sp>
      <p:sp>
        <p:nvSpPr>
          <p:cNvPr id="5" name="Content Placeholder 2"/>
          <p:cNvSpPr txBox="1">
            <a:spLocks/>
          </p:cNvSpPr>
          <p:nvPr userDrawn="1"/>
        </p:nvSpPr>
        <p:spPr bwMode="auto">
          <a:xfrm>
            <a:off x="174672" y="762000"/>
            <a:ext cx="8740775" cy="565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5" tIns="45702" rIns="91405" bIns="45702"/>
          <a:lstStyle>
            <a:lvl1pPr marL="227013" indent="-2270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ts val="1800"/>
              </a:spcBef>
              <a:buClr>
                <a:srgbClr val="062572"/>
              </a:buClr>
              <a:buSzPct val="150000"/>
              <a:buFont typeface="Arial" charset="0"/>
              <a:buChar char="•"/>
              <a:defRPr/>
            </a:pPr>
            <a:endParaRPr lang="en-US" sz="1600" smtClean="0">
              <a:solidFill>
                <a:srgbClr val="000000"/>
              </a:solidFill>
              <a:latin typeface="Trebuchet MS" charset="0"/>
              <a:cs typeface="Trebuchet MS" charset="0"/>
            </a:endParaRPr>
          </a:p>
        </p:txBody>
      </p:sp>
      <p:sp>
        <p:nvSpPr>
          <p:cNvPr id="7" name="Title 2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prstGeom prst="rect">
            <a:avLst/>
          </a:prstGeom>
          <a:gradFill flip="none">
            <a:gsLst>
              <a:gs pos="0">
                <a:srgbClr val="051C53"/>
              </a:gs>
              <a:gs pos="100000">
                <a:srgbClr val="083297"/>
              </a:gs>
            </a:gsLst>
            <a:lin scaled="0"/>
            <a:tileRect/>
          </a:gradFill>
          <a:ln>
            <a:solidFill>
              <a:srgbClr val="051C53"/>
            </a:solidFill>
          </a:ln>
        </p:spPr>
        <p:txBody>
          <a:bodyPr wrap="none" bIns="80766" rtlCol="0">
            <a:noAutofit/>
          </a:bodyPr>
          <a:lstStyle>
            <a:lvl1pPr algn="l">
              <a:defRPr i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2"/>
          </p:nvPr>
        </p:nvSpPr>
        <p:spPr>
          <a:xfrm>
            <a:off x="162035" y="774830"/>
            <a:ext cx="8740583" cy="5654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3"/>
          </p:nvPr>
        </p:nvSpPr>
        <p:spPr>
          <a:xfrm>
            <a:off x="3252788" y="6611938"/>
            <a:ext cx="2667000" cy="25241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rgbClr val="FFFFFF"/>
                </a:solidFill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r>
              <a:rPr lang="en-US" smtClean="0"/>
              <a:t>SFU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0" y="6611938"/>
            <a:ext cx="3240088" cy="25241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Bernd Stelzer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5932488" y="6605588"/>
            <a:ext cx="3224212" cy="2524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	</a:t>
            </a:r>
            <a:r>
              <a:rPr lang="en-US" dirty="0" smtClean="0">
                <a:solidFill>
                  <a:srgbClr val="FFFFFF"/>
                </a:solidFill>
              </a:rPr>
              <a:t>			</a:t>
            </a:r>
            <a:r>
              <a:rPr lang="en-US" dirty="0">
                <a:solidFill>
                  <a:srgbClr val="FFFFFF"/>
                </a:solidFill>
              </a:rPr>
              <a:t>		  </a:t>
            </a:r>
            <a:fld id="{6F7828C5-567B-E94D-A5A5-C877F05D9924}" type="slidenum">
              <a:rPr lang="en-US" sz="140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517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90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9323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644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73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1250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04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146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3335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SFU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Bernd Stelzer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C930-56B8-436D-834F-0A2062CB1C8A}" type="slidenum"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95693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21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7382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087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73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2704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2360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80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9837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4" y="2626302"/>
            <a:ext cx="748145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64312-F8DD-5248-A202-0A2AAD975996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9589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4" y="769703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3A87-2296-FC4D-A292-AB05C56F0317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317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4" y="2906722"/>
            <a:ext cx="7516091" cy="150018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0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4" y="1023792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09E4A-33FE-0443-8988-29436E360DEA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01702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9" y="1859851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SFU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Bernd Stelzer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C930-56B8-436D-834F-0A2062CB1C8A}" type="slidenum"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1806015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1023793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3D802-AAAA-D947-9202-65E7C7D696D8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2297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32" y="1847278"/>
            <a:ext cx="3574473" cy="3891587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833993" indent="-310223">
              <a:defRPr sz="1800">
                <a:latin typeface="Arial"/>
                <a:cs typeface="Arial"/>
              </a:defRPr>
            </a:lvl3pPr>
            <a:lvl4pPr marL="1092271" indent="-261164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877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12" y="1847278"/>
            <a:ext cx="3574473" cy="3891587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 defTabSz="334752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4" y="1023793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B96C6-F158-E44E-9BA4-D09CE69C3A32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5196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4" y="1699672"/>
            <a:ext cx="3671455" cy="47042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108" indent="0">
              <a:buNone/>
              <a:defRPr sz="2000" b="1"/>
            </a:lvl2pPr>
            <a:lvl3pPr marL="914218" indent="0">
              <a:buNone/>
              <a:defRPr sz="1800" b="1"/>
            </a:lvl3pPr>
            <a:lvl4pPr marL="1371326" indent="0">
              <a:buNone/>
              <a:defRPr sz="1600" b="1"/>
            </a:lvl4pPr>
            <a:lvl5pPr marL="1828434" indent="0">
              <a:buNone/>
              <a:defRPr sz="1600" b="1"/>
            </a:lvl5pPr>
            <a:lvl6pPr marL="2285542" indent="0">
              <a:buNone/>
              <a:defRPr sz="1600" b="1"/>
            </a:lvl6pPr>
            <a:lvl7pPr marL="2742652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6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7"/>
            <a:ext cx="3609880" cy="47040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7108" indent="0">
              <a:buNone/>
              <a:defRPr sz="2000" b="1"/>
            </a:lvl2pPr>
            <a:lvl3pPr marL="914218" indent="0">
              <a:buNone/>
              <a:defRPr sz="1800" b="1"/>
            </a:lvl3pPr>
            <a:lvl4pPr marL="1371326" indent="0">
              <a:buNone/>
              <a:defRPr sz="1600" b="1"/>
            </a:lvl4pPr>
            <a:lvl5pPr marL="1828434" indent="0">
              <a:buNone/>
              <a:defRPr sz="1600" b="1"/>
            </a:lvl5pPr>
            <a:lvl6pPr marL="2285542" indent="0">
              <a:buNone/>
              <a:defRPr sz="1600" b="1"/>
            </a:lvl6pPr>
            <a:lvl7pPr marL="2742652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6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4" y="2332183"/>
            <a:ext cx="3671455" cy="3502120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833993" indent="-310223">
              <a:defRPr sz="1800">
                <a:latin typeface="Arial"/>
                <a:cs typeface="Arial"/>
              </a:defRPr>
            </a:lvl3pPr>
            <a:lvl4pPr marL="1092271" indent="-261164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877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2332187"/>
            <a:ext cx="3609880" cy="3502119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 defTabSz="334752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4" y="1023793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71FAD-72C7-C345-922B-F2BFB23F5A42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4802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08F50-D5F2-5B42-9A3D-A4BF96648392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5698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321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85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7108" indent="0">
              <a:buNone/>
              <a:defRPr sz="1200"/>
            </a:lvl2pPr>
            <a:lvl3pPr marL="914218" indent="0">
              <a:buNone/>
              <a:defRPr sz="1000"/>
            </a:lvl3pPr>
            <a:lvl4pPr marL="1371326" indent="0">
              <a:buNone/>
              <a:defRPr sz="900"/>
            </a:lvl4pPr>
            <a:lvl5pPr marL="1828434" indent="0">
              <a:buNone/>
              <a:defRPr sz="900"/>
            </a:lvl5pPr>
            <a:lvl6pPr marL="2285542" indent="0">
              <a:buNone/>
              <a:defRPr sz="900"/>
            </a:lvl6pPr>
            <a:lvl7pPr marL="2742652" indent="0">
              <a:buNone/>
              <a:defRPr sz="900"/>
            </a:lvl7pPr>
            <a:lvl8pPr marL="3199760" indent="0">
              <a:buNone/>
              <a:defRPr sz="900"/>
            </a:lvl8pPr>
            <a:lvl9pPr marL="3656868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BED0B-ABF7-D84E-BBF7-FE21D0163B3E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8317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1"/>
            <a:ext cx="5486400" cy="354060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08" indent="0">
              <a:buNone/>
              <a:defRPr sz="2800"/>
            </a:lvl2pPr>
            <a:lvl3pPr marL="914218" indent="0">
              <a:buNone/>
              <a:defRPr sz="2400"/>
            </a:lvl3pPr>
            <a:lvl4pPr marL="1371326" indent="0">
              <a:buNone/>
              <a:defRPr sz="2000"/>
            </a:lvl4pPr>
            <a:lvl5pPr marL="1828434" indent="0">
              <a:buNone/>
              <a:defRPr sz="2000"/>
            </a:lvl5pPr>
            <a:lvl6pPr marL="2285542" indent="0">
              <a:buNone/>
              <a:defRPr sz="2000"/>
            </a:lvl6pPr>
            <a:lvl7pPr marL="2742652" indent="0">
              <a:buNone/>
              <a:defRPr sz="2000"/>
            </a:lvl7pPr>
            <a:lvl8pPr marL="3199760" indent="0">
              <a:buNone/>
              <a:defRPr sz="2000"/>
            </a:lvl8pPr>
            <a:lvl9pPr marL="3656868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108" indent="0">
              <a:buNone/>
              <a:defRPr sz="1200"/>
            </a:lvl2pPr>
            <a:lvl3pPr marL="914218" indent="0">
              <a:buNone/>
              <a:defRPr sz="1000"/>
            </a:lvl3pPr>
            <a:lvl4pPr marL="1371326" indent="0">
              <a:buNone/>
              <a:defRPr sz="900"/>
            </a:lvl4pPr>
            <a:lvl5pPr marL="1828434" indent="0">
              <a:buNone/>
              <a:defRPr sz="900"/>
            </a:lvl5pPr>
            <a:lvl6pPr marL="2285542" indent="0">
              <a:buNone/>
              <a:defRPr sz="900"/>
            </a:lvl6pPr>
            <a:lvl7pPr marL="2742652" indent="0">
              <a:buNone/>
              <a:defRPr sz="900"/>
            </a:lvl7pPr>
            <a:lvl8pPr marL="3199760" indent="0">
              <a:buNone/>
              <a:defRPr sz="900"/>
            </a:lvl8pPr>
            <a:lvl9pPr marL="3656868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39B40-E3E0-2F43-8634-5F00C375A297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37727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9273" y="-23089"/>
            <a:ext cx="9282545" cy="6961909"/>
          </a:xfrm>
          <a:prstGeom prst="rect">
            <a:avLst/>
          </a:prstGeom>
          <a:solidFill>
            <a:srgbClr val="692A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696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6" y="103189"/>
            <a:ext cx="7493000" cy="544512"/>
          </a:xfrm>
          <a:prstGeom prst="rect">
            <a:avLst/>
          </a:prstGeom>
        </p:spPr>
        <p:txBody>
          <a:bodyPr lIns="91422" tIns="45711" rIns="91422" bIns="4571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83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94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838201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 defTabSz="457154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 defTabSz="457154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96001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3557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2348759" y="6400800"/>
            <a:ext cx="4446494" cy="457200"/>
          </a:xfrm>
          <a:ln/>
        </p:spPr>
        <p:txBody>
          <a:bodyPr/>
          <a:lstStyle>
            <a:lvl1pPr>
              <a:defRPr sz="1200" b="0"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22671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SFU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Bernd Stelzer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C930-56B8-436D-834F-0A2062CB1C8A}" type="slidenum"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942535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9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54" indent="0">
              <a:buNone/>
              <a:defRPr sz="1800"/>
            </a:lvl2pPr>
            <a:lvl3pPr marL="914309" indent="0">
              <a:buNone/>
              <a:defRPr sz="1600"/>
            </a:lvl3pPr>
            <a:lvl4pPr marL="1371463" indent="0">
              <a:buNone/>
              <a:defRPr sz="1400"/>
            </a:lvl4pPr>
            <a:lvl5pPr marL="1828617" indent="0">
              <a:buNone/>
              <a:defRPr sz="1400"/>
            </a:lvl5pPr>
            <a:lvl6pPr marL="2285771" indent="0">
              <a:buNone/>
              <a:defRPr sz="1400"/>
            </a:lvl6pPr>
            <a:lvl7pPr marL="2742926" indent="0">
              <a:buNone/>
              <a:defRPr sz="1400"/>
            </a:lvl7pPr>
            <a:lvl8pPr marL="3200080" indent="0">
              <a:buNone/>
              <a:defRPr sz="1400"/>
            </a:lvl8pPr>
            <a:lvl9pPr marL="3657234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176368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100" b="0"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123215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775951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485957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029108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4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52973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537916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56572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903431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1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5982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5982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 altLang="ja-JP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9C48C-D733-1745-8254-B98F368A1390}" type="slidenum">
              <a:rPr lang="en-US" altLang="ja-JP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86177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SFU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Bernd Stelzer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C930-56B8-436D-834F-0A2062CB1C8A}" type="slidenum"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1378397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1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747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46" y="274638"/>
            <a:ext cx="7582147" cy="706090"/>
          </a:xfrm>
        </p:spPr>
        <p:txBody>
          <a:bodyPr>
            <a:normAutofit/>
          </a:bodyPr>
          <a:lstStyle>
            <a:lvl1pPr algn="l">
              <a:defRPr sz="3600" b="1" baseline="0">
                <a:solidFill>
                  <a:schemeClr val="tx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4"/>
            <a:ext cx="8229600" cy="4929411"/>
          </a:xfrm>
        </p:spPr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9346" y="99237"/>
            <a:ext cx="685678" cy="88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56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9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61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338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07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883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638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4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461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956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751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1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SFU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Bernd Stelzer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C930-56B8-436D-834F-0A2062CB1C8A}" type="slidenum"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038385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32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32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550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58813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0720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73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3819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1130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056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6877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847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435" y="901257"/>
            <a:ext cx="8840375" cy="55816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917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435" y="901257"/>
            <a:ext cx="4352405" cy="55816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1258"/>
            <a:ext cx="4365208" cy="55816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32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nstantia"/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nstanti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9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SFU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Bernd Stelzer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444"/>
            <a:ext cx="609600" cy="365125"/>
          </a:xfrm>
        </p:spPr>
        <p:txBody>
          <a:bodyPr/>
          <a:lstStyle/>
          <a:p>
            <a:fld id="{77FCC930-56B8-436D-834F-0A2062CB1C8A}" type="slidenum"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919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47580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67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783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321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422" y="901257"/>
            <a:ext cx="8840375" cy="55816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49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422" y="901257"/>
            <a:ext cx="4352405" cy="55816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1258"/>
            <a:ext cx="4365208" cy="55816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39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87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28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47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3991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4130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2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6793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9.xml"/><Relationship Id="rId4" Type="http://schemas.openxmlformats.org/officeDocument/2006/relationships/slideLayout" Target="../slideLayouts/slideLayout90.xml"/><Relationship Id="rId5" Type="http://schemas.openxmlformats.org/officeDocument/2006/relationships/slideLayout" Target="../slideLayouts/slideLayout91.xml"/><Relationship Id="rId6" Type="http://schemas.openxmlformats.org/officeDocument/2006/relationships/theme" Target="../theme/theme10.xml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0" Type="http://schemas.openxmlformats.org/officeDocument/2006/relationships/image" Target="../media/image17.png"/><Relationship Id="rId1" Type="http://schemas.openxmlformats.org/officeDocument/2006/relationships/slideLayout" Target="../slideLayouts/slideLayout87.xml"/><Relationship Id="rId2" Type="http://schemas.openxmlformats.org/officeDocument/2006/relationships/slideLayout" Target="../slideLayouts/slideLayout88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4.xml"/><Relationship Id="rId4" Type="http://schemas.openxmlformats.org/officeDocument/2006/relationships/slideLayout" Target="../slideLayouts/slideLayout95.xml"/><Relationship Id="rId5" Type="http://schemas.openxmlformats.org/officeDocument/2006/relationships/slideLayout" Target="../slideLayouts/slideLayout96.xml"/><Relationship Id="rId6" Type="http://schemas.openxmlformats.org/officeDocument/2006/relationships/theme" Target="../theme/theme11.xml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0" Type="http://schemas.openxmlformats.org/officeDocument/2006/relationships/image" Target="../media/image17.png"/><Relationship Id="rId1" Type="http://schemas.openxmlformats.org/officeDocument/2006/relationships/slideLayout" Target="../slideLayouts/slideLayout92.xml"/><Relationship Id="rId2" Type="http://schemas.openxmlformats.org/officeDocument/2006/relationships/slideLayout" Target="../slideLayouts/slideLayout93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7.xml"/><Relationship Id="rId12" Type="http://schemas.openxmlformats.org/officeDocument/2006/relationships/theme" Target="../theme/theme12.xml"/><Relationship Id="rId1" Type="http://schemas.openxmlformats.org/officeDocument/2006/relationships/slideLayout" Target="../slideLayouts/slideLayout97.xml"/><Relationship Id="rId2" Type="http://schemas.openxmlformats.org/officeDocument/2006/relationships/slideLayout" Target="../slideLayouts/slideLayout98.xml"/><Relationship Id="rId3" Type="http://schemas.openxmlformats.org/officeDocument/2006/relationships/slideLayout" Target="../slideLayouts/slideLayout99.xml"/><Relationship Id="rId4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3.xml"/><Relationship Id="rId8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06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8.xml"/><Relationship Id="rId12" Type="http://schemas.openxmlformats.org/officeDocument/2006/relationships/theme" Target="../theme/theme13.xml"/><Relationship Id="rId1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109.xml"/><Relationship Id="rId3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4.xml"/><Relationship Id="rId8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17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9.xml"/><Relationship Id="rId12" Type="http://schemas.openxmlformats.org/officeDocument/2006/relationships/theme" Target="../theme/theme14.xml"/><Relationship Id="rId13" Type="http://schemas.openxmlformats.org/officeDocument/2006/relationships/image" Target="../media/image18.png"/><Relationship Id="rId14" Type="http://schemas.openxmlformats.org/officeDocument/2006/relationships/image" Target="../media/image16.png"/><Relationship Id="rId1" Type="http://schemas.openxmlformats.org/officeDocument/2006/relationships/slideLayout" Target="../slideLayouts/slideLayout119.xml"/><Relationship Id="rId2" Type="http://schemas.openxmlformats.org/officeDocument/2006/relationships/slideLayout" Target="../slideLayouts/slideLayout120.xml"/><Relationship Id="rId3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5.xml"/><Relationship Id="rId8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2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theme" Target="../theme/theme3.xml"/><Relationship Id="rId10" Type="http://schemas.openxmlformats.org/officeDocument/2006/relationships/image" Target="../media/image3.emf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9.xml"/><Relationship Id="rId8" Type="http://schemas.openxmlformats.org/officeDocument/2006/relationships/theme" Target="../theme/theme4.xml"/><Relationship Id="rId9" Type="http://schemas.openxmlformats.org/officeDocument/2006/relationships/image" Target="../media/image3.emf"/><Relationship Id="rId1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6.xml"/><Relationship Id="rId8" Type="http://schemas.openxmlformats.org/officeDocument/2006/relationships/theme" Target="../theme/theme5.xml"/><Relationship Id="rId9" Type="http://schemas.openxmlformats.org/officeDocument/2006/relationships/image" Target="../media/image3.emf"/><Relationship Id="rId1" Type="http://schemas.openxmlformats.org/officeDocument/2006/relationships/slideLayout" Target="../slideLayouts/slideLayout40.xml"/><Relationship Id="rId2" Type="http://schemas.openxmlformats.org/officeDocument/2006/relationships/slideLayout" Target="../slideLayouts/slideLayout41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7.xml"/><Relationship Id="rId12" Type="http://schemas.openxmlformats.org/officeDocument/2006/relationships/theme" Target="../theme/theme6.xml"/><Relationship Id="rId13" Type="http://schemas.openxmlformats.org/officeDocument/2006/relationships/image" Target="../media/image5.emf"/><Relationship Id="rId14" Type="http://schemas.openxmlformats.org/officeDocument/2006/relationships/image" Target="../media/image6.emf"/><Relationship Id="rId15" Type="http://schemas.openxmlformats.org/officeDocument/2006/relationships/image" Target="../media/image7.emf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69.xml"/><Relationship Id="rId13" Type="http://schemas.openxmlformats.org/officeDocument/2006/relationships/theme" Target="../theme/theme7.xml"/><Relationship Id="rId14" Type="http://schemas.openxmlformats.org/officeDocument/2006/relationships/image" Target="../media/image10.jpeg"/><Relationship Id="rId15" Type="http://schemas.openxmlformats.org/officeDocument/2006/relationships/image" Target="../media/image11.png"/><Relationship Id="rId16" Type="http://schemas.openxmlformats.org/officeDocument/2006/relationships/image" Target="../media/image12.jpeg"/><Relationship Id="rId1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9.xml"/><Relationship Id="rId3" Type="http://schemas.openxmlformats.org/officeDocument/2006/relationships/slideLayout" Target="../slideLayouts/slideLayout60.xml"/><Relationship Id="rId4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5.xml"/><Relationship Id="rId9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7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0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0.xml"/><Relationship Id="rId2" Type="http://schemas.openxmlformats.org/officeDocument/2006/relationships/slideLayout" Target="../slideLayouts/slideLayout71.xml"/><Relationship Id="rId3" Type="http://schemas.openxmlformats.org/officeDocument/2006/relationships/slideLayout" Target="../slideLayouts/slideLayout72.xml"/><Relationship Id="rId4" Type="http://schemas.openxmlformats.org/officeDocument/2006/relationships/slideLayout" Target="../slideLayouts/slideLayout73.xml"/><Relationship Id="rId5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6.xml"/><Relationship Id="rId8" Type="http://schemas.openxmlformats.org/officeDocument/2006/relationships/slideLayout" Target="../slideLayouts/slideLayout77.xml"/><Relationship Id="rId9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79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3.xml"/><Relationship Id="rId4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5.xml"/><Relationship Id="rId6" Type="http://schemas.openxmlformats.org/officeDocument/2006/relationships/slideLayout" Target="../slideLayouts/slideLayout86.xml"/><Relationship Id="rId7" Type="http://schemas.openxmlformats.org/officeDocument/2006/relationships/theme" Target="../theme/theme9.xml"/><Relationship Id="rId8" Type="http://schemas.openxmlformats.org/officeDocument/2006/relationships/image" Target="../media/image3.emf"/><Relationship Id="rId1" Type="http://schemas.openxmlformats.org/officeDocument/2006/relationships/slideLayout" Target="../slideLayouts/slideLayout81.xml"/><Relationship Id="rId2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444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SFU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444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Bernd Stelzer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44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7FCC930-56B8-436D-834F-0A2062CB1C8A}" type="slidenum"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onstantia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onstanti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8867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701" r:id="rId1"/>
    <p:sldLayoutId id="2147487702" r:id="rId2"/>
    <p:sldLayoutId id="2147487703" r:id="rId3"/>
    <p:sldLayoutId id="2147487704" r:id="rId4"/>
    <p:sldLayoutId id="2147487705" r:id="rId5"/>
    <p:sldLayoutId id="2147487706" r:id="rId6"/>
    <p:sldLayoutId id="2147487707" r:id="rId7"/>
    <p:sldLayoutId id="2147487708" r:id="rId8"/>
    <p:sldLayoutId id="2147487709" r:id="rId9"/>
    <p:sldLayoutId id="2147487710" r:id="rId10"/>
    <p:sldLayoutId id="2147487711" r:id="rId11"/>
    <p:sldLayoutId id="2147487712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7"/>
          <a:srcRect t="-380000" b="-380000"/>
          <a:stretch>
            <a:fillRect/>
          </a:stretch>
        </p:blipFill>
        <p:spPr bwMode="auto">
          <a:xfrm>
            <a:off x="156969" y="6492278"/>
            <a:ext cx="89074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4150" y="-22706"/>
            <a:ext cx="7392051" cy="70788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517" y="799026"/>
            <a:ext cx="8907463" cy="5773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7"/>
          <a:srcRect t="-380000" b="-380000"/>
          <a:stretch>
            <a:fillRect/>
          </a:stretch>
        </p:blipFill>
        <p:spPr bwMode="auto">
          <a:xfrm>
            <a:off x="128517" y="601970"/>
            <a:ext cx="89074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13"/>
          <p:cNvGrpSpPr>
            <a:grpSpLocks/>
          </p:cNvGrpSpPr>
          <p:nvPr userDrawn="1"/>
        </p:nvGrpSpPr>
        <p:grpSpPr bwMode="auto">
          <a:xfrm>
            <a:off x="363901" y="6662957"/>
            <a:ext cx="8426088" cy="163960"/>
            <a:chOff x="253" y="4588"/>
            <a:chExt cx="5849" cy="114"/>
          </a:xfrm>
        </p:grpSpPr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5982" y="4591"/>
              <a:ext cx="120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 fontAlgn="auto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  <a:tab pos="1313162" algn="l"/>
                </a:tabLst>
                <a:defRPr/>
              </a:pPr>
              <a:fld id="{B64F08EC-4486-E14C-8599-AE504C73409A}" type="slidenum">
                <a:rPr lang="en-GB" sz="1100" b="1" smtClean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pPr defTabSz="827927" fontAlgn="auto">
                  <a:lnSpc>
                    <a:spcPct val="93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45000"/>
                  <a:buFont typeface="StarSymbol" charset="0"/>
                  <a:buNone/>
                  <a:tabLst>
                    <a:tab pos="656582" algn="l"/>
                    <a:tab pos="1313162" algn="l"/>
                  </a:tabLst>
                  <a:defRPr/>
                </a:pPr>
                <a:t>‹#›</a:t>
              </a:fld>
              <a:endParaRPr lang="en-GB" sz="1100" b="1" dirty="0">
                <a:solidFill>
                  <a:srgbClr val="000000"/>
                </a:solidFill>
                <a:latin typeface="Arial" pitchFamily="-65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253" y="4591"/>
              <a:ext cx="602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 fontAlgn="auto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</a:tabLst>
                <a:defRPr/>
              </a:pPr>
              <a:r>
                <a:rPr lang="en-GB" sz="1100" b="1" dirty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t>Frank Tecker</a:t>
              </a:r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1925" y="4588"/>
              <a:ext cx="269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68363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87388" algn="l"/>
                  <a:tab pos="1376363" algn="l"/>
                </a:tabLst>
              </a:pPr>
              <a:r>
                <a:rPr lang="en-GB" sz="1100" b="1" dirty="0" smtClean="0">
                  <a:solidFill>
                    <a:srgbClr val="000000"/>
                  </a:solidFill>
                  <a:latin typeface="Arial" pitchFamily="-109" charset="0"/>
                </a:rPr>
                <a:t>CLIC – 6</a:t>
              </a:r>
              <a:r>
                <a:rPr lang="en-GB" sz="1100" b="1" baseline="30000" dirty="0" smtClean="0">
                  <a:solidFill>
                    <a:srgbClr val="000000"/>
                  </a:solidFill>
                  <a:latin typeface="Arial" pitchFamily="-109" charset="0"/>
                </a:rPr>
                <a:t>th</a:t>
              </a:r>
              <a:r>
                <a:rPr lang="en-GB" sz="1100" b="1" dirty="0" smtClean="0">
                  <a:solidFill>
                    <a:srgbClr val="000000"/>
                  </a:solidFill>
                  <a:latin typeface="Arial" pitchFamily="-109" charset="0"/>
                </a:rPr>
                <a:t>  Int. Acc. School for Linear Colliders – 8.11.2011</a:t>
              </a:r>
              <a:endParaRPr lang="en-GB" sz="1100" b="1" dirty="0">
                <a:solidFill>
                  <a:srgbClr val="000000"/>
                </a:solidFill>
                <a:latin typeface="Arial" pitchFamily="-109" charset="0"/>
              </a:endParaRPr>
            </a:p>
          </p:txBody>
        </p:sp>
      </p:grpSp>
      <p:pic>
        <p:nvPicPr>
          <p:cNvPr id="16" name="Picture 20" descr="logo_transparent_bg"/>
          <p:cNvPicPr>
            <a:picLocks noChangeAspect="1" noChangeArrowheads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" y="31831"/>
            <a:ext cx="912935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stA="50000" endPos="18000" dist="12700" dir="5400000" sy="-100000" algn="bl" rotWithShape="0"/>
          </a:effectLst>
        </p:spPr>
      </p:pic>
      <p:pic>
        <p:nvPicPr>
          <p:cNvPr id="17" name="Picture 16" descr="CLIC-Logo-Color-72.png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09" t="13636" r="16617" b="15902"/>
          <a:stretch>
            <a:fillRect/>
          </a:stretch>
        </p:blipFill>
        <p:spPr>
          <a:xfrm>
            <a:off x="8490798" y="1"/>
            <a:ext cx="602571" cy="674696"/>
          </a:xfrm>
          <a:prstGeom prst="rect">
            <a:avLst/>
          </a:prstGeom>
          <a:effectLst>
            <a:reflection stA="50000" endPos="12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20201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040" r:id="rId1"/>
    <p:sldLayoutId id="2147488041" r:id="rId2"/>
    <p:sldLayoutId id="2147488042" r:id="rId3"/>
    <p:sldLayoutId id="2147488043" r:id="rId4"/>
    <p:sldLayoutId id="2147488044" r:id="rId5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rgbClr val="0000FF"/>
          </a:solidFill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24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1pPr>
      <a:lvl2pPr marL="742950" indent="-28575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20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2pPr>
      <a:lvl3pPr marL="1143000" indent="-2286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18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3pPr>
      <a:lvl4pPr marL="1600200" indent="-2286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16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4pPr>
      <a:lvl5pPr marL="2057400" indent="-2286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16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7"/>
          <a:srcRect t="-380000" b="-380000"/>
          <a:stretch>
            <a:fillRect/>
          </a:stretch>
        </p:blipFill>
        <p:spPr bwMode="auto">
          <a:xfrm>
            <a:off x="156969" y="6492278"/>
            <a:ext cx="89074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4137" y="-22706"/>
            <a:ext cx="7392051" cy="70788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517" y="799026"/>
            <a:ext cx="8907463" cy="5773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7"/>
          <a:srcRect t="-380000" b="-380000"/>
          <a:stretch>
            <a:fillRect/>
          </a:stretch>
        </p:blipFill>
        <p:spPr bwMode="auto">
          <a:xfrm>
            <a:off x="128517" y="601970"/>
            <a:ext cx="89074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13"/>
          <p:cNvGrpSpPr>
            <a:grpSpLocks/>
          </p:cNvGrpSpPr>
          <p:nvPr userDrawn="1"/>
        </p:nvGrpSpPr>
        <p:grpSpPr bwMode="auto">
          <a:xfrm>
            <a:off x="363901" y="6662957"/>
            <a:ext cx="8426088" cy="163960"/>
            <a:chOff x="253" y="4588"/>
            <a:chExt cx="5849" cy="114"/>
          </a:xfrm>
        </p:grpSpPr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5982" y="4591"/>
              <a:ext cx="120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 fontAlgn="auto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  <a:tab pos="1313162" algn="l"/>
                </a:tabLst>
                <a:defRPr/>
              </a:pPr>
              <a:fld id="{B64F08EC-4486-E14C-8599-AE504C73409A}" type="slidenum">
                <a:rPr lang="en-GB" sz="1100" b="1" smtClean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pPr defTabSz="827927" fontAlgn="auto">
                  <a:lnSpc>
                    <a:spcPct val="93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45000"/>
                  <a:buFont typeface="StarSymbol" charset="0"/>
                  <a:buNone/>
                  <a:tabLst>
                    <a:tab pos="656582" algn="l"/>
                    <a:tab pos="1313162" algn="l"/>
                  </a:tabLst>
                  <a:defRPr/>
                </a:pPr>
                <a:t>‹#›</a:t>
              </a:fld>
              <a:endParaRPr lang="en-GB" sz="1100" b="1" dirty="0">
                <a:solidFill>
                  <a:srgbClr val="000000"/>
                </a:solidFill>
                <a:latin typeface="Arial" pitchFamily="-65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253" y="4591"/>
              <a:ext cx="602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 fontAlgn="auto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</a:tabLst>
                <a:defRPr/>
              </a:pPr>
              <a:r>
                <a:rPr lang="en-GB" sz="1100" b="1" dirty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t>Frank Tecker</a:t>
              </a:r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1925" y="4588"/>
              <a:ext cx="269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68363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87388" algn="l"/>
                  <a:tab pos="1376363" algn="l"/>
                </a:tabLst>
              </a:pPr>
              <a:r>
                <a:rPr lang="en-GB" sz="1100" b="1" dirty="0" smtClean="0">
                  <a:solidFill>
                    <a:srgbClr val="000000"/>
                  </a:solidFill>
                  <a:latin typeface="Arial" pitchFamily="-109" charset="0"/>
                </a:rPr>
                <a:t>CLIC – 6</a:t>
              </a:r>
              <a:r>
                <a:rPr lang="en-GB" sz="1100" b="1" baseline="30000" dirty="0" smtClean="0">
                  <a:solidFill>
                    <a:srgbClr val="000000"/>
                  </a:solidFill>
                  <a:latin typeface="Arial" pitchFamily="-109" charset="0"/>
                </a:rPr>
                <a:t>th</a:t>
              </a:r>
              <a:r>
                <a:rPr lang="en-GB" sz="1100" b="1" dirty="0" smtClean="0">
                  <a:solidFill>
                    <a:srgbClr val="000000"/>
                  </a:solidFill>
                  <a:latin typeface="Arial" pitchFamily="-109" charset="0"/>
                </a:rPr>
                <a:t>  Int. Acc. School for Linear Colliders – 8.11.2011</a:t>
              </a:r>
              <a:endParaRPr lang="en-GB" sz="1100" b="1" dirty="0">
                <a:solidFill>
                  <a:srgbClr val="000000"/>
                </a:solidFill>
                <a:latin typeface="Arial" pitchFamily="-109" charset="0"/>
              </a:endParaRPr>
            </a:p>
          </p:txBody>
        </p:sp>
      </p:grpSp>
      <p:pic>
        <p:nvPicPr>
          <p:cNvPr id="16" name="Picture 20" descr="logo_transparent_bg"/>
          <p:cNvPicPr>
            <a:picLocks noChangeAspect="1" noChangeArrowheads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" y="31805"/>
            <a:ext cx="912935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stA="50000" endPos="18000" dist="12700" dir="5400000" sy="-100000" algn="bl" rotWithShape="0"/>
          </a:effectLst>
        </p:spPr>
      </p:pic>
      <p:pic>
        <p:nvPicPr>
          <p:cNvPr id="17" name="Picture 16" descr="CLIC-Logo-Color-72.png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09" t="13636" r="16617" b="15902"/>
          <a:stretch>
            <a:fillRect/>
          </a:stretch>
        </p:blipFill>
        <p:spPr>
          <a:xfrm>
            <a:off x="8490785" y="1"/>
            <a:ext cx="602571" cy="674696"/>
          </a:xfrm>
          <a:prstGeom prst="rect">
            <a:avLst/>
          </a:prstGeom>
          <a:effectLst>
            <a:reflection stA="50000" endPos="12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78774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046" r:id="rId1"/>
    <p:sldLayoutId id="2147488047" r:id="rId2"/>
    <p:sldLayoutId id="2147488048" r:id="rId3"/>
    <p:sldLayoutId id="2147488049" r:id="rId4"/>
    <p:sldLayoutId id="2147488050" r:id="rId5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rgbClr val="0000FF"/>
          </a:solidFill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24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1pPr>
      <a:lvl2pPr marL="742950" indent="-28575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20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2pPr>
      <a:lvl3pPr marL="1143000" indent="-2286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18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3pPr>
      <a:lvl4pPr marL="1600200" indent="-2286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16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4pPr>
      <a:lvl5pPr marL="2057400" indent="-2286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16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8523" y="0"/>
            <a:ext cx="7566923" cy="616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7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7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7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6157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06" r:id="rId1"/>
    <p:sldLayoutId id="2147488107" r:id="rId2"/>
    <p:sldLayoutId id="2147488108" r:id="rId3"/>
    <p:sldLayoutId id="2147488109" r:id="rId4"/>
    <p:sldLayoutId id="2147488110" r:id="rId5"/>
    <p:sldLayoutId id="2147488111" r:id="rId6"/>
    <p:sldLayoutId id="2147488112" r:id="rId7"/>
    <p:sldLayoutId id="2147488113" r:id="rId8"/>
    <p:sldLayoutId id="2147488114" r:id="rId9"/>
    <p:sldLayoutId id="2147488115" r:id="rId10"/>
    <p:sldLayoutId id="214748811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8523" y="0"/>
            <a:ext cx="7566923" cy="616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7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7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7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96615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18" r:id="rId1"/>
    <p:sldLayoutId id="2147488119" r:id="rId2"/>
    <p:sldLayoutId id="2147488120" r:id="rId3"/>
    <p:sldLayoutId id="2147488121" r:id="rId4"/>
    <p:sldLayoutId id="2147488122" r:id="rId5"/>
    <p:sldLayoutId id="2147488123" r:id="rId6"/>
    <p:sldLayoutId id="2147488124" r:id="rId7"/>
    <p:sldLayoutId id="2147488125" r:id="rId8"/>
    <p:sldLayoutId id="2147488126" r:id="rId9"/>
    <p:sldLayoutId id="2147488127" r:id="rId10"/>
    <p:sldLayoutId id="2147488128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5561" y="29967"/>
            <a:ext cx="7410748" cy="7273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7841" y="6559116"/>
            <a:ext cx="3923239" cy="2319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FF"/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latin typeface="Calibri"/>
              </a:rPr>
              <a:t>KEK-CERN meeting, July 2015</a:t>
            </a:r>
            <a:endParaRPr lang="en-US" dirty="0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FF"/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74E05AD-D4DE-4948-AFDE-F7D48A720640}" type="slidenum">
              <a:rPr lang="en-US" smtClean="0"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r>
              <a:rPr lang="en-US" dirty="0" smtClean="0">
                <a:latin typeface="Calibri"/>
              </a:rPr>
              <a:t>/25</a:t>
            </a:r>
            <a:endParaRPr lang="en-US" dirty="0">
              <a:latin typeface="Calibri"/>
            </a:endParaRPr>
          </a:p>
        </p:txBody>
      </p:sp>
      <p:pic>
        <p:nvPicPr>
          <p:cNvPr id="9" name="Picture 8" descr="CLIC-Logo-Color-72.png"/>
          <p:cNvPicPr>
            <a:picLocks noChangeAspect="1"/>
          </p:cNvPicPr>
          <p:nvPr userDrawn="1"/>
        </p:nvPicPr>
        <p:blipFill rotWithShape="1">
          <a:blip r:embed="rId13"/>
          <a:srcRect/>
          <a:stretch/>
        </p:blipFill>
        <p:spPr>
          <a:xfrm>
            <a:off x="3600504" y="2458336"/>
            <a:ext cx="1922599" cy="1934046"/>
          </a:xfrm>
          <a:prstGeom prst="rect">
            <a:avLst/>
          </a:prstGeom>
        </p:spPr>
      </p:pic>
      <p:pic>
        <p:nvPicPr>
          <p:cNvPr id="10" name="Picture 9" descr="CLIC-Logo-Color-72.png"/>
          <p:cNvPicPr>
            <a:picLocks noChangeAspect="1"/>
          </p:cNvPicPr>
          <p:nvPr userDrawn="1"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983" t="14014" r="14270" b="13812"/>
          <a:stretch/>
        </p:blipFill>
        <p:spPr>
          <a:xfrm>
            <a:off x="8401177" y="0"/>
            <a:ext cx="742823" cy="747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733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68" r:id="rId1"/>
    <p:sldLayoutId id="2147488169" r:id="rId2"/>
    <p:sldLayoutId id="2147488170" r:id="rId3"/>
    <p:sldLayoutId id="2147488171" r:id="rId4"/>
    <p:sldLayoutId id="2147488172" r:id="rId5"/>
    <p:sldLayoutId id="2147488173" r:id="rId6"/>
    <p:sldLayoutId id="2147488174" r:id="rId7"/>
    <p:sldLayoutId id="2147488175" r:id="rId8"/>
    <p:sldLayoutId id="2147488176" r:id="rId9"/>
    <p:sldLayoutId id="2147488177" r:id="rId10"/>
    <p:sldLayoutId id="2147488178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337" tIns="45671" rIns="91337" bIns="45671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44"/>
            <a:ext cx="2133600" cy="365125"/>
          </a:xfrm>
          <a:prstGeom prst="rect">
            <a:avLst/>
          </a:prstGeom>
        </p:spPr>
        <p:txBody>
          <a:bodyPr vert="horz" lIns="91337" tIns="45671" rIns="91337" bIns="4567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6697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66870"/>
            <a:ext cx="2665002" cy="5491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9094" y="0"/>
            <a:ext cx="7676358" cy="6160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lIns="91337" tIns="45671" rIns="91337" bIns="45671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203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749" r:id="rId1"/>
    <p:sldLayoutId id="2147487750" r:id="rId2"/>
    <p:sldLayoutId id="2147487751" r:id="rId3"/>
    <p:sldLayoutId id="2147487752" r:id="rId4"/>
    <p:sldLayoutId id="2147487753" r:id="rId5"/>
    <p:sldLayoutId id="2147487754" r:id="rId6"/>
    <p:sldLayoutId id="2147487755" r:id="rId7"/>
    <p:sldLayoutId id="2147487756" r:id="rId8"/>
    <p:sldLayoutId id="2147487757" r:id="rId9"/>
    <p:sldLayoutId id="2147487758" r:id="rId10"/>
    <p:sldLayoutId id="2147487759" r:id="rId11"/>
    <p:sldLayoutId id="2147487760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defTabSz="45669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24" indent="-342524" algn="l" defTabSz="45669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134" indent="-285434" algn="l" defTabSz="456697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45" indent="-228348" algn="l" defTabSz="456697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440" indent="-228348" algn="l" defTabSz="456697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137" indent="-228348" algn="l" defTabSz="456697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838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533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230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925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3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093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79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484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185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88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57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6" y="6356916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501926D-BD55-4F99-B46D-3C231A52E354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644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srgbClr val="FFFFFF"/>
                </a:solidFill>
                <a:latin typeface="Arial"/>
              </a:rPr>
              <a:t>Bernd Stelzer</a:t>
            </a:r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44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849190" y="6151989"/>
            <a:ext cx="38561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EPS HEP 2013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err="1" smtClean="0">
                <a:solidFill>
                  <a:srgbClr val="FFFFFF"/>
                </a:solidFill>
                <a:latin typeface="Arial"/>
              </a:rPr>
              <a:t>Frédérick</a:t>
            </a: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 BORDRY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20</a:t>
            </a:r>
            <a:r>
              <a:rPr lang="en-GB" sz="1400" b="1" baseline="30000" dirty="0" smtClean="0">
                <a:solidFill>
                  <a:srgbClr val="FFFFFF"/>
                </a:solidFill>
                <a:latin typeface="Arial"/>
              </a:rPr>
              <a:t>th</a:t>
            </a: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  July 2013</a:t>
            </a:r>
          </a:p>
        </p:txBody>
      </p:sp>
    </p:spTree>
    <p:extLst>
      <p:ext uri="{BB962C8B-B14F-4D97-AF65-F5344CB8AC3E}">
        <p14:creationId xmlns:p14="http://schemas.microsoft.com/office/powerpoint/2010/main" val="599272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35" r:id="rId1"/>
    <p:sldLayoutId id="2147487836" r:id="rId2"/>
    <p:sldLayoutId id="2147487837" r:id="rId3"/>
    <p:sldLayoutId id="2147487838" r:id="rId4"/>
    <p:sldLayoutId id="2147487839" r:id="rId5"/>
    <p:sldLayoutId id="2147487840" r:id="rId6"/>
    <p:sldLayoutId id="2147487841" r:id="rId7"/>
    <p:sldLayoutId id="2147487997" r:id="rId8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6" y="6356916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501926D-BD55-4F99-B46D-3C231A52E354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644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srgbClr val="FFFFFF"/>
                </a:solidFill>
                <a:latin typeface="Arial"/>
              </a:rPr>
              <a:t>Bernd Stelzer</a:t>
            </a:r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44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849190" y="6151989"/>
            <a:ext cx="38561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EPS HEP 2013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err="1" smtClean="0">
                <a:solidFill>
                  <a:srgbClr val="FFFFFF"/>
                </a:solidFill>
                <a:latin typeface="Arial"/>
              </a:rPr>
              <a:t>Frédérick</a:t>
            </a: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 BORDRY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20</a:t>
            </a:r>
            <a:r>
              <a:rPr lang="en-GB" sz="1400" b="1" baseline="30000" dirty="0" smtClean="0">
                <a:solidFill>
                  <a:srgbClr val="FFFFFF"/>
                </a:solidFill>
                <a:latin typeface="Arial"/>
              </a:rPr>
              <a:t>th</a:t>
            </a: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  July 2013</a:t>
            </a:r>
          </a:p>
        </p:txBody>
      </p:sp>
    </p:spTree>
    <p:extLst>
      <p:ext uri="{BB962C8B-B14F-4D97-AF65-F5344CB8AC3E}">
        <p14:creationId xmlns:p14="http://schemas.microsoft.com/office/powerpoint/2010/main" val="1874300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43" r:id="rId1"/>
    <p:sldLayoutId id="2147487844" r:id="rId2"/>
    <p:sldLayoutId id="2147487845" r:id="rId3"/>
    <p:sldLayoutId id="2147487846" r:id="rId4"/>
    <p:sldLayoutId id="2147487847" r:id="rId5"/>
    <p:sldLayoutId id="2147487848" r:id="rId6"/>
    <p:sldLayoutId id="2147487849" r:id="rId7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6" y="6356916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501926D-BD55-4F99-B46D-3C231A52E354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644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srgbClr val="FFFFFF"/>
                </a:solidFill>
                <a:latin typeface="Arial"/>
              </a:rPr>
              <a:t>Bernd Stelzer</a:t>
            </a:r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44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849190" y="6151989"/>
            <a:ext cx="38561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EPS HEP 2013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err="1" smtClean="0">
                <a:solidFill>
                  <a:srgbClr val="FFFFFF"/>
                </a:solidFill>
                <a:latin typeface="Arial"/>
              </a:rPr>
              <a:t>Frédérick</a:t>
            </a: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 BORDRY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20</a:t>
            </a:r>
            <a:r>
              <a:rPr lang="en-GB" sz="1400" b="1" baseline="30000" dirty="0" smtClean="0">
                <a:solidFill>
                  <a:srgbClr val="FFFFFF"/>
                </a:solidFill>
                <a:latin typeface="Arial"/>
              </a:rPr>
              <a:t>th</a:t>
            </a: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  July 2013</a:t>
            </a:r>
          </a:p>
        </p:txBody>
      </p:sp>
    </p:spTree>
    <p:extLst>
      <p:ext uri="{BB962C8B-B14F-4D97-AF65-F5344CB8AC3E}">
        <p14:creationId xmlns:p14="http://schemas.microsoft.com/office/powerpoint/2010/main" val="4171024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59" r:id="rId1"/>
    <p:sldLayoutId id="2147487860" r:id="rId2"/>
    <p:sldLayoutId id="2147487861" r:id="rId3"/>
    <p:sldLayoutId id="2147487862" r:id="rId4"/>
    <p:sldLayoutId id="2147487863" r:id="rId5"/>
    <p:sldLayoutId id="2147487864" r:id="rId6"/>
    <p:sldLayoutId id="2147487865" r:id="rId7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64009" y="6355868"/>
            <a:ext cx="1759239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>
              <a:defRPr/>
            </a:pPr>
            <a:r>
              <a:rPr lang="en-US" smtClean="0">
                <a:ea typeface="ＭＳ Ｐゴシック" charset="0"/>
              </a:rPr>
              <a:t>SFU</a:t>
            </a:r>
            <a:endParaRPr lang="en-US">
              <a:ea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5909" y="6355868"/>
            <a:ext cx="2366818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>
              <a:defRPr/>
            </a:pPr>
            <a:r>
              <a:rPr lang="en-US" smtClean="0">
                <a:ea typeface="ＭＳ Ｐゴシック" charset="0"/>
              </a:rPr>
              <a:t>Bernd Stelzer</a:t>
            </a:r>
            <a:endParaRPr lang="en-US">
              <a:ea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321" y="6355868"/>
            <a:ext cx="2133023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>
              <a:defRPr/>
            </a:pPr>
            <a:fld id="{377CA3EF-25DA-1D47-8E9C-9756F0E86062}" type="slidenum">
              <a:rPr lang="en-US">
                <a:ea typeface="ＭＳ Ｐゴシック" charset="0"/>
              </a:rPr>
              <a:pPr defTabSz="455954">
                <a:defRPr/>
              </a:pPr>
              <a:t>‹#›</a:t>
            </a:fld>
            <a:endParaRPr lang="en-US">
              <a:ea typeface="ＭＳ Ｐゴシック" charset="0"/>
            </a:endParaRPr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274" y="1039091"/>
            <a:ext cx="7481455" cy="452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  <a:p>
            <a:pPr lvl="0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pic>
        <p:nvPicPr>
          <p:cNvPr id="1030" name="Picture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716" y="197716"/>
            <a:ext cx="2522682" cy="473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274" y="633557"/>
            <a:ext cx="7481455" cy="3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1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274" y="6217227"/>
            <a:ext cx="7481455" cy="3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0" descr="ilccolor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7997" y="50512"/>
            <a:ext cx="841375" cy="54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2655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920" r:id="rId1"/>
    <p:sldLayoutId id="2147487921" r:id="rId2"/>
    <p:sldLayoutId id="2147487922" r:id="rId3"/>
    <p:sldLayoutId id="2147487923" r:id="rId4"/>
    <p:sldLayoutId id="2147487924" r:id="rId5"/>
    <p:sldLayoutId id="2147487925" r:id="rId6"/>
    <p:sldLayoutId id="2147487926" r:id="rId7"/>
    <p:sldLayoutId id="2147487927" r:id="rId8"/>
    <p:sldLayoutId id="2147487928" r:id="rId9"/>
    <p:sldLayoutId id="2147487929" r:id="rId10"/>
    <p:sldLayoutId id="2147487930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defTabSz="455954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15554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831107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246659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662213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41966" indent="-341966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741647" indent="-285692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142772" indent="-227977" algn="l" defTabSz="455954" rtl="0" eaLnBrk="0" fontAlgn="base" hangingPunct="0">
        <a:spcBef>
          <a:spcPct val="20000"/>
        </a:spcBef>
        <a:spcAft>
          <a:spcPct val="0"/>
        </a:spcAft>
        <a:buFont typeface="Lucida Grande" charset="0"/>
        <a:buChar char="‒"/>
        <a:defRPr sz="22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598726" indent="-227977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ＭＳ Ｐゴシック" charset="0"/>
        </a:defRPr>
      </a:lvl4pPr>
      <a:lvl5pPr marL="2056123" indent="-227977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5pPr>
      <a:lvl6pPr marL="2514098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6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4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22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6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4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42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52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0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154"/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154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 defTabSz="457154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 defTabSz="457154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48401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94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838201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24571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932" r:id="rId1"/>
    <p:sldLayoutId id="2147487933" r:id="rId2"/>
    <p:sldLayoutId id="2147487934" r:id="rId3"/>
    <p:sldLayoutId id="2147487935" r:id="rId4"/>
    <p:sldLayoutId id="2147487936" r:id="rId5"/>
    <p:sldLayoutId id="2147487937" r:id="rId6"/>
    <p:sldLayoutId id="2147487938" r:id="rId7"/>
    <p:sldLayoutId id="2147487939" r:id="rId8"/>
    <p:sldLayoutId id="2147487940" r:id="rId9"/>
    <p:sldLayoutId id="2147487941" r:id="rId10"/>
    <p:sldLayoutId id="2147487942" r:id="rId11"/>
    <p:sldLayoutId id="2147487943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154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309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463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617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866" indent="-342866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876" indent="-285721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2886" indent="-228577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4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4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4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07464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999" r:id="rId1"/>
    <p:sldLayoutId id="2147488000" r:id="rId2"/>
    <p:sldLayoutId id="2147488001" r:id="rId3"/>
    <p:sldLayoutId id="2147488002" r:id="rId4"/>
    <p:sldLayoutId id="2147488003" r:id="rId5"/>
    <p:sldLayoutId id="2147488004" r:id="rId6"/>
    <p:sldLayoutId id="2147488005" r:id="rId7"/>
    <p:sldLayoutId id="2147488006" r:id="rId8"/>
    <p:sldLayoutId id="2147488007" r:id="rId9"/>
    <p:sldLayoutId id="2147488008" r:id="rId10"/>
    <p:sldLayoutId id="214748800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6" y="6356916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501926D-BD55-4F99-B46D-3C231A52E354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644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srgbClr val="FFFFFF"/>
                </a:solidFill>
                <a:latin typeface="Arial"/>
              </a:rPr>
              <a:t>Bernd Stelzer</a:t>
            </a:r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44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715848" y="6266289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000" dirty="0" smtClean="0">
                <a:solidFill>
                  <a:srgbClr val="FFFFFF"/>
                </a:solidFill>
                <a:latin typeface="Arial"/>
              </a:rPr>
              <a:t>The High Luminosity LHC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err="1" smtClean="0">
                <a:solidFill>
                  <a:srgbClr val="FFFFFF"/>
                </a:solidFill>
                <a:latin typeface="Arial"/>
              </a:rPr>
              <a:t>Frédérick</a:t>
            </a:r>
            <a:r>
              <a:rPr lang="en-US" sz="1000" dirty="0" smtClean="0">
                <a:solidFill>
                  <a:srgbClr val="FFFFFF"/>
                </a:solidFill>
                <a:latin typeface="Arial"/>
              </a:rPr>
              <a:t>  Bordry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 smtClean="0">
                <a:solidFill>
                  <a:srgbClr val="FFFFFF"/>
                </a:solidFill>
                <a:latin typeface="Arial"/>
              </a:rPr>
              <a:t>ECFA High Luminosity LHC Experiments Workshop – 1</a:t>
            </a:r>
            <a:r>
              <a:rPr lang="en-GB" sz="1000" baseline="30000" dirty="0" smtClean="0">
                <a:solidFill>
                  <a:srgbClr val="FFFFFF"/>
                </a:solidFill>
                <a:latin typeface="Arial"/>
              </a:rPr>
              <a:t>st</a:t>
            </a:r>
            <a:r>
              <a:rPr lang="en-GB" sz="1000" dirty="0" smtClean="0">
                <a:solidFill>
                  <a:srgbClr val="FFFFFF"/>
                </a:solidFill>
                <a:latin typeface="Arial"/>
              </a:rPr>
              <a:t> October 2013</a:t>
            </a:r>
          </a:p>
        </p:txBody>
      </p:sp>
    </p:spTree>
    <p:extLst>
      <p:ext uri="{BB962C8B-B14F-4D97-AF65-F5344CB8AC3E}">
        <p14:creationId xmlns:p14="http://schemas.microsoft.com/office/powerpoint/2010/main" val="1376155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011" r:id="rId1"/>
    <p:sldLayoutId id="2147488012" r:id="rId2"/>
    <p:sldLayoutId id="2147488013" r:id="rId3"/>
    <p:sldLayoutId id="2147488014" r:id="rId4"/>
    <p:sldLayoutId id="2147488015" r:id="rId5"/>
    <p:sldLayoutId id="2147488016" r:id="rId6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0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45.emf"/><Relationship Id="rId3" Type="http://schemas.openxmlformats.org/officeDocument/2006/relationships/image" Target="../media/image46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jpeg"/><Relationship Id="rId5" Type="http://schemas.openxmlformats.org/officeDocument/2006/relationships/image" Target="../media/image22.jpg"/><Relationship Id="rId6" Type="http://schemas.openxmlformats.org/officeDocument/2006/relationships/image" Target="../media/image23.jpeg"/><Relationship Id="rId7" Type="http://schemas.openxmlformats.org/officeDocument/2006/relationships/image" Target="../media/image24.png"/><Relationship Id="rId8" Type="http://schemas.openxmlformats.org/officeDocument/2006/relationships/image" Target="../media/image25.emf"/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26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9.emf"/><Relationship Id="rId3" Type="http://schemas.openxmlformats.org/officeDocument/2006/relationships/image" Target="../media/image30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3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emf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9.xml"/><Relationship Id="rId2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4" Type="http://schemas.openxmlformats.org/officeDocument/2006/relationships/image" Target="../media/image41.emf"/><Relationship Id="rId5" Type="http://schemas.openxmlformats.org/officeDocument/2006/relationships/image" Target="../media/image42.png"/><Relationship Id="rId1" Type="http://schemas.openxmlformats.org/officeDocument/2006/relationships/slideLayout" Target="../slideLayouts/slideLayout120.xml"/><Relationship Id="rId2" Type="http://schemas.openxmlformats.org/officeDocument/2006/relationships/image" Target="../media/image3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CERN – KEK LC activities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solidFill>
            <a:schemeClr val="accent1"/>
          </a:solidFill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Overview: </a:t>
            </a:r>
            <a:endParaRPr lang="en-US" dirty="0">
              <a:solidFill>
                <a:srgbClr val="FFFFFF"/>
              </a:solidFill>
            </a:endParaRPr>
          </a:p>
          <a:p>
            <a:pPr marL="717550" lvl="1" indent="-361950">
              <a:buFont typeface="Arial"/>
              <a:buChar char="•"/>
            </a:pPr>
            <a:r>
              <a:rPr lang="en-US" sz="2400" dirty="0" err="1">
                <a:solidFill>
                  <a:srgbClr val="FFFFFF"/>
                </a:solidFill>
              </a:rPr>
              <a:t>Xband</a:t>
            </a:r>
            <a:r>
              <a:rPr lang="en-US" sz="2400" dirty="0">
                <a:solidFill>
                  <a:srgbClr val="FFFFFF"/>
                </a:solidFill>
              </a:rPr>
              <a:t> testing at KEK (see also </a:t>
            </a:r>
            <a:r>
              <a:rPr lang="en-US" sz="2400" dirty="0">
                <a:solidFill>
                  <a:schemeClr val="bg1"/>
                </a:solidFill>
              </a:rPr>
              <a:t>talk of </a:t>
            </a:r>
            <a:r>
              <a:rPr lang="en-US" sz="2400" dirty="0" err="1" smtClean="0">
                <a:solidFill>
                  <a:schemeClr val="bg1"/>
                </a:solidFill>
              </a:rPr>
              <a:t>Seiya</a:t>
            </a:r>
            <a:r>
              <a:rPr lang="en-US" sz="2400" dirty="0" smtClean="0">
                <a:solidFill>
                  <a:schemeClr val="bg1"/>
                </a:solidFill>
              </a:rPr>
              <a:t> Yamaguchi </a:t>
            </a:r>
            <a:r>
              <a:rPr lang="en-US" sz="2400" dirty="0" smtClean="0">
                <a:solidFill>
                  <a:schemeClr val="bg1"/>
                </a:solidFill>
              </a:rPr>
              <a:t>earlier</a:t>
            </a:r>
            <a:r>
              <a:rPr lang="en-US" sz="2400" dirty="0">
                <a:solidFill>
                  <a:schemeClr val="bg1"/>
                </a:solidFill>
              </a:rPr>
              <a:t>)</a:t>
            </a:r>
          </a:p>
          <a:p>
            <a:pPr marL="717550" lvl="1" indent="-361950">
              <a:buNone/>
            </a:pPr>
            <a:r>
              <a:rPr lang="en-US" sz="2400" dirty="0" smtClean="0">
                <a:solidFill>
                  <a:srgbClr val="FFFFFF"/>
                </a:solidFill>
              </a:rPr>
              <a:t>      Formal </a:t>
            </a:r>
            <a:r>
              <a:rPr lang="en-US" sz="2400" dirty="0">
                <a:solidFill>
                  <a:srgbClr val="FFFFFF"/>
                </a:solidFill>
              </a:rPr>
              <a:t>papers: Addendum to CERN-KEK agreement and research contracts (yearly</a:t>
            </a:r>
            <a:r>
              <a:rPr lang="en-US" sz="2400" dirty="0" smtClean="0">
                <a:solidFill>
                  <a:srgbClr val="FFFFFF"/>
                </a:solidFill>
              </a:rPr>
              <a:t>)</a:t>
            </a:r>
          </a:p>
          <a:p>
            <a:pPr marL="717550" indent="-361950"/>
            <a:endParaRPr lang="en-US" sz="2400" dirty="0">
              <a:solidFill>
                <a:srgbClr val="FFFFFF"/>
              </a:solidFill>
            </a:endParaRPr>
          </a:p>
          <a:p>
            <a:pPr marL="717550" indent="-361950"/>
            <a:r>
              <a:rPr lang="en-US" sz="2400" dirty="0">
                <a:solidFill>
                  <a:srgbClr val="FFFFFF"/>
                </a:solidFill>
              </a:rPr>
              <a:t>CERN involvement in ILC preparation (see talk of Akira Yamamoto) </a:t>
            </a:r>
            <a:endParaRPr lang="en-US" sz="2400" dirty="0" smtClean="0">
              <a:solidFill>
                <a:srgbClr val="FFFFFF"/>
              </a:solidFill>
            </a:endParaRPr>
          </a:p>
          <a:p>
            <a:pPr marL="717550" lvl="1" indent="-361950">
              <a:buNone/>
            </a:pPr>
            <a:endParaRPr lang="en-US" sz="2400" dirty="0">
              <a:solidFill>
                <a:srgbClr val="FFFFFF"/>
              </a:solidFill>
            </a:endParaRPr>
          </a:p>
          <a:p>
            <a:pPr marL="717550" indent="-361950"/>
            <a:r>
              <a:rPr lang="en-US" sz="2400" dirty="0">
                <a:solidFill>
                  <a:srgbClr val="FFFFFF"/>
                </a:solidFill>
              </a:rPr>
              <a:t>ATF </a:t>
            </a:r>
            <a:r>
              <a:rPr lang="en-US" sz="2400" dirty="0" smtClean="0">
                <a:solidFill>
                  <a:srgbClr val="FFFFFF"/>
                </a:solidFill>
              </a:rPr>
              <a:t>– this talk </a:t>
            </a:r>
            <a:endParaRPr lang="en-US" sz="2400" dirty="0">
              <a:solidFill>
                <a:srgbClr val="FFFFFF"/>
              </a:solidFill>
            </a:endParaRPr>
          </a:p>
          <a:p>
            <a:pPr marL="717550" indent="-361950">
              <a:buNone/>
            </a:pPr>
            <a:r>
              <a:rPr lang="en-US" sz="2400" dirty="0" smtClean="0">
                <a:solidFill>
                  <a:srgbClr val="FFFFFF"/>
                </a:solidFill>
              </a:rPr>
              <a:t>	Formal </a:t>
            </a:r>
            <a:r>
              <a:rPr lang="en-US" sz="2400" dirty="0">
                <a:solidFill>
                  <a:srgbClr val="FFFFFF"/>
                </a:solidFill>
              </a:rPr>
              <a:t>papers: In CERN-agreement and </a:t>
            </a:r>
            <a:r>
              <a:rPr lang="en-US" sz="2400" dirty="0" smtClean="0">
                <a:solidFill>
                  <a:srgbClr val="FFFFFF"/>
                </a:solidFill>
              </a:rPr>
              <a:t>in 2014 </a:t>
            </a:r>
            <a:r>
              <a:rPr lang="en-US" sz="2400" dirty="0">
                <a:solidFill>
                  <a:srgbClr val="FFFFFF"/>
                </a:solidFill>
              </a:rPr>
              <a:t>a research contract to support operation, also world-wide collaboration with CERN as participant  </a:t>
            </a:r>
          </a:p>
          <a:p>
            <a:pPr marL="717550" indent="-361950"/>
            <a:r>
              <a:rPr lang="en-US" sz="2400" dirty="0">
                <a:solidFill>
                  <a:srgbClr val="FFFFFF"/>
                </a:solidFill>
              </a:rPr>
              <a:t>Detector and Physics </a:t>
            </a:r>
            <a:r>
              <a:rPr lang="en-US" sz="2400" dirty="0" smtClean="0">
                <a:solidFill>
                  <a:srgbClr val="FFFFFF"/>
                </a:solidFill>
              </a:rPr>
              <a:t>– this talk </a:t>
            </a:r>
            <a:endParaRPr lang="en-US" sz="2400" dirty="0">
              <a:solidFill>
                <a:srgbClr val="FFFFFF"/>
              </a:solidFill>
            </a:endParaRPr>
          </a:p>
          <a:p>
            <a:pPr marL="355600" indent="0">
              <a:buNone/>
            </a:pPr>
            <a:r>
              <a:rPr lang="en-US" sz="2400" dirty="0">
                <a:solidFill>
                  <a:srgbClr val="FFFFFF"/>
                </a:solidFill>
              </a:rPr>
              <a:t>	</a:t>
            </a:r>
            <a:r>
              <a:rPr lang="en-US" sz="2400" dirty="0" smtClean="0">
                <a:solidFill>
                  <a:srgbClr val="FFFFFF"/>
                </a:solidFill>
              </a:rPr>
              <a:t>    Formal </a:t>
            </a:r>
            <a:r>
              <a:rPr lang="en-US" sz="2400" dirty="0">
                <a:solidFill>
                  <a:srgbClr val="FFFFFF"/>
                </a:solidFill>
              </a:rPr>
              <a:t>papers: Addendum to CERN agreement  </a:t>
            </a:r>
          </a:p>
          <a:p>
            <a:pPr marL="717550" indent="-361950"/>
            <a:r>
              <a:rPr lang="en-US" sz="2400" dirty="0">
                <a:solidFill>
                  <a:srgbClr val="FFFFFF"/>
                </a:solidFill>
              </a:rPr>
              <a:t>E-JADE: Horizon 2020 project 2015-</a:t>
            </a:r>
            <a:r>
              <a:rPr lang="en-US" sz="2400" dirty="0" smtClean="0">
                <a:solidFill>
                  <a:srgbClr val="FFFFFF"/>
                </a:solidFill>
              </a:rPr>
              <a:t>18 </a:t>
            </a:r>
            <a:r>
              <a:rPr lang="en-US" sz="2400" dirty="0" smtClean="0">
                <a:solidFill>
                  <a:srgbClr val="FFFFFF"/>
                </a:solidFill>
              </a:rPr>
              <a:t>(much wider than LCs) – one slide</a:t>
            </a:r>
          </a:p>
          <a:p>
            <a:pPr marL="717550" indent="-361950"/>
            <a:r>
              <a:rPr lang="en-US" sz="2400" dirty="0" smtClean="0">
                <a:solidFill>
                  <a:srgbClr val="FFFFFF"/>
                </a:solidFill>
              </a:rPr>
              <a:t>Related: CERN – KEK offices: </a:t>
            </a:r>
            <a:r>
              <a:rPr lang="en-US" sz="2400" dirty="0">
                <a:solidFill>
                  <a:srgbClr val="FFFFFF"/>
                </a:solidFill>
              </a:rPr>
              <a:t>Addendum to CERN-KEK agreement </a:t>
            </a:r>
            <a:r>
              <a:rPr lang="en-US" sz="2400" dirty="0" smtClean="0">
                <a:solidFill>
                  <a:srgbClr val="FFFFFF"/>
                </a:solidFill>
              </a:rPr>
              <a:t>(see talk of </a:t>
            </a:r>
            <a:r>
              <a:rPr lang="en-US" sz="2400" dirty="0" err="1" smtClean="0">
                <a:solidFill>
                  <a:srgbClr val="FFFFFF"/>
                </a:solidFill>
              </a:rPr>
              <a:t>Katsuo</a:t>
            </a:r>
            <a:r>
              <a:rPr lang="en-US" sz="2400" dirty="0" smtClean="0">
                <a:solidFill>
                  <a:srgbClr val="FFFFFF"/>
                </a:solidFill>
              </a:rPr>
              <a:t> </a:t>
            </a:r>
            <a:r>
              <a:rPr lang="en-US" sz="2400" dirty="0" err="1" smtClean="0">
                <a:solidFill>
                  <a:srgbClr val="FFFFFF"/>
                </a:solidFill>
              </a:rPr>
              <a:t>Tokushuku</a:t>
            </a:r>
            <a:r>
              <a:rPr lang="en-US" sz="2400" dirty="0" smtClean="0">
                <a:solidFill>
                  <a:srgbClr val="FFFFFF"/>
                </a:solidFill>
              </a:rPr>
              <a:t> later) – also scope beyond LCs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428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Collider software suite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KEK-CERN meeting, July 2015</a:t>
            </a:r>
            <a:endParaRPr lang="en-US"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>
                <a:latin typeface="Calibri"/>
              </a:rPr>
              <a:pPr/>
              <a:t>10</a:t>
            </a:fld>
            <a:endParaRPr lang="en-US"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9400" y="787400"/>
            <a:ext cx="85979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0000FF"/>
                </a:solidFill>
                <a:latin typeface="Calibri"/>
              </a:rPr>
              <a:t>Work ongoing on major </a:t>
            </a:r>
            <a:r>
              <a:rPr lang="en-US" b="1" dirty="0">
                <a:solidFill>
                  <a:srgbClr val="0000FF"/>
                </a:solidFill>
                <a:latin typeface="Calibri"/>
              </a:rPr>
              <a:t>improvements </a:t>
            </a:r>
            <a:r>
              <a:rPr lang="en-US" b="1" dirty="0" smtClean="0">
                <a:solidFill>
                  <a:srgbClr val="0000FF"/>
                </a:solidFill>
                <a:latin typeface="Calibri"/>
              </a:rPr>
              <a:t>to </a:t>
            </a:r>
            <a:r>
              <a:rPr lang="en-US" b="1" dirty="0">
                <a:solidFill>
                  <a:srgbClr val="0000FF"/>
                </a:solidFill>
                <a:latin typeface="Calibri"/>
              </a:rPr>
              <a:t>simulation and reconstruction </a:t>
            </a:r>
            <a:r>
              <a:rPr lang="en-US" b="1" dirty="0" smtClean="0">
                <a:solidFill>
                  <a:srgbClr val="0000FF"/>
                </a:solidFill>
                <a:latin typeface="Calibri"/>
              </a:rPr>
              <a:t>software</a:t>
            </a:r>
          </a:p>
          <a:p>
            <a:pPr marL="285750" indent="-285750"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  <a:latin typeface="Calibri"/>
              </a:rPr>
              <a:t>New 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geometry description (DD4hep</a:t>
            </a:r>
            <a:r>
              <a:rPr lang="en-US" dirty="0" smtClean="0">
                <a:solidFill>
                  <a:srgbClr val="FF0000"/>
                </a:solidFill>
                <a:latin typeface="Calibri"/>
              </a:rPr>
              <a:t>)</a:t>
            </a:r>
          </a:p>
          <a:p>
            <a:pPr marL="742950" lvl="1" indent="-285750"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For simulation, reconstruction, event display, alignment….</a:t>
            </a:r>
          </a:p>
          <a:p>
            <a:pPr marL="742950" lvl="1" indent="-285750"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Generic, for ILC and CLIC, and also for other projects (FCC)</a:t>
            </a:r>
          </a:p>
          <a:p>
            <a:pPr marL="742950" lvl="1" indent="-285750"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DD4hep interfaces (e.g. to simulation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/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reconstruction) also under development </a:t>
            </a:r>
          </a:p>
          <a:p>
            <a:pPr marL="285750" indent="-285750"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alibri"/>
              </a:rPr>
              <a:t>New/</a:t>
            </a:r>
            <a:r>
              <a:rPr lang="en-US" dirty="0" err="1" smtClean="0">
                <a:solidFill>
                  <a:srgbClr val="FF0000"/>
                </a:solidFill>
                <a:latin typeface="Calibri"/>
              </a:rPr>
              <a:t>optimised</a:t>
            </a:r>
            <a:r>
              <a:rPr lang="en-US" dirty="0" smtClean="0">
                <a:solidFill>
                  <a:srgbClr val="FF0000"/>
                </a:solidFill>
                <a:latin typeface="Calibri"/>
              </a:rPr>
              <a:t> track reconstruction</a:t>
            </a:r>
          </a:p>
          <a:p>
            <a:pPr marL="285750" indent="-285750"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endParaRPr lang="en-US" sz="1200" dirty="0">
              <a:solidFill>
                <a:srgbClr val="FF0000"/>
              </a:solidFill>
              <a:latin typeface="Calibri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0000FF"/>
                </a:solidFill>
                <a:latin typeface="Calibri"/>
              </a:rPr>
              <a:t>Common ILCDIRAC grid production tool </a:t>
            </a:r>
            <a:endParaRPr lang="en-US" b="1" dirty="0">
              <a:solidFill>
                <a:srgbClr val="0000FF"/>
              </a:solidFill>
              <a:latin typeface="Calibri"/>
            </a:endParaRPr>
          </a:p>
        </p:txBody>
      </p:sp>
      <p:pic>
        <p:nvPicPr>
          <p:cNvPr id="13" name="Picture 12" descr="Screen Shot 2015-02-25 at 16.51.4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00" y="3016092"/>
            <a:ext cx="4462970" cy="3556056"/>
          </a:xfrm>
          <a:prstGeom prst="rect">
            <a:avLst/>
          </a:prstGeom>
        </p:spPr>
      </p:pic>
      <p:pic>
        <p:nvPicPr>
          <p:cNvPr id="14" name="Picture 13" descr="Screen Shot 2015-02-25 at 17.00.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7600" y="2677076"/>
            <a:ext cx="3853370" cy="3767740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>
            <a:off x="749300" y="3003391"/>
            <a:ext cx="0" cy="552609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626100" y="2292191"/>
            <a:ext cx="1282180" cy="324009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0868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9094" y="0"/>
            <a:ext cx="7676358" cy="838200"/>
          </a:xfrm>
          <a:solidFill>
            <a:srgbClr val="4F81BD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E-JADE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GB" sz="1600" u="sng" dirty="0">
                <a:solidFill>
                  <a:schemeClr val="bg1"/>
                </a:solidFill>
              </a:rPr>
              <a:t>E</a:t>
            </a:r>
            <a:r>
              <a:rPr lang="en-GB" sz="1600" dirty="0">
                <a:solidFill>
                  <a:schemeClr val="bg1"/>
                </a:solidFill>
              </a:rPr>
              <a:t>urope-</a:t>
            </a:r>
            <a:r>
              <a:rPr lang="en-GB" sz="1600" u="sng" dirty="0">
                <a:solidFill>
                  <a:schemeClr val="bg1"/>
                </a:solidFill>
              </a:rPr>
              <a:t>J</a:t>
            </a:r>
            <a:r>
              <a:rPr lang="en-GB" sz="1600" dirty="0">
                <a:solidFill>
                  <a:schemeClr val="bg1"/>
                </a:solidFill>
              </a:rPr>
              <a:t>apan </a:t>
            </a:r>
            <a:r>
              <a:rPr lang="en-GB" sz="1600" u="sng" dirty="0">
                <a:solidFill>
                  <a:schemeClr val="bg1"/>
                </a:solidFill>
              </a:rPr>
              <a:t>A</a:t>
            </a:r>
            <a:r>
              <a:rPr lang="en-GB" sz="1600" dirty="0">
                <a:solidFill>
                  <a:schemeClr val="bg1"/>
                </a:solidFill>
              </a:rPr>
              <a:t>ccelerator </a:t>
            </a:r>
            <a:r>
              <a:rPr lang="en-GB" sz="1600" u="sng" dirty="0">
                <a:solidFill>
                  <a:schemeClr val="bg1"/>
                </a:solidFill>
              </a:rPr>
              <a:t>D</a:t>
            </a:r>
            <a:r>
              <a:rPr lang="en-GB" sz="1600" dirty="0">
                <a:solidFill>
                  <a:schemeClr val="bg1"/>
                </a:solidFill>
              </a:rPr>
              <a:t>evelopment </a:t>
            </a:r>
            <a:r>
              <a:rPr lang="en-GB" sz="1600" u="sng" dirty="0">
                <a:solidFill>
                  <a:schemeClr val="bg1"/>
                </a:solidFill>
              </a:rPr>
              <a:t>E</a:t>
            </a:r>
            <a:r>
              <a:rPr lang="en-GB" sz="1600" dirty="0">
                <a:solidFill>
                  <a:schemeClr val="bg1"/>
                </a:solidFill>
              </a:rPr>
              <a:t>xchange </a:t>
            </a:r>
            <a:r>
              <a:rPr lang="en-GB" sz="1600" dirty="0" smtClean="0">
                <a:solidFill>
                  <a:schemeClr val="bg1"/>
                </a:solidFill>
              </a:rPr>
              <a:t>Programme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>
                <a:latin typeface="Calibri"/>
              </a:rPr>
              <a:pPr/>
              <a:t>11</a:t>
            </a:fld>
            <a:endParaRPr lang="en-US">
              <a:latin typeface="Calibri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81200" y="838200"/>
            <a:ext cx="5905500" cy="6210300"/>
          </a:xfrm>
          <a:prstGeom prst="rect">
            <a:avLst/>
          </a:prstGeom>
          <a:ln>
            <a:noFill/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/>
          <a:srcRect r="1339" b="5128"/>
          <a:stretch/>
        </p:blipFill>
        <p:spPr>
          <a:xfrm>
            <a:off x="3048000" y="1371600"/>
            <a:ext cx="5778500" cy="281940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3505200" y="4343400"/>
            <a:ext cx="4724400" cy="2031325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FFFF"/>
                </a:solidFill>
              </a:rPr>
              <a:t>Programme</a:t>
            </a:r>
            <a:r>
              <a:rPr lang="en-US" dirty="0" smtClean="0">
                <a:solidFill>
                  <a:srgbClr val="FFFFFF"/>
                </a:solidFill>
              </a:rPr>
              <a:t> 2015-2018: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Three main technical WPs (1-3 above)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Supports extended stays of European Researchers in Japan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Started </a:t>
            </a:r>
            <a:r>
              <a:rPr lang="en-US" dirty="0" smtClean="0">
                <a:solidFill>
                  <a:srgbClr val="FFFFFF"/>
                </a:solidFill>
              </a:rPr>
              <a:t>January 1</a:t>
            </a:r>
            <a:r>
              <a:rPr lang="en-US" baseline="30000" dirty="0" smtClean="0">
                <a:solidFill>
                  <a:srgbClr val="FFFFFF"/>
                </a:solidFill>
              </a:rPr>
              <a:t>st</a:t>
            </a:r>
            <a:endParaRPr lang="en-US" dirty="0" smtClean="0">
              <a:solidFill>
                <a:srgbClr val="FFFF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Can also support CERN office at KEK (WP 4) </a:t>
            </a:r>
          </a:p>
        </p:txBody>
      </p:sp>
    </p:spTree>
    <p:extLst>
      <p:ext uri="{BB962C8B-B14F-4D97-AF65-F5344CB8AC3E}">
        <p14:creationId xmlns:p14="http://schemas.microsoft.com/office/powerpoint/2010/main" val="2762186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4F81BD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CERN-KEK LCs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3000" y="1905000"/>
            <a:ext cx="6705600" cy="1200329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Solid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 smtClean="0">
                <a:solidFill>
                  <a:srgbClr val="FFFFFF"/>
                </a:solidFill>
              </a:rPr>
              <a:t>activity in all </a:t>
            </a:r>
            <a:r>
              <a:rPr lang="en-US" dirty="0" smtClean="0">
                <a:solidFill>
                  <a:srgbClr val="FFFFFF"/>
                </a:solidFill>
              </a:rPr>
              <a:t>areas, interestin</a:t>
            </a:r>
            <a:r>
              <a:rPr lang="en-US" dirty="0" smtClean="0">
                <a:solidFill>
                  <a:srgbClr val="FFFFFF"/>
                </a:solidFill>
              </a:rPr>
              <a:t>g results expected in all area during 2015-16 ….</a:t>
            </a:r>
          </a:p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72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98424" y="1639090"/>
            <a:ext cx="9039226" cy="4338638"/>
            <a:chOff x="139981" y="2359915"/>
            <a:chExt cx="12855788" cy="6170507"/>
          </a:xfrm>
        </p:grpSpPr>
        <p:pic>
          <p:nvPicPr>
            <p:cNvPr id="47106" name="Picture 4" descr="world-map.g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981" y="2359915"/>
              <a:ext cx="12855788" cy="617050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111" name="TextBox 23"/>
            <p:cNvSpPr txBox="1">
              <a:spLocks noChangeArrowheads="1"/>
            </p:cNvSpPr>
            <p:nvPr/>
          </p:nvSpPr>
          <p:spPr bwMode="auto">
            <a:xfrm>
              <a:off x="6220177" y="4094712"/>
              <a:ext cx="824090" cy="919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dirty="0" smtClean="0">
                  <a:solidFill>
                    <a:srgbClr val="FF0000"/>
                  </a:solidFill>
                  <a:sym typeface="ZapfDingbats" charset="0"/>
                </a:rPr>
                <a:t>◉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47114" name="TextBox 27"/>
            <p:cNvSpPr txBox="1">
              <a:spLocks noChangeArrowheads="1"/>
            </p:cNvSpPr>
            <p:nvPr/>
          </p:nvSpPr>
          <p:spPr bwMode="auto">
            <a:xfrm>
              <a:off x="4768427" y="3063218"/>
              <a:ext cx="1484624" cy="1707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algn="ctr"/>
              <a:r>
                <a:rPr lang="en-GB" sz="1800" dirty="0">
                  <a:solidFill>
                    <a:srgbClr val="00B050"/>
                  </a:solidFill>
                </a:rPr>
                <a:t>VDL </a:t>
              </a:r>
            </a:p>
            <a:p>
              <a:pPr algn="ctr"/>
              <a:r>
                <a:rPr lang="en-GB" sz="1800" dirty="0">
                  <a:solidFill>
                    <a:srgbClr val="00B050"/>
                  </a:solidFill>
                </a:rPr>
                <a:t>CE</a:t>
              </a:r>
              <a:r>
                <a:rPr lang="en-GB" sz="1800" dirty="0">
                  <a:solidFill>
                    <a:srgbClr val="FF0000"/>
                  </a:solidFill>
                </a:rPr>
                <a:t>RN</a:t>
              </a:r>
            </a:p>
            <a:p>
              <a:pPr algn="ctr"/>
              <a:r>
                <a:rPr lang="en-GB" sz="1800" dirty="0">
                  <a:solidFill>
                    <a:srgbClr val="00B050"/>
                  </a:solidFill>
                </a:rPr>
                <a:t>PSI</a:t>
              </a:r>
            </a:p>
            <a:p>
              <a:pPr algn="ctr"/>
              <a:r>
                <a:rPr lang="en-GB" sz="1800" dirty="0">
                  <a:solidFill>
                    <a:srgbClr val="00B050"/>
                  </a:solidFill>
                </a:rPr>
                <a:t>CIEMAT</a:t>
              </a:r>
            </a:p>
          </p:txBody>
        </p:sp>
        <p:sp>
          <p:nvSpPr>
            <p:cNvPr id="47115" name="TextBox 28"/>
            <p:cNvSpPr txBox="1">
              <a:spLocks noChangeArrowheads="1"/>
            </p:cNvSpPr>
            <p:nvPr/>
          </p:nvSpPr>
          <p:spPr bwMode="auto">
            <a:xfrm>
              <a:off x="6177280" y="3986338"/>
              <a:ext cx="826347" cy="919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dirty="0" smtClean="0">
                  <a:solidFill>
                    <a:srgbClr val="00B050"/>
                  </a:solidFill>
                  <a:sym typeface="ZapfDingbats" charset="0"/>
                </a:rPr>
                <a:t>◉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sp>
          <p:nvSpPr>
            <p:cNvPr id="28" name="TextBox 26"/>
            <p:cNvSpPr txBox="1">
              <a:spLocks noChangeArrowheads="1"/>
            </p:cNvSpPr>
            <p:nvPr/>
          </p:nvSpPr>
          <p:spPr bwMode="auto">
            <a:xfrm>
              <a:off x="676191" y="3552078"/>
              <a:ext cx="333251" cy="787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dirty="0" smtClean="0">
                  <a:solidFill>
                    <a:srgbClr val="FF0000"/>
                  </a:solidFill>
                  <a:sym typeface="ZapfDingbats" charset="0"/>
                </a:rPr>
                <a:t>◉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29" name="TextBox 29"/>
            <p:cNvSpPr txBox="1">
              <a:spLocks noChangeArrowheads="1"/>
            </p:cNvSpPr>
            <p:nvPr/>
          </p:nvSpPr>
          <p:spPr bwMode="auto">
            <a:xfrm>
              <a:off x="223438" y="3322505"/>
              <a:ext cx="1120243" cy="525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sz="1800" dirty="0">
                  <a:solidFill>
                    <a:srgbClr val="FF0000"/>
                  </a:solidFill>
                </a:rPr>
                <a:t>SLAC</a:t>
              </a:r>
            </a:p>
          </p:txBody>
        </p:sp>
        <p:sp>
          <p:nvSpPr>
            <p:cNvPr id="33" name="TextBox 26"/>
            <p:cNvSpPr txBox="1">
              <a:spLocks noChangeArrowheads="1"/>
            </p:cNvSpPr>
            <p:nvPr/>
          </p:nvSpPr>
          <p:spPr bwMode="auto">
            <a:xfrm>
              <a:off x="11141261" y="3892180"/>
              <a:ext cx="333251" cy="787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dirty="0" smtClean="0">
                  <a:solidFill>
                    <a:srgbClr val="FF0000"/>
                  </a:solidFill>
                  <a:sym typeface="ZapfDingbats" charset="0"/>
                </a:rPr>
                <a:t>◉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34" name="TextBox 29"/>
            <p:cNvSpPr txBox="1">
              <a:spLocks noChangeArrowheads="1"/>
            </p:cNvSpPr>
            <p:nvPr/>
          </p:nvSpPr>
          <p:spPr bwMode="auto">
            <a:xfrm>
              <a:off x="10394030" y="3713458"/>
              <a:ext cx="919546" cy="919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sz="1800" dirty="0">
                  <a:solidFill>
                    <a:srgbClr val="00B050"/>
                  </a:solidFill>
                </a:rPr>
                <a:t>K</a:t>
              </a:r>
              <a:r>
                <a:rPr lang="en-GB" sz="1800" dirty="0">
                  <a:solidFill>
                    <a:srgbClr val="FF0000"/>
                  </a:solidFill>
                </a:rPr>
                <a:t>EK </a:t>
              </a:r>
            </a:p>
            <a:p>
              <a:endParaRPr lang="en-GB" sz="1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8767078" y="6523123"/>
            <a:ext cx="195319" cy="3379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2" tIns="35712" rIns="35712" bIns="35712" numCol="1" spcCol="26785" rtlCol="0" anchor="ctr">
            <a:spAutoFit/>
          </a:bodyPr>
          <a:lstStyle/>
          <a:p>
            <a:pPr defTabSz="410689" latinLnBrk="1" hangingPunct="0"/>
            <a:r>
              <a:rPr lang="en-GB" sz="1700" dirty="0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rPr>
              <a:t>8</a:t>
            </a:r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689094" y="0"/>
            <a:ext cx="7676358" cy="616022"/>
          </a:xfrm>
          <a:prstGeom prst="rect">
            <a:avLst/>
          </a:prstGeom>
          <a:solidFill>
            <a:srgbClr val="4F81BD"/>
          </a:solidFill>
        </p:spPr>
        <p:txBody>
          <a:bodyPr lIns="91431" tIns="45715" rIns="91431" bIns="45715">
            <a:normAutofit/>
          </a:bodyPr>
          <a:lstStyle>
            <a:lvl1pPr algn="ctr" defTabSz="456697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FFFFFF"/>
                </a:solidFill>
              </a:rPr>
              <a:t>X-band structures and testing  </a:t>
            </a:r>
          </a:p>
        </p:txBody>
      </p:sp>
      <p:sp>
        <p:nvSpPr>
          <p:cNvPr id="41" name="TextBox 29"/>
          <p:cNvSpPr txBox="1">
            <a:spLocks noChangeArrowheads="1"/>
          </p:cNvSpPr>
          <p:nvPr/>
        </p:nvSpPr>
        <p:spPr bwMode="auto">
          <a:xfrm>
            <a:off x="6239068" y="2750403"/>
            <a:ext cx="1024672" cy="1099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/>
            <a:r>
              <a:rPr lang="en-GB" sz="1600" dirty="0">
                <a:solidFill>
                  <a:srgbClr val="00B050"/>
                </a:solidFill>
              </a:rPr>
              <a:t>Tsinghua </a:t>
            </a:r>
          </a:p>
          <a:p>
            <a:pPr algn="ctr"/>
            <a:endParaRPr lang="en-GB" sz="1600" dirty="0">
              <a:solidFill>
                <a:srgbClr val="00B050"/>
              </a:solidFill>
            </a:endParaRPr>
          </a:p>
          <a:p>
            <a:pPr algn="ctr"/>
            <a:endParaRPr lang="en-GB" sz="1600" dirty="0">
              <a:solidFill>
                <a:srgbClr val="00B050"/>
              </a:solidFill>
            </a:endParaRPr>
          </a:p>
          <a:p>
            <a:pPr algn="ctr"/>
            <a:r>
              <a:rPr lang="en-GB" sz="1600" dirty="0">
                <a:solidFill>
                  <a:srgbClr val="00B050"/>
                </a:solidFill>
              </a:rPr>
              <a:t>SINAP</a:t>
            </a:r>
          </a:p>
        </p:txBody>
      </p:sp>
      <p:sp>
        <p:nvSpPr>
          <p:cNvPr id="49" name="TextBox 28"/>
          <p:cNvSpPr txBox="1">
            <a:spLocks noChangeArrowheads="1"/>
          </p:cNvSpPr>
          <p:nvPr/>
        </p:nvSpPr>
        <p:spPr bwMode="auto">
          <a:xfrm>
            <a:off x="6781800" y="2819401"/>
            <a:ext cx="581025" cy="6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dirty="0" smtClean="0">
                <a:solidFill>
                  <a:srgbClr val="00B050"/>
                </a:solidFill>
                <a:sym typeface="ZapfDingbats" charset="0"/>
              </a:rPr>
              <a:t>◉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50" name="TextBox 28"/>
          <p:cNvSpPr txBox="1">
            <a:spLocks noChangeArrowheads="1"/>
          </p:cNvSpPr>
          <p:nvPr/>
        </p:nvSpPr>
        <p:spPr bwMode="auto">
          <a:xfrm>
            <a:off x="6934200" y="3200401"/>
            <a:ext cx="581025" cy="6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dirty="0" smtClean="0">
                <a:solidFill>
                  <a:srgbClr val="00B050"/>
                </a:solidFill>
                <a:sym typeface="ZapfDingbats" charset="0"/>
              </a:rPr>
              <a:t>◉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51" name="TextBox 28"/>
          <p:cNvSpPr txBox="1">
            <a:spLocks noChangeArrowheads="1"/>
          </p:cNvSpPr>
          <p:nvPr/>
        </p:nvSpPr>
        <p:spPr bwMode="auto">
          <a:xfrm>
            <a:off x="7696200" y="2819401"/>
            <a:ext cx="581025" cy="6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dirty="0" smtClean="0">
                <a:solidFill>
                  <a:srgbClr val="00B050"/>
                </a:solidFill>
                <a:sym typeface="ZapfDingbats" charset="0"/>
              </a:rPr>
              <a:t>◉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52" name="TextBox 28"/>
          <p:cNvSpPr txBox="1">
            <a:spLocks noChangeArrowheads="1"/>
          </p:cNvSpPr>
          <p:nvPr/>
        </p:nvSpPr>
        <p:spPr bwMode="auto">
          <a:xfrm>
            <a:off x="381000" y="2590801"/>
            <a:ext cx="581025" cy="6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dirty="0" smtClean="0">
                <a:solidFill>
                  <a:srgbClr val="00B050"/>
                </a:solidFill>
                <a:sym typeface="ZapfDingbats" charset="0"/>
              </a:rPr>
              <a:t>◉</a:t>
            </a:r>
            <a:endParaRPr lang="en-GB" dirty="0">
              <a:solidFill>
                <a:srgbClr val="00B050"/>
              </a:solidFill>
            </a:endParaRP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729903"/>
            <a:ext cx="4191001" cy="3069216"/>
          </a:xfrm>
          <a:prstGeom prst="rect">
            <a:avLst/>
          </a:prstGeom>
        </p:spPr>
      </p:pic>
      <p:sp>
        <p:nvSpPr>
          <p:cNvPr id="54" name="Rectangle 53"/>
          <p:cNvSpPr/>
          <p:nvPr/>
        </p:nvSpPr>
        <p:spPr>
          <a:xfrm>
            <a:off x="0" y="685801"/>
            <a:ext cx="3200400" cy="13849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91431" tIns="45715" rIns="91431" bIns="45715">
            <a:spAutoFit/>
          </a:bodyPr>
          <a:lstStyle/>
          <a:p>
            <a:pPr lvl="0"/>
            <a:r>
              <a:rPr lang="en-US" sz="1400" dirty="0">
                <a:latin typeface="+mn-lt"/>
              </a:rPr>
              <a:t>X-band Technologies: 	</a:t>
            </a:r>
            <a:endParaRPr lang="en-US" sz="1400" b="1" dirty="0">
              <a:latin typeface="+mn-lt"/>
            </a:endParaRPr>
          </a:p>
          <a:p>
            <a:pPr marL="171433" indent="-171433">
              <a:buFont typeface="Arial"/>
              <a:buChar char="•"/>
            </a:pPr>
            <a:r>
              <a:rPr lang="en-US" sz="1400" dirty="0">
                <a:latin typeface="+mn-lt"/>
              </a:rPr>
              <a:t>High gradient structures and high efficiency RF </a:t>
            </a:r>
            <a:r>
              <a:rPr lang="en-US" sz="1400" dirty="0">
                <a:solidFill>
                  <a:srgbClr val="00B050"/>
                </a:solidFill>
                <a:latin typeface="+mn-lt"/>
              </a:rPr>
              <a:t>(structure prod. in green) </a:t>
            </a:r>
          </a:p>
          <a:p>
            <a:pPr marL="171433" indent="-171433">
              <a:buFont typeface="Arial"/>
              <a:buChar char="•"/>
            </a:pPr>
            <a:r>
              <a:rPr lang="en-US" sz="1400" dirty="0">
                <a:latin typeface="+mn-lt"/>
              </a:rPr>
              <a:t>X-band High power Testing Facilities (x3 increase) </a:t>
            </a:r>
            <a:r>
              <a:rPr lang="en-US" sz="1400" dirty="0">
                <a:solidFill>
                  <a:srgbClr val="FF0000"/>
                </a:solidFill>
                <a:latin typeface="+mn-lt"/>
              </a:rPr>
              <a:t>(in red) </a:t>
            </a:r>
          </a:p>
          <a:p>
            <a:pPr marL="171433" indent="-171433">
              <a:buFont typeface="Arial"/>
              <a:buChar char="•"/>
            </a:pPr>
            <a:r>
              <a:rPr lang="en-US" sz="1400" dirty="0">
                <a:latin typeface="+mn-lt"/>
              </a:rPr>
              <a:t>Use of X-band technologies for FELs </a:t>
            </a:r>
          </a:p>
        </p:txBody>
      </p:sp>
      <p:pic>
        <p:nvPicPr>
          <p:cNvPr id="58" name="Picture 57" descr="Picture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6601" y="685800"/>
            <a:ext cx="1686673" cy="1123550"/>
          </a:xfrm>
          <a:prstGeom prst="rect">
            <a:avLst/>
          </a:prstGeom>
        </p:spPr>
      </p:pic>
      <p:sp>
        <p:nvSpPr>
          <p:cNvPr id="59" name="TextBox 28"/>
          <p:cNvSpPr txBox="1">
            <a:spLocks noChangeArrowheads="1"/>
          </p:cNvSpPr>
          <p:nvPr/>
        </p:nvSpPr>
        <p:spPr bwMode="auto">
          <a:xfrm>
            <a:off x="4419600" y="2895601"/>
            <a:ext cx="581025" cy="6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dirty="0" smtClean="0">
                <a:solidFill>
                  <a:srgbClr val="00B050"/>
                </a:solidFill>
                <a:sym typeface="ZapfDingbats" charset="0"/>
              </a:rPr>
              <a:t>◉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60" name="TextBox 28"/>
          <p:cNvSpPr txBox="1">
            <a:spLocks noChangeArrowheads="1"/>
          </p:cNvSpPr>
          <p:nvPr/>
        </p:nvSpPr>
        <p:spPr bwMode="auto">
          <a:xfrm>
            <a:off x="3886200" y="3163670"/>
            <a:ext cx="581025" cy="6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dirty="0" smtClean="0">
                <a:solidFill>
                  <a:srgbClr val="00B050"/>
                </a:solidFill>
                <a:sym typeface="ZapfDingbats" charset="0"/>
              </a:rPr>
              <a:t>◉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61" name="TextBox 28"/>
          <p:cNvSpPr txBox="1">
            <a:spLocks noChangeArrowheads="1"/>
          </p:cNvSpPr>
          <p:nvPr/>
        </p:nvSpPr>
        <p:spPr bwMode="auto">
          <a:xfrm>
            <a:off x="4295776" y="2630270"/>
            <a:ext cx="581025" cy="6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dirty="0" smtClean="0">
                <a:solidFill>
                  <a:srgbClr val="00B050"/>
                </a:solidFill>
                <a:sym typeface="ZapfDingbats" charset="0"/>
              </a:rPr>
              <a:t>◉</a:t>
            </a:r>
            <a:endParaRPr lang="en-GB" dirty="0">
              <a:solidFill>
                <a:srgbClr val="00B050"/>
              </a:solidFill>
            </a:endParaRPr>
          </a:p>
        </p:txBody>
      </p:sp>
      <p:pic>
        <p:nvPicPr>
          <p:cNvPr id="5" name="Picture 4" descr="Disc_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1" y="685800"/>
            <a:ext cx="1872532" cy="1828800"/>
          </a:xfrm>
          <a:prstGeom prst="rect">
            <a:avLst/>
          </a:prstGeom>
        </p:spPr>
      </p:pic>
      <p:pic>
        <p:nvPicPr>
          <p:cNvPr id="6" name="Picture 5" descr="DSC08155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900" y="685800"/>
            <a:ext cx="2209800" cy="1657350"/>
          </a:xfrm>
          <a:prstGeom prst="rect">
            <a:avLst/>
          </a:prstGeom>
        </p:spPr>
      </p:pic>
      <p:pic>
        <p:nvPicPr>
          <p:cNvPr id="26" name="Picture 25" descr="BDR_graph_20-11-13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7200" y="3157969"/>
            <a:ext cx="4876800" cy="2328453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5029200" y="5657671"/>
            <a:ext cx="3962400" cy="9233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Structure manufacturing and testing at KEK crucial, now also for structures produced at Tsinghua and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SINAP </a:t>
            </a:r>
            <a:endParaRPr lang="en-US" dirty="0" smtClean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19200" y="2057400"/>
            <a:ext cx="2057399" cy="165239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3283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5800" y="0"/>
            <a:ext cx="7677150" cy="615950"/>
          </a:xfrm>
          <a:solidFill>
            <a:srgbClr val="4F81BD"/>
          </a:solidFill>
        </p:spPr>
        <p:txBody>
          <a:bodyPr>
            <a:normAutofit/>
          </a:bodyPr>
          <a:lstStyle/>
          <a:p>
            <a:r>
              <a:rPr lang="en-US" sz="3200" dirty="0" err="1" smtClean="0">
                <a:solidFill>
                  <a:srgbClr val="FFFFFF"/>
                </a:solidFill>
              </a:rPr>
              <a:t>Xband</a:t>
            </a:r>
            <a:r>
              <a:rPr lang="en-US" sz="3200" dirty="0" smtClean="0">
                <a:solidFill>
                  <a:srgbClr val="FFFFFF"/>
                </a:solidFill>
              </a:rPr>
              <a:t> facilities - FELs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981200"/>
            <a:ext cx="4813300" cy="4419600"/>
          </a:xfrm>
        </p:spPr>
        <p:txBody>
          <a:bodyPr>
            <a:normAutofit fontScale="40000" lnSpcReduction="20000"/>
          </a:bodyPr>
          <a:lstStyle/>
          <a:p>
            <a:r>
              <a:rPr lang="en-US" sz="2900" dirty="0" smtClean="0"/>
              <a:t>X-band technology appears interesting for compact, relatively low cost FELs – new or extensions</a:t>
            </a:r>
          </a:p>
          <a:p>
            <a:pPr lvl="1"/>
            <a:r>
              <a:rPr lang="en-US" sz="2900" dirty="0" smtClean="0"/>
              <a:t>Logical step after S-band and C-band</a:t>
            </a:r>
          </a:p>
          <a:p>
            <a:pPr lvl="1"/>
            <a:r>
              <a:rPr lang="en-US" sz="2900" dirty="0"/>
              <a:t>Example similar to </a:t>
            </a:r>
            <a:r>
              <a:rPr lang="en-US" sz="2900" dirty="0" err="1"/>
              <a:t>SwissFEL</a:t>
            </a:r>
            <a:r>
              <a:rPr lang="en-US" sz="2900" dirty="0"/>
              <a:t>: E=6 </a:t>
            </a:r>
            <a:r>
              <a:rPr lang="en-US" sz="2900" dirty="0" err="1"/>
              <a:t>GeV</a:t>
            </a:r>
            <a:r>
              <a:rPr lang="en-US" sz="2900" dirty="0"/>
              <a:t>, Ne=0.25 </a:t>
            </a:r>
            <a:r>
              <a:rPr lang="en-US" sz="2900" dirty="0" err="1"/>
              <a:t>nC</a:t>
            </a:r>
            <a:r>
              <a:rPr lang="en-US" sz="2900" dirty="0" smtClean="0"/>
              <a:t>, </a:t>
            </a:r>
            <a:r>
              <a:rPr lang="en-US" sz="3000" dirty="0" err="1" smtClean="0">
                <a:latin typeface="Symbol" charset="2"/>
                <a:cs typeface="Symbol" charset="2"/>
              </a:rPr>
              <a:t>s</a:t>
            </a:r>
            <a:r>
              <a:rPr lang="en-US" sz="3000" baseline="-25000" dirty="0" err="1" smtClean="0">
                <a:cs typeface="Symbol" charset="2"/>
              </a:rPr>
              <a:t>z</a:t>
            </a:r>
            <a:r>
              <a:rPr lang="en-US" sz="3000" dirty="0">
                <a:cs typeface="Symbol" charset="2"/>
              </a:rPr>
              <a:t>=</a:t>
            </a:r>
            <a:r>
              <a:rPr lang="en-US" sz="3000" dirty="0" smtClean="0">
                <a:cs typeface="Symbol" charset="2"/>
              </a:rPr>
              <a:t>8</a:t>
            </a:r>
            <a:r>
              <a:rPr lang="en-US" sz="3000" dirty="0" smtClean="0">
                <a:latin typeface="Symbol" charset="2"/>
                <a:cs typeface="Symbol" charset="2"/>
              </a:rPr>
              <a:t>m</a:t>
            </a:r>
            <a:r>
              <a:rPr lang="en-US" sz="3000" dirty="0" smtClean="0">
                <a:cs typeface="Symbol" charset="2"/>
              </a:rPr>
              <a:t>m</a:t>
            </a:r>
          </a:p>
          <a:p>
            <a:pPr marL="456700" lvl="1" indent="0">
              <a:buNone/>
            </a:pPr>
            <a:endParaRPr lang="en-US" sz="3000" dirty="0" smtClean="0"/>
          </a:p>
          <a:p>
            <a:r>
              <a:rPr lang="en-US" sz="2900" dirty="0" smtClean="0"/>
              <a:t>Use of X-band in other projects will support </a:t>
            </a:r>
            <a:r>
              <a:rPr lang="en-US" sz="2900" dirty="0" err="1" smtClean="0"/>
              <a:t>industrialisation</a:t>
            </a:r>
            <a:endParaRPr lang="en-US" sz="2900" dirty="0" smtClean="0"/>
          </a:p>
          <a:p>
            <a:pPr lvl="1"/>
            <a:r>
              <a:rPr lang="en-US" sz="2900" dirty="0" smtClean="0"/>
              <a:t>They will be klystron-based, additional synergy with klystron-based first energy stage</a:t>
            </a:r>
          </a:p>
          <a:p>
            <a:pPr lvl="1"/>
            <a:endParaRPr lang="en-US" sz="2900" dirty="0" smtClean="0"/>
          </a:p>
          <a:p>
            <a:r>
              <a:rPr lang="en-US" sz="2900" dirty="0"/>
              <a:t>Started to collaborate on use of X-band in FELs</a:t>
            </a:r>
          </a:p>
          <a:p>
            <a:pPr lvl="1"/>
            <a:r>
              <a:rPr lang="en-US" sz="2900" dirty="0"/>
              <a:t>Australian Light Source, Turkish Accelerator Centre, </a:t>
            </a:r>
            <a:r>
              <a:rPr lang="en-US" sz="2900" dirty="0" err="1"/>
              <a:t>Elettra</a:t>
            </a:r>
            <a:r>
              <a:rPr lang="en-US" sz="2900" dirty="0"/>
              <a:t>, SINAP, Cockcroft Institute, TU Athens, U. Oslo, Uppsala University, CERN</a:t>
            </a:r>
          </a:p>
          <a:p>
            <a:pPr lvl="1"/>
            <a:endParaRPr lang="en-US" sz="2900" dirty="0"/>
          </a:p>
          <a:p>
            <a:r>
              <a:rPr lang="en-US" sz="2900" dirty="0"/>
              <a:t>Share common work between </a:t>
            </a:r>
            <a:r>
              <a:rPr lang="en-US" sz="2900" dirty="0" smtClean="0"/>
              <a:t>partners </a:t>
            </a:r>
            <a:endParaRPr lang="en-US" sz="2900" dirty="0"/>
          </a:p>
          <a:p>
            <a:pPr lvl="1"/>
            <a:r>
              <a:rPr lang="en-US" sz="2900" dirty="0"/>
              <a:t>Cost model and </a:t>
            </a:r>
            <a:r>
              <a:rPr lang="en-US" sz="2900" dirty="0" err="1"/>
              <a:t>optimisation</a:t>
            </a:r>
            <a:endParaRPr lang="en-US" sz="2900" dirty="0"/>
          </a:p>
          <a:p>
            <a:pPr lvl="1"/>
            <a:r>
              <a:rPr lang="en-US" sz="2900" dirty="0"/>
              <a:t>Beam dynamics, e.g. beam-based alignment</a:t>
            </a:r>
          </a:p>
          <a:p>
            <a:pPr lvl="1"/>
            <a:r>
              <a:rPr lang="en-US" sz="2900" dirty="0"/>
              <a:t>Accelerator systems, e.g. alignment, instrumentation…</a:t>
            </a:r>
          </a:p>
          <a:p>
            <a:endParaRPr lang="en-US" sz="2900" dirty="0"/>
          </a:p>
          <a:p>
            <a:r>
              <a:rPr lang="en-US" sz="2900" dirty="0"/>
              <a:t>Define common standard solutions</a:t>
            </a:r>
          </a:p>
          <a:p>
            <a:pPr lvl="1"/>
            <a:r>
              <a:rPr lang="en-US" sz="2900" dirty="0"/>
              <a:t>Common RF component design, -&gt; industry standard</a:t>
            </a:r>
          </a:p>
          <a:p>
            <a:pPr lvl="1"/>
            <a:r>
              <a:rPr lang="en-US" sz="2900" dirty="0"/>
              <a:t>High repetition rate klystrons </a:t>
            </a:r>
            <a:r>
              <a:rPr lang="en-US" sz="2900" dirty="0" smtClean="0"/>
              <a:t>(</a:t>
            </a:r>
            <a:r>
              <a:rPr lang="en-US" sz="2900" dirty="0" smtClean="0"/>
              <a:t>4</a:t>
            </a:r>
            <a:r>
              <a:rPr lang="en-US" sz="2900" dirty="0" smtClean="0"/>
              <a:t>00Hz system at CERN from Toshiba)</a:t>
            </a:r>
            <a:endParaRPr lang="en-US" sz="2900" dirty="0"/>
          </a:p>
          <a:p>
            <a:pPr lvl="1"/>
            <a:endParaRPr lang="en-US" sz="20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5105404" y="5039342"/>
            <a:ext cx="3861833" cy="954107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rgbClr val="FFFFFF"/>
              </a:solidFill>
              <a:latin typeface="+mn-lt"/>
            </a:endParaRPr>
          </a:p>
          <a:p>
            <a:r>
              <a:rPr lang="en-US" sz="2000" dirty="0" smtClean="0">
                <a:solidFill>
                  <a:srgbClr val="FFFFFF"/>
                </a:solidFill>
                <a:latin typeface="+mn-lt"/>
              </a:rPr>
              <a:t>Great potential for collaboration</a:t>
            </a:r>
          </a:p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2057400"/>
            <a:ext cx="3886200" cy="291465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685800"/>
            <a:ext cx="4495800" cy="1143000"/>
          </a:xfrm>
          <a:prstGeom prst="rect">
            <a:avLst/>
          </a:prstGeom>
          <a:noFill/>
          <a:ln w="6350" cmpd="sng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5200" y="685800"/>
            <a:ext cx="4343400" cy="1143000"/>
          </a:xfrm>
          <a:prstGeom prst="rect">
            <a:avLst/>
          </a:prstGeom>
          <a:noFill/>
          <a:ln w="6350" cmpd="sng">
            <a:solidFill>
              <a:srgbClr val="00000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95806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5353" y="8801"/>
            <a:ext cx="5373065" cy="4029799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0" y="2931678"/>
            <a:ext cx="5235094" cy="3926321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480741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1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8290"/>
            <a:ext cx="9144000" cy="64692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4F81BD"/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FFFF"/>
                </a:solidFill>
              </a:rPr>
              <a:t>ATF2: </a:t>
            </a:r>
            <a:r>
              <a:rPr lang="en-US" sz="3200" dirty="0" err="1" smtClean="0">
                <a:solidFill>
                  <a:srgbClr val="FFFFFF"/>
                </a:solidFill>
              </a:rPr>
              <a:t>Stabilisation</a:t>
            </a:r>
            <a:r>
              <a:rPr lang="en-US" sz="3200" dirty="0" smtClean="0">
                <a:solidFill>
                  <a:srgbClr val="FFFFFF"/>
                </a:solidFill>
              </a:rPr>
              <a:t> Experiment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0" y="609600"/>
            <a:ext cx="4572000" cy="3139321"/>
          </a:xfrm>
          <a:prstGeom prst="rect">
            <a:avLst/>
          </a:prstGeom>
          <a:solidFill>
            <a:srgbClr val="4F81BD"/>
          </a:solidFill>
          <a:ln>
            <a:solidFill>
              <a:srgbClr val="FFFFFF"/>
            </a:solidFill>
          </a:ln>
        </p:spPr>
        <p:txBody>
          <a:bodyPr>
            <a:spAutoFit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en-US" dirty="0" smtClean="0">
                <a:solidFill>
                  <a:srgbClr val="FFFFFF"/>
                </a:solidFill>
                <a:latin typeface="+mn-lt"/>
              </a:rPr>
              <a:t>The CLIC coll. is very interested in a longer term </a:t>
            </a:r>
            <a:r>
              <a:rPr lang="en-US" dirty="0" err="1" smtClean="0">
                <a:solidFill>
                  <a:srgbClr val="FFFFFF"/>
                </a:solidFill>
                <a:latin typeface="+mn-lt"/>
              </a:rPr>
              <a:t>programme</a:t>
            </a:r>
            <a:r>
              <a:rPr lang="en-US" dirty="0" smtClean="0">
                <a:solidFill>
                  <a:srgbClr val="FFFFFF"/>
                </a:solidFill>
                <a:latin typeface="+mn-lt"/>
              </a:rPr>
              <a:t> at ATF2 and ideas exist for:</a:t>
            </a:r>
          </a:p>
          <a:p>
            <a:pPr marL="342900" indent="-342900">
              <a:buFont typeface="Arial"/>
              <a:buChar char="•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en-US" dirty="0" smtClean="0">
                <a:solidFill>
                  <a:srgbClr val="FFFFFF"/>
                </a:solidFill>
                <a:latin typeface="+mn-lt"/>
              </a:rPr>
              <a:t>FFS performance, including 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b</a:t>
            </a:r>
            <a:r>
              <a:rPr lang="en-US" dirty="0" smtClean="0">
                <a:solidFill>
                  <a:srgbClr val="FFFFFF"/>
                </a:solidFill>
                <a:latin typeface="+mn-lt"/>
              </a:rPr>
              <a:t>uilding 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2 </a:t>
            </a:r>
            <a:r>
              <a:rPr lang="en-US" dirty="0" err="1">
                <a:solidFill>
                  <a:srgbClr val="FFFFFF"/>
                </a:solidFill>
                <a:latin typeface="+mn-lt"/>
              </a:rPr>
              <a:t>octupoles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 for </a:t>
            </a:r>
            <a:r>
              <a:rPr lang="en-US" dirty="0" smtClean="0">
                <a:solidFill>
                  <a:srgbClr val="FFFFFF"/>
                </a:solidFill>
                <a:latin typeface="+mn-lt"/>
              </a:rPr>
              <a:t>ATF2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US" dirty="0" smtClean="0">
                <a:solidFill>
                  <a:srgbClr val="FFFFFF"/>
                </a:solidFill>
                <a:latin typeface="+mn-lt"/>
              </a:rPr>
              <a:t>(to study FFS 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tuning with </a:t>
            </a:r>
            <a:r>
              <a:rPr lang="en-US" dirty="0" err="1" smtClean="0">
                <a:solidFill>
                  <a:srgbClr val="FFFFFF"/>
                </a:solidFill>
                <a:latin typeface="+mn-lt"/>
              </a:rPr>
              <a:t>octupoles</a:t>
            </a:r>
            <a:r>
              <a:rPr lang="en-US" dirty="0" smtClean="0">
                <a:solidFill>
                  <a:srgbClr val="FFFFFF"/>
                </a:solidFill>
                <a:latin typeface="+mn-lt"/>
              </a:rPr>
              <a:t>)</a:t>
            </a:r>
            <a:endParaRPr lang="en-US" dirty="0">
              <a:solidFill>
                <a:srgbClr val="FFFFFF"/>
              </a:solidFill>
              <a:latin typeface="+mn-lt"/>
            </a:endParaRPr>
          </a:p>
          <a:p>
            <a:pPr marL="342900" indent="-342900">
              <a:buFont typeface="Arial"/>
              <a:buChar char="•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en-US" dirty="0" smtClean="0">
                <a:solidFill>
                  <a:srgbClr val="FFFFFF"/>
                </a:solidFill>
                <a:latin typeface="+mn-lt"/>
              </a:rPr>
              <a:t>Stability, feedbacks</a:t>
            </a:r>
            <a:r>
              <a:rPr lang="en-US" smtClean="0">
                <a:solidFill>
                  <a:srgbClr val="FFFFFF"/>
                </a:solidFill>
                <a:latin typeface="+mn-lt"/>
              </a:rPr>
              <a:t>, instrumentation </a:t>
            </a:r>
            <a:endParaRPr lang="en-US" dirty="0">
              <a:solidFill>
                <a:srgbClr val="FFFFFF"/>
              </a:solidFill>
              <a:latin typeface="+mn-lt"/>
            </a:endParaRPr>
          </a:p>
          <a:p>
            <a:pPr marL="342900" indent="-342900">
              <a:buFont typeface="Arial"/>
              <a:buChar char="•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en-US" dirty="0" smtClean="0">
                <a:solidFill>
                  <a:srgbClr val="FFFFFF"/>
                </a:solidFill>
                <a:latin typeface="+mn-lt"/>
              </a:rPr>
              <a:t>General 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support for ATF2 </a:t>
            </a:r>
            <a:r>
              <a:rPr lang="en-US" dirty="0" smtClean="0">
                <a:solidFill>
                  <a:srgbClr val="FFFFFF"/>
                </a:solidFill>
                <a:latin typeface="+mn-lt"/>
              </a:rPr>
              <a:t>operation</a:t>
            </a:r>
          </a:p>
          <a:p>
            <a:pPr marL="342900" indent="-342900">
              <a:buFont typeface="Arial"/>
              <a:buChar char="•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en-US" dirty="0" smtClean="0">
                <a:solidFill>
                  <a:srgbClr val="FFFFFF"/>
                </a:solidFill>
                <a:latin typeface="+mn-lt"/>
              </a:rPr>
              <a:t>Support UK and Spanish LC activities (contracts with 7 universities with 50/50 sharing) that are have a significant ATF component </a:t>
            </a:r>
            <a:endParaRPr lang="en-US" dirty="0">
              <a:solidFill>
                <a:srgbClr val="FFFF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23210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" y="-25400"/>
            <a:ext cx="4629714" cy="3454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2057400"/>
            <a:ext cx="4671864" cy="3505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0" y="3584783"/>
            <a:ext cx="4343400" cy="3273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935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400"/>
            <a:ext cx="4474103" cy="33274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7104" y="76200"/>
            <a:ext cx="4412295" cy="3276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2298700"/>
            <a:ext cx="6096000" cy="457200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751603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>
                <a:latin typeface="Calibri"/>
              </a:rPr>
              <a:pPr/>
              <a:t>8</a:t>
            </a:fld>
            <a:endParaRPr lang="en-US">
              <a:latin typeface="Calibri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92" y="1308101"/>
            <a:ext cx="3841938" cy="2870199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KEK-CERN meeting, July 2015</a:t>
            </a:r>
            <a:endParaRPr lang="en-US"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55426" y="4542077"/>
            <a:ext cx="385618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0000FF"/>
                </a:solidFill>
                <a:latin typeface="Calibri"/>
              </a:rPr>
              <a:t>CLIC detector and physics study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rgbClr val="0000FF"/>
                </a:solidFill>
                <a:latin typeface="Calibri"/>
              </a:rPr>
              <a:t>http</a:t>
            </a:r>
            <a:r>
              <a:rPr lang="en-US" sz="2000" b="1" dirty="0">
                <a:solidFill>
                  <a:srgbClr val="0000FF"/>
                </a:solidFill>
                <a:latin typeface="Calibri"/>
              </a:rPr>
              <a:t>://</a:t>
            </a:r>
            <a:r>
              <a:rPr lang="en-US" sz="2000" b="1" dirty="0" err="1" smtClean="0">
                <a:solidFill>
                  <a:srgbClr val="0000FF"/>
                </a:solidFill>
                <a:latin typeface="Calibri"/>
              </a:rPr>
              <a:t>clicdp.web.cern.ch</a:t>
            </a:r>
            <a:r>
              <a:rPr lang="en-US" sz="2000" b="1" dirty="0">
                <a:solidFill>
                  <a:srgbClr val="0000FF"/>
                </a:solidFill>
                <a:latin typeface="Calibri"/>
              </a:rPr>
              <a:t>/</a:t>
            </a:r>
            <a:endParaRPr lang="en-US" sz="2000" b="1" dirty="0" smtClean="0">
              <a:solidFill>
                <a:srgbClr val="0000FF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3107" y="5423170"/>
            <a:ext cx="2531462" cy="400110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rgbClr val="0000FF"/>
                </a:solidFill>
                <a:latin typeface="Calibri"/>
              </a:rPr>
              <a:t>c</a:t>
            </a:r>
            <a:r>
              <a:rPr lang="en-US" sz="2000" b="1" dirty="0" smtClean="0">
                <a:solidFill>
                  <a:srgbClr val="0000FF"/>
                </a:solidFill>
                <a:latin typeface="Calibri"/>
              </a:rPr>
              <a:t>urrently 26 institutes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848100" y="1333501"/>
            <a:ext cx="0" cy="4425116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66630" y="1333500"/>
            <a:ext cx="508847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rgbClr val="0000FF"/>
                </a:solidFill>
                <a:latin typeface="Calibri"/>
              </a:rPr>
              <a:t>ILC/CLIC synergies in many areas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100" dirty="0">
              <a:solidFill>
                <a:prstClr val="black"/>
              </a:solidFill>
              <a:latin typeface="Calibri"/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000" i="1" dirty="0" smtClean="0">
                <a:solidFill>
                  <a:srgbClr val="0000FF"/>
                </a:solidFill>
                <a:latin typeface="Calibri"/>
              </a:rPr>
              <a:t>CLIC CDR detector concepts</a:t>
            </a:r>
            <a:r>
              <a:rPr lang="en-US" sz="2000" i="1" dirty="0">
                <a:solidFill>
                  <a:srgbClr val="0000FF"/>
                </a:solidFill>
                <a:latin typeface="Calibri"/>
              </a:rPr>
              <a:t> </a:t>
            </a:r>
            <a:r>
              <a:rPr lang="en-US" sz="2000" i="1" dirty="0" smtClean="0">
                <a:solidFill>
                  <a:srgbClr val="0000FF"/>
                </a:solidFill>
                <a:latin typeface="Calibri"/>
              </a:rPr>
              <a:t>are based on ILC concepts, adapted for CLIC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100" i="1" dirty="0" smtClean="0">
              <a:solidFill>
                <a:srgbClr val="0000FF"/>
              </a:solidFill>
              <a:latin typeface="Calibri"/>
            </a:endParaRPr>
          </a:p>
          <a:p>
            <a:pPr marL="285750" indent="-285750"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Common software tools</a:t>
            </a:r>
          </a:p>
          <a:p>
            <a:pPr marL="742950" lvl="1" indent="-285750"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Major upgrade of tools ongoing through a common ILC/CLIC effort</a:t>
            </a:r>
          </a:p>
          <a:p>
            <a:pPr marL="285750" indent="-285750"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Overlapping physics case below 1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TeV</a:t>
            </a:r>
            <a:endParaRPr lang="en-US" dirty="0" smtClean="0">
              <a:solidFill>
                <a:prstClr val="black"/>
              </a:solidFill>
              <a:latin typeface="Calibri"/>
            </a:endParaRPr>
          </a:p>
          <a:p>
            <a:pPr marL="742950" lvl="1" indent="-285750"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Sharing methods; making cross-checks</a:t>
            </a:r>
          </a:p>
          <a:p>
            <a:pPr marL="285750" indent="-285750"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Large overlap in detector technologies</a:t>
            </a:r>
          </a:p>
          <a:p>
            <a:pPr marL="742950" lvl="1" indent="-285750"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Strong synergies within CALICE and FCAL</a:t>
            </a:r>
          </a:p>
          <a:p>
            <a:pPr marL="742950" lvl="1" indent="-285750"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Synergies in engineering and magnet design </a:t>
            </a:r>
          </a:p>
          <a:p>
            <a:pPr marL="285750" indent="-285750"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Ongoing detector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optimisation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for ILC and CLIC</a:t>
            </a:r>
          </a:p>
          <a:p>
            <a:pPr marL="742950" lvl="1" indent="-285750"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Overlapping activities; opportunities for cross-checks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08636" y="5910980"/>
            <a:ext cx="534721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rgbClr val="FF0000"/>
                </a:solidFill>
                <a:latin typeface="Calibri"/>
              </a:rPr>
              <a:t>Overall a long-term work-floor-type cooperation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i="1" dirty="0" smtClean="0">
                <a:solidFill>
                  <a:srgbClr val="FF0000"/>
                </a:solidFill>
                <a:latin typeface="Calibri"/>
              </a:rPr>
              <a:t>a few examples in the next slides</a:t>
            </a:r>
            <a:endParaRPr lang="en-US" sz="1400" i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885561" y="29966"/>
            <a:ext cx="7410748" cy="115113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dirty="0" err="1" smtClean="0">
                <a:latin typeface="Calibri"/>
              </a:rPr>
              <a:t>CLICdp</a:t>
            </a:r>
            <a:endParaRPr lang="en-US" dirty="0" smtClean="0">
              <a:latin typeface="Calibri"/>
            </a:endParaRPr>
          </a:p>
          <a:p>
            <a:pPr fontAlgn="auto">
              <a:spcAft>
                <a:spcPts val="0"/>
              </a:spcAft>
            </a:pPr>
            <a:r>
              <a:rPr lang="en-US" dirty="0">
                <a:latin typeface="Calibri"/>
              </a:rPr>
              <a:t>a</a:t>
            </a:r>
            <a:r>
              <a:rPr lang="en-US" dirty="0" smtClean="0">
                <a:latin typeface="Calibri"/>
              </a:rPr>
              <a:t>nd overlapping activities with ILC detectors</a:t>
            </a:r>
            <a:endParaRPr lang="en-US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32505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49300" y="58738"/>
            <a:ext cx="7620000" cy="665162"/>
          </a:xfrm>
        </p:spPr>
        <p:txBody>
          <a:bodyPr>
            <a:noAutofit/>
          </a:bodyPr>
          <a:lstStyle/>
          <a:p>
            <a:r>
              <a:rPr lang="en-US" dirty="0" smtClean="0"/>
              <a:t>ECAL + HCAL </a:t>
            </a:r>
            <a:r>
              <a:rPr lang="en-US" dirty="0" err="1" smtClean="0"/>
              <a:t>Optimisation</a:t>
            </a:r>
            <a:r>
              <a:rPr lang="en-US" dirty="0" smtClean="0"/>
              <a:t> / R&amp;D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212844"/>
            <a:ext cx="3626710" cy="2208290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Optimisation</a:t>
            </a:r>
            <a:r>
              <a:rPr lang="en-US" sz="2000" dirty="0" smtClean="0"/>
              <a:t> of calorimeter systems for PFA: Understanding the parameters driving performance</a:t>
            </a:r>
          </a:p>
          <a:p>
            <a:pPr lvl="1"/>
            <a:r>
              <a:rPr lang="en-US" sz="1600" dirty="0" smtClean="0"/>
              <a:t>Concrete example: Impact of cell size on jet energy resolution</a:t>
            </a:r>
            <a:endParaRPr lang="en-US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9999" y="835259"/>
            <a:ext cx="2668500" cy="26408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0892" y="903884"/>
            <a:ext cx="2849107" cy="2517250"/>
          </a:xfrm>
          <a:prstGeom prst="rect">
            <a:avLst/>
          </a:prstGeom>
        </p:spPr>
      </p:pic>
      <p:sp>
        <p:nvSpPr>
          <p:cNvPr id="10" name="Content Placeholder 4"/>
          <p:cNvSpPr txBox="1">
            <a:spLocks/>
          </p:cNvSpPr>
          <p:nvPr/>
        </p:nvSpPr>
        <p:spPr>
          <a:xfrm>
            <a:off x="5862671" y="3947462"/>
            <a:ext cx="3370229" cy="16519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Development of technology for highly granular calorimeters – main detector systems and forward instrumentation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21134"/>
            <a:ext cx="2189441" cy="2330695"/>
          </a:xfrm>
          <a:prstGeom prst="rect">
            <a:avLst/>
          </a:prstGeom>
        </p:spPr>
      </p:pic>
      <p:sp>
        <p:nvSpPr>
          <p:cNvPr id="13" name="Content Placeholder 4"/>
          <p:cNvSpPr txBox="1">
            <a:spLocks/>
          </p:cNvSpPr>
          <p:nvPr/>
        </p:nvSpPr>
        <p:spPr>
          <a:xfrm>
            <a:off x="73789" y="5809263"/>
            <a:ext cx="2162297" cy="90804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/>
              <a:buNone/>
            </a:pP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Radiation hard sensors for the forward region: </a:t>
            </a:r>
            <a:r>
              <a:rPr lang="en-US" sz="2000" dirty="0" err="1" smtClean="0">
                <a:solidFill>
                  <a:prstClr val="black"/>
                </a:solidFill>
                <a:latin typeface="Calibri"/>
              </a:rPr>
              <a:t>GaAs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, Diamond,…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Content Placeholder 4"/>
          <p:cNvSpPr txBox="1">
            <a:spLocks/>
          </p:cNvSpPr>
          <p:nvPr/>
        </p:nvSpPr>
        <p:spPr>
          <a:xfrm>
            <a:off x="2329394" y="5769932"/>
            <a:ext cx="3474506" cy="721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/>
              <a:buNone/>
            </a:pP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Test beams of technological prototypes of highly granular calorimeters</a:t>
            </a:r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KEK-CERN meeting, July 2015</a:t>
            </a:r>
            <a:endParaRPr lang="en-US">
              <a:latin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>
                <a:latin typeface="Calibri"/>
              </a:rPr>
              <a:pPr/>
              <a:t>9</a:t>
            </a:fld>
            <a:endParaRPr lang="en-US">
              <a:latin typeface="Calibri"/>
            </a:endParaRPr>
          </a:p>
        </p:txBody>
      </p:sp>
      <p:pic>
        <p:nvPicPr>
          <p:cNvPr id="6" name="Picture 5" descr="Screen Shot 2015-07-29 at 08.13.5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7541" y="3695700"/>
            <a:ext cx="3689050" cy="20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878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iagini_Tau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7_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8_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1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3_Draft_LLC_PowerPoint_template_0215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TemplatePresCERN</Template>
  <TotalTime>44250</TotalTime>
  <Words>689</Words>
  <Application>Microsoft Macintosh PowerPoint</Application>
  <PresentationFormat>On-screen Show (4:3)</PresentationFormat>
  <Paragraphs>123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14</vt:i4>
      </vt:variant>
      <vt:variant>
        <vt:lpstr>Slide Titles</vt:lpstr>
      </vt:variant>
      <vt:variant>
        <vt:i4>12</vt:i4>
      </vt:variant>
    </vt:vector>
  </HeadingPairs>
  <TitlesOfParts>
    <vt:vector size="26" baseType="lpstr">
      <vt:lpstr>Biagini_Tau</vt:lpstr>
      <vt:lpstr>Office Theme</vt:lpstr>
      <vt:lpstr>1_FC5643-CERN3027 - Scale of contributions</vt:lpstr>
      <vt:lpstr>2_FC5643-CERN3027 - Scale of contributions</vt:lpstr>
      <vt:lpstr>4_FC5643-CERN3027 - Scale of contributions</vt:lpstr>
      <vt:lpstr>3_Draft_LLC_PowerPoint_template_021513</vt:lpstr>
      <vt:lpstr>Default Theme</vt:lpstr>
      <vt:lpstr>2_Office Theme</vt:lpstr>
      <vt:lpstr>7_FC5643-CERN3027 - Scale of contributions</vt:lpstr>
      <vt:lpstr>7_Office Theme</vt:lpstr>
      <vt:lpstr>8_Office Theme</vt:lpstr>
      <vt:lpstr>11_Office Theme</vt:lpstr>
      <vt:lpstr>12_Office Theme</vt:lpstr>
      <vt:lpstr>4_Office Theme</vt:lpstr>
      <vt:lpstr>CERN – KEK LC activities</vt:lpstr>
      <vt:lpstr>PowerPoint Presentation</vt:lpstr>
      <vt:lpstr>Xband facilities - FELs</vt:lpstr>
      <vt:lpstr>PowerPoint Presentation</vt:lpstr>
      <vt:lpstr>ATF2: Stabilisation Experiment</vt:lpstr>
      <vt:lpstr>PowerPoint Presentation</vt:lpstr>
      <vt:lpstr>PowerPoint Presentation</vt:lpstr>
      <vt:lpstr>PowerPoint Presentation</vt:lpstr>
      <vt:lpstr>ECAL + HCAL Optimisation / R&amp;D</vt:lpstr>
      <vt:lpstr>Linear Collider software suite</vt:lpstr>
      <vt:lpstr>E-JADE Europe-Japan Accelerator Development Exchange Programme</vt:lpstr>
      <vt:lpstr>CERN-KEK LCs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Infrastructure Services</dc:title>
  <dc:creator>duke</dc:creator>
  <cp:lastModifiedBy>Steinar Stapnes</cp:lastModifiedBy>
  <cp:revision>850</cp:revision>
  <cp:lastPrinted>2014-02-01T13:22:31Z</cp:lastPrinted>
  <dcterms:created xsi:type="dcterms:W3CDTF">2008-11-20T16:07:12Z</dcterms:created>
  <dcterms:modified xsi:type="dcterms:W3CDTF">2015-07-30T12:36:19Z</dcterms:modified>
</cp:coreProperties>
</file>