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6" r:id="rId3"/>
    <p:sldId id="281" r:id="rId4"/>
    <p:sldId id="285" r:id="rId5"/>
    <p:sldId id="258" r:id="rId6"/>
    <p:sldId id="274" r:id="rId7"/>
    <p:sldId id="259" r:id="rId8"/>
    <p:sldId id="280" r:id="rId9"/>
    <p:sldId id="275" r:id="rId10"/>
    <p:sldId id="288" r:id="rId11"/>
    <p:sldId id="284" r:id="rId12"/>
    <p:sldId id="283" r:id="rId13"/>
  </p:sldIdLst>
  <p:sldSz cx="9144000" cy="6858000" type="screen4x3"/>
  <p:notesSz cx="6731000" cy="9855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3" autoAdjust="0"/>
    <p:restoredTop sz="94660"/>
  </p:normalViewPr>
  <p:slideViewPr>
    <p:cSldViewPr>
      <p:cViewPr varScale="1">
        <p:scale>
          <a:sx n="61" d="100"/>
          <a:sy n="61" d="100"/>
        </p:scale>
        <p:origin x="66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ku\Documents\toku\CERN-KEK\money201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ku\Documents\toku\CERN-KEK\money201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ku\Documents\toku\CERN-KEK\summerschool\&#24540;&#21215;&#32773;&#25968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/>
              <a:t>CERN-KEK</a:t>
            </a:r>
            <a:r>
              <a:rPr lang="en-US" altLang="ja-JP" baseline="0"/>
              <a:t> fund balance  (MCHF)</a:t>
            </a:r>
            <a:endParaRPr lang="ja-JP" alt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'残金予測（今年で終わりバージョン）'!$F$5:$F$23</c:f>
              <c:numCache>
                <c:formatCode>General</c:formatCode>
                <c:ptCount val="1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</c:numCache>
            </c:numRef>
          </c:xVal>
          <c:yVal>
            <c:numRef>
              <c:f>'残金予測（今年で終わりバージョン）'!$G$5:$G$23</c:f>
              <c:numCache>
                <c:formatCode>#,##0.00_ </c:formatCode>
                <c:ptCount val="19"/>
                <c:pt idx="0">
                  <c:v>5173299.91</c:v>
                </c:pt>
                <c:pt idx="1">
                  <c:v>5090582.91</c:v>
                </c:pt>
                <c:pt idx="2">
                  <c:v>4637193.04</c:v>
                </c:pt>
                <c:pt idx="3">
                  <c:v>4067175.3200000003</c:v>
                </c:pt>
                <c:pt idx="4">
                  <c:v>3495067.68</c:v>
                </c:pt>
                <c:pt idx="5">
                  <c:v>3109075.13</c:v>
                </c:pt>
                <c:pt idx="6">
                  <c:v>2703824.78</c:v>
                </c:pt>
                <c:pt idx="7">
                  <c:v>2219888.7799999998</c:v>
                </c:pt>
                <c:pt idx="8">
                  <c:v>1988156.58</c:v>
                </c:pt>
                <c:pt idx="9">
                  <c:v>1462308.58</c:v>
                </c:pt>
                <c:pt idx="10">
                  <c:v>1113900.6100000001</c:v>
                </c:pt>
                <c:pt idx="11">
                  <c:v>605900.6100000001</c:v>
                </c:pt>
                <c:pt idx="12">
                  <c:v>350900.6100000001</c:v>
                </c:pt>
                <c:pt idx="13">
                  <c:v>122900.6100000001</c:v>
                </c:pt>
                <c:pt idx="14">
                  <c:v>-24099.389999999898</c:v>
                </c:pt>
                <c:pt idx="15">
                  <c:v>-171099.3899999999</c:v>
                </c:pt>
                <c:pt idx="16">
                  <c:v>-318099.3899999999</c:v>
                </c:pt>
                <c:pt idx="17">
                  <c:v>-465099.3899999999</c:v>
                </c:pt>
                <c:pt idx="18">
                  <c:v>-612099.3899999999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565448"/>
        <c:axId val="143567880"/>
      </c:scatterChart>
      <c:valAx>
        <c:axId val="143565448"/>
        <c:scaling>
          <c:orientation val="minMax"/>
          <c:min val="20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3567880"/>
        <c:crosses val="autoZero"/>
        <c:crossBetween val="midCat"/>
      </c:valAx>
      <c:valAx>
        <c:axId val="143567880"/>
        <c:scaling>
          <c:orientation val="minMax"/>
          <c:max val="4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 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3565448"/>
        <c:crosses val="autoZero"/>
        <c:crossBetween val="midCat"/>
        <c:dispUnits>
          <c:builtInUnit val="million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/>
              <a:t>Person*Month</a:t>
            </a:r>
            <a:endParaRPr lang="ja-JP" alt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'残金予測（今年で終わりバージョン）'!$J$15</c:f>
              <c:strCache>
                <c:ptCount val="1"/>
                <c:pt idx="0">
                  <c:v>Fellow now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'残金予測（今年で終わりバージョン）'!$F$16:$F$23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'残金予測（今年で終わりバージョン）'!$J$16:$J$23</c:f>
              <c:numCache>
                <c:formatCode>General</c:formatCode>
                <c:ptCount val="8"/>
                <c:pt idx="0">
                  <c:v>32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'残金予測（今年で終わりバージョン）'!$K$15</c:f>
              <c:strCache>
                <c:ptCount val="1"/>
                <c:pt idx="0">
                  <c:v>Fellow new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'残金予測（今年で終わりバージョン）'!$F$16:$F$23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'残金予測（今年で終わりバージョン）'!$K$16:$K$23</c:f>
              <c:numCache>
                <c:formatCode>General</c:formatCode>
                <c:ptCount val="8"/>
                <c:pt idx="0">
                  <c:v>9</c:v>
                </c:pt>
                <c:pt idx="1">
                  <c:v>12</c:v>
                </c:pt>
                <c:pt idx="2">
                  <c:v>12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3"/>
          <c:order val="3"/>
          <c:tx>
            <c:strRef>
              <c:f>'残金予測（今年で終わりバージョン）'!$L$15</c:f>
              <c:strCache>
                <c:ptCount val="1"/>
                <c:pt idx="0">
                  <c:v>Admin. Staff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'残金予測（今年で終わりバージョン）'!$F$16:$F$23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'残金予測（今年で終わりバージョン）'!$L$16:$L$23</c:f>
              <c:numCache>
                <c:formatCode>General</c:formatCode>
                <c:ptCount val="8"/>
                <c:pt idx="0">
                  <c:v>17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</c:numCache>
            </c:numRef>
          </c:val>
        </c:ser>
        <c:ser>
          <c:idx val="4"/>
          <c:order val="4"/>
          <c:tx>
            <c:strRef>
              <c:f>'残金予測（今年で終わりバージョン）'!$M$15</c:f>
              <c:strCache>
                <c:ptCount val="1"/>
                <c:pt idx="0">
                  <c:v>Acad. Staff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'残金予測（今年で終わりバージョン）'!$F$16:$F$23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'残金予測（今年で終わりバージョン）'!$M$16:$M$23</c:f>
              <c:numCache>
                <c:formatCode>General</c:formatCode>
                <c:ptCount val="8"/>
                <c:pt idx="0">
                  <c:v>9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3560616"/>
        <c:axId val="14129585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'残金予測（今年で終わりバージョン）'!$I$15</c15:sqref>
                        </c15:formulaRef>
                      </c:ext>
                    </c:extLst>
                    <c:strCache>
                      <c:ptCount val="1"/>
                      <c:pt idx="0">
                        <c:v>Year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'残金予測（今年で終わりバージョン）'!$F$16:$F$23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2019</c:v>
                      </c:pt>
                      <c:pt idx="4">
                        <c:v>2020</c:v>
                      </c:pt>
                      <c:pt idx="5">
                        <c:v>2021</c:v>
                      </c:pt>
                      <c:pt idx="6">
                        <c:v>2022</c:v>
                      </c:pt>
                      <c:pt idx="7">
                        <c:v>2023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'残金予測（今年で終わりバージョン）'!$I$16:$I$23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2019</c:v>
                      </c:pt>
                      <c:pt idx="4">
                        <c:v>2020</c:v>
                      </c:pt>
                      <c:pt idx="5">
                        <c:v>2021</c:v>
                      </c:pt>
                      <c:pt idx="6">
                        <c:v>2022</c:v>
                      </c:pt>
                      <c:pt idx="7">
                        <c:v>2023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143560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1295856"/>
        <c:crosses val="autoZero"/>
        <c:auto val="1"/>
        <c:lblAlgn val="ctr"/>
        <c:lblOffset val="100"/>
        <c:noMultiLvlLbl val="0"/>
      </c:catAx>
      <c:valAx>
        <c:axId val="14129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3560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Summer student applicants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selected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xVal>
          <c:yVal>
            <c:numRef>
              <c:f>Sheet1!$B$3:$B$14</c:f>
              <c:numCache>
                <c:formatCode>General</c:formatCode>
                <c:ptCount val="12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applicants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xVal>
          <c:yVal>
            <c:numRef>
              <c:f>Sheet1!$C$3:$C$14</c:f>
              <c:numCache>
                <c:formatCode>General</c:formatCode>
                <c:ptCount val="12"/>
                <c:pt idx="0">
                  <c:v>13</c:v>
                </c:pt>
                <c:pt idx="1">
                  <c:v>8</c:v>
                </c:pt>
                <c:pt idx="2">
                  <c:v>5</c:v>
                </c:pt>
                <c:pt idx="3">
                  <c:v>15</c:v>
                </c:pt>
                <c:pt idx="4">
                  <c:v>22</c:v>
                </c:pt>
                <c:pt idx="5">
                  <c:v>15</c:v>
                </c:pt>
                <c:pt idx="6">
                  <c:v>17</c:v>
                </c:pt>
                <c:pt idx="7">
                  <c:v>18</c:v>
                </c:pt>
                <c:pt idx="8">
                  <c:v>25</c:v>
                </c:pt>
                <c:pt idx="9">
                  <c:v>23</c:v>
                </c:pt>
                <c:pt idx="10">
                  <c:v>28</c:v>
                </c:pt>
                <c:pt idx="11">
                  <c:v>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785344"/>
        <c:axId val="143785728"/>
      </c:scatterChart>
      <c:valAx>
        <c:axId val="143785344"/>
        <c:scaling>
          <c:orientation val="minMax"/>
          <c:min val="200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3785728"/>
        <c:crosses val="autoZero"/>
        <c:crossBetween val="midCat"/>
      </c:valAx>
      <c:valAx>
        <c:axId val="14378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37853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924453193350829"/>
          <c:y val="0.89409667541557303"/>
          <c:w val="0.60833333333333328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2676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83399-93DF-4E52-9AC2-D8D53947CDFF}" type="datetimeFigureOut">
              <a:rPr kumimoji="1" lang="ja-JP" altLang="en-US" smtClean="0"/>
              <a:t>2015/7/31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2676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6C0D1-D784-4446-85ED-4389734414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333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3175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BFE77-05A2-4722-B74C-F1D5A86B4620}" type="datetimeFigureOut">
              <a:rPr kumimoji="1" lang="ja-JP" altLang="en-US" smtClean="0"/>
              <a:t>2015/7/31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1538"/>
            <a:ext cx="5384800" cy="44338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3175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B98C3-7402-4688-B7AF-03C59F23F0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49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98C3-7402-4688-B7AF-03C59F23F06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782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D6D38-F326-4CCC-88FA-80B48D328525}" type="datetimeFigureOut">
              <a:rPr kumimoji="1" lang="ja-JP" altLang="en-US" smtClean="0"/>
              <a:pPr/>
              <a:t>2015/7/31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01D1D-9072-47FF-9333-072E06B593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Funding for upgrade,</a:t>
            </a:r>
            <a:br>
              <a:rPr lang="en-US" altLang="ja-JP" dirty="0" smtClean="0"/>
            </a:br>
            <a:r>
              <a:rPr lang="en-US" altLang="ja-JP" dirty="0" smtClean="0"/>
              <a:t>Training programs,</a:t>
            </a:r>
            <a:br>
              <a:rPr lang="en-US" altLang="ja-JP" dirty="0" smtClean="0"/>
            </a:br>
            <a:r>
              <a:rPr lang="en-US" altLang="ja-JP" dirty="0" smtClean="0"/>
              <a:t>CERN-Japan Fellow,</a:t>
            </a:r>
            <a:br>
              <a:rPr lang="en-US" altLang="ja-JP" dirty="0" smtClean="0"/>
            </a:br>
            <a:r>
              <a:rPr lang="en-US" altLang="ja-JP" dirty="0" smtClean="0"/>
              <a:t>CERN summer student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Katsuo Tokushuku (KEK)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30-07-2015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CERN-KEK Committee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171400"/>
            <a:ext cx="6996782" cy="989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9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Two issues: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Rating of Summer students candidates</a:t>
            </a:r>
          </a:p>
          <a:p>
            <a:pPr lvl="1"/>
            <a:r>
              <a:rPr lang="en-US" altLang="ja-JP" dirty="0" smtClean="0"/>
              <a:t>Japanese summer students are pre-selected in Japan after interviewing all applicants. (5 among 18 for Year 2015)</a:t>
            </a:r>
          </a:p>
          <a:p>
            <a:pPr lvl="1"/>
            <a:r>
              <a:rPr lang="en-US" altLang="ja-JP" dirty="0"/>
              <a:t> </a:t>
            </a:r>
            <a:r>
              <a:rPr lang="en-US" altLang="ja-JP" dirty="0" smtClean="0"/>
              <a:t>MS students can apply freely, but selected by CERN supervisors up to their quota. </a:t>
            </a:r>
          </a:p>
          <a:p>
            <a:pPr lvl="1"/>
            <a:r>
              <a:rPr lang="en-US" altLang="ja-JP" dirty="0" smtClean="0"/>
              <a:t>There is a ‘rate’ for MS students to show the good candidates (“*” is set by the pre-selectors).  -&gt; Supervisors selects good students by searching for the “*” mark  -&gt; None of Japanese students are caught from the search!</a:t>
            </a:r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7495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Two issues: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Support for Academic/Administrative person</a:t>
            </a:r>
          </a:p>
          <a:p>
            <a:pPr lvl="1"/>
            <a:r>
              <a:rPr kumimoji="1" lang="en-US" altLang="ja-JP" dirty="0" smtClean="0"/>
              <a:t>Per Diem is calculated by yen and converted to CHF.  -&gt; Rapid decrease after “Strong CHF”.</a:t>
            </a:r>
          </a:p>
          <a:p>
            <a:pPr marL="457200" lvl="1" indent="0">
              <a:buNone/>
            </a:pPr>
            <a:r>
              <a:rPr lang="en-US" altLang="ja-JP" dirty="0"/>
              <a:t> </a:t>
            </a:r>
            <a:r>
              <a:rPr lang="ja-JP" altLang="en-US" dirty="0" smtClean="0"/>
              <a:t>　　　　　　</a:t>
            </a:r>
            <a:r>
              <a:rPr lang="en-US" altLang="ja-JP" dirty="0" smtClean="0"/>
              <a:t>2007:  4885 CHF/month</a:t>
            </a:r>
          </a:p>
          <a:p>
            <a:pPr marL="457200" lvl="1" indent="0">
              <a:buNone/>
            </a:pPr>
            <a:r>
              <a:rPr lang="en-US" altLang="ja-JP" dirty="0"/>
              <a:t> </a:t>
            </a:r>
            <a:r>
              <a:rPr lang="ja-JP" altLang="en-US" dirty="0" smtClean="0"/>
              <a:t>　　　　　　</a:t>
            </a:r>
            <a:r>
              <a:rPr lang="en-US" altLang="ja-JP" dirty="0" smtClean="0"/>
              <a:t>2009:  5914 </a:t>
            </a:r>
            <a:r>
              <a:rPr lang="en-US" altLang="ja-JP" dirty="0"/>
              <a:t>CHF/month</a:t>
            </a:r>
            <a:r>
              <a:rPr lang="en-US" altLang="ja-JP" dirty="0" smtClean="0"/>
              <a:t> 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 smtClean="0"/>
              <a:t>                   2013:  5782 CHF/month</a:t>
            </a:r>
          </a:p>
          <a:p>
            <a:pPr marL="457200" lvl="1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              2014:  4272 CHF/month </a:t>
            </a:r>
          </a:p>
          <a:p>
            <a:pPr marL="457200" lvl="1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2015:  </a:t>
            </a:r>
            <a:r>
              <a:rPr lang="en-US" altLang="ja-JP" dirty="0" smtClean="0">
                <a:solidFill>
                  <a:srgbClr val="FF0000"/>
                </a:solidFill>
              </a:rPr>
              <a:t>3682</a:t>
            </a:r>
            <a:r>
              <a:rPr lang="en-US" altLang="ja-JP" dirty="0" smtClean="0"/>
              <a:t> CHF/month:  </a:t>
            </a:r>
          </a:p>
          <a:p>
            <a:pPr marL="457200" lvl="1" indent="0">
              <a:buNone/>
            </a:pPr>
            <a:r>
              <a:rPr kumimoji="1" lang="en-US" altLang="ja-JP" dirty="0" smtClean="0"/>
              <a:t>         (Shall we re-think about  the </a:t>
            </a:r>
            <a:r>
              <a:rPr kumimoji="1" lang="en-US" altLang="ja-JP" smtClean="0"/>
              <a:t>scheme,</a:t>
            </a:r>
            <a:r>
              <a:rPr lang="en-US" altLang="ja-JP" smtClean="0"/>
              <a:t>            </a:t>
            </a:r>
            <a:r>
              <a:rPr lang="en-US" altLang="ja-JP" dirty="0" smtClean="0"/>
              <a:t>including the improvement for the current visitor?)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296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Steps toward requesting new resource</a:t>
            </a:r>
            <a:br>
              <a:rPr lang="en-US" dirty="0" smtClean="0"/>
            </a:br>
            <a:r>
              <a:rPr lang="en-US" dirty="0" smtClean="0"/>
              <a:t>(reminder)</a:t>
            </a:r>
            <a:endParaRPr lang="en-GB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17638"/>
            <a:ext cx="7886700" cy="527054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November 2013:</a:t>
            </a:r>
          </a:p>
          <a:p>
            <a:pPr lvl="1"/>
            <a:r>
              <a:rPr lang="en-US" dirty="0" smtClean="0"/>
              <a:t>International review on the Japanese contribution on LHC and ATLAS.</a:t>
            </a:r>
          </a:p>
          <a:p>
            <a:pPr marL="914400" lvl="2" indent="0">
              <a:buNone/>
            </a:pPr>
            <a:r>
              <a:rPr lang="en-US" dirty="0" smtClean="0"/>
              <a:t>Chair:  Eckhard Elsen (DESY)</a:t>
            </a:r>
          </a:p>
          <a:p>
            <a:pPr marL="914400" lvl="2" indent="0">
              <a:buNone/>
            </a:pPr>
            <a:r>
              <a:rPr lang="en-US" dirty="0" smtClean="0"/>
              <a:t>Members including,  Fabiola,  Jordan Nash (CMS), Andreas Schopper (</a:t>
            </a:r>
            <a:r>
              <a:rPr lang="en-US" dirty="0" err="1" smtClean="0"/>
              <a:t>LHCb</a:t>
            </a:r>
            <a:r>
              <a:rPr lang="en-US" dirty="0" smtClean="0"/>
              <a:t>), Jonathan Dorfan (OIST), Lucio Rossi…..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 Year 2013: Proposal submission to the update of ‘Master Plan of big science project’ called by the Science Council of Japan.</a:t>
            </a:r>
          </a:p>
          <a:p>
            <a:pPr lvl="1"/>
            <a:r>
              <a:rPr lang="en-US" dirty="0" smtClean="0"/>
              <a:t>~100 proposals in total are accepted  from various area of science. </a:t>
            </a:r>
          </a:p>
          <a:p>
            <a:pPr lvl="1"/>
            <a:r>
              <a:rPr lang="en-US" dirty="0" smtClean="0"/>
              <a:t>27 projects were chosen as ‘the high priority’ projects in March 2014</a:t>
            </a:r>
          </a:p>
          <a:p>
            <a:pPr lvl="1"/>
            <a:r>
              <a:rPr lang="en-US" dirty="0" smtClean="0"/>
              <a:t>Unfortunately, HL-LHC was not chosen among the 27. </a:t>
            </a:r>
          </a:p>
          <a:p>
            <a:pPr marL="914400" lvl="2" indent="0">
              <a:buNone/>
            </a:pPr>
            <a:r>
              <a:rPr lang="en-US" dirty="0" smtClean="0"/>
              <a:t>(High priority projects in HEP/NP are,  Hyper-Kamiokande and J-PARC extension. ILC is handled separately.)</a:t>
            </a:r>
          </a:p>
          <a:p>
            <a:pPr lvl="1"/>
            <a:r>
              <a:rPr lang="en-US" dirty="0" smtClean="0"/>
              <a:t>It is very difficult to push HL-LHC under the condition that the Japanese HEP first priority is on the ILC.</a:t>
            </a:r>
          </a:p>
          <a:p>
            <a:pPr lvl="1"/>
            <a:endParaRPr lang="en-US" dirty="0"/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 smtClean="0"/>
              <a:t>Outcome:  It is not so easy to request HL-LHC budget in the straight way before the next update of the Master plan.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 smtClean="0"/>
              <a:t>But, the importance of the LHC upgrade is known to the KEK-DG and (a part) of the MEXT section.    =&gt;  Prepare and update the budget plan to be ready for any chance.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24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Preparation on funding </a:t>
            </a:r>
            <a:br>
              <a:rPr lang="en-US" altLang="ja-JP" sz="2800" dirty="0" smtClean="0"/>
            </a:br>
            <a:r>
              <a:rPr lang="en-US" altLang="ja-JP" sz="2800" dirty="0" smtClean="0"/>
              <a:t>for LHC Upgrade:      recent update</a:t>
            </a:r>
            <a:endParaRPr lang="ja-JP" altLang="en-US" sz="2800" dirty="0" smtClean="0"/>
          </a:p>
        </p:txBody>
      </p:sp>
      <p:sp>
        <p:nvSpPr>
          <p:cNvPr id="8195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628800"/>
            <a:ext cx="8857108" cy="6342964"/>
          </a:xfrm>
        </p:spPr>
        <p:txBody>
          <a:bodyPr>
            <a:normAutofit/>
          </a:bodyPr>
          <a:lstStyle/>
          <a:p>
            <a:pPr marL="400050">
              <a:defRPr/>
            </a:pPr>
            <a:r>
              <a:rPr lang="en-US" altLang="ja-JP" sz="2400" dirty="0" smtClean="0">
                <a:latin typeface="Comic Sans MS" pitchFamily="66" charset="0"/>
              </a:rPr>
              <a:t>The situation is unchanged. We cannot submit the funding requests of LHC/ATLAS upgrade for the next FY (FY2016) </a:t>
            </a:r>
            <a:endParaRPr lang="en-US" altLang="ja-JP" sz="2400" dirty="0">
              <a:latin typeface="Comic Sans MS" pitchFamily="66" charset="0"/>
            </a:endParaRPr>
          </a:p>
          <a:p>
            <a:pPr marL="400050">
              <a:defRPr/>
            </a:pPr>
            <a:r>
              <a:rPr lang="en-US" altLang="ja-JP" sz="2400" dirty="0" smtClean="0">
                <a:latin typeface="Comic Sans MS" pitchFamily="66" charset="0"/>
              </a:rPr>
              <a:t>The straight solution is to wait for the next update of the master plan. </a:t>
            </a:r>
          </a:p>
          <a:p>
            <a:pPr marL="57150" indent="0">
              <a:buNone/>
              <a:defRPr/>
            </a:pPr>
            <a:r>
              <a:rPr lang="en-US" altLang="ja-JP" sz="2400" dirty="0">
                <a:latin typeface="Comic Sans MS" pitchFamily="66" charset="0"/>
              </a:rPr>
              <a:t> </a:t>
            </a:r>
            <a:r>
              <a:rPr lang="en-US" altLang="ja-JP" sz="2400" dirty="0" smtClean="0">
                <a:latin typeface="Comic Sans MS" pitchFamily="66" charset="0"/>
              </a:rPr>
              <a:t>                 -&gt; Call for re-vision:  Dead line ; March 2016:</a:t>
            </a:r>
          </a:p>
          <a:p>
            <a:pPr marL="57150" indent="0">
              <a:buNone/>
              <a:defRPr/>
            </a:pPr>
            <a:r>
              <a:rPr lang="en-US" altLang="ja-JP" sz="2400">
                <a:latin typeface="Comic Sans MS" pitchFamily="66" charset="0"/>
              </a:rPr>
              <a:t> </a:t>
            </a:r>
            <a:r>
              <a:rPr lang="en-US" altLang="ja-JP" sz="2400" smtClean="0">
                <a:latin typeface="Comic Sans MS" pitchFamily="66" charset="0"/>
              </a:rPr>
              <a:t>             </a:t>
            </a:r>
            <a:r>
              <a:rPr lang="en-US" altLang="ja-JP" sz="2400" smtClean="0">
                <a:latin typeface="Comic Sans MS" pitchFamily="66" charset="0"/>
              </a:rPr>
              <a:t>The </a:t>
            </a:r>
            <a:r>
              <a:rPr lang="en-US" altLang="ja-JP" sz="2400" dirty="0" smtClean="0">
                <a:latin typeface="Comic Sans MS" pitchFamily="66" charset="0"/>
              </a:rPr>
              <a:t>New list </a:t>
            </a:r>
            <a:r>
              <a:rPr lang="en-US" altLang="ja-JP" sz="2400" dirty="0" smtClean="0">
                <a:latin typeface="Comic Sans MS" pitchFamily="66" charset="0"/>
              </a:rPr>
              <a:t>is </a:t>
            </a:r>
            <a:r>
              <a:rPr lang="en-US" altLang="ja-JP" sz="2400" smtClean="0">
                <a:latin typeface="Comic Sans MS" pitchFamily="66" charset="0"/>
              </a:rPr>
              <a:t>likely to be created by March 2017.</a:t>
            </a:r>
            <a:endParaRPr lang="en-US" altLang="ja-JP" sz="2400" dirty="0" smtClean="0">
              <a:latin typeface="Comic Sans MS" pitchFamily="66" charset="0"/>
            </a:endParaRPr>
          </a:p>
          <a:p>
            <a:pPr marL="800100" lvl="1">
              <a:defRPr/>
            </a:pPr>
            <a:endParaRPr lang="en-US" altLang="ja-JP" sz="2400" dirty="0">
              <a:latin typeface="Comic Sans MS" pitchFamily="66" charset="0"/>
            </a:endParaRPr>
          </a:p>
          <a:p>
            <a:pPr marL="514350" lvl="1" indent="0">
              <a:buNone/>
              <a:defRPr/>
            </a:pPr>
            <a:r>
              <a:rPr lang="en-US" altLang="ja-JP" sz="2400" dirty="0" smtClean="0">
                <a:latin typeface="Comic Sans MS" pitchFamily="66" charset="0"/>
              </a:rPr>
              <a:t>  =&gt;  We are always keep the budget profile updated, preparing for the sudden resource release  such as the stimulus plan etc.</a:t>
            </a:r>
          </a:p>
        </p:txBody>
      </p:sp>
    </p:spTree>
    <p:extLst>
      <p:ext uri="{BB962C8B-B14F-4D97-AF65-F5344CB8AC3E}">
        <p14:creationId xmlns:p14="http://schemas.microsoft.com/office/powerpoint/2010/main" val="76143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Budget proposal (un-submitted)</a:t>
            </a:r>
            <a:br>
              <a:rPr lang="en-US" dirty="0" smtClean="0"/>
            </a:br>
            <a:r>
              <a:rPr lang="en-US" sz="3100" dirty="0"/>
              <a:t> </a:t>
            </a:r>
            <a:r>
              <a:rPr lang="en-US" sz="3100" dirty="0" smtClean="0"/>
              <a:t>      (July 2015 version: tuned with the new LHC schedule)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035165"/>
              </p:ext>
            </p:extLst>
          </p:nvPr>
        </p:nvGraphicFramePr>
        <p:xfrm>
          <a:off x="274352" y="2285998"/>
          <a:ext cx="8229597" cy="3195746"/>
        </p:xfrm>
        <a:graphic>
          <a:graphicData uri="http://schemas.openxmlformats.org/drawingml/2006/table">
            <a:tbl>
              <a:tblPr/>
              <a:tblGrid>
                <a:gridCol w="1398960"/>
                <a:gridCol w="620967"/>
                <a:gridCol w="620967"/>
                <a:gridCol w="620967"/>
                <a:gridCol w="620967"/>
                <a:gridCol w="620967"/>
                <a:gridCol w="620967"/>
                <a:gridCol w="620967"/>
                <a:gridCol w="620967"/>
                <a:gridCol w="620967"/>
                <a:gridCol w="620967"/>
                <a:gridCol w="620967"/>
              </a:tblGrid>
              <a:tr h="52033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JPFY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(Oku-yen)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2016</a:t>
                      </a: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2017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2018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2019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2020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2021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2022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2023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2024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2025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Total</a:t>
                      </a: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3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LHC/PSB</a:t>
                      </a:r>
                      <a:r>
                        <a:rPr lang="ja-JP" alt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in-kind　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0.68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1.05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4.42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11.9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8.99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4.40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2.00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1.22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0.28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34.9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3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LHC</a:t>
                      </a:r>
                      <a:r>
                        <a:rPr lang="en-US" altLang="zh-TW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altLang="zh-TW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(industrial contribution)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1.33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2.00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3.33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4.67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+mn-ea"/>
                        </a:rPr>
                        <a:t>4.67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3.33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3.67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2.00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 </a:t>
                      </a: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25.0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3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ATLAS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0.71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1.44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4.79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8.55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8.00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6.79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6.83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5.97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3.16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1.28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47.5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3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Total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2.72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4.49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12.54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25.10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21.66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14.52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12.50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9.19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3.44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1.28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107.4 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421626" y="1548580"/>
            <a:ext cx="4781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 Oku-yen = 10</a:t>
            </a:r>
            <a:r>
              <a:rPr kumimoji="1" lang="en-US" altLang="ja-JP" baseline="30000" dirty="0" smtClean="0"/>
              <a:t>8 </a:t>
            </a:r>
            <a:r>
              <a:rPr kumimoji="1" lang="en-US" altLang="ja-JP" dirty="0" smtClean="0"/>
              <a:t>yen ~ 1MCHF  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                   (if 1CHF=100yen :   =129 yen today)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75655" y="5949280"/>
            <a:ext cx="698477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The critical </a:t>
            </a:r>
            <a:r>
              <a:rPr kumimoji="1" lang="en-US" altLang="ja-JP" dirty="0" err="1" smtClean="0"/>
              <a:t>itmes</a:t>
            </a:r>
            <a:r>
              <a:rPr kumimoji="1" lang="en-US" altLang="ja-JP" dirty="0" smtClean="0"/>
              <a:t> in 2016-2017: </a:t>
            </a:r>
            <a:r>
              <a:rPr kumimoji="1" lang="ja-JP" altLang="en-US" dirty="0" smtClean="0"/>
              <a:t>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　　</a:t>
            </a:r>
            <a:r>
              <a:rPr kumimoji="1" lang="en-US" altLang="ja-JP" dirty="0" smtClean="0"/>
              <a:t>RF amplifiers for PS-Booster and R&amp;D for the D1 magnet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116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75" y="214313"/>
            <a:ext cx="8856663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Training </a:t>
            </a:r>
            <a:r>
              <a:rPr kumimoji="0" lang="en-US" altLang="ja-JP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Programmes</a:t>
            </a:r>
            <a:r>
              <a:rPr kumimoji="0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of </a:t>
            </a:r>
            <a:r>
              <a:rPr kumimoji="0" lang="en-US" altLang="ja-JP" sz="3200" b="1" i="0" u="none" strike="sng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KEK</a:t>
            </a:r>
            <a:r>
              <a:rPr kumimoji="0" lang="en-US" altLang="ja-JP" sz="3200" b="1" i="0" u="non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 ATLAS institute </a:t>
            </a:r>
            <a:r>
              <a:rPr kumimoji="0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staff at CERN</a:t>
            </a: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endParaRPr kumimoji="0" lang="en-US" altLang="ja-JP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Administrative Staff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628650" algn="l"/>
                <a:tab pos="3136900" algn="l"/>
                <a:tab pos="4660900" algn="l"/>
              </a:tabLst>
              <a:defRPr/>
            </a:pPr>
            <a:endParaRPr kumimoji="0" lang="en-US" altLang="ja-JP" sz="20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2000 - Oct. 2001 	M.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Gomita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ATLAS (P.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Schmid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2001 - Oct. 2003	H.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Koda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ATLAS (M. Nordberg)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2003 - Dec. 2004 	A. Yamaguchi	ATLAS (M. Nordberg)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Apr. 2005 - Mar. 2007 	S.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Iwami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	ATLAS (M. Nordberg)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Apr. 2007 - Mar. 2009	Y.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Kawanishi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	ATLAS (M. Nordberg</a:t>
            </a:r>
            <a:r>
              <a: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</a:rPr>
              <a:t>	Apr. </a:t>
            </a:r>
            <a:r>
              <a:rPr kumimoji="0" lang="en-US" altLang="ja-JP" sz="2000" kern="0" dirty="0" smtClean="0">
                <a:solidFill>
                  <a:sysClr val="windowText" lastClr="000000"/>
                </a:solidFill>
              </a:rPr>
              <a:t>2009 – Mar. 2011</a:t>
            </a:r>
            <a:r>
              <a:rPr kumimoji="0" lang="en-US" altLang="ja-JP" sz="2000" kern="0" dirty="0">
                <a:solidFill>
                  <a:sysClr val="windowText" lastClr="000000"/>
                </a:solidFill>
              </a:rPr>
              <a:t>	</a:t>
            </a:r>
            <a:r>
              <a:rPr kumimoji="0" lang="en-US" altLang="ja-JP" sz="2000" kern="0" dirty="0" smtClean="0">
                <a:solidFill>
                  <a:sysClr val="windowText" lastClr="000000"/>
                </a:solidFill>
              </a:rPr>
              <a:t>H. Fukuda</a:t>
            </a:r>
            <a:r>
              <a:rPr kumimoji="0" lang="en-US" altLang="ja-JP" sz="2000" kern="0" dirty="0">
                <a:solidFill>
                  <a:sysClr val="windowText" lastClr="000000"/>
                </a:solidFill>
              </a:rPr>
              <a:t>	ATLAS (M. Nordberg)</a:t>
            </a:r>
            <a:endParaRPr kumimoji="0" lang="en-US" altLang="ja-JP" sz="2000" u="sng" kern="0" dirty="0">
              <a:solidFill>
                <a:sysClr val="windowText" lastClr="000000"/>
              </a:solidFill>
            </a:endParaRPr>
          </a:p>
          <a:p>
            <a:pPr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kern="0" dirty="0" smtClean="0"/>
              <a:t>	Apr. 2011 – Mar. 2013	H. Ishikawa	ATLAS (M. Nordberg)</a:t>
            </a:r>
            <a:endParaRPr kumimoji="0" lang="en-US" altLang="ja-JP" sz="2000" u="sng" kern="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Apr. 2013</a:t>
            </a:r>
            <a:r>
              <a:rPr kumimoji="0" lang="en-US" altLang="ja-JP" sz="2000" b="0" i="0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ja-JP" altLang="en-US" sz="2000" kern="0" dirty="0" smtClean="0">
                <a:solidFill>
                  <a:sysClr val="windowText" lastClr="000000"/>
                </a:solidFill>
              </a:rPr>
              <a:t>－</a:t>
            </a:r>
            <a:r>
              <a:rPr kumimoji="0" lang="en-US" altLang="ja-JP" sz="2000" kern="0" dirty="0" smtClean="0">
                <a:solidFill>
                  <a:sysClr val="windowText" lastClr="000000"/>
                </a:solidFill>
              </a:rPr>
              <a:t>Mar. 2015</a:t>
            </a:r>
            <a:r>
              <a:rPr kumimoji="0" lang="ja-JP" altLang="en-US" sz="2000" kern="0" dirty="0">
                <a:solidFill>
                  <a:sysClr val="windowText" lastClr="000000"/>
                </a:solidFill>
              </a:rPr>
              <a:t>  </a:t>
            </a:r>
            <a:r>
              <a:rPr kumimoji="0" lang="en-US" altLang="ja-JP" sz="2000" kern="0" dirty="0" err="1" smtClean="0">
                <a:solidFill>
                  <a:sysClr val="windowText" lastClr="000000"/>
                </a:solidFill>
              </a:rPr>
              <a:t>K.Yoshida</a:t>
            </a:r>
            <a:r>
              <a:rPr kumimoji="0" lang="en-US" altLang="ja-JP" sz="2000" kern="0" dirty="0" smtClean="0">
                <a:solidFill>
                  <a:sysClr val="windowText" lastClr="000000"/>
                </a:solidFill>
              </a:rPr>
              <a:t>               ATLAS (F. Dittus)</a:t>
            </a:r>
          </a:p>
          <a:p>
            <a:pPr lvl="0"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kern="0" dirty="0" smtClean="0">
                <a:solidFill>
                  <a:srgbClr val="FF0000"/>
                </a:solidFill>
              </a:rPr>
              <a:t>           Apr</a:t>
            </a:r>
            <a:r>
              <a:rPr kumimoji="0" lang="en-US" altLang="ja-JP" sz="2000" kern="0" dirty="0">
                <a:solidFill>
                  <a:srgbClr val="FF0000"/>
                </a:solidFill>
              </a:rPr>
              <a:t>. </a:t>
            </a:r>
            <a:r>
              <a:rPr kumimoji="0" lang="en-US" altLang="ja-JP" sz="2000" kern="0" dirty="0" smtClean="0">
                <a:solidFill>
                  <a:srgbClr val="FF0000"/>
                </a:solidFill>
              </a:rPr>
              <a:t>2015 – Mar. 2017   Ms. Miyako Watanabe         ATLAS (F. Dittus)</a:t>
            </a:r>
            <a:endParaRPr kumimoji="0" lang="en-US" altLang="ja-JP" sz="2000" b="0" i="0" u="sng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endParaRPr kumimoji="0" lang="en-US" altLang="ja-JP" sz="20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This program is</a:t>
            </a:r>
            <a:r>
              <a:rPr kumimoji="0" lang="en-US" altLang="ja-JP" sz="20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</a:t>
            </a:r>
            <a:r>
              <a: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supported 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by the interests of Japanese Fund-in-Trust for LHC.</a:t>
            </a:r>
            <a:r>
              <a:rPr kumimoji="0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en-US" altLang="ja-JP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1" kern="0" dirty="0">
                <a:solidFill>
                  <a:sysClr val="windowText" lastClr="000000"/>
                </a:solidFill>
              </a:rPr>
              <a:t> </a:t>
            </a:r>
            <a:r>
              <a:rPr kumimoji="0" lang="en-US" altLang="ja-JP" sz="2000" b="1" kern="0" dirty="0" smtClean="0">
                <a:solidFill>
                  <a:sysClr val="windowText" lastClr="000000"/>
                </a:solidFill>
              </a:rPr>
              <a:t>              Safe until 2018  but we need a new fund for the stable continuation  -&gt; CERN-KEK office!</a:t>
            </a:r>
            <a:endParaRPr kumimoji="0" lang="en-US" altLang="ja-JP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7544" y="188640"/>
            <a:ext cx="8856663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Training </a:t>
            </a:r>
            <a:r>
              <a:rPr kumimoji="0" lang="en-US" altLang="ja-JP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Programmes</a:t>
            </a:r>
            <a:r>
              <a:rPr kumimoji="0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of </a:t>
            </a:r>
            <a:r>
              <a:rPr kumimoji="0" lang="en-US" altLang="ja-JP" sz="3200" b="1" i="0" u="none" strike="sng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KEK</a:t>
            </a:r>
            <a:r>
              <a:rPr kumimoji="0" lang="en-US" altLang="ja-JP" sz="3200" b="1" i="0" u="non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 ATLAS institute </a:t>
            </a:r>
            <a:r>
              <a:rPr kumimoji="0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staff at CERN</a:t>
            </a: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en-US" altLang="ja-JP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altLang="ja-JP" sz="20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2) Academic </a:t>
            </a:r>
            <a:r>
              <a:rPr kumimoji="0" lang="en-US" altLang="ja-JP" sz="20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Staff</a:t>
            </a:r>
            <a:endParaRPr kumimoji="0" lang="en-US" altLang="ja-JP" sz="20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2002 - Jun. 2003	T.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Kosuge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Interlock system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Aug. 2003 - Aug. 2004 	H. Nakamura	Radiation instrumentation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Apr. 2004 - Mar. 2005 	Y.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Yasu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	DAQ system for ATLAS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Aug. 2005 - Jul. 2006 	M.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Taira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	Chemical environmental impact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2006 - Sep. 2007	A. Ueda 	High power pulse magnet for LHC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Oct. 2007 – Sep. 2008    	H. Nakajima	Works at AB/RF division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	Oct. 2008 – Sep. 2009	H.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Katagiri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	Works at AB/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RF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division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kern="0" dirty="0" smtClean="0"/>
              <a:t>           Oct. 2011</a:t>
            </a:r>
            <a:r>
              <a:rPr kumimoji="0" lang="ja-JP" altLang="en-US" sz="2000" kern="0" dirty="0" smtClean="0"/>
              <a:t>－</a:t>
            </a:r>
            <a:r>
              <a:rPr kumimoji="0" lang="en-US" altLang="ja-JP" sz="2000" kern="0" dirty="0" smtClean="0"/>
              <a:t>Sep. 2012     Y. Ikemoto              Works on Electronic designs.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        2014-</a:t>
            </a:r>
            <a:r>
              <a:rPr kumimoji="0" lang="ja-JP" alt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　</a:t>
            </a:r>
            <a:r>
              <a: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March 2015:</a:t>
            </a:r>
            <a:r>
              <a:rPr kumimoji="0" lang="en-US" altLang="ja-JP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       Wataru </a:t>
            </a:r>
            <a:r>
              <a:rPr kumimoji="0" lang="en-US" altLang="ja-JP" sz="2000" b="0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</a:rPr>
              <a:t>Takase</a:t>
            </a:r>
            <a:r>
              <a:rPr kumimoji="0" lang="en-US" altLang="ja-JP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     Works on (cloud) computing</a:t>
            </a:r>
          </a:p>
          <a:p>
            <a:pPr lvl="0"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kern="0" dirty="0"/>
              <a:t> </a:t>
            </a:r>
            <a:r>
              <a:rPr kumimoji="0" lang="en-US" altLang="ja-JP" sz="2000" kern="0" dirty="0" smtClean="0"/>
              <a:t>          2014-</a:t>
            </a:r>
            <a:r>
              <a:rPr kumimoji="0" lang="ja-JP" altLang="en-US" sz="2000" kern="0" dirty="0" smtClean="0"/>
              <a:t>　</a:t>
            </a:r>
            <a:r>
              <a:rPr kumimoji="0" lang="en-US" altLang="ja-JP" sz="2000" kern="0" dirty="0" smtClean="0"/>
              <a:t>June: 2015:           </a:t>
            </a:r>
            <a:r>
              <a:rPr kumimoji="0" lang="en-US" altLang="ja-JP" sz="2000" kern="0" dirty="0"/>
              <a:t>Masato Kawamura </a:t>
            </a:r>
            <a:r>
              <a:rPr kumimoji="0" lang="en-US" altLang="ja-JP" sz="2000" kern="0" dirty="0" smtClean="0"/>
              <a:t>Works  on Accelerator-RF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endParaRPr kumimoji="0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lvl="0"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kern="0" dirty="0" smtClean="0">
                <a:solidFill>
                  <a:sysClr val="windowText" lastClr="000000"/>
                </a:solidFill>
              </a:rPr>
              <a:t>                ( A call for 2015 was closed in November.  : </a:t>
            </a:r>
            <a:r>
              <a:rPr kumimoji="0" lang="en-US" altLang="ja-JP" sz="2000" kern="0" dirty="0" smtClean="0">
                <a:solidFill>
                  <a:srgbClr val="FF0000"/>
                </a:solidFill>
              </a:rPr>
              <a:t>No candidate</a:t>
            </a:r>
          </a:p>
          <a:p>
            <a:pPr lvl="0"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</a:rPr>
              <a:t> </a:t>
            </a:r>
            <a:r>
              <a:rPr kumimoji="0" lang="en-US" altLang="ja-JP" sz="2000" kern="0" dirty="0" smtClean="0">
                <a:solidFill>
                  <a:sysClr val="windowText" lastClr="000000"/>
                </a:solidFill>
              </a:rPr>
              <a:t>                  A call for 2016 will be soon announced)</a:t>
            </a:r>
          </a:p>
          <a:p>
            <a:pPr lvl="0">
              <a:tabLst>
                <a:tab pos="628650" algn="l"/>
                <a:tab pos="3136900" algn="l"/>
                <a:tab pos="4660900" algn="l"/>
              </a:tabLst>
              <a:defRPr/>
            </a:pPr>
            <a:endParaRPr kumimoji="0" lang="en-US" altLang="ja-JP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These 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programs </a:t>
            </a:r>
            <a:r>
              <a:rPr kumimoji="0" lang="en-US" altLang="ja-JP" sz="2000" kern="0" dirty="0" smtClean="0">
                <a:solidFill>
                  <a:srgbClr val="0000FF"/>
                </a:solidFill>
              </a:rPr>
              <a:t>is supported</a:t>
            </a:r>
            <a:r>
              <a: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by the interests of Japanese Fund-in-Trust for LHC</a:t>
            </a:r>
            <a:r>
              <a: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.</a:t>
            </a:r>
            <a:r>
              <a:rPr kumimoji="0" lang="en-US" altLang="ja-JP" sz="2000" b="1" kern="0" dirty="0" smtClean="0">
                <a:solidFill>
                  <a:sysClr val="windowText" lastClr="000000"/>
                </a:solidFill>
              </a:rPr>
              <a:t> Safe </a:t>
            </a:r>
            <a:r>
              <a:rPr kumimoji="0" lang="en-US" altLang="ja-JP" sz="2000" b="1" kern="0" dirty="0">
                <a:solidFill>
                  <a:sysClr val="windowText" lastClr="000000"/>
                </a:solidFill>
              </a:rPr>
              <a:t>until 2018  but we need a new fund for the stable continuation  </a:t>
            </a:r>
            <a:endParaRPr kumimoji="0" lang="en-US" altLang="ja-JP" sz="2000" b="1" kern="0" dirty="0" smtClean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2000" b="1" kern="0" dirty="0">
                <a:solidFill>
                  <a:sysClr val="windowText" lastClr="000000"/>
                </a:solidFill>
              </a:rPr>
              <a:t> </a:t>
            </a:r>
            <a:r>
              <a:rPr kumimoji="0" lang="en-US" altLang="ja-JP" sz="2000" b="1" kern="0" dirty="0" smtClean="0">
                <a:solidFill>
                  <a:sysClr val="windowText" lastClr="000000"/>
                </a:solidFill>
              </a:rPr>
              <a:t>                                                                          -&gt; </a:t>
            </a:r>
            <a:r>
              <a:rPr kumimoji="0" lang="en-US" altLang="ja-JP" sz="2000" b="1" kern="0" dirty="0">
                <a:solidFill>
                  <a:sysClr val="windowText" lastClr="000000"/>
                </a:solidFill>
              </a:rPr>
              <a:t>CERN-KEK office!</a:t>
            </a:r>
          </a:p>
        </p:txBody>
      </p:sp>
    </p:spTree>
    <p:extLst>
      <p:ext uri="{BB962C8B-B14F-4D97-AF65-F5344CB8AC3E}">
        <p14:creationId xmlns:p14="http://schemas.microsoft.com/office/powerpoint/2010/main" val="127137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214313"/>
            <a:ext cx="8856663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kumimoji="0" lang="en-US" altLang="ja-JP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CERN-Japan fellows</a:t>
            </a:r>
            <a:r>
              <a:rPr kumimoji="0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en-US" altLang="ja-JP" sz="32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Ex-fellows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Apr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. 2006 - Mar.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2009</a:t>
            </a:r>
            <a:r>
              <a:rPr lang="en-US" altLang="ja-JP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50" charset="-128"/>
              </a:rPr>
              <a:t>   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T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Kono          ATLAS Trigger 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(N. Ellis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)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                                                                                            (Now at </a:t>
            </a:r>
            <a:r>
              <a:rPr lang="en-US" altLang="ja-JP" sz="1600" dirty="0" err="1" smtClean="0">
                <a:latin typeface="Arial" charset="0"/>
                <a:ea typeface="ＭＳ Ｐゴシック" pitchFamily="50" charset="-128"/>
              </a:rPr>
              <a:t>Ochanomizu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 women </a:t>
            </a:r>
            <a:r>
              <a:rPr lang="en-US" altLang="ja-JP" sz="1600" dirty="0" err="1" smtClean="0">
                <a:latin typeface="Arial" charset="0"/>
                <a:ea typeface="ＭＳ Ｐゴシック" pitchFamily="50" charset="-128"/>
              </a:rPr>
              <a:t>Univ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)</a:t>
            </a:r>
            <a:endParaRPr lang="en-US" altLang="ja-JP" sz="1600" dirty="0"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Sep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. 2006 - Aug.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2009   M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Kataoka    ATLAS </a:t>
            </a:r>
            <a:r>
              <a:rPr lang="en-US" altLang="ja-JP" sz="1600" dirty="0" err="1" smtClean="0">
                <a:latin typeface="Arial" charset="0"/>
                <a:ea typeface="ＭＳ Ｐゴシック" pitchFamily="50" charset="-128"/>
              </a:rPr>
              <a:t>Eγ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 (D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. Froidevaux)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 (Now at Texas/Arlington)</a:t>
            </a:r>
            <a:endParaRPr lang="en-US" altLang="ja-JP" sz="1600" dirty="0"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Oct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. 2006 -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Jul. 2009     M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err="1" smtClean="0">
                <a:latin typeface="Arial" charset="0"/>
                <a:ea typeface="ＭＳ Ｐゴシック" pitchFamily="50" charset="-128"/>
              </a:rPr>
              <a:t>Aiba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          LHC 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injector upgrade (R. </a:t>
            </a:r>
            <a:r>
              <a:rPr lang="en-US" altLang="ja-JP" sz="1600" dirty="0" err="1">
                <a:latin typeface="Arial" charset="0"/>
                <a:ea typeface="ＭＳ Ｐゴシック" pitchFamily="50" charset="-128"/>
              </a:rPr>
              <a:t>Garoby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) (Now at PSI)</a:t>
            </a:r>
            <a:endParaRPr lang="en-US" altLang="ja-JP" sz="1600" dirty="0"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Dec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. 2007- Nov.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2010     H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.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Yokoya     Theory                       (J. Ellis) (Now at Taipei TNU)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Oct. 2008 - Sep. 2011     T. Sumida    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ATLAS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,</a:t>
            </a:r>
            <a:r>
              <a:rPr lang="ja-JP" altLang="en-US" sz="1600" dirty="0">
                <a:latin typeface="Arial" charset="0"/>
                <a:ea typeface="ＭＳ Ｐゴシック" pitchFamily="50" charset="-128"/>
              </a:rPr>
              <a:t> 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Tile CAL /  Jet  (T. Carli)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 (Now at Kyoto </a:t>
            </a:r>
            <a:r>
              <a:rPr lang="en-US" altLang="ja-JP" sz="1600" dirty="0" err="1" smtClean="0">
                <a:latin typeface="Arial" charset="0"/>
                <a:ea typeface="ＭＳ Ｐゴシック" pitchFamily="50" charset="-128"/>
              </a:rPr>
              <a:t>Univ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Jun.2009 - May 2012      S. Shimizu   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 </a:t>
            </a:r>
            <a:r>
              <a:rPr lang="en-US" altLang="ja-JP" sz="1600" dirty="0">
                <a:latin typeface="Arial" charset="0"/>
                <a:ea typeface="ＭＳ Ｐゴシック" pitchFamily="50" charset="-128"/>
              </a:rPr>
              <a:t>ATLAS,  Tile CAL / Jet   (T. Carli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)  (Now at Kobe </a:t>
            </a:r>
            <a:r>
              <a:rPr lang="en-US" altLang="ja-JP" sz="1600" dirty="0" err="1" smtClean="0">
                <a:latin typeface="Arial" charset="0"/>
                <a:ea typeface="ＭＳ Ｐゴシック" pitchFamily="50" charset="-128"/>
              </a:rPr>
              <a:t>Univ</a:t>
            </a: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latin typeface="Arial" charset="0"/>
              </a:rPr>
              <a:t>Apr.2011 – Mar 2014      Y. Nakahama    ATLAS,  Trigger (B. </a:t>
            </a:r>
            <a:r>
              <a:rPr lang="en-US" altLang="ja-JP" sz="1600" dirty="0" smtClean="0">
                <a:latin typeface="Arial" charset="0"/>
              </a:rPr>
              <a:t>Petersen)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latin typeface="Arial" charset="0"/>
              </a:rPr>
              <a:t> </a:t>
            </a:r>
            <a:r>
              <a:rPr lang="en-US" altLang="ja-JP" sz="1600" dirty="0" smtClean="0">
                <a:latin typeface="Arial" charset="0"/>
              </a:rPr>
              <a:t>                                                                                       (Now JSPS fellow CERN/KEK)</a:t>
            </a:r>
            <a:endParaRPr lang="en-US" altLang="ja-JP" sz="1600" dirty="0"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latin typeface="Arial" charset="0"/>
              </a:rPr>
              <a:t>Apr.2011 -  Mar 2014      M. Kaneda        ATLAS   Trigger (T. Wengler</a:t>
            </a:r>
            <a:r>
              <a:rPr lang="en-US" altLang="ja-JP" sz="1600" dirty="0" smtClean="0">
                <a:latin typeface="Arial" charset="0"/>
              </a:rPr>
              <a:t>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latin typeface="Arial" charset="0"/>
              </a:rPr>
              <a:t> </a:t>
            </a:r>
            <a:r>
              <a:rPr lang="en-US" altLang="ja-JP" sz="1600" dirty="0" smtClean="0">
                <a:latin typeface="Arial" charset="0"/>
              </a:rPr>
              <a:t>                                                                    (Now Tokyo Institute of Technology:  Double </a:t>
            </a:r>
            <a:r>
              <a:rPr lang="en-US" altLang="ja-JP" sz="1600" dirty="0" err="1" smtClean="0">
                <a:latin typeface="Arial" charset="0"/>
              </a:rPr>
              <a:t>Chooz</a:t>
            </a:r>
            <a:r>
              <a:rPr lang="en-US" altLang="ja-JP" sz="1600" dirty="0" smtClean="0">
                <a:latin typeface="Arial" charset="0"/>
              </a:rPr>
              <a:t>)</a:t>
            </a:r>
            <a:endParaRPr lang="en-US" altLang="ja-JP" sz="1600" dirty="0"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endParaRPr lang="en-US" altLang="ja-JP" sz="1600" dirty="0" smtClean="0">
              <a:latin typeface="Arial" charset="0"/>
              <a:ea typeface="ＭＳ Ｐゴシック" pitchFamily="50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latin typeface="Arial" charset="0"/>
                <a:ea typeface="ＭＳ Ｐゴシック" pitchFamily="50" charset="-128"/>
              </a:rPr>
              <a:t>Current fellows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latin typeface="Arial" charset="0"/>
              </a:rPr>
              <a:t>May.2013 – Apr 2016     Hideyuki Oide             </a:t>
            </a:r>
            <a:r>
              <a:rPr lang="en-US" altLang="ja-JP" sz="1600" dirty="0">
                <a:latin typeface="Arial" charset="0"/>
              </a:rPr>
              <a:t>ATLAS   </a:t>
            </a:r>
            <a:r>
              <a:rPr lang="en-US" altLang="ja-JP" sz="1600" dirty="0" smtClean="0">
                <a:latin typeface="Arial" charset="0"/>
              </a:rPr>
              <a:t>IBL (H. </a:t>
            </a:r>
            <a:r>
              <a:rPr lang="en-US" altLang="ja-JP" sz="1600" dirty="0" err="1" smtClean="0">
                <a:latin typeface="Arial" charset="0"/>
              </a:rPr>
              <a:t>Pernegger</a:t>
            </a:r>
            <a:r>
              <a:rPr lang="en-US" altLang="ja-JP" sz="1600" dirty="0" smtClean="0">
                <a:latin typeface="Arial" charset="0"/>
              </a:rPr>
              <a:t>)</a:t>
            </a:r>
            <a:endParaRPr lang="en-US" altLang="ja-JP" sz="1600" dirty="0"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latin typeface="Arial" charset="0"/>
              </a:rPr>
              <a:t>May.2013 </a:t>
            </a:r>
            <a:r>
              <a:rPr lang="en-US" altLang="ja-JP" sz="1600" dirty="0">
                <a:latin typeface="Arial" charset="0"/>
              </a:rPr>
              <a:t>-  </a:t>
            </a:r>
            <a:r>
              <a:rPr lang="en-US" altLang="ja-JP" sz="1600" dirty="0" smtClean="0">
                <a:latin typeface="Arial" charset="0"/>
              </a:rPr>
              <a:t>Apr 2016     Yuta Takahashi      CMS   HCAL (E. Perez)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latin typeface="Arial" charset="0"/>
              </a:rPr>
              <a:t>May.2014-  Apr 2017      Akira Miyazaki     Isolde (Accelerator</a:t>
            </a:r>
            <a:r>
              <a:rPr lang="en-US" altLang="ja-JP" sz="1600" dirty="0">
                <a:latin typeface="Arial" charset="0"/>
              </a:rPr>
              <a:t>)  </a:t>
            </a:r>
            <a:r>
              <a:rPr lang="en-US" altLang="ja-JP" sz="1600" dirty="0" smtClean="0">
                <a:latin typeface="Arial" charset="0"/>
              </a:rPr>
              <a:t>(Maria </a:t>
            </a:r>
            <a:r>
              <a:rPr lang="en-US" altLang="ja-JP" sz="1600" dirty="0">
                <a:latin typeface="Arial" charset="0"/>
              </a:rPr>
              <a:t>Jose Garcia </a:t>
            </a:r>
            <a:r>
              <a:rPr lang="en-US" altLang="ja-JP" sz="1600" dirty="0" err="1">
                <a:latin typeface="Arial" charset="0"/>
              </a:rPr>
              <a:t>Borge</a:t>
            </a:r>
            <a:r>
              <a:rPr lang="en-US" altLang="ja-JP" sz="1600" dirty="0">
                <a:latin typeface="Arial" charset="0"/>
              </a:rPr>
              <a:t>)</a:t>
            </a:r>
            <a:endParaRPr lang="en-US" altLang="ja-JP" sz="1600" dirty="0" smtClean="0"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endParaRPr lang="en-US" altLang="ja-JP" sz="1600" dirty="0">
              <a:solidFill>
                <a:srgbClr val="FF0000"/>
              </a:solidFill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endParaRPr lang="en-US" altLang="ja-JP" sz="1600" dirty="0" smtClean="0"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 </a:t>
            </a:r>
            <a:r>
              <a:rPr lang="en-US" altLang="ja-JP" sz="1600" dirty="0" smtClean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    Only one more fellow!   :  </a:t>
            </a:r>
            <a:endParaRPr lang="en-US" altLang="ja-JP" sz="1600" dirty="0">
              <a:solidFill>
                <a:srgbClr val="FF3300"/>
              </a:solidFill>
              <a:latin typeface="Arial" charset="0"/>
              <a:ea typeface="ＭＳ Ｐゴシック" pitchFamily="50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 smtClean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               </a:t>
            </a:r>
            <a:r>
              <a:rPr lang="en-US" altLang="ja-JP" sz="1600" dirty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8</a:t>
            </a:r>
            <a:r>
              <a:rPr lang="en-US" altLang="ja-JP" sz="1600" dirty="0" smtClean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  applicants in Nov 2014,  Interview  5  in Feb:  No good candidates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8650" algn="l"/>
                <a:tab pos="3136900" algn="l"/>
                <a:tab pos="4660900" algn="l"/>
              </a:tabLst>
              <a:defRPr/>
            </a:pPr>
            <a:r>
              <a:rPr lang="en-US" altLang="ja-JP" sz="1600" dirty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 </a:t>
            </a:r>
            <a:r>
              <a:rPr lang="en-US" altLang="ja-JP" sz="1600" dirty="0" smtClean="0">
                <a:solidFill>
                  <a:srgbClr val="FF3300"/>
                </a:solidFill>
                <a:latin typeface="Arial" charset="0"/>
                <a:ea typeface="ＭＳ Ｐゴシック" pitchFamily="50" charset="-128"/>
              </a:rPr>
              <a:t>                                     -&gt; We will make the (last) call again in Nov 2015.</a:t>
            </a:r>
            <a:endParaRPr lang="en-US" altLang="ja-JP" sz="1600" dirty="0">
              <a:solidFill>
                <a:srgbClr val="FF0000"/>
              </a:solidFill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75856" y="6181078"/>
            <a:ext cx="54006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N.B.  Term of CERN-Japan fellow  is 3 years by default. </a:t>
            </a:r>
          </a:p>
          <a:p>
            <a:r>
              <a:rPr lang="en-US" dirty="0"/>
              <a:t> </a:t>
            </a:r>
            <a:r>
              <a:rPr lang="en-US" dirty="0" smtClean="0"/>
              <a:t>          No extension is possible.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Financial status and Future Plan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9341272"/>
              </p:ext>
            </p:extLst>
          </p:nvPr>
        </p:nvGraphicFramePr>
        <p:xfrm>
          <a:off x="179512" y="1417638"/>
          <a:ext cx="5328591" cy="15407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9633"/>
                <a:gridCol w="1744479"/>
                <a:gridCol w="1744479"/>
              </a:tblGrid>
              <a:tr h="3646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Code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 smtClean="0">
                          <a:effectLst/>
                        </a:rPr>
                        <a:t>July2015 </a:t>
                      </a:r>
                      <a:r>
                        <a:rPr lang="en-US" sz="1800" u="none" strike="noStrike" dirty="0">
                          <a:effectLst/>
                        </a:rPr>
                        <a:t>Balance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920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T290310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Was Fellow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3920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T290320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Magnet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0.52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920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T290330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Training+Fellow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1,113,900.61</a:t>
                      </a:r>
                      <a:endParaRPr lang="en-US" altLang="ja-JP" sz="1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4788024" y="5661248"/>
            <a:ext cx="4365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On Dec</a:t>
            </a:r>
            <a:r>
              <a:rPr kumimoji="1" lang="en-US" altLang="ja-JP" dirty="0" smtClean="0"/>
              <a:t> 2019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>
                <a:solidFill>
                  <a:srgbClr val="FF0000"/>
                </a:solidFill>
              </a:rPr>
              <a:t>  </a:t>
            </a:r>
            <a:r>
              <a:rPr lang="en-US" altLang="ja-JP" dirty="0" smtClean="0">
                <a:solidFill>
                  <a:srgbClr val="FF0000"/>
                </a:solidFill>
              </a:rPr>
              <a:t>- 2</a:t>
            </a:r>
            <a:r>
              <a:rPr lang="en-US" altLang="ja-JP" dirty="0">
                <a:solidFill>
                  <a:srgbClr val="FF0000"/>
                </a:solidFill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</a:rPr>
              <a:t>k CHF </a:t>
            </a:r>
            <a:r>
              <a:rPr lang="en-US" altLang="ja-JP" dirty="0" smtClean="0">
                <a:solidFill>
                  <a:srgbClr val="FF0000"/>
                </a:solidFill>
              </a:rPr>
              <a:t>deficit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i.e.  We need new source from Sept. 2019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80897" y="3563779"/>
            <a:ext cx="2009140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Fellow 9000CHF/month</a:t>
            </a:r>
          </a:p>
          <a:p>
            <a:r>
              <a:rPr lang="en-US" altLang="ja-JP" sz="1400" dirty="0" smtClean="0"/>
              <a:t>Training 5000CHF/month</a:t>
            </a:r>
            <a:endParaRPr kumimoji="1" lang="ja-JP" altLang="en-US" sz="1400" dirty="0"/>
          </a:p>
        </p:txBody>
      </p:sp>
      <p:sp>
        <p:nvSpPr>
          <p:cNvPr id="3" name="正方形/長方形 2"/>
          <p:cNvSpPr/>
          <p:nvPr/>
        </p:nvSpPr>
        <p:spPr>
          <a:xfrm>
            <a:off x="18409" y="1048306"/>
            <a:ext cx="2037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ja-JP" kern="0" dirty="0" smtClean="0"/>
              <a:t>F. </a:t>
            </a:r>
            <a:r>
              <a:rPr kumimoji="0" lang="en-US" altLang="ja-JP" kern="0" dirty="0" err="1" smtClean="0"/>
              <a:t>Dittus‘s</a:t>
            </a:r>
            <a:r>
              <a:rPr kumimoji="0" lang="en-US" altLang="ja-JP" kern="0" dirty="0" smtClean="0"/>
              <a:t> summary</a:t>
            </a:r>
            <a:endParaRPr lang="ja-JP" altLang="en-US" dirty="0"/>
          </a:p>
        </p:txBody>
      </p:sp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8290304"/>
              </p:ext>
            </p:extLst>
          </p:nvPr>
        </p:nvGraphicFramePr>
        <p:xfrm>
          <a:off x="4579624" y="29180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9518563"/>
              </p:ext>
            </p:extLst>
          </p:nvPr>
        </p:nvGraphicFramePr>
        <p:xfrm>
          <a:off x="251520" y="3823228"/>
          <a:ext cx="410445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407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CERN summer school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7082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1438469" y="6211669"/>
            <a:ext cx="7248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CERN total (Year 2015):  140 NMS students selected among 1251 applicants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                         136 MS students selected among   988 applicants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00524" y="853657"/>
            <a:ext cx="1852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Supported by KEK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374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1585</TotalTime>
  <Words>922</Words>
  <Application>Microsoft Office PowerPoint</Application>
  <PresentationFormat>画面に合わせる (4:3)</PresentationFormat>
  <Paragraphs>193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Comic Sans MS</vt:lpstr>
      <vt:lpstr>Symbol</vt:lpstr>
      <vt:lpstr>Times New Roman</vt:lpstr>
      <vt:lpstr>Office テーマ</vt:lpstr>
      <vt:lpstr>Funding for upgrade, Training programs, CERN-Japan Fellow, CERN summer student </vt:lpstr>
      <vt:lpstr>Steps toward requesting new resource (reminder)</vt:lpstr>
      <vt:lpstr>Preparation on funding  for LHC Upgrade:      recent update</vt:lpstr>
      <vt:lpstr>Budget proposal (un-submitted)        (July 2015 version: tuned with the new LHC schedule) </vt:lpstr>
      <vt:lpstr>PowerPoint プレゼンテーション</vt:lpstr>
      <vt:lpstr>PowerPoint プレゼンテーション</vt:lpstr>
      <vt:lpstr>PowerPoint プレゼンテーション</vt:lpstr>
      <vt:lpstr>Financial status and Future Plan</vt:lpstr>
      <vt:lpstr>CERN summer school </vt:lpstr>
      <vt:lpstr>PowerPoint プレゼンテーション</vt:lpstr>
      <vt:lpstr>Two issues:</vt:lpstr>
      <vt:lpstr>Two issues: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students, Training program, CERN-Japan Fellow</dc:title>
  <dc:creator>Toku</dc:creator>
  <cp:lastModifiedBy>toku</cp:lastModifiedBy>
  <cp:revision>84</cp:revision>
  <cp:lastPrinted>2012-01-04T03:31:20Z</cp:lastPrinted>
  <dcterms:created xsi:type="dcterms:W3CDTF">2010-03-28T13:09:52Z</dcterms:created>
  <dcterms:modified xsi:type="dcterms:W3CDTF">2015-07-31T04:04:58Z</dcterms:modified>
</cp:coreProperties>
</file>