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0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1" r:id="rId13"/>
    <p:sldId id="269" r:id="rId14"/>
    <p:sldId id="273" r:id="rId15"/>
    <p:sldId id="274" r:id="rId16"/>
    <p:sldId id="276" r:id="rId17"/>
    <p:sldId id="277" r:id="rId18"/>
    <p:sldId id="278" r:id="rId19"/>
    <p:sldId id="279" r:id="rId20"/>
    <p:sldId id="281" r:id="rId2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084" autoAdjust="0"/>
  </p:normalViewPr>
  <p:slideViewPr>
    <p:cSldViewPr>
      <p:cViewPr varScale="1">
        <p:scale>
          <a:sx n="90" d="100"/>
          <a:sy n="90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70257-33A7-1F47-BC77-AC72EA0D9F73}" type="datetimeFigureOut">
              <a:rPr kumimoji="1" lang="ja-JP" altLang="en-US" smtClean="0"/>
              <a:t>15/07/31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16635-38C1-E04F-99DA-BEED9F1BBB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976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195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819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487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92047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904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96144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25768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936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1451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9555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966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354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sz="18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24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625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21B8EE-9616-46D2-A6D6-388F7BB4E13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062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908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582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16635-38C1-E04F-99DA-BEED9F1BBBF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443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2032C-8C34-46C4-9FD4-50ACA4DAC703}" type="datetimeFigureOut">
              <a:rPr kumimoji="1" lang="ja-JP" altLang="en-US" smtClean="0"/>
              <a:pPr/>
              <a:t>15/07/31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64212-96EB-4014-AD61-0A668FCF5E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>
                <a:latin typeface="Avenir Next Demi Bold"/>
                <a:cs typeface="Avenir Next Demi Bold"/>
              </a:rPr>
              <a:t>Accelerator R&amp;D status in cooperation with CERN and KEK </a:t>
            </a:r>
            <a:endParaRPr kumimoji="1" lang="ja-JP" altLang="en-US" b="1" dirty="0">
              <a:latin typeface="Avenir Next Demi Bold"/>
              <a:cs typeface="Avenir Next Demi Bold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1560" y="2924944"/>
            <a:ext cx="8424936" cy="201622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altLang="ja-JP" sz="2800" b="1" dirty="0" smtClean="0">
                <a:latin typeface="Avenir Next Demi Bold"/>
                <a:cs typeface="Avenir Next Demi Bold"/>
              </a:rPr>
              <a:t>BSM,</a:t>
            </a:r>
            <a:r>
              <a:rPr lang="ja-JP" altLang="en-US" sz="2800" b="1" dirty="0" smtClean="0">
                <a:latin typeface="Avenir Next Demi Bold"/>
                <a:cs typeface="Avenir Next Demi Bold"/>
              </a:rPr>
              <a:t> </a:t>
            </a:r>
            <a:r>
              <a:rPr lang="en-US" altLang="ja-JP" sz="2800" b="1" dirty="0" smtClean="0">
                <a:latin typeface="Avenir Next Demi Bold"/>
                <a:cs typeface="Avenir Next Demi Bold"/>
              </a:rPr>
              <a:t>BHM (T. </a:t>
            </a:r>
            <a:r>
              <a:rPr lang="en-US" altLang="ja-JP" sz="2800" b="1" dirty="0" err="1" smtClean="0">
                <a:latin typeface="Avenir Next Demi Bold"/>
                <a:cs typeface="Avenir Next Demi Bold"/>
              </a:rPr>
              <a:t>Mitsuhashi</a:t>
            </a:r>
            <a:r>
              <a:rPr lang="en-US" altLang="ja-JP" sz="2800" b="1" dirty="0" smtClean="0">
                <a:latin typeface="Avenir Next Demi Bold"/>
                <a:cs typeface="Avenir Next Demi Bold"/>
              </a:rPr>
              <a:t>)</a:t>
            </a:r>
            <a:endParaRPr lang="en-US" altLang="ja-JP" sz="2800" b="1" dirty="0">
              <a:latin typeface="Avenir Next Demi Bold"/>
              <a:cs typeface="Avenir Next Demi Bold"/>
            </a:endParaRPr>
          </a:p>
          <a:p>
            <a:pPr marL="0" indent="0">
              <a:buNone/>
            </a:pPr>
            <a:r>
              <a:rPr kumimoji="1" lang="en-US" altLang="ja-JP" sz="2800" b="1" dirty="0" smtClean="0">
                <a:latin typeface="Avenir Next Demi Bold"/>
                <a:cs typeface="Avenir Next Demi Bold"/>
              </a:rPr>
              <a:t>2. Crab Cavity (Y. Morita)</a:t>
            </a:r>
          </a:p>
          <a:p>
            <a:pPr marL="0" indent="0">
              <a:buNone/>
            </a:pPr>
            <a:r>
              <a:rPr lang="en-US" altLang="ja-JP" sz="2800" b="1" dirty="0" smtClean="0">
                <a:latin typeface="Avenir Next Demi Bold"/>
                <a:cs typeface="Avenir Next Demi Bold"/>
              </a:rPr>
              <a:t>3. X-band Acc. Structure (T. Higo)</a:t>
            </a:r>
            <a:endParaRPr kumimoji="1" lang="ja-JP" altLang="en-US" sz="2800" b="1" dirty="0">
              <a:latin typeface="Avenir Next Demi Bold"/>
              <a:cs typeface="Avenir Next Demi Bold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71600" y="5229200"/>
            <a:ext cx="727280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latin typeface="Avenir Next Demi Bold"/>
                <a:cs typeface="Avenir Next Demi Bold"/>
              </a:rPr>
              <a:t>10</a:t>
            </a:r>
            <a:r>
              <a:rPr kumimoji="1" lang="en-US" altLang="ja-JP" sz="2400" b="1" baseline="30000" dirty="0" smtClean="0">
                <a:latin typeface="Avenir Next Demi Bold"/>
                <a:cs typeface="Avenir Next Demi Bold"/>
              </a:rPr>
              <a:t>th</a:t>
            </a:r>
            <a:r>
              <a:rPr kumimoji="1" lang="en-US" altLang="ja-JP" sz="2400" b="1" dirty="0" smtClean="0">
                <a:latin typeface="Avenir Next Demi Bold"/>
                <a:cs typeface="Avenir Next Demi Bold"/>
              </a:rPr>
              <a:t> Meeting of the CERN-KEK Committee</a:t>
            </a:r>
          </a:p>
          <a:p>
            <a:pPr algn="ctr"/>
            <a:r>
              <a:rPr kumimoji="1" lang="en-US" altLang="ja-JP" sz="2400" b="1" dirty="0" smtClean="0">
                <a:latin typeface="Avenir Next Demi Bold"/>
                <a:cs typeface="Avenir Next Demi Bold"/>
              </a:rPr>
              <a:t>30</a:t>
            </a:r>
            <a:r>
              <a:rPr kumimoji="1" lang="en-US" altLang="ja-JP" sz="2400" b="1" baseline="30000" dirty="0" smtClean="0">
                <a:latin typeface="Avenir Next Demi Bold"/>
                <a:cs typeface="Avenir Next Demi Bold"/>
              </a:rPr>
              <a:t>th</a:t>
            </a:r>
            <a:r>
              <a:rPr kumimoji="1" lang="en-US" altLang="ja-JP" sz="2400" b="1" dirty="0" smtClean="0">
                <a:latin typeface="Avenir Next Demi Bold"/>
                <a:cs typeface="Avenir Next Demi Bold"/>
              </a:rPr>
              <a:t> July, 2015, at CERN</a:t>
            </a:r>
          </a:p>
          <a:p>
            <a:pPr algn="ctr"/>
            <a:r>
              <a:rPr lang="en-US" altLang="ja-JP" sz="2400" b="1" dirty="0" smtClean="0">
                <a:latin typeface="Avenir Next Demi Bold"/>
                <a:cs typeface="Avenir Next Demi Bold"/>
              </a:rPr>
              <a:t>Seiya Yamaguchi, KEK</a:t>
            </a:r>
            <a:endParaRPr kumimoji="1" lang="ja-JP" altLang="en-US" sz="2400" b="1" dirty="0">
              <a:latin typeface="Avenir Next Demi Bold"/>
              <a:cs typeface="Avenir Next Demi Bold"/>
            </a:endParaRPr>
          </a:p>
        </p:txBody>
      </p:sp>
    </p:spTree>
    <p:extLst>
      <p:ext uri="{BB962C8B-B14F-4D97-AF65-F5344CB8AC3E}">
        <p14:creationId xmlns:p14="http://schemas.microsoft.com/office/powerpoint/2010/main" val="2137837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50713 Higo for CERN-KEK collaboration meeting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1890" y="476672"/>
            <a:ext cx="10576498" cy="5949280"/>
          </a:xfrm>
          <a:prstGeom prst="rect">
            <a:avLst/>
          </a:prstGeom>
        </p:spPr>
      </p:pic>
      <p:sp>
        <p:nvSpPr>
          <p:cNvPr id="2" name="円/楕円 1"/>
          <p:cNvSpPr/>
          <p:nvPr/>
        </p:nvSpPr>
        <p:spPr>
          <a:xfrm rot="19740000">
            <a:off x="4003193" y="3210580"/>
            <a:ext cx="1719614" cy="766425"/>
          </a:xfrm>
          <a:prstGeom prst="ellipse">
            <a:avLst/>
          </a:prstGeom>
          <a:noFill/>
          <a:ln w="107950" cmpd="sng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397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50713 Higo for CERN-KEK collaboration meeting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2571" y="548681"/>
            <a:ext cx="10113123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516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50713 Higo for CERN-KEK collaboration meeting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9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50713 Higo for CERN-KEK collaboration meeting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97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p9 タイトル加速管名訂正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4" y="877788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05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4788024" y="5877272"/>
            <a:ext cx="4176464" cy="792088"/>
          </a:xfrm>
          <a:prstGeom prst="rect">
            <a:avLst/>
          </a:prstGeom>
          <a:solidFill>
            <a:srgbClr val="66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467544" y="5877272"/>
            <a:ext cx="3672408" cy="792088"/>
          </a:xfrm>
          <a:prstGeom prst="rect">
            <a:avLst/>
          </a:prstGeom>
          <a:solidFill>
            <a:srgbClr val="66FF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 descr="150713 Higo for CERN-KEK collaboration meeting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511" y="517748"/>
            <a:ext cx="9784071" cy="550354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-36512" y="1340768"/>
            <a:ext cx="2088232" cy="86409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i="1" dirty="0" smtClean="0"/>
              <a:t>E</a:t>
            </a:r>
            <a:r>
              <a:rPr kumimoji="1" lang="en-US" altLang="ja-JP" sz="2400" baseline="30000" dirty="0" smtClean="0"/>
              <a:t>30</a:t>
            </a:r>
            <a:r>
              <a:rPr kumimoji="1" lang="ja-JP" altLang="en-US" sz="2400" dirty="0" smtClean="0"/>
              <a:t>・</a:t>
            </a:r>
            <a:r>
              <a:rPr kumimoji="1" lang="en-US" altLang="ja-JP" sz="2400" i="1" dirty="0" smtClean="0"/>
              <a:t>t</a:t>
            </a:r>
            <a:r>
              <a:rPr kumimoji="1" lang="en-US" altLang="ja-JP" sz="2400" baseline="-25000" dirty="0" smtClean="0"/>
              <a:t>p</a:t>
            </a:r>
            <a:r>
              <a:rPr kumimoji="1" lang="en-US" altLang="ja-JP" sz="2400" baseline="30000" dirty="0" smtClean="0"/>
              <a:t>5</a:t>
            </a:r>
            <a:endParaRPr lang="en-US" altLang="ja-JP" sz="2400" dirty="0"/>
          </a:p>
          <a:p>
            <a:r>
              <a:rPr kumimoji="1" lang="ja-JP" altLang="ja-JP" sz="2400" dirty="0" smtClean="0"/>
              <a:t> 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BDR</a:t>
            </a:r>
            <a:endParaRPr kumimoji="1" lang="ja-JP" altLang="en-US" sz="2400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0" y="1844824"/>
            <a:ext cx="9716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971600" y="1556792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=const.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487869" y="2112531"/>
            <a:ext cx="616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 smtClean="0">
                <a:latin typeface="Arial"/>
                <a:cs typeface="Arial"/>
              </a:rPr>
              <a:t>E</a:t>
            </a:r>
            <a:r>
              <a:rPr kumimoji="1" lang="en-US" altLang="ja-JP" dirty="0" smtClean="0">
                <a:latin typeface="Arial"/>
                <a:cs typeface="Arial"/>
              </a:rPr>
              <a:t>*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1560" y="594928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Normalized gradient is increasing smoothly with pulse number.</a:t>
            </a:r>
            <a:endParaRPr kumimoji="1" lang="ja-JP" altLang="en-US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32040" y="5934670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b="1" dirty="0"/>
              <a:t>BDR is roughly </a:t>
            </a:r>
            <a:r>
              <a:rPr lang="en-US" altLang="ja-JP" b="1" dirty="0"/>
              <a:t>decreasing </a:t>
            </a:r>
            <a:r>
              <a:rPr lang="en-US" altLang="en-US" b="1" dirty="0"/>
              <a:t>linearly with pulse number.</a:t>
            </a:r>
            <a:endParaRPr lang="ja-JP" altLang="en-US" b="1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5067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50713 Higo for CERN-KEK collaboration meeting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7788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251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50713 Higo for CERN-KEK collaboration meeting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04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50713 Higo for CERN-KEK collaboration meeting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782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50713 Higo for CERN-KEK collaboration meeting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3095" y="692696"/>
            <a:ext cx="9857095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648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827584" y="188640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latin typeface="Times New Roman" pitchFamily="18" charset="0"/>
                <a:cs typeface="Times New Roman" pitchFamily="18" charset="0"/>
              </a:rPr>
              <a:t>BSM by SR interferometry</a:t>
            </a:r>
          </a:p>
          <a:p>
            <a:r>
              <a:rPr kumimoji="1" lang="ja-JP" altLang="en-US" sz="2800" b="1" dirty="0" smtClean="0">
                <a:latin typeface="Times New Roman" pitchFamily="18" charset="0"/>
                <a:cs typeface="Times New Roman" pitchFamily="18" charset="0"/>
              </a:rPr>
              <a:t>　</a:t>
            </a:r>
            <a:r>
              <a:rPr kumimoji="1" lang="en-US" altLang="ja-JP" sz="2800" b="1" dirty="0" smtClean="0">
                <a:latin typeface="Times New Roman" pitchFamily="18" charset="0"/>
                <a:cs typeface="Times New Roman" pitchFamily="18" charset="0"/>
              </a:rPr>
              <a:t>LHC beam size measurement at 6.5TeV</a:t>
            </a:r>
          </a:p>
          <a:p>
            <a:r>
              <a:rPr lang="ja-JP" alt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　</a:t>
            </a:r>
            <a:r>
              <a:rPr lang="en-US" altLang="ja-JP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World </a:t>
            </a:r>
            <a:r>
              <a:rPr lang="en-US" altLang="ja-JP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altLang="ja-JP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interferogram</a:t>
            </a:r>
            <a:r>
              <a:rPr lang="en-US" altLang="ja-JP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from proton beam</a:t>
            </a:r>
            <a:r>
              <a:rPr lang="en-US" altLang="ja-JP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kumimoji="1" lang="en-US" altLang="ja-JP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8" name="グループ化 7"/>
          <p:cNvGrpSpPr/>
          <p:nvPr/>
        </p:nvGrpSpPr>
        <p:grpSpPr>
          <a:xfrm>
            <a:off x="467544" y="4365104"/>
            <a:ext cx="8208912" cy="2420888"/>
            <a:chOff x="611560" y="4437112"/>
            <a:chExt cx="8208912" cy="2420888"/>
          </a:xfrm>
        </p:grpSpPr>
        <p:pic>
          <p:nvPicPr>
            <p:cNvPr id="5" name="Picture 2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1560" y="4437112"/>
              <a:ext cx="5079942" cy="20652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5940152" y="4653136"/>
              <a:ext cx="28803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latin typeface="Times New Roman" pitchFamily="18" charset="0"/>
                  <a:cs typeface="Times New Roman" pitchFamily="18" charset="0"/>
                </a:rPr>
                <a:t>Vertical beam size via Fourier transform    </a:t>
              </a:r>
              <a:r>
                <a:rPr lang="en-US" altLang="ja-JP" b="1" dirty="0" smtClean="0">
                  <a:latin typeface="Times New Roman" pitchFamily="18" charset="0"/>
                  <a:cs typeface="Times New Roman" pitchFamily="18" charset="0"/>
                </a:rPr>
                <a:t>230</a:t>
              </a:r>
              <a:r>
                <a:rPr lang="en-US" altLang="ja-JP" b="1" dirty="0" smtClean="0">
                  <a:latin typeface="Symbol" pitchFamily="18" charset="2"/>
                  <a:cs typeface="Times New Roman" pitchFamily="18" charset="0"/>
                </a:rPr>
                <a:t>μ</a:t>
              </a:r>
              <a:r>
                <a:rPr lang="en-US" altLang="ja-JP" b="1" dirty="0" smtClean="0">
                  <a:latin typeface="Times New Roman" pitchFamily="18" charset="0"/>
                  <a:cs typeface="Times New Roman" pitchFamily="18" charset="0"/>
                </a:rPr>
                <a:t>m</a:t>
              </a:r>
              <a:endParaRPr lang="en-US" altLang="ja-JP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611560" y="6519446"/>
              <a:ext cx="59046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dirty="0" smtClean="0">
                  <a:latin typeface="Times New Roman" pitchFamily="18" charset="0"/>
                  <a:cs typeface="Times New Roman" pitchFamily="18" charset="0"/>
                </a:rPr>
                <a:t>Spatial coherence as a function of double slit separation</a:t>
              </a:r>
              <a:endParaRPr kumimoji="1"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1835696" y="1800671"/>
            <a:ext cx="6211511" cy="2420417"/>
            <a:chOff x="1619672" y="1268760"/>
            <a:chExt cx="6211511" cy="2420417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5776" y="1268760"/>
              <a:ext cx="2059290" cy="1124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55776" y="2564904"/>
              <a:ext cx="2059291" cy="1124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796136" y="1268760"/>
              <a:ext cx="2016224" cy="1100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96136" y="2564904"/>
              <a:ext cx="2035047" cy="1111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1619672" y="1628800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dirty="0" smtClean="0">
                  <a:latin typeface="Times New Roman" pitchFamily="18" charset="0"/>
                  <a:cs typeface="Times New Roman" pitchFamily="18" charset="0"/>
                </a:rPr>
                <a:t>d=3mm</a:t>
              </a:r>
              <a:endParaRPr kumimoji="1"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619672" y="2924944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dirty="0" smtClean="0">
                  <a:latin typeface="Times New Roman" pitchFamily="18" charset="0"/>
                  <a:cs typeface="Times New Roman" pitchFamily="18" charset="0"/>
                </a:rPr>
                <a:t>d=6mm</a:t>
              </a:r>
              <a:endParaRPr kumimoji="1"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932040" y="1628800"/>
              <a:ext cx="8640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dirty="0" smtClean="0">
                  <a:latin typeface="Times New Roman" pitchFamily="18" charset="0"/>
                  <a:cs typeface="Times New Roman" pitchFamily="18" charset="0"/>
                </a:rPr>
                <a:t>d=9mm</a:t>
              </a:r>
              <a:endParaRPr kumimoji="1"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788024" y="2924944"/>
              <a:ext cx="10081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b="1" dirty="0" smtClean="0">
                  <a:latin typeface="Times New Roman" pitchFamily="18" charset="0"/>
                  <a:cs typeface="Times New Roman" pitchFamily="18" charset="0"/>
                </a:rPr>
                <a:t>d=18mm</a:t>
              </a:r>
              <a:endParaRPr kumimoji="1" lang="ja-JP" altLang="en-US" sz="16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end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802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115616" y="764704"/>
            <a:ext cx="7128792" cy="1433900"/>
            <a:chOff x="342901" y="1966754"/>
            <a:chExt cx="11536136" cy="2552405"/>
          </a:xfrm>
        </p:grpSpPr>
        <p:sp>
          <p:nvSpPr>
            <p:cNvPr id="5" name="Trapezoid 35"/>
            <p:cNvSpPr/>
            <p:nvPr/>
          </p:nvSpPr>
          <p:spPr>
            <a:xfrm rot="5400000">
              <a:off x="5147188" y="1174973"/>
              <a:ext cx="1224954" cy="4114368"/>
            </a:xfrm>
            <a:prstGeom prst="trapezoid">
              <a:avLst>
                <a:gd name="adj" fmla="val 12888"/>
              </a:avLst>
            </a:prstGeom>
            <a:solidFill>
              <a:schemeClr val="accent6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Isosceles Triangle 17"/>
            <p:cNvSpPr/>
            <p:nvPr/>
          </p:nvSpPr>
          <p:spPr>
            <a:xfrm rot="5400000">
              <a:off x="5078360" y="1239606"/>
              <a:ext cx="1233577" cy="3981973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8"/>
            <p:cNvSpPr txBox="1"/>
            <p:nvPr/>
          </p:nvSpPr>
          <p:spPr>
            <a:xfrm>
              <a:off x="342901" y="2351286"/>
              <a:ext cx="1028491" cy="4930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Source</a:t>
              </a:r>
              <a:endParaRPr lang="en-GB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Oval 10"/>
            <p:cNvSpPr/>
            <p:nvPr/>
          </p:nvSpPr>
          <p:spPr>
            <a:xfrm>
              <a:off x="685800" y="3055381"/>
              <a:ext cx="326571" cy="33279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7"/>
            <p:cNvSpPr/>
            <p:nvPr/>
          </p:nvSpPr>
          <p:spPr>
            <a:xfrm>
              <a:off x="763360" y="3144219"/>
              <a:ext cx="171450" cy="155121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Isosceles Triangle 16"/>
            <p:cNvSpPr/>
            <p:nvPr/>
          </p:nvSpPr>
          <p:spPr>
            <a:xfrm rot="16200000">
              <a:off x="1654187" y="1850495"/>
              <a:ext cx="1241988" cy="2754448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8"/>
            <p:cNvSpPr/>
            <p:nvPr/>
          </p:nvSpPr>
          <p:spPr>
            <a:xfrm>
              <a:off x="11362095" y="3085351"/>
              <a:ext cx="326571" cy="332798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9"/>
            <p:cNvSpPr/>
            <p:nvPr/>
          </p:nvSpPr>
          <p:spPr>
            <a:xfrm>
              <a:off x="11439655" y="3174189"/>
              <a:ext cx="171450" cy="1551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rapezoid 36"/>
            <p:cNvSpPr/>
            <p:nvPr/>
          </p:nvSpPr>
          <p:spPr>
            <a:xfrm rot="5400000">
              <a:off x="8036795" y="2541932"/>
              <a:ext cx="936104" cy="1414096"/>
            </a:xfrm>
            <a:prstGeom prst="trapezoid">
              <a:avLst>
                <a:gd name="adj" fmla="val 21796"/>
              </a:avLst>
            </a:prstGeom>
            <a:solidFill>
              <a:schemeClr val="accent6">
                <a:lumMod val="20000"/>
                <a:lumOff val="8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31"/>
            <p:cNvSpPr/>
            <p:nvPr/>
          </p:nvSpPr>
          <p:spPr>
            <a:xfrm>
              <a:off x="7745834" y="2742828"/>
              <a:ext cx="144016" cy="913845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>
              <a:off x="3534770" y="2538484"/>
              <a:ext cx="251517" cy="13542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Frame 40"/>
            <p:cNvSpPr/>
            <p:nvPr/>
          </p:nvSpPr>
          <p:spPr>
            <a:xfrm>
              <a:off x="8933201" y="2958960"/>
              <a:ext cx="540689" cy="517464"/>
            </a:xfrm>
            <a:prstGeom prst="frame">
              <a:avLst>
                <a:gd name="adj1" fmla="val 24793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7" name="Isosceles Triangle 42"/>
            <p:cNvSpPr/>
            <p:nvPr/>
          </p:nvSpPr>
          <p:spPr>
            <a:xfrm rot="16200000">
              <a:off x="8816292" y="1788828"/>
              <a:ext cx="436728" cy="2852975"/>
            </a:xfrm>
            <a:prstGeom prst="triangle">
              <a:avLst/>
            </a:prstGeom>
            <a:solidFill>
              <a:srgbClr val="FF00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Isosceles Triangle 43"/>
            <p:cNvSpPr/>
            <p:nvPr/>
          </p:nvSpPr>
          <p:spPr>
            <a:xfrm rot="5400000">
              <a:off x="10793164" y="2711483"/>
              <a:ext cx="457448" cy="1066800"/>
            </a:xfrm>
            <a:prstGeom prst="triangle">
              <a:avLst/>
            </a:prstGeom>
            <a:solidFill>
              <a:srgbClr val="FF00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41"/>
            <p:cNvSpPr/>
            <p:nvPr/>
          </p:nvSpPr>
          <p:spPr>
            <a:xfrm flipH="1">
              <a:off x="10438673" y="2809652"/>
              <a:ext cx="151990" cy="777923"/>
            </a:xfrm>
            <a:prstGeom prst="ellipse">
              <a:avLst/>
            </a:prstGeom>
            <a:solidFill>
              <a:srgbClr val="FF000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Isosceles Triangle 15"/>
            <p:cNvSpPr/>
            <p:nvPr/>
          </p:nvSpPr>
          <p:spPr>
            <a:xfrm rot="16200000">
              <a:off x="7423832" y="3043846"/>
              <a:ext cx="261257" cy="35009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838734" y="4026089"/>
              <a:ext cx="1883390" cy="49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Objective lens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8709544" y="3537045"/>
              <a:ext cx="1226027" cy="821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err="1" smtClean="0">
                  <a:latin typeface="Times New Roman" pitchFamily="18" charset="0"/>
                  <a:cs typeface="Times New Roman" pitchFamily="18" charset="0"/>
                </a:rPr>
                <a:t>Lyot</a:t>
              </a:r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 stop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7087736" y="3744035"/>
              <a:ext cx="1883390" cy="49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Field lens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9898084" y="1966754"/>
              <a:ext cx="1257867" cy="821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Relay lens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6635339" y="2094931"/>
              <a:ext cx="1944808" cy="8217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 smtClean="0">
                  <a:latin typeface="Times New Roman" pitchFamily="18" charset="0"/>
                  <a:cs typeface="Times New Roman" pitchFamily="18" charset="0"/>
                </a:rPr>
                <a:t>Opaque disk for eclipse</a:t>
              </a:r>
              <a:endParaRPr kumimoji="1" lang="ja-JP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Straight Connector 12"/>
            <p:cNvCxnSpPr/>
            <p:nvPr/>
          </p:nvCxnSpPr>
          <p:spPr>
            <a:xfrm>
              <a:off x="342901" y="3217695"/>
              <a:ext cx="11536136" cy="0"/>
            </a:xfrm>
            <a:prstGeom prst="line">
              <a:avLst/>
            </a:prstGeom>
            <a:ln w="9525">
              <a:prstDash val="dash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テキスト ボックス 26"/>
          <p:cNvSpPr txBox="1"/>
          <p:nvPr/>
        </p:nvSpPr>
        <p:spPr>
          <a:xfrm>
            <a:off x="1331640" y="188640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Coronagraph for beam halo measurement</a:t>
            </a:r>
            <a:endParaRPr kumimoji="1" lang="ja-JP" altLang="en-US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323528" y="3068960"/>
            <a:ext cx="8464038" cy="3356992"/>
            <a:chOff x="318407" y="914400"/>
            <a:chExt cx="11632390" cy="4923064"/>
          </a:xfrm>
        </p:grpSpPr>
        <p:sp>
          <p:nvSpPr>
            <p:cNvPr id="29" name="Rectangle 30"/>
            <p:cNvSpPr/>
            <p:nvPr/>
          </p:nvSpPr>
          <p:spPr>
            <a:xfrm>
              <a:off x="318407" y="914400"/>
              <a:ext cx="11593286" cy="492306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Oval 4"/>
            <p:cNvSpPr/>
            <p:nvPr/>
          </p:nvSpPr>
          <p:spPr>
            <a:xfrm>
              <a:off x="595993" y="3143250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7"/>
            <p:cNvSpPr/>
            <p:nvPr/>
          </p:nvSpPr>
          <p:spPr>
            <a:xfrm rot="19800000">
              <a:off x="516770" y="1299691"/>
              <a:ext cx="865414" cy="310243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8"/>
            <p:cNvSpPr/>
            <p:nvPr/>
          </p:nvSpPr>
          <p:spPr>
            <a:xfrm rot="12600000">
              <a:off x="2036509" y="1294042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9"/>
            <p:cNvSpPr/>
            <p:nvPr/>
          </p:nvSpPr>
          <p:spPr>
            <a:xfrm rot="12600000">
              <a:off x="1886250" y="5216729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11"/>
            <p:cNvSpPr/>
            <p:nvPr/>
          </p:nvSpPr>
          <p:spPr>
            <a:xfrm rot="16200000">
              <a:off x="4107165" y="5083091"/>
              <a:ext cx="865414" cy="31024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12"/>
            <p:cNvSpPr/>
            <p:nvPr/>
          </p:nvSpPr>
          <p:spPr>
            <a:xfrm rot="19800000">
              <a:off x="11085383" y="5212297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13"/>
            <p:cNvSpPr/>
            <p:nvPr/>
          </p:nvSpPr>
          <p:spPr>
            <a:xfrm rot="12600000">
              <a:off x="11085382" y="1109972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14"/>
            <p:cNvSpPr/>
            <p:nvPr/>
          </p:nvSpPr>
          <p:spPr>
            <a:xfrm rot="16200000">
              <a:off x="7010547" y="1320833"/>
              <a:ext cx="477951" cy="14693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49"/>
            <p:cNvCxnSpPr>
              <a:stCxn id="30" idx="0"/>
              <a:endCxn id="45" idx="4"/>
            </p:cNvCxnSpPr>
            <p:nvPr/>
          </p:nvCxnSpPr>
          <p:spPr>
            <a:xfrm flipH="1" flipV="1">
              <a:off x="1026749" y="2468956"/>
              <a:ext cx="1951" cy="674294"/>
            </a:xfrm>
            <a:prstGeom prst="line">
              <a:avLst/>
            </a:prstGeom>
            <a:ln w="539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52"/>
            <p:cNvCxnSpPr>
              <a:stCxn id="32" idx="0"/>
              <a:endCxn id="31" idx="4"/>
            </p:cNvCxnSpPr>
            <p:nvPr/>
          </p:nvCxnSpPr>
          <p:spPr>
            <a:xfrm flipH="1">
              <a:off x="1027038" y="1583503"/>
              <a:ext cx="1364617" cy="5649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55"/>
            <p:cNvCxnSpPr>
              <a:stCxn id="33" idx="4"/>
              <a:endCxn id="32" idx="0"/>
            </p:cNvCxnSpPr>
            <p:nvPr/>
          </p:nvCxnSpPr>
          <p:spPr>
            <a:xfrm flipH="1" flipV="1">
              <a:off x="2391655" y="1583503"/>
              <a:ext cx="4863" cy="3654008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59"/>
            <p:cNvCxnSpPr>
              <a:stCxn id="35" idx="0"/>
              <a:endCxn id="33" idx="4"/>
            </p:cNvCxnSpPr>
            <p:nvPr/>
          </p:nvCxnSpPr>
          <p:spPr>
            <a:xfrm flipH="1">
              <a:off x="2396518" y="5233079"/>
              <a:ext cx="9044011" cy="4432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62"/>
            <p:cNvCxnSpPr>
              <a:stCxn id="35" idx="0"/>
              <a:endCxn id="36" idx="0"/>
            </p:cNvCxnSpPr>
            <p:nvPr/>
          </p:nvCxnSpPr>
          <p:spPr>
            <a:xfrm flipH="1" flipV="1">
              <a:off x="11440528" y="1399433"/>
              <a:ext cx="1" cy="3833646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65"/>
            <p:cNvCxnSpPr>
              <a:stCxn id="36" idx="0"/>
              <a:endCxn id="89" idx="2"/>
            </p:cNvCxnSpPr>
            <p:nvPr/>
          </p:nvCxnSpPr>
          <p:spPr>
            <a:xfrm flipH="1" flipV="1">
              <a:off x="4969569" y="1388340"/>
              <a:ext cx="6470959" cy="11093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70"/>
            <p:cNvGrpSpPr/>
            <p:nvPr/>
          </p:nvGrpSpPr>
          <p:grpSpPr>
            <a:xfrm>
              <a:off x="3985591" y="1235276"/>
              <a:ext cx="983978" cy="318410"/>
              <a:chOff x="3985591" y="1235276"/>
              <a:chExt cx="983978" cy="318410"/>
            </a:xfrm>
            <a:solidFill>
              <a:srgbClr val="7030A0"/>
            </a:solidFill>
          </p:grpSpPr>
          <p:sp>
            <p:nvSpPr>
              <p:cNvPr id="88" name="Rectangle 68"/>
              <p:cNvSpPr/>
              <p:nvPr/>
            </p:nvSpPr>
            <p:spPr>
              <a:xfrm>
                <a:off x="3985591" y="1235276"/>
                <a:ext cx="781294" cy="318410"/>
              </a:xfrm>
              <a:prstGeom prst="rect">
                <a:avLst/>
              </a:prstGeom>
              <a:grpFill/>
              <a:ln>
                <a:solidFill>
                  <a:srgbClr val="7030A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Trapezoid 69"/>
              <p:cNvSpPr/>
              <p:nvPr/>
            </p:nvSpPr>
            <p:spPr>
              <a:xfrm rot="16200000">
                <a:off x="4764591" y="1291539"/>
                <a:ext cx="216353" cy="193603"/>
              </a:xfrm>
              <a:prstGeom prst="trapezoid">
                <a:avLst/>
              </a:prstGeom>
              <a:grpFill/>
              <a:ln>
                <a:solidFill>
                  <a:srgbClr val="7030A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5" name="Oval 19"/>
            <p:cNvSpPr/>
            <p:nvPr/>
          </p:nvSpPr>
          <p:spPr>
            <a:xfrm rot="19800000">
              <a:off x="516481" y="2179495"/>
              <a:ext cx="865414" cy="310243"/>
            </a:xfrm>
            <a:prstGeom prst="ellipse">
              <a:avLst/>
            </a:prstGeom>
            <a:ln w="476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6" name="Straight Connector 24"/>
            <p:cNvCxnSpPr>
              <a:endCxn id="31" idx="4"/>
            </p:cNvCxnSpPr>
            <p:nvPr/>
          </p:nvCxnSpPr>
          <p:spPr>
            <a:xfrm flipV="1">
              <a:off x="1022098" y="1589152"/>
              <a:ext cx="4940" cy="534305"/>
            </a:xfrm>
            <a:prstGeom prst="line">
              <a:avLst/>
            </a:prstGeom>
            <a:ln w="53975">
              <a:solidFill>
                <a:srgbClr val="FFC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6"/>
            <p:cNvCxnSpPr>
              <a:endCxn id="45" idx="4"/>
            </p:cNvCxnSpPr>
            <p:nvPr/>
          </p:nvCxnSpPr>
          <p:spPr>
            <a:xfrm flipH="1">
              <a:off x="1026749" y="2468956"/>
              <a:ext cx="2322738" cy="0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29"/>
            <p:cNvSpPr/>
            <p:nvPr/>
          </p:nvSpPr>
          <p:spPr>
            <a:xfrm rot="16200000">
              <a:off x="3097927" y="2295721"/>
              <a:ext cx="865414" cy="31024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31"/>
            <p:cNvCxnSpPr/>
            <p:nvPr/>
          </p:nvCxnSpPr>
          <p:spPr>
            <a:xfrm flipH="1">
              <a:off x="3685756" y="2468956"/>
              <a:ext cx="5249522" cy="0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Isosceles Triangle 16"/>
            <p:cNvSpPr/>
            <p:nvPr/>
          </p:nvSpPr>
          <p:spPr>
            <a:xfrm rot="16200000">
              <a:off x="8899960" y="2371215"/>
              <a:ext cx="209179" cy="195481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34"/>
            <p:cNvCxnSpPr/>
            <p:nvPr/>
          </p:nvCxnSpPr>
          <p:spPr>
            <a:xfrm flipH="1">
              <a:off x="9123800" y="2468955"/>
              <a:ext cx="1459911" cy="0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36"/>
            <p:cNvSpPr/>
            <p:nvPr/>
          </p:nvSpPr>
          <p:spPr>
            <a:xfrm rot="12600000">
              <a:off x="10357790" y="2236982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37"/>
            <p:cNvSpPr/>
            <p:nvPr/>
          </p:nvSpPr>
          <p:spPr>
            <a:xfrm rot="19800000">
              <a:off x="1421074" y="2248278"/>
              <a:ext cx="865414" cy="310243"/>
            </a:xfrm>
            <a:prstGeom prst="ellipse">
              <a:avLst/>
            </a:prstGeom>
            <a:noFill/>
            <a:ln w="476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38"/>
            <p:cNvCxnSpPr/>
            <p:nvPr/>
          </p:nvCxnSpPr>
          <p:spPr>
            <a:xfrm>
              <a:off x="10585171" y="2468955"/>
              <a:ext cx="18130" cy="1705543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41"/>
            <p:cNvSpPr/>
            <p:nvPr/>
          </p:nvSpPr>
          <p:spPr>
            <a:xfrm rot="16200000">
              <a:off x="9070216" y="2308066"/>
              <a:ext cx="865414" cy="310243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43"/>
            <p:cNvSpPr/>
            <p:nvPr/>
          </p:nvSpPr>
          <p:spPr>
            <a:xfrm rot="19800000">
              <a:off x="10279922" y="4191677"/>
              <a:ext cx="865414" cy="3102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45"/>
            <p:cNvCxnSpPr>
              <a:endCxn id="87" idx="2"/>
            </p:cNvCxnSpPr>
            <p:nvPr/>
          </p:nvCxnSpPr>
          <p:spPr>
            <a:xfrm flipH="1" flipV="1">
              <a:off x="5128728" y="4143904"/>
              <a:ext cx="5474575" cy="44344"/>
            </a:xfrm>
            <a:prstGeom prst="line">
              <a:avLst/>
            </a:prstGeom>
            <a:ln w="539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47"/>
            <p:cNvGrpSpPr/>
            <p:nvPr/>
          </p:nvGrpSpPr>
          <p:grpSpPr>
            <a:xfrm>
              <a:off x="4144750" y="3990840"/>
              <a:ext cx="983978" cy="318410"/>
              <a:chOff x="3985591" y="1235276"/>
              <a:chExt cx="983978" cy="318410"/>
            </a:xfrm>
            <a:solidFill>
              <a:srgbClr val="7030A0"/>
            </a:solidFill>
          </p:grpSpPr>
          <p:sp>
            <p:nvSpPr>
              <p:cNvPr id="86" name="Rectangle 48"/>
              <p:cNvSpPr/>
              <p:nvPr/>
            </p:nvSpPr>
            <p:spPr>
              <a:xfrm>
                <a:off x="3985591" y="1235276"/>
                <a:ext cx="781294" cy="318410"/>
              </a:xfrm>
              <a:prstGeom prst="rect">
                <a:avLst/>
              </a:prstGeom>
              <a:grp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Trapezoid 50"/>
              <p:cNvSpPr/>
              <p:nvPr/>
            </p:nvSpPr>
            <p:spPr>
              <a:xfrm rot="16200000">
                <a:off x="4764591" y="1291539"/>
                <a:ext cx="216353" cy="193603"/>
              </a:xfrm>
              <a:prstGeom prst="trapezoid">
                <a:avLst/>
              </a:prstGeom>
              <a:grp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9" name="Frame 32"/>
            <p:cNvSpPr/>
            <p:nvPr/>
          </p:nvSpPr>
          <p:spPr>
            <a:xfrm>
              <a:off x="7952752" y="4004350"/>
              <a:ext cx="407504" cy="318410"/>
            </a:xfrm>
            <a:prstGeom prst="fram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0" name="Oval 54"/>
            <p:cNvSpPr/>
            <p:nvPr/>
          </p:nvSpPr>
          <p:spPr>
            <a:xfrm rot="16200000">
              <a:off x="7438175" y="4090088"/>
              <a:ext cx="477951" cy="14693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56"/>
            <p:cNvSpPr/>
            <p:nvPr/>
          </p:nvSpPr>
          <p:spPr>
            <a:xfrm rot="16200000">
              <a:off x="5804723" y="4086691"/>
              <a:ext cx="218642" cy="92286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Frame 71"/>
            <p:cNvSpPr/>
            <p:nvPr/>
          </p:nvSpPr>
          <p:spPr>
            <a:xfrm>
              <a:off x="3073411" y="2291637"/>
              <a:ext cx="407504" cy="318410"/>
            </a:xfrm>
            <a:prstGeom prst="fram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3" name="TextBox 1"/>
            <p:cNvSpPr txBox="1"/>
            <p:nvPr/>
          </p:nvSpPr>
          <p:spPr>
            <a:xfrm>
              <a:off x="2398682" y="2516275"/>
              <a:ext cx="2022848" cy="677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Square slits </a:t>
              </a:r>
            </a:p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defining the aperture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Box 40"/>
            <p:cNvSpPr txBox="1"/>
            <p:nvPr/>
          </p:nvSpPr>
          <p:spPr>
            <a:xfrm>
              <a:off x="3606377" y="1704309"/>
              <a:ext cx="1531567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Objective lens</a:t>
              </a:r>
              <a:endParaRPr lang="en-GB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42"/>
            <p:cNvSpPr txBox="1"/>
            <p:nvPr/>
          </p:nvSpPr>
          <p:spPr>
            <a:xfrm>
              <a:off x="7254287" y="1885731"/>
              <a:ext cx="2157232" cy="677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Obstacle blocking the </a:t>
              </a:r>
            </a:p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Beam core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TextBox 44"/>
            <p:cNvSpPr txBox="1"/>
            <p:nvPr/>
          </p:nvSpPr>
          <p:spPr>
            <a:xfrm>
              <a:off x="8805522" y="2843894"/>
              <a:ext cx="1084346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Field lens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Box 46"/>
            <p:cNvSpPr txBox="1"/>
            <p:nvPr/>
          </p:nvSpPr>
          <p:spPr>
            <a:xfrm>
              <a:off x="8247375" y="4318954"/>
              <a:ext cx="1048479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err="1" smtClean="0">
                  <a:latin typeface="Times New Roman" pitchFamily="18" charset="0"/>
                  <a:cs typeface="Times New Roman" pitchFamily="18" charset="0"/>
                </a:rPr>
                <a:t>Lyot</a:t>
              </a:r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 stop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51"/>
            <p:cNvSpPr txBox="1"/>
            <p:nvPr/>
          </p:nvSpPr>
          <p:spPr>
            <a:xfrm>
              <a:off x="7047879" y="3448812"/>
              <a:ext cx="1143827" cy="40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Relay lens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53"/>
            <p:cNvSpPr txBox="1"/>
            <p:nvPr/>
          </p:nvSpPr>
          <p:spPr>
            <a:xfrm>
              <a:off x="5400899" y="4158986"/>
              <a:ext cx="1101970" cy="677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Magnifier</a:t>
              </a:r>
            </a:p>
            <a:p>
              <a:pPr algn="ctr"/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lens</a:t>
              </a:r>
              <a:endParaRPr lang="en-GB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0" name="Straight Connector 57"/>
            <p:cNvCxnSpPr/>
            <p:nvPr/>
          </p:nvCxnSpPr>
          <p:spPr>
            <a:xfrm rot="5400000">
              <a:off x="1888250" y="1483564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58"/>
            <p:cNvCxnSpPr/>
            <p:nvPr/>
          </p:nvCxnSpPr>
          <p:spPr>
            <a:xfrm>
              <a:off x="1027038" y="2186201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60"/>
            <p:cNvCxnSpPr/>
            <p:nvPr/>
          </p:nvCxnSpPr>
          <p:spPr>
            <a:xfrm rot="10800000">
              <a:off x="2381715" y="3137771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61"/>
            <p:cNvCxnSpPr/>
            <p:nvPr/>
          </p:nvCxnSpPr>
          <p:spPr>
            <a:xfrm rot="5400000">
              <a:off x="3527248" y="5143079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63"/>
            <p:cNvCxnSpPr/>
            <p:nvPr/>
          </p:nvCxnSpPr>
          <p:spPr>
            <a:xfrm rot="5400000">
              <a:off x="8133337" y="5143079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64"/>
            <p:cNvCxnSpPr/>
            <p:nvPr/>
          </p:nvCxnSpPr>
          <p:spPr>
            <a:xfrm>
              <a:off x="11430581" y="2992048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66"/>
            <p:cNvCxnSpPr/>
            <p:nvPr/>
          </p:nvCxnSpPr>
          <p:spPr>
            <a:xfrm rot="16200000">
              <a:off x="8583910" y="1309433"/>
              <a:ext cx="0" cy="180000"/>
            </a:xfrm>
            <a:prstGeom prst="line">
              <a:avLst/>
            </a:prstGeom>
            <a:ln w="53975">
              <a:solidFill>
                <a:srgbClr val="FFC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67"/>
            <p:cNvCxnSpPr/>
            <p:nvPr/>
          </p:nvCxnSpPr>
          <p:spPr>
            <a:xfrm rot="5400000">
              <a:off x="2681254" y="2367486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2"/>
            <p:cNvCxnSpPr/>
            <p:nvPr/>
          </p:nvCxnSpPr>
          <p:spPr>
            <a:xfrm rot="5400000">
              <a:off x="10170332" y="2367486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3"/>
            <p:cNvCxnSpPr/>
            <p:nvPr/>
          </p:nvCxnSpPr>
          <p:spPr>
            <a:xfrm rot="10800000">
              <a:off x="10606057" y="3364713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4"/>
            <p:cNvCxnSpPr/>
            <p:nvPr/>
          </p:nvCxnSpPr>
          <p:spPr>
            <a:xfrm rot="16200000">
              <a:off x="9347099" y="4073703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75"/>
            <p:cNvCxnSpPr/>
            <p:nvPr/>
          </p:nvCxnSpPr>
          <p:spPr>
            <a:xfrm rot="16200000">
              <a:off x="6597273" y="4042833"/>
              <a:ext cx="0" cy="180000"/>
            </a:xfrm>
            <a:prstGeom prst="line">
              <a:avLst/>
            </a:prstGeom>
            <a:ln w="53975">
              <a:solidFill>
                <a:srgbClr val="FF0000"/>
              </a:solidFill>
              <a:headEnd type="triangl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77"/>
            <p:cNvSpPr/>
            <p:nvPr/>
          </p:nvSpPr>
          <p:spPr>
            <a:xfrm rot="5400000">
              <a:off x="2555797" y="3625079"/>
              <a:ext cx="1052823" cy="1903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B050"/>
                </a:solidFill>
              </a:endParaRPr>
            </a:p>
          </p:txBody>
        </p:sp>
        <p:sp>
          <p:nvSpPr>
            <p:cNvPr id="83" name="Oval 78"/>
            <p:cNvSpPr/>
            <p:nvPr/>
          </p:nvSpPr>
          <p:spPr>
            <a:xfrm rot="12600000">
              <a:off x="2616738" y="4493860"/>
              <a:ext cx="865414" cy="310243"/>
            </a:xfrm>
            <a:prstGeom prst="ellipse">
              <a:avLst/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79"/>
            <p:cNvSpPr/>
            <p:nvPr/>
          </p:nvSpPr>
          <p:spPr>
            <a:xfrm rot="1800000">
              <a:off x="2600989" y="5165108"/>
              <a:ext cx="865414" cy="310243"/>
            </a:xfrm>
            <a:prstGeom prst="ellipse">
              <a:avLst/>
            </a:prstGeom>
            <a:noFill/>
            <a:ln w="476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5" name="Straight Connector 80"/>
            <p:cNvCxnSpPr/>
            <p:nvPr/>
          </p:nvCxnSpPr>
          <p:spPr>
            <a:xfrm>
              <a:off x="3085046" y="4246668"/>
              <a:ext cx="0" cy="9139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テキスト ボックス 89"/>
          <p:cNvSpPr txBox="1"/>
          <p:nvPr/>
        </p:nvSpPr>
        <p:spPr>
          <a:xfrm>
            <a:off x="2411760" y="263691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Times New Roman" pitchFamily="18" charset="0"/>
                <a:cs typeface="Times New Roman" pitchFamily="18" charset="0"/>
              </a:rPr>
              <a:t>Setup of the coronagraph at B1</a:t>
            </a:r>
            <a:endParaRPr kumimoji="1" lang="ja-JP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1" name="Picture 16" descr="beam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92280" y="1772816"/>
            <a:ext cx="1799035" cy="1237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467544" y="836712"/>
            <a:ext cx="8676456" cy="4893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dirty="0" smtClean="0">
                <a:latin typeface="Times New Roman" pitchFamily="18" charset="0"/>
                <a:cs typeface="Times New Roman" pitchFamily="18" charset="0"/>
              </a:rPr>
              <a:t>Schedule hereafter</a:t>
            </a:r>
          </a:p>
          <a:p>
            <a:endParaRPr lang="en-US" altLang="ja-JP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kumimoji="1" lang="en-US" altLang="ja-JP" sz="2200" dirty="0" smtClean="0">
                <a:latin typeface="Times New Roman" pitchFamily="18" charset="0"/>
                <a:cs typeface="Times New Roman" pitchFamily="18" charset="0"/>
              </a:rPr>
              <a:t>Interferometer</a:t>
            </a:r>
          </a:p>
          <a:p>
            <a:pPr marL="457200" indent="-457200"/>
            <a:r>
              <a:rPr lang="en-US" altLang="ja-JP" sz="2200" dirty="0" smtClean="0">
                <a:latin typeface="Times New Roman" pitchFamily="18" charset="0"/>
                <a:cs typeface="Times New Roman" pitchFamily="18" charset="0"/>
              </a:rPr>
              <a:t>      remaining issues;</a:t>
            </a:r>
            <a:endParaRPr kumimoji="1" lang="en-US" altLang="ja-JP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n-US" altLang="ja-JP" sz="2200" dirty="0" smtClean="0">
                <a:latin typeface="Times New Roman" pitchFamily="18" charset="0"/>
                <a:cs typeface="Times New Roman" pitchFamily="18" charset="0"/>
              </a:rPr>
              <a:t>      Install automatic double slit. </a:t>
            </a:r>
          </a:p>
          <a:p>
            <a:pPr marL="457200" indent="-457200"/>
            <a:r>
              <a:rPr lang="en-US" altLang="ja-JP" sz="2200" dirty="0" smtClean="0">
                <a:latin typeface="Times New Roman" pitchFamily="18" charset="0"/>
                <a:cs typeface="Times New Roman" pitchFamily="18" charset="0"/>
              </a:rPr>
              <a:t>      Calibration with Hartmann mask. </a:t>
            </a:r>
          </a:p>
          <a:p>
            <a:pPr marL="457200" indent="-457200"/>
            <a:r>
              <a:rPr lang="en-US" altLang="ja-JP" sz="2200" dirty="0" smtClean="0">
                <a:latin typeface="Times New Roman" pitchFamily="18" charset="0"/>
                <a:cs typeface="Times New Roman" pitchFamily="18" charset="0"/>
              </a:rPr>
              <a:t>      Test for horizontal beam size measurement.</a:t>
            </a:r>
          </a:p>
          <a:p>
            <a:pPr marL="457200" indent="-457200"/>
            <a:endParaRPr lang="en-US" altLang="ja-JP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en-US" altLang="ja-JP" sz="2200" dirty="0" smtClean="0">
                <a:latin typeface="Times New Roman" pitchFamily="18" charset="0"/>
                <a:cs typeface="Times New Roman" pitchFamily="18" charset="0"/>
              </a:rPr>
              <a:t>Coronagraph</a:t>
            </a:r>
          </a:p>
          <a:p>
            <a:pPr marL="457200" indent="-457200"/>
            <a:r>
              <a:rPr lang="en-US" altLang="ja-JP" sz="2200" dirty="0" smtClean="0">
                <a:latin typeface="Times New Roman" pitchFamily="18" charset="0"/>
                <a:cs typeface="Times New Roman" pitchFamily="18" charset="0"/>
              </a:rPr>
              <a:t>      Construct the first coronagraph (10</a:t>
            </a:r>
            <a:r>
              <a:rPr lang="en-US" altLang="ja-JP" sz="22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ja-JP" sz="2200" dirty="0" smtClean="0">
                <a:latin typeface="Times New Roman" pitchFamily="18" charset="0"/>
                <a:cs typeface="Times New Roman" pitchFamily="18" charset="0"/>
              </a:rPr>
              <a:t> contrast) until end of October.</a:t>
            </a:r>
          </a:p>
          <a:p>
            <a:pPr marL="457200" indent="-457200"/>
            <a:r>
              <a:rPr lang="en-US" altLang="ja-JP" sz="2200" dirty="0" smtClean="0">
                <a:latin typeface="Times New Roman" pitchFamily="18" charset="0"/>
                <a:cs typeface="Times New Roman" pitchFamily="18" charset="0"/>
              </a:rPr>
              <a:t>      Optical testing in November.</a:t>
            </a:r>
          </a:p>
          <a:p>
            <a:pPr marL="457200" indent="-457200"/>
            <a:r>
              <a:rPr lang="en-US" altLang="ja-JP" sz="2200" dirty="0" smtClean="0">
                <a:latin typeface="Times New Roman" pitchFamily="18" charset="0"/>
                <a:cs typeface="Times New Roman" pitchFamily="18" charset="0"/>
              </a:rPr>
              <a:t>      Install to B1 in December.</a:t>
            </a:r>
          </a:p>
          <a:p>
            <a:pPr marL="457200" indent="-457200"/>
            <a:r>
              <a:rPr kumimoji="1" lang="en-US" altLang="ja-JP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457200" indent="-457200"/>
            <a:r>
              <a:rPr lang="en-US" altLang="ja-JP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kumimoji="1" lang="ja-JP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39552" y="544522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Budget</a:t>
            </a:r>
            <a:r>
              <a:rPr kumimoji="1" lang="ja-JP" altLang="en-US" dirty="0" smtClean="0"/>
              <a:t> </a:t>
            </a:r>
            <a:r>
              <a:rPr lang="ja-JP" altLang="en-US" dirty="0" smtClean="0"/>
              <a:t>i</a:t>
            </a:r>
            <a:r>
              <a:rPr lang="en-US" altLang="ja-JP" dirty="0" smtClean="0"/>
              <a:t>n</a:t>
            </a:r>
            <a:r>
              <a:rPr lang="ja-JP" altLang="en-US" dirty="0" smtClean="0"/>
              <a:t> </a:t>
            </a:r>
            <a:r>
              <a:rPr lang="en-US" altLang="ja-JP" dirty="0" smtClean="0"/>
              <a:t>JFY2015:</a:t>
            </a:r>
            <a:r>
              <a:rPr lang="ja-JP" altLang="en-US" dirty="0" smtClean="0"/>
              <a:t> </a:t>
            </a:r>
            <a:r>
              <a:rPr lang="en-US" altLang="ja-JP" dirty="0" smtClean="0"/>
              <a:t>0.30MJPY</a:t>
            </a:r>
            <a:r>
              <a:rPr lang="ja-JP" altLang="en-US" dirty="0" smtClean="0"/>
              <a:t> </a:t>
            </a:r>
            <a:r>
              <a:rPr lang="en-US" altLang="ja-JP" dirty="0" smtClean="0"/>
              <a:t>for</a:t>
            </a:r>
            <a:r>
              <a:rPr lang="ja-JP" altLang="en-US" dirty="0" smtClean="0"/>
              <a:t> </a:t>
            </a:r>
            <a:r>
              <a:rPr lang="en-US" altLang="ja-JP" dirty="0" smtClean="0"/>
              <a:t>lenses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CERN-KEK collaboration</a:t>
            </a:r>
            <a:r>
              <a:rPr lang="ja-JP" altLang="en-US" sz="2400" dirty="0" smtClean="0"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/>
            </a:r>
            <a:b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on the crab cavity</a:t>
            </a:r>
            <a:r>
              <a:rPr lang="ja-JP" altLang="en-US" sz="2400" dirty="0" smtClean="0"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development</a:t>
            </a:r>
            <a:endParaRPr kumimoji="1" lang="ja-JP" altLang="en-US" sz="2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27584" y="1484784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Objectives: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Based on research and development on crab </a:t>
            </a:r>
            <a:r>
              <a:rPr lang="en-US" altLang="ja-JP" sz="16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cavities for the LHC luminosity upgrade </a:t>
            </a: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progressed, as a cooperative work between KEK and CERN, this agreement, Appendix 16, aims to </a:t>
            </a:r>
            <a:r>
              <a:rPr lang="en-US" altLang="ja-JP" sz="16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develop</a:t>
            </a: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1600" dirty="0" smtClean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state of the art surface treatment techniques </a:t>
            </a:r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for high field superconducting crab cavities that deflect beam bunches in order to realize the crab crossing for the LHC accelerator luminosity upgrade.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72008" y="4811668"/>
            <a:ext cx="442798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KEK responsibilities for: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Development of a vertical electro-polishing (VEP) system, 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Application of VEP to crab cavities, 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Fundamental studies on vertical electro-polishing conditions,</a:t>
            </a:r>
            <a:endParaRPr lang="ja-JP" altLang="en-US" sz="16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644008" y="4811668"/>
            <a:ext cx="4392488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CERN responsibilities for: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Necessary technical information and requirements for LHC crab cavities,</a:t>
            </a:r>
          </a:p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Support for the research activities in 3.1, such as experimental evaluation for electro-polishing and cavity performances,</a:t>
            </a:r>
            <a:endParaRPr lang="ja-JP" altLang="en-US" sz="16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 rot="20869102">
            <a:off x="5056326" y="1029401"/>
            <a:ext cx="391325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de-DE" altLang="ja-JP" dirty="0" smtClean="0">
                <a:solidFill>
                  <a:srgbClr val="FF66FF"/>
                </a:solidFill>
                <a:latin typeface="HGP創英角ﾎﾟｯﾌﾟ体" pitchFamily="50" charset="-128"/>
                <a:ea typeface="HGP創英角ﾎﾟｯﾌﾟ体" pitchFamily="50" charset="-128"/>
              </a:rPr>
              <a:t>Valid initially until 31 March 2017</a:t>
            </a:r>
            <a:endParaRPr lang="en-US" altLang="ja-JP" dirty="0" smtClean="0">
              <a:solidFill>
                <a:srgbClr val="FF66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10" name="図 9" descr="スクリーンショット 2015-07-22 19.30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996952"/>
            <a:ext cx="1562100" cy="16129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403648" y="342900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Crab Cavity</a:t>
            </a:r>
          </a:p>
          <a:p>
            <a:r>
              <a:rPr kumimoji="1" lang="ja-JP" altLang="en-US" dirty="0" smtClean="0"/>
              <a:t>・　</a:t>
            </a:r>
            <a:r>
              <a:rPr kumimoji="1" lang="en-US" altLang="ja-JP" dirty="0" smtClean="0"/>
              <a:t>Type : DQW (400 MHz)</a:t>
            </a:r>
          </a:p>
          <a:p>
            <a:r>
              <a:rPr lang="ja-JP" altLang="en-US" dirty="0" smtClean="0"/>
              <a:t>・　</a:t>
            </a:r>
            <a:r>
              <a:rPr lang="en-US" altLang="ja-JP" dirty="0"/>
              <a:t>Used at ATLAS and CMS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5008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0000">
            <a:off x="5364088" y="2204864"/>
            <a:ext cx="3168352" cy="1897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Crab cavities for HL-LHC</a:t>
            </a:r>
            <a:endParaRPr kumimoji="1" lang="ja-JP" altLang="en-US" sz="2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457200" y="764704"/>
            <a:ext cx="5050904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ja-JP" sz="1600" b="1" dirty="0" smtClean="0">
                <a:latin typeface="HGP創英角ﾎﾟｯﾌﾟ体" pitchFamily="50" charset="-128"/>
                <a:ea typeface="HGP創英角ﾎﾟｯﾌﾟ体" pitchFamily="50" charset="-128"/>
              </a:rPr>
              <a:t>LHC Crab Cavity</a:t>
            </a:r>
          </a:p>
          <a:p>
            <a:r>
              <a:rPr kumimoji="1"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Compact and complicated cavity structure </a:t>
            </a:r>
            <a:r>
              <a:rPr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to meet space requirements</a:t>
            </a:r>
            <a:endParaRPr kumimoji="1" lang="en-US" altLang="ja-JP" sz="1400" dirty="0" smtClean="0">
              <a:solidFill>
                <a:srgbClr val="0000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r>
              <a:rPr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H</a:t>
            </a:r>
            <a:r>
              <a:rPr kumimoji="1"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igh fields are required</a:t>
            </a:r>
            <a:r>
              <a:rPr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 to sufficiently deflect beam bunches</a:t>
            </a:r>
            <a:endParaRPr kumimoji="1" lang="en-US" altLang="ja-JP" sz="1400" dirty="0" smtClean="0">
              <a:solidFill>
                <a:srgbClr val="0000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1"/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3.4</a:t>
            </a:r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 MV per cavity at 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400 MHz with Q=10</a:t>
            </a:r>
            <a:r>
              <a:rPr lang="en-US" altLang="ja-JP" sz="1400" baseline="30000" dirty="0" smtClean="0">
                <a:latin typeface="HGP創英角ﾎﾟｯﾌﾟ体" pitchFamily="50" charset="-128"/>
                <a:ea typeface="HGP創英角ﾎﾟｯﾌﾟ体" pitchFamily="50" charset="-128"/>
              </a:rPr>
              <a:t>10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,T=2K</a:t>
            </a:r>
          </a:p>
          <a:p>
            <a:pPr lvl="1"/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14 MV per interaction point using 4 crabs</a:t>
            </a:r>
          </a:p>
          <a:p>
            <a:pPr lvl="1"/>
            <a:r>
              <a:rPr lang="en-US" altLang="ja-JP" sz="1200" dirty="0" smtClean="0">
                <a:latin typeface="HGP創英角ﾎﾟｯﾌﾟ体" pitchFamily="50" charset="-128"/>
                <a:ea typeface="HGP創英角ﾎﾟｯﾌﾟ体" pitchFamily="50" charset="-128"/>
              </a:rPr>
              <a:t>(KEKB crab: 1.4 MV at 509MHz with Q=10</a:t>
            </a:r>
            <a:r>
              <a:rPr lang="en-US" altLang="ja-JP" sz="1200" baseline="30000" dirty="0" smtClean="0">
                <a:latin typeface="HGP創英角ﾎﾟｯﾌﾟ体" pitchFamily="50" charset="-128"/>
                <a:ea typeface="HGP創英角ﾎﾟｯﾌﾟ体" pitchFamily="50" charset="-128"/>
              </a:rPr>
              <a:t>9</a:t>
            </a:r>
            <a:r>
              <a:rPr lang="en-US" altLang="ja-JP" sz="1200" dirty="0" smtClean="0">
                <a:latin typeface="HGP創英角ﾎﾟｯﾌﾟ体" pitchFamily="50" charset="-128"/>
                <a:ea typeface="HGP創英角ﾎﾟｯﾌﾟ体" pitchFamily="50" charset="-128"/>
              </a:rPr>
              <a:t>,T=4.4K)</a:t>
            </a:r>
            <a:endParaRPr kumimoji="1" lang="en-US" altLang="ja-JP" sz="12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r>
              <a:rPr kumimoji="1"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Surface treatment is one of important issues </a:t>
            </a:r>
          </a:p>
          <a:p>
            <a:pPr lvl="1"/>
            <a:r>
              <a:rPr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CP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(Chemical polishing</a:t>
            </a:r>
            <a:r>
              <a:rPr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) </a:t>
            </a:r>
            <a:r>
              <a:rPr lang="ja-JP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h</a:t>
            </a:r>
            <a:r>
              <a:rPr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as</a:t>
            </a:r>
            <a:r>
              <a:rPr lang="ja-JP" altLang="en-US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 </a:t>
            </a:r>
            <a:r>
              <a:rPr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been used so far</a:t>
            </a:r>
            <a:endParaRPr kumimoji="1" lang="en-US" altLang="ja-JP" sz="1400" dirty="0" smtClean="0">
              <a:solidFill>
                <a:srgbClr val="0000FF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>
              <a:buNone/>
            </a:pPr>
            <a:endParaRPr kumimoji="1" lang="en-US" altLang="ja-JP" sz="16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pPr>
              <a:buNone/>
            </a:pPr>
            <a:r>
              <a:rPr kumimoji="1" lang="en-US" altLang="ja-JP" sz="1600" b="1" dirty="0" smtClean="0">
                <a:latin typeface="HGP創英角ﾎﾟｯﾌﾟ体" pitchFamily="50" charset="-128"/>
                <a:ea typeface="HGP創英角ﾎﾟｯﾌﾟ体" pitchFamily="50" charset="-128"/>
              </a:rPr>
              <a:t>EP (Electro-polishing)</a:t>
            </a:r>
          </a:p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Developed for TRISTAN SC cavities</a:t>
            </a:r>
          </a:p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Horizontally rotating technique</a:t>
            </a:r>
            <a:endParaRPr kumimoji="1" lang="en-US" altLang="ja-JP" sz="14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r>
              <a:rPr kumimoji="1"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Smoother surface than CP</a:t>
            </a:r>
          </a:p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Standard treatment method for high field cavities</a:t>
            </a:r>
            <a:endParaRPr kumimoji="1" lang="en-US" altLang="ja-JP" sz="14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pPr>
              <a:buNone/>
            </a:pPr>
            <a:endParaRPr kumimoji="1" lang="en-US" altLang="ja-JP" sz="1600" dirty="0" smtClean="0">
              <a:latin typeface="HGP創英角ﾎﾟｯﾌﾟ体" pitchFamily="50" charset="-128"/>
              <a:ea typeface="HGP創英角ﾎﾟｯﾌﾟ体" pitchFamily="50" charset="-128"/>
            </a:endParaRPr>
          </a:p>
          <a:p>
            <a:pPr>
              <a:buNone/>
            </a:pPr>
            <a:r>
              <a:rPr kumimoji="1" lang="en-US" altLang="ja-JP" sz="1600" b="1" dirty="0" smtClean="0">
                <a:latin typeface="HGP創英角ﾎﾟｯﾌﾟ体" pitchFamily="50" charset="-128"/>
                <a:ea typeface="HGP創英角ﾎﾟｯﾌﾟ体" pitchFamily="50" charset="-128"/>
              </a:rPr>
              <a:t>VEP (Vertical EP)</a:t>
            </a:r>
          </a:p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We proposed an R&amp;D 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on</a:t>
            </a:r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 application of EP to LHC crab cavities</a:t>
            </a:r>
          </a:p>
          <a:p>
            <a:r>
              <a:rPr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Horizontally rotating EP system can not be used</a:t>
            </a:r>
          </a:p>
          <a:p>
            <a:r>
              <a:rPr lang="en-US" altLang="ja-JP" sz="1400" dirty="0" smtClean="0">
                <a:solidFill>
                  <a:srgbClr val="0000FF"/>
                </a:solidFill>
                <a:latin typeface="HGP創英角ﾎﾟｯﾌﾟ体" pitchFamily="50" charset="-128"/>
                <a:ea typeface="HGP創英角ﾎﾟｯﾌﾟ体" pitchFamily="50" charset="-128"/>
              </a:rPr>
              <a:t>Vertical positioning EP </a:t>
            </a:r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at our EP facility</a:t>
            </a:r>
            <a:endParaRPr kumimoji="1" lang="en-US" altLang="ja-JP" sz="1400" dirty="0" smtClean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88640"/>
            <a:ext cx="1829081" cy="206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\\SCC-fs-2.kek.jp\SCCG-archive\members folder\tatsushi\20110727台湾＃1EP1\DSCF25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221088"/>
            <a:ext cx="3312368" cy="2484276"/>
          </a:xfrm>
          <a:prstGeom prst="rect">
            <a:avLst/>
          </a:prstGeom>
          <a:noFill/>
        </p:spPr>
      </p:pic>
      <p:sp>
        <p:nvSpPr>
          <p:cNvPr id="9" name="テキスト ボックス 8"/>
          <p:cNvSpPr txBox="1"/>
          <p:nvPr/>
        </p:nvSpPr>
        <p:spPr>
          <a:xfrm>
            <a:off x="5940152" y="6381328"/>
            <a:ext cx="2856167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Our EP apparatus for 500 MHz </a:t>
            </a:r>
            <a:r>
              <a:rPr kumimoji="1" lang="en-US" altLang="ja-JP" sz="1200" dirty="0" smtClean="0"/>
              <a:t>cavity</a:t>
            </a:r>
            <a:endParaRPr kumimoji="1" lang="ja-JP" altLang="en-US" sz="1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96336" y="1927865"/>
            <a:ext cx="1196225" cy="2769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BNL DQW cavity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64088" y="3933056"/>
            <a:ext cx="3538148" cy="24622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Horizontally rotating EP system developed for TRISTN SC cavities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4176933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19634" r="19634"/>
          <a:stretch>
            <a:fillRect/>
          </a:stretch>
        </p:blipFill>
        <p:spPr bwMode="auto">
          <a:xfrm>
            <a:off x="2349909" y="685800"/>
            <a:ext cx="4454274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l="29451" r="29451"/>
          <a:stretch>
            <a:fillRect/>
          </a:stretch>
        </p:blipFill>
        <p:spPr bwMode="auto">
          <a:xfrm>
            <a:off x="6129713" y="685800"/>
            <a:ext cx="3014287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Vertical EP apparatus </a:t>
            </a:r>
            <a:endParaRPr kumimoji="1" lang="ja-JP" altLang="en-US" sz="2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12160" y="5877272"/>
            <a:ext cx="1075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Drain port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220072" y="1700808"/>
            <a:ext cx="1685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Electrolyte outlet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68344" y="1052736"/>
            <a:ext cx="934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N</a:t>
            </a:r>
            <a:r>
              <a:rPr kumimoji="1" lang="en-US" altLang="ja-JP" sz="1400" baseline="-25000" dirty="0" smtClean="0">
                <a:latin typeface="HGP創英角ﾎﾟｯﾌﾟ体" pitchFamily="50" charset="-128"/>
                <a:ea typeface="HGP創英角ﾎﾟｯﾌﾟ体" pitchFamily="50" charset="-128"/>
              </a:rPr>
              <a:t>2</a:t>
            </a:r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 outlet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16216" y="1052736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N</a:t>
            </a:r>
            <a:r>
              <a:rPr kumimoji="1" lang="en-US" altLang="ja-JP" sz="1400" baseline="-25000" dirty="0" smtClean="0">
                <a:latin typeface="HGP創英角ﾎﾟｯﾌﾟ体" pitchFamily="50" charset="-128"/>
                <a:ea typeface="HGP創英角ﾎﾟｯﾌﾟ体" pitchFamily="50" charset="-128"/>
              </a:rPr>
              <a:t>2</a:t>
            </a:r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 inlet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20072" y="2708920"/>
            <a:ext cx="1790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Teflon c</a:t>
            </a:r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athode bag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36096" y="2276872"/>
            <a:ext cx="1204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Al electrode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92080" y="4797152"/>
            <a:ext cx="1563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GP創英角ﾎﾟｯﾌﾟ体" pitchFamily="50" charset="-128"/>
                <a:ea typeface="HGP創英角ﾎﾟｯﾌﾟ体" pitchFamily="50" charset="-128"/>
              </a:rPr>
              <a:t>Electrolyte inlet</a:t>
            </a:r>
            <a:endParaRPr kumimoji="1" lang="ja-JP" altLang="en-US" sz="1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16" name="直線矢印コネクタ 15"/>
          <p:cNvCxnSpPr>
            <a:stCxn id="12" idx="1"/>
          </p:cNvCxnSpPr>
          <p:nvPr/>
        </p:nvCxnSpPr>
        <p:spPr>
          <a:xfrm flipH="1">
            <a:off x="4644008" y="4951041"/>
            <a:ext cx="648072" cy="422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7" idx="1"/>
          </p:cNvCxnSpPr>
          <p:nvPr/>
        </p:nvCxnSpPr>
        <p:spPr>
          <a:xfrm flipH="1">
            <a:off x="4644008" y="1854697"/>
            <a:ext cx="576064" cy="278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29451" r="29451"/>
          <a:stretch>
            <a:fillRect/>
          </a:stretch>
        </p:blipFill>
        <p:spPr bwMode="auto">
          <a:xfrm>
            <a:off x="0" y="685800"/>
            <a:ext cx="3014246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直線矢印コネクタ 26"/>
          <p:cNvCxnSpPr>
            <a:stCxn id="11" idx="3"/>
          </p:cNvCxnSpPr>
          <p:nvPr/>
        </p:nvCxnSpPr>
        <p:spPr>
          <a:xfrm>
            <a:off x="6640272" y="2430761"/>
            <a:ext cx="956064" cy="422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0" idx="3"/>
          </p:cNvCxnSpPr>
          <p:nvPr/>
        </p:nvCxnSpPr>
        <p:spPr>
          <a:xfrm>
            <a:off x="7010947" y="2862809"/>
            <a:ext cx="513381" cy="2061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5148064" y="1412776"/>
            <a:ext cx="1927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Upper Teflon box </a:t>
            </a:r>
            <a:endParaRPr kumimoji="1" lang="ja-JP" altLang="en-US" sz="16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148064" y="5229200"/>
            <a:ext cx="192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HGP創英角ﾎﾟｯﾌﾟ体" pitchFamily="50" charset="-128"/>
                <a:ea typeface="HGP創英角ﾎﾟｯﾌﾟ体" pitchFamily="50" charset="-128"/>
              </a:rPr>
              <a:t>Lower Teflon box </a:t>
            </a:r>
            <a:endParaRPr kumimoji="1" lang="ja-JP" altLang="en-US" sz="16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1928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293096"/>
            <a:ext cx="3514951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latin typeface="HGP創英角ﾎﾟｯﾌﾟ体" pitchFamily="50" charset="-128"/>
                <a:ea typeface="HGP創英角ﾎﾟｯﾌﾟ体" pitchFamily="50" charset="-128"/>
              </a:rPr>
              <a:t>Timetable for Vertical EP at KEK</a:t>
            </a:r>
            <a:endParaRPr kumimoji="1" lang="ja-JP" altLang="en-US" sz="24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79512" y="894730"/>
          <a:ext cx="8856984" cy="342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172"/>
                <a:gridCol w="1044116"/>
                <a:gridCol w="1044116"/>
                <a:gridCol w="1044116"/>
                <a:gridCol w="1044116"/>
                <a:gridCol w="1044116"/>
                <a:gridCol w="1044116"/>
                <a:gridCol w="1044116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Item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July 2015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Aug.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Sep.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Oct.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Nov.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Dec.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Jan.</a:t>
                      </a:r>
                      <a:r>
                        <a:rPr kumimoji="1" lang="en-US" altLang="ja-JP" sz="1200" baseline="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 </a:t>
                      </a:r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2016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Electrode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Teflon</a:t>
                      </a:r>
                      <a:r>
                        <a:rPr kumimoji="1" lang="en-US" altLang="ja-JP" sz="1200" baseline="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 box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Rotation jig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Ozone rinsing jig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Dummy cavity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Fitting</a:t>
                      </a:r>
                      <a:r>
                        <a:rPr kumimoji="1" lang="en-US" altLang="ja-JP" sz="1200" baseline="0" dirty="0" smtClean="0"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 check</a:t>
                      </a:r>
                      <a:endParaRPr kumimoji="1" lang="ja-JP" altLang="en-US" sz="12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Vertical EP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0070C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SRF </a:t>
                      </a:r>
                      <a:r>
                        <a:rPr kumimoji="1" lang="en-US" altLang="ja-JP" sz="1200" baseline="0" dirty="0" smtClean="0">
                          <a:solidFill>
                            <a:srgbClr val="0070C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operation for </a:t>
                      </a:r>
                      <a:r>
                        <a:rPr kumimoji="1" lang="en-US" altLang="ja-JP" sz="1200" baseline="0" dirty="0" err="1" smtClean="0">
                          <a:solidFill>
                            <a:srgbClr val="0070C0"/>
                          </a:solidFill>
                          <a:latin typeface="HGP創英角ﾎﾟｯﾌﾟ体" pitchFamily="50" charset="-128"/>
                          <a:ea typeface="HGP創英角ﾎﾟｯﾌﾟ体" pitchFamily="50" charset="-128"/>
                        </a:rPr>
                        <a:t>SuperKEKB</a:t>
                      </a:r>
                      <a:endParaRPr kumimoji="1" lang="ja-JP" altLang="en-US" sz="1200" dirty="0">
                        <a:solidFill>
                          <a:srgbClr val="0070C0"/>
                        </a:solidFill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P創英角ﾎﾟｯﾌﾟ体" pitchFamily="50" charset="-128"/>
                        <a:ea typeface="HGP創英角ﾎﾟｯﾌﾟ体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直線コネクタ 5"/>
          <p:cNvCxnSpPr/>
          <p:nvPr/>
        </p:nvCxnSpPr>
        <p:spPr>
          <a:xfrm>
            <a:off x="1835695" y="1398786"/>
            <a:ext cx="3456384" cy="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1835695" y="1758826"/>
            <a:ext cx="3456384" cy="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2771799" y="2118866"/>
            <a:ext cx="1008112" cy="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3851919" y="2478906"/>
            <a:ext cx="1008112" cy="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3851919" y="2838946"/>
            <a:ext cx="1008112" cy="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5508103" y="3198986"/>
            <a:ext cx="504056" cy="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6516215" y="3631034"/>
            <a:ext cx="1368152" cy="0"/>
          </a:xfrm>
          <a:prstGeom prst="line">
            <a:avLst/>
          </a:prstGeom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2699792" y="1398786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GP創英角ﾎﾟｯﾌﾟ体" pitchFamily="50" charset="-128"/>
                <a:ea typeface="HGP創英角ﾎﾟｯﾌﾟ体" pitchFamily="50" charset="-128"/>
              </a:rPr>
              <a:t>Fabrication</a:t>
            </a:r>
            <a:endParaRPr kumimoji="1"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99792" y="1758826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GP創英角ﾎﾟｯﾌﾟ体" pitchFamily="50" charset="-128"/>
                <a:ea typeface="HGP創英角ﾎﾟｯﾌﾟ体" pitchFamily="50" charset="-128"/>
              </a:rPr>
              <a:t>Fabrication</a:t>
            </a:r>
            <a:endParaRPr kumimoji="1"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699792" y="2118866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GP創英角ﾎﾟｯﾌﾟ体" pitchFamily="50" charset="-128"/>
                <a:ea typeface="HGP創英角ﾎﾟｯﾌﾟ体" pitchFamily="50" charset="-128"/>
              </a:rPr>
              <a:t>Fabrication</a:t>
            </a:r>
            <a:endParaRPr kumimoji="1"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779912" y="2478906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GP創英角ﾎﾟｯﾌﾟ体" pitchFamily="50" charset="-128"/>
                <a:ea typeface="HGP創英角ﾎﾟｯﾌﾟ体" pitchFamily="50" charset="-128"/>
              </a:rPr>
              <a:t>Fabrication</a:t>
            </a:r>
            <a:endParaRPr kumimoji="1"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779912" y="2838946"/>
            <a:ext cx="1002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GP創英角ﾎﾟｯﾌﾟ体" pitchFamily="50" charset="-128"/>
                <a:ea typeface="HGP創英角ﾎﾟｯﾌﾟ体" pitchFamily="50" charset="-128"/>
              </a:rPr>
              <a:t>Fabrication</a:t>
            </a:r>
            <a:endParaRPr kumimoji="1" lang="ja-JP" altLang="en-US" sz="1200" dirty="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6012159" y="3991074"/>
            <a:ext cx="495672" cy="0"/>
          </a:xfrm>
          <a:prstGeom prst="line">
            <a:avLst/>
          </a:prstGeom>
          <a:ln w="571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652119" y="3991074"/>
            <a:ext cx="1710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70C0"/>
                </a:solidFill>
                <a:latin typeface="HGP創英角ﾎﾟｯﾌﾟ体" pitchFamily="50" charset="-128"/>
                <a:ea typeface="HGP創英角ﾎﾟｯﾌﾟ体" pitchFamily="50" charset="-128"/>
              </a:rPr>
              <a:t>Coupler conditioning</a:t>
            </a:r>
          </a:p>
          <a:p>
            <a:r>
              <a:rPr kumimoji="1" lang="en-US" altLang="ja-JP" sz="1200" dirty="0" smtClean="0">
                <a:solidFill>
                  <a:srgbClr val="0070C0"/>
                </a:solidFill>
                <a:latin typeface="HGP創英角ﾎﾟｯﾌﾟ体" pitchFamily="50" charset="-128"/>
                <a:ea typeface="HGP創英角ﾎﾟｯﾌﾟ体" pitchFamily="50" charset="-128"/>
              </a:rPr>
              <a:t>at room temperature</a:t>
            </a:r>
            <a:endParaRPr kumimoji="1" lang="ja-JP" altLang="en-US" sz="1200" dirty="0">
              <a:solidFill>
                <a:srgbClr val="0070C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cxnSp>
        <p:nvCxnSpPr>
          <p:cNvPr id="28" name="直線コネクタ 27"/>
          <p:cNvCxnSpPr/>
          <p:nvPr/>
        </p:nvCxnSpPr>
        <p:spPr>
          <a:xfrm>
            <a:off x="8388423" y="3991074"/>
            <a:ext cx="648072" cy="0"/>
          </a:xfrm>
          <a:prstGeom prst="line">
            <a:avLst/>
          </a:prstGeom>
          <a:ln w="5715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7740351" y="3991074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70C0"/>
                </a:solidFill>
                <a:latin typeface="HGP創英角ﾎﾟｯﾌﾟ体" pitchFamily="50" charset="-128"/>
                <a:ea typeface="HGP創英角ﾎﾟｯﾌﾟ体" pitchFamily="50" charset="-128"/>
              </a:rPr>
              <a:t>Start up </a:t>
            </a:r>
          </a:p>
          <a:p>
            <a:r>
              <a:rPr kumimoji="1" lang="en-US" altLang="ja-JP" sz="1200" dirty="0" smtClean="0">
                <a:solidFill>
                  <a:srgbClr val="0070C0"/>
                </a:solidFill>
                <a:latin typeface="HGP創英角ﾎﾟｯﾌﾟ体" pitchFamily="50" charset="-128"/>
                <a:ea typeface="HGP創英角ﾎﾟｯﾌﾟ体" pitchFamily="50" charset="-128"/>
              </a:rPr>
              <a:t>for </a:t>
            </a:r>
            <a:r>
              <a:rPr kumimoji="1" lang="en-US" altLang="ja-JP" sz="1200" dirty="0" err="1" smtClean="0">
                <a:solidFill>
                  <a:srgbClr val="0070C0"/>
                </a:solidFill>
                <a:latin typeface="HGP創英角ﾎﾟｯﾌﾟ体" pitchFamily="50" charset="-128"/>
                <a:ea typeface="HGP創英角ﾎﾟｯﾌﾟ体" pitchFamily="50" charset="-128"/>
              </a:rPr>
              <a:t>SuperKEKB</a:t>
            </a:r>
            <a:endParaRPr kumimoji="1" lang="ja-JP" altLang="en-US" sz="1200" dirty="0">
              <a:solidFill>
                <a:srgbClr val="0070C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6989308" y="579644"/>
            <a:ext cx="1014412" cy="296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直線矢印コネクタ 30"/>
          <p:cNvCxnSpPr/>
          <p:nvPr/>
        </p:nvCxnSpPr>
        <p:spPr>
          <a:xfrm flipV="1">
            <a:off x="4860032" y="2060848"/>
            <a:ext cx="129614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V="1">
            <a:off x="4860032" y="2420888"/>
            <a:ext cx="21602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H="1">
            <a:off x="2555776" y="1916832"/>
            <a:ext cx="14401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 cstate="print"/>
          <a:srcRect l="29451" r="29451"/>
          <a:stretch>
            <a:fillRect/>
          </a:stretch>
        </p:blipFill>
        <p:spPr bwMode="auto">
          <a:xfrm>
            <a:off x="1835696" y="2852935"/>
            <a:ext cx="1872208" cy="38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直線矢印コネクタ 34"/>
          <p:cNvCxnSpPr/>
          <p:nvPr/>
        </p:nvCxnSpPr>
        <p:spPr>
          <a:xfrm>
            <a:off x="3203848" y="2420888"/>
            <a:ext cx="1728192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231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150713 Higo for CERN-KEK collaboration meeting（ドラッグされました）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096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1725</TotalTime>
  <Words>633</Words>
  <Application>Microsoft Macintosh PowerPoint</Application>
  <PresentationFormat>画面に合わせる (4:3)</PresentationFormat>
  <Paragraphs>148</Paragraphs>
  <Slides>20</Slides>
  <Notes>19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Office テーマ</vt:lpstr>
      <vt:lpstr>Accelerator R&amp;D status in cooperation with CERN and KEK </vt:lpstr>
      <vt:lpstr>PowerPoint プレゼンテーション</vt:lpstr>
      <vt:lpstr>PowerPoint プレゼンテーション</vt:lpstr>
      <vt:lpstr>PowerPoint プレゼンテーション</vt:lpstr>
      <vt:lpstr>CERN-KEK collaboration  on the crab cavity development</vt:lpstr>
      <vt:lpstr>Crab cavities for HL-LHC</vt:lpstr>
      <vt:lpstr>Vertical EP apparatus </vt:lpstr>
      <vt:lpstr>Timetable for Vertical EP at KEK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mitsuhashi</dc:creator>
  <cp:lastModifiedBy>Yamaguchi Seiya</cp:lastModifiedBy>
  <cp:revision>163</cp:revision>
  <cp:lastPrinted>2015-07-30T15:13:52Z</cp:lastPrinted>
  <dcterms:created xsi:type="dcterms:W3CDTF">2015-07-09T01:30:41Z</dcterms:created>
  <dcterms:modified xsi:type="dcterms:W3CDTF">2015-07-30T15:13:55Z</dcterms:modified>
</cp:coreProperties>
</file>