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1"/>
  </p:notesMasterIdLst>
  <p:sldIdLst>
    <p:sldId id="259" r:id="rId5"/>
    <p:sldId id="267" r:id="rId6"/>
    <p:sldId id="295" r:id="rId7"/>
    <p:sldId id="293" r:id="rId8"/>
    <p:sldId id="271" r:id="rId9"/>
    <p:sldId id="279" r:id="rId10"/>
    <p:sldId id="323" r:id="rId11"/>
    <p:sldId id="324" r:id="rId12"/>
    <p:sldId id="325" r:id="rId13"/>
    <p:sldId id="327" r:id="rId14"/>
    <p:sldId id="329" r:id="rId15"/>
    <p:sldId id="328" r:id="rId16"/>
    <p:sldId id="330" r:id="rId17"/>
    <p:sldId id="281" r:id="rId18"/>
    <p:sldId id="282" r:id="rId19"/>
    <p:sldId id="296" r:id="rId20"/>
    <p:sldId id="331" r:id="rId21"/>
    <p:sldId id="333" r:id="rId22"/>
    <p:sldId id="332" r:id="rId23"/>
    <p:sldId id="336" r:id="rId24"/>
    <p:sldId id="299" r:id="rId25"/>
    <p:sldId id="337" r:id="rId26"/>
    <p:sldId id="300" r:id="rId27"/>
    <p:sldId id="338" r:id="rId28"/>
    <p:sldId id="339" r:id="rId29"/>
    <p:sldId id="335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4" autoAdjust="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46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29/07/2015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869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779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 Management &amp; Technical Coordination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Accelerator Physics and Performance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Magnets for IRs (</a:t>
            </a:r>
            <a:r>
              <a:rPr lang="en-GB" sz="1200" b="1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Inter.Regions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Match. Sections)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Crab Cavities (CC)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Collimation project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A)Cold Powering     B)warm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powering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Machine Protection &amp; Magnet QPS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Collider-Experiment Interface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CryogenicsBeam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 Deposition &amp; Absorber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11-T Dipole Two-in-One for DS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Vacuum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 Diagnostics 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Kickers and Beam Transfer Lines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Integration and (de-)installation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Hardware commissioning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 rtl="0" eaLnBrk="1" fontAlgn="ctr" latinLnBrk="0" hangingPunct="1">
              <a:buFont typeface="+mj-lt"/>
              <a:buAutoNum type="arabicPeriod"/>
            </a:pP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Infrastructure, Logistic and Civil Engineering</a:t>
            </a: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206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Up@10th CERN-KEK committe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Up@10th CERN-KEK committe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Up@10th CERN-KEK committe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Up@10th CERN-KEK committe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Up@10th CERN-KEK committe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Up@10th CERN-KEK committe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b="1" smtClean="0"/>
              <a:t>LRossi-LHC Up@10th CERN-KEK committe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46088" y="1670050"/>
            <a:ext cx="3440112" cy="4648200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800600" y="1695893"/>
            <a:ext cx="3440112" cy="4648200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42687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5212" y="6311960"/>
            <a:ext cx="3316406" cy="2260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LRossi-LHC Up@10th CERN-KEK committe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France-icon.html" TargetMode="External"/><Relationship Id="rId13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12" Type="http://schemas.openxmlformats.org/officeDocument/2006/relationships/hyperlink" Target="http://www.iconarchive.com/show/flag-icons-by-gosquared/Spain-icon.html" TargetMode="External"/><Relationship Id="rId2" Type="http://schemas.openxmlformats.org/officeDocument/2006/relationships/image" Target="../media/image12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iconarchive.com/show/flag-icons-by-gosquared/Japan-icon.html" TargetMode="External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5" Type="http://schemas.openxmlformats.org/officeDocument/2006/relationships/hyperlink" Target="http://www.iconarchive.com/show/flag-icons-by-gosquared/United-Kingdom-icon.html" TargetMode="External"/><Relationship Id="rId10" Type="http://schemas.openxmlformats.org/officeDocument/2006/relationships/hyperlink" Target="http://www.iconarchive.com/show/flag-icons-by-gosquared/Italy-icon.html" TargetMode="External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image" Target="../media/image16.pn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LHC </a:t>
            </a:r>
            <a:r>
              <a:rPr lang="fr-CH" dirty="0" smtClean="0"/>
              <a:t>Upgrade update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54243" y="4114800"/>
            <a:ext cx="7300210" cy="1828800"/>
          </a:xfrm>
        </p:spPr>
        <p:txBody>
          <a:bodyPr>
            <a:normAutofit lnSpcReduction="10000"/>
          </a:bodyPr>
          <a:lstStyle/>
          <a:p>
            <a:r>
              <a:rPr lang="fr-CH" dirty="0" smtClean="0"/>
              <a:t>Lucio Rossi – CERN</a:t>
            </a:r>
          </a:p>
          <a:p>
            <a:r>
              <a:rPr lang="fr-CH" dirty="0" smtClean="0"/>
              <a:t>HL-LHC </a:t>
            </a:r>
            <a:r>
              <a:rPr lang="fr-CH" dirty="0" err="1" smtClean="0"/>
              <a:t>project</a:t>
            </a:r>
            <a:r>
              <a:rPr lang="fr-CH" dirty="0" smtClean="0"/>
              <a:t> leader</a:t>
            </a:r>
          </a:p>
          <a:p>
            <a:endParaRPr lang="fr-CH" dirty="0"/>
          </a:p>
          <a:p>
            <a:r>
              <a:rPr lang="en-GB" dirty="0"/>
              <a:t>talk </a:t>
            </a:r>
            <a:r>
              <a:rPr lang="en-GB" dirty="0" smtClean="0"/>
              <a:t>to 9</a:t>
            </a:r>
            <a:r>
              <a:rPr lang="en-GB" baseline="30000" dirty="0" smtClean="0"/>
              <a:t>th</a:t>
            </a:r>
            <a:r>
              <a:rPr lang="en-GB" dirty="0" smtClean="0"/>
              <a:t> CERN-KEK committee</a:t>
            </a:r>
            <a:br>
              <a:rPr lang="en-GB" dirty="0" smtClean="0"/>
            </a:br>
            <a:r>
              <a:rPr lang="en-GB" dirty="0" smtClean="0"/>
              <a:t>21 November 2014  @ KEK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564" y="316152"/>
            <a:ext cx="1689203" cy="136846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456" y="316152"/>
            <a:ext cx="1495869" cy="147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Table </a:t>
            </a:r>
            <a:r>
              <a:rPr lang="fr-CH" dirty="0" err="1" smtClean="0"/>
              <a:t>Uncertainty</a:t>
            </a:r>
            <a:r>
              <a:rPr lang="fr-CH" dirty="0" smtClean="0"/>
              <a:t> Class/ </a:t>
            </a:r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64" y="1411049"/>
            <a:ext cx="8480271" cy="403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92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the Uncertainties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b="1" smtClean="0"/>
              <a:t>LRossi-LHC Up@10th CERN-KEK committe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4"/>
            <p:extLst/>
          </p:nvPr>
        </p:nvGraphicFramePr>
        <p:xfrm>
          <a:off x="528508" y="1391920"/>
          <a:ext cx="4049712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922"/>
                <a:gridCol w="1028190"/>
                <a:gridCol w="838200"/>
                <a:gridCol w="914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Syb</a:t>
                      </a:r>
                      <a:r>
                        <a:rPr lang="en-US" sz="1050" dirty="0" smtClean="0"/>
                        <a:t>-system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Design</a:t>
                      </a:r>
                      <a:r>
                        <a:rPr lang="en-US" sz="1050" baseline="0" dirty="0" smtClean="0"/>
                        <a:t> Readiness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Cost Risk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Schedule</a:t>
                      </a:r>
                      <a:r>
                        <a:rPr lang="en-US" sz="1050" baseline="0" dirty="0" smtClean="0"/>
                        <a:t> Risk</a:t>
                      </a:r>
                      <a:endParaRPr lang="en-US" sz="1050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LIU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Linac</a:t>
                      </a:r>
                      <a:r>
                        <a:rPr lang="en-US" baseline="0" dirty="0" smtClean="0"/>
                        <a:t>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final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Low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Low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PSB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detailed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Low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High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detailed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Low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Low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detailed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Low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adv</a:t>
                      </a:r>
                      <a:r>
                        <a:rPr lang="en-US" sz="1200" b="1" baseline="0" dirty="0" smtClean="0"/>
                        <a:t> </a:t>
                      </a:r>
                      <a:r>
                        <a:rPr lang="en-US" sz="1200" b="1" baseline="0" dirty="0" err="1" smtClean="0"/>
                        <a:t>conc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HL – LHC*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Magnets for IRs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detailed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High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High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FFFF00"/>
                          </a:solidFill>
                        </a:rPr>
                        <a:t>Civil Engineering</a:t>
                      </a:r>
                      <a:endParaRPr 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>
                          <a:solidFill>
                            <a:srgbClr val="FFFF00"/>
                          </a:solidFill>
                        </a:rPr>
                        <a:t>conc</a:t>
                      </a:r>
                      <a:r>
                        <a:rPr lang="en-US" sz="1200" b="1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endParaRPr 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FF00"/>
                          </a:solidFill>
                        </a:rPr>
                        <a:t>High</a:t>
                      </a:r>
                      <a:endParaRPr 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rgbClr val="FFFF00"/>
                          </a:solidFill>
                        </a:rPr>
                        <a:t>High</a:t>
                      </a:r>
                      <a:endParaRPr 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Cryogenics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detailed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Low</a:t>
                      </a:r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Content Placeholder 8"/>
          <p:cNvGraphicFramePr>
            <a:graphicFrameLocks noGrp="1"/>
          </p:cNvGraphicFramePr>
          <p:nvPr>
            <p:ph sz="quarter" idx="15"/>
            <p:extLst/>
          </p:nvPr>
        </p:nvGraphicFramePr>
        <p:xfrm>
          <a:off x="4836925" y="1389743"/>
          <a:ext cx="4049712" cy="383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922"/>
                <a:gridCol w="1028190"/>
                <a:gridCol w="838200"/>
                <a:gridCol w="914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Syb</a:t>
                      </a:r>
                      <a:r>
                        <a:rPr lang="en-US" sz="1050" dirty="0" smtClean="0"/>
                        <a:t>-system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Design</a:t>
                      </a:r>
                      <a:r>
                        <a:rPr lang="en-US" sz="1050" baseline="0" dirty="0" smtClean="0"/>
                        <a:t> Readiness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Cost Risk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Schedule</a:t>
                      </a:r>
                      <a:r>
                        <a:rPr lang="en-US" sz="1050" baseline="0" dirty="0" smtClean="0"/>
                        <a:t> Risk</a:t>
                      </a:r>
                      <a:endParaRPr lang="en-US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Crab Cavities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preliminary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 Tesla dipoles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preliminary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High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High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Cold powering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detailed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Low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Collimation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preliminary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Low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Ʃ =</a:t>
                      </a:r>
                      <a:r>
                        <a:rPr lang="en-US" baseline="0" dirty="0" smtClean="0"/>
                        <a:t> &gt; 75% of HL LHC cost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Vacuum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preliminary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Low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Warm</a:t>
                      </a:r>
                      <a:r>
                        <a:rPr lang="en-US" sz="1200" baseline="0" dirty="0" smtClean="0"/>
                        <a:t> powering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detailed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High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MPS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preliminary 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Low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Beam Diagnostics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adv</a:t>
                      </a:r>
                      <a:r>
                        <a:rPr lang="en-US" sz="1200" b="1" dirty="0" smtClean="0"/>
                        <a:t> </a:t>
                      </a:r>
                      <a:r>
                        <a:rPr lang="en-US" sz="1200" b="1" dirty="0" err="1" smtClean="0"/>
                        <a:t>conc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High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Med</a:t>
                      </a:r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981200" y="6082009"/>
            <a:ext cx="6058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Description  </a:t>
            </a:r>
            <a:r>
              <a:rPr lang="en-US" sz="1200" b="1" dirty="0"/>
              <a:t>of  </a:t>
            </a:r>
            <a:r>
              <a:rPr lang="en-US" sz="1200" b="1" dirty="0" smtClean="0"/>
              <a:t>design  </a:t>
            </a:r>
            <a:r>
              <a:rPr lang="en-US" sz="1200" b="1" dirty="0"/>
              <a:t>readiness  by  major  subsystem.  [Conceptual  &lt;10%,</a:t>
            </a:r>
          </a:p>
          <a:p>
            <a:r>
              <a:rPr lang="en-US" sz="1200" b="1" dirty="0"/>
              <a:t>Advanced Conceptual 10-30%, Preliminary 30-60%, Detailed 60-90%, Final &gt;90%]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8508" y="5530334"/>
            <a:ext cx="3514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*WP are in the order of total cost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83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Executive</a:t>
            </a:r>
            <a:r>
              <a:rPr lang="fr-CH" dirty="0" smtClean="0"/>
              <a:t> </a:t>
            </a:r>
            <a:r>
              <a:rPr lang="fr-CH" dirty="0" err="1" smtClean="0"/>
              <a:t>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224853" y="1368694"/>
            <a:ext cx="8604354" cy="46482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spc="-100" dirty="0" smtClean="0"/>
              <a:t>The review committee is very impressed with the enormous amount of work that was presented.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spc="-100" dirty="0" smtClean="0"/>
              <a:t>A very competent, engaged and effective management team is in place to manage both projects.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spc="-100" dirty="0" smtClean="0"/>
              <a:t>The Project Management tools used at CERN are state of the art, well utilized and well understood by the management team.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spc="-100" dirty="0" smtClean="0"/>
              <a:t>The presented project organizational structures are suitable to execute the projects. They matrix in-house as well as external resources very effectively into the organizations and they report directly to the Director of Accelerator and Technology.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spc="-100" dirty="0" smtClean="0"/>
              <a:t>The QA and QC programs are well established, flexible and effective. They allow to manage foreign contributions, In-Kind participation and international collaborations effectively.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spc="-100" dirty="0" smtClean="0"/>
              <a:t>The risk management program is somewhat new and should be fully integrated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spc="-100" dirty="0" smtClean="0"/>
              <a:t>The LIU and the HL-LHC project are well </a:t>
            </a:r>
            <a:r>
              <a:rPr lang="en-US" sz="1800" u="sng" spc="-100" dirty="0" smtClean="0"/>
              <a:t>advanced</a:t>
            </a:r>
            <a:r>
              <a:rPr lang="en-US" sz="1800" spc="-100" dirty="0" smtClean="0"/>
              <a:t> in planning and execution for the stage they are in.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spc="-1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spc="-1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5664873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Congratulations !</a:t>
            </a:r>
            <a:endParaRPr lang="en-US" b="1" i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418" y="5506434"/>
            <a:ext cx="1548882" cy="13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 rot="20528030">
            <a:off x="815936" y="3039228"/>
            <a:ext cx="7083991" cy="8925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sz="3200" dirty="0" smtClean="0"/>
              <a:t>HL-LHC has </a:t>
            </a:r>
            <a:r>
              <a:rPr lang="fr-CH" sz="3200" dirty="0" err="1" smtClean="0"/>
              <a:t>received</a:t>
            </a:r>
            <a:r>
              <a:rPr lang="fr-CH" sz="3200" dirty="0" smtClean="0"/>
              <a:t> a clean bill of </a:t>
            </a:r>
            <a:r>
              <a:rPr lang="fr-CH" sz="3200" dirty="0" err="1" smtClean="0"/>
              <a:t>health</a:t>
            </a:r>
            <a:endParaRPr lang="fr-CH" sz="3200" dirty="0" smtClean="0"/>
          </a:p>
          <a:p>
            <a:pPr algn="r"/>
            <a:r>
              <a:rPr lang="fr-CH" sz="2000" dirty="0" smtClean="0"/>
              <a:t>Rolf </a:t>
            </a:r>
            <a:r>
              <a:rPr lang="fr-CH" sz="2000" dirty="0" err="1" smtClean="0"/>
              <a:t>Heuer</a:t>
            </a:r>
            <a:r>
              <a:rPr lang="fr-CH" sz="2000" dirty="0" smtClean="0"/>
              <a:t> 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5313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Budget Profile </a:t>
            </a:r>
            <a:r>
              <a:rPr lang="fr-CH" dirty="0" err="1" smtClean="0"/>
              <a:t>endorsed</a:t>
            </a:r>
            <a:r>
              <a:rPr lang="fr-CH" dirty="0" smtClean="0"/>
              <a:t> by C&amp;SR (</a:t>
            </a:r>
            <a:r>
              <a:rPr lang="fr-CH" dirty="0" err="1" smtClean="0">
                <a:solidFill>
                  <a:srgbClr val="0070C0"/>
                </a:solidFill>
              </a:rPr>
              <a:t>blue</a:t>
            </a:r>
            <a:r>
              <a:rPr lang="fr-CH" dirty="0" smtClean="0"/>
              <a:t>)</a:t>
            </a:r>
            <a:br>
              <a:rPr lang="fr-CH" dirty="0" smtClean="0"/>
            </a:br>
            <a:r>
              <a:rPr lang="fr-CH" dirty="0" smtClean="0"/>
              <a:t>and the one in CERN budget (</a:t>
            </a:r>
            <a:r>
              <a:rPr lang="fr-CH" dirty="0" smtClean="0">
                <a:solidFill>
                  <a:schemeClr val="accent6">
                    <a:lumMod val="75000"/>
                  </a:schemeClr>
                </a:solidFill>
              </a:rPr>
              <a:t>orange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9211"/>
            <a:ext cx="8093956" cy="4912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38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1" y="428439"/>
            <a:ext cx="3215390" cy="5526556"/>
          </a:xfrm>
        </p:spPr>
        <p:txBody>
          <a:bodyPr/>
          <a:lstStyle/>
          <a:p>
            <a:r>
              <a:rPr lang="fr-CH" dirty="0" smtClean="0"/>
              <a:t>HiLumi Book : a collection of </a:t>
            </a:r>
            <a:r>
              <a:rPr lang="fr-CH" dirty="0" err="1" smtClean="0"/>
              <a:t>papers</a:t>
            </a:r>
            <a:r>
              <a:rPr lang="fr-CH" dirty="0" smtClean="0"/>
              <a:t> in </a:t>
            </a:r>
            <a:r>
              <a:rPr lang="fr-CH" dirty="0" err="1" smtClean="0"/>
              <a:t>scientific</a:t>
            </a:r>
            <a:r>
              <a:rPr lang="fr-CH" dirty="0" smtClean="0"/>
              <a:t> style</a:t>
            </a:r>
            <a:br>
              <a:rPr lang="fr-CH" dirty="0" smtClean="0"/>
            </a:br>
            <a:r>
              <a:rPr lang="fr-CH" dirty="0" smtClean="0"/>
              <a:t>20 </a:t>
            </a:r>
            <a:r>
              <a:rPr lang="fr-CH" dirty="0" err="1" smtClean="0"/>
              <a:t>papers</a:t>
            </a:r>
            <a:r>
              <a:rPr lang="fr-CH" dirty="0" smtClean="0"/>
              <a:t>, 300 pages</a:t>
            </a:r>
            <a:br>
              <a:rPr lang="fr-CH" dirty="0" smtClean="0"/>
            </a:br>
            <a:r>
              <a:rPr lang="fr-CH" dirty="0" err="1" smtClean="0"/>
              <a:t>Coming</a:t>
            </a:r>
            <a:r>
              <a:rPr lang="fr-CH" dirty="0" smtClean="0"/>
              <a:t> out </a:t>
            </a:r>
            <a:r>
              <a:rPr lang="fr-CH" dirty="0" err="1" smtClean="0"/>
              <a:t>now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7050" y="71474"/>
            <a:ext cx="4601980" cy="682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5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14281"/>
            <a:ext cx="3635115" cy="494194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fr-CH" b="1" dirty="0" err="1" smtClean="0"/>
              <a:t>Preliminary</a:t>
            </a:r>
            <a:r>
              <a:rPr lang="fr-CH" b="1" dirty="0"/>
              <a:t/>
            </a:r>
            <a:br>
              <a:rPr lang="fr-CH" b="1" dirty="0"/>
            </a:br>
            <a:r>
              <a:rPr lang="fr-CH" b="1" dirty="0" smtClean="0"/>
              <a:t>Design Report</a:t>
            </a:r>
            <a:br>
              <a:rPr lang="fr-CH" b="1" dirty="0" smtClean="0"/>
            </a:br>
            <a:r>
              <a:rPr lang="fr-CH" b="1" dirty="0" smtClean="0"/>
              <a:t>PDR</a:t>
            </a:r>
            <a:br>
              <a:rPr lang="fr-CH" b="1" dirty="0" smtClean="0"/>
            </a:br>
            <a:r>
              <a:rPr lang="fr-CH" b="1" dirty="0" smtClean="0"/>
              <a:t/>
            </a:r>
            <a:br>
              <a:rPr lang="fr-CH" b="1" dirty="0" smtClean="0"/>
            </a:br>
            <a:r>
              <a:rPr lang="fr-CH" b="1" dirty="0" smtClean="0"/>
              <a:t>CERN ATS report</a:t>
            </a:r>
            <a:endParaRPr lang="en-GB" sz="28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175" y="82220"/>
            <a:ext cx="4826833" cy="671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46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tx1"/>
                </a:solidFill>
                <a:sym typeface="Symbol" pitchFamily="18" charset="2"/>
              </a:rPr>
              <a:t>The </a:t>
            </a:r>
            <a:r>
              <a:rPr lang="fr-CH" dirty="0" err="1" smtClean="0">
                <a:solidFill>
                  <a:schemeClr val="tx1"/>
                </a:solidFill>
                <a:sym typeface="Symbol" pitchFamily="18" charset="2"/>
              </a:rPr>
              <a:t>magent</a:t>
            </a:r>
            <a:r>
              <a:rPr lang="fr-CH" dirty="0" smtClean="0">
                <a:solidFill>
                  <a:schemeClr val="tx1"/>
                </a:solidFill>
                <a:sym typeface="Symbol" pitchFamily="18" charset="2"/>
              </a:rPr>
              <a:t> zoo in the IR</a:t>
            </a:r>
            <a:endParaRPr lang="en-US" dirty="0" smtClean="0">
              <a:solidFill>
                <a:schemeClr val="tx1"/>
              </a:solidFill>
              <a:sym typeface="Symbol" pitchFamily="18" charset="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6" name="Picture 5" descr="MQXF_2d_mech_cross-section_rod_label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6" y="1423217"/>
            <a:ext cx="2293504" cy="184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150" y="1264949"/>
            <a:ext cx="2199545" cy="21606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282" y="3857058"/>
            <a:ext cx="1073852" cy="1033297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29" y="3876211"/>
            <a:ext cx="2011097" cy="17544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18" y="4039538"/>
            <a:ext cx="1649704" cy="1591123"/>
          </a:xfrm>
          <a:prstGeom prst="rect">
            <a:avLst/>
          </a:prstGeom>
        </p:spPr>
      </p:pic>
      <p:pic>
        <p:nvPicPr>
          <p:cNvPr id="12" name="Picture 11" descr="\\lhc-div-mms.web.cern.ch\LHC-DIV-MMS\tests\MAG\docum\hilumi\Magnets\correctors\dod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572" y="5193493"/>
            <a:ext cx="985843" cy="111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\\lhc-div-mms.web.cern.ch\LHC-DIV-MMS\tests\MAG\docum\hilumi\Magnets\correctors\quad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650" y="1490419"/>
            <a:ext cx="1533721" cy="166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\\lhc-div-mms.web.cern.ch\LHC-DIV-MMS\tests\MAG\docum\hilumi\Magnets\correctors\oct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313" y="3809179"/>
            <a:ext cx="982764" cy="108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\\lhc-div-mms.web.cern.ch\LHC-DIV-MMS\tests\MAG\docum\hilumi\Magnets\correctors\dec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42" y="5433656"/>
            <a:ext cx="954184" cy="106947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76948" y="3386530"/>
            <a:ext cx="2316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Triplet QXF (LARP and CERN)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325676" y="3386471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Separation</a:t>
            </a:r>
            <a:r>
              <a:rPr lang="fr-CH" sz="1200" dirty="0" smtClean="0"/>
              <a:t> </a:t>
            </a:r>
            <a:r>
              <a:rPr lang="fr-CH" sz="1200" dirty="0" err="1" smtClean="0"/>
              <a:t>dipole</a:t>
            </a:r>
            <a:r>
              <a:rPr lang="fr-CH" sz="1200" dirty="0" smtClean="0"/>
              <a:t> D1 (KEK)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88526" y="5770979"/>
            <a:ext cx="195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Recombination</a:t>
            </a:r>
            <a:r>
              <a:rPr lang="fr-CH" sz="1200" dirty="0" smtClean="0"/>
              <a:t> </a:t>
            </a:r>
            <a:r>
              <a:rPr lang="fr-CH" sz="1200" dirty="0" err="1" smtClean="0"/>
              <a:t>dipole</a:t>
            </a:r>
            <a:r>
              <a:rPr lang="fr-CH" sz="1200" dirty="0" smtClean="0"/>
              <a:t> D2 </a:t>
            </a:r>
          </a:p>
          <a:p>
            <a:pPr algn="ctr"/>
            <a:r>
              <a:rPr lang="fr-CH" sz="1200" dirty="0" smtClean="0"/>
              <a:t>(INFN design)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180151" y="5774520"/>
            <a:ext cx="846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Q4 (CEA)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7554301" y="3401859"/>
            <a:ext cx="1479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00" dirty="0" err="1" smtClean="0"/>
              <a:t>Skew</a:t>
            </a:r>
            <a:r>
              <a:rPr lang="fr-CH" sz="1000" dirty="0" smtClean="0"/>
              <a:t> corrector (INFN)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4620968" y="4890355"/>
            <a:ext cx="17524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sextupole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7280989" y="6309255"/>
            <a:ext cx="18630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dodecapole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6556943" y="4890355"/>
            <a:ext cx="16995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octupole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5654169" y="6506629"/>
            <a:ext cx="1713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decapole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2918925" y="3401861"/>
            <a:ext cx="1662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 smtClean="0"/>
              <a:t>Orbit</a:t>
            </a:r>
            <a:r>
              <a:rPr lang="fr-CH" sz="1000" dirty="0" smtClean="0"/>
              <a:t> corrector (CIEMAT)</a:t>
            </a:r>
            <a:endParaRPr lang="en-US" sz="1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292" y="1423217"/>
            <a:ext cx="2614441" cy="19786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5277" y="6349239"/>
            <a:ext cx="1952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Cross-sections in scale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83598" y="783580"/>
            <a:ext cx="1526956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2000" b="1" dirty="0" smtClean="0"/>
              <a:t>Ezio Todesco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15662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sz="3600" dirty="0" smtClean="0"/>
              <a:t>First real (short) Nb3Sn </a:t>
            </a:r>
            <a:r>
              <a:rPr lang="fr-CH" sz="3600" dirty="0" err="1" smtClean="0"/>
              <a:t>coils</a:t>
            </a:r>
            <a:r>
              <a:rPr lang="fr-CH" sz="3600" dirty="0" smtClean="0"/>
              <a:t> for </a:t>
            </a:r>
            <a:r>
              <a:rPr lang="fr-CH" sz="3600" dirty="0" err="1" smtClean="0"/>
              <a:t>HiLumi</a:t>
            </a:r>
            <a:r>
              <a:rPr lang="fr-CH" sz="3600" dirty="0" smtClean="0"/>
              <a:t> </a:t>
            </a:r>
            <a:r>
              <a:rPr lang="fr-CH" sz="3600" dirty="0" err="1" smtClean="0"/>
              <a:t>inner</a:t>
            </a:r>
            <a:r>
              <a:rPr lang="fr-CH" sz="3600" dirty="0" smtClean="0"/>
              <a:t> triplet </a:t>
            </a:r>
            <a:r>
              <a:rPr lang="fr-CH" sz="3600" dirty="0" err="1" smtClean="0"/>
              <a:t>quadrupoles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5" name="Picture 8" descr="G:\Workspaces\s\shortmod\Develop\labo 927\HFM\MQXF\MQXFS\Magnets_Construction\MQXFS_Coils\HCMQXFS136-CR000103\09_Post_Impregnation\P10907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5" t="3918" r="12988"/>
          <a:stretch>
            <a:fillRect/>
          </a:stretch>
        </p:blipFill>
        <p:spPr bwMode="auto">
          <a:xfrm>
            <a:off x="6269038" y="1219200"/>
            <a:ext cx="2189162" cy="4572000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G:\Workspaces\s\shortmod\Develop\labo 927\HFM\MQXF\MQXFS\Magnets_Construction\MQXFS_Coils\HCMQXFS136-CR000103\06_Reaction\Apres_reaction\IMG-20150225-WA0002.jpg"/>
          <p:cNvPicPr>
            <a:picLocks noGrp="1"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9" t="8105" r="33688" b="20226"/>
          <a:stretch>
            <a:fillRect/>
          </a:stretch>
        </p:blipFill>
        <p:spPr bwMode="auto">
          <a:xfrm>
            <a:off x="3690938" y="1217613"/>
            <a:ext cx="1871662" cy="4573587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G:\Workspaces\s\shortmod\Develop\labo 927\HFM\MQXF\MQXFS\Magnets_Construction\MQXFS_Coils\HCMQXFS136-CR000104\06_Reaction\Mise_en_reaction\DSCN10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81" t="22923" r="31837" b="13840"/>
          <a:stretch>
            <a:fillRect/>
          </a:stretch>
        </p:blipFill>
        <p:spPr bwMode="auto">
          <a:xfrm>
            <a:off x="712788" y="1217613"/>
            <a:ext cx="1847850" cy="4573587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3400" y="5853113"/>
            <a:ext cx="2178050" cy="3698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bg1"/>
                </a:solidFill>
                <a:latin typeface="+mn-lt"/>
              </a:rPr>
              <a:t>After winding/curing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05250" y="5845175"/>
            <a:ext cx="1512888" cy="36988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bg1"/>
                </a:solidFill>
                <a:latin typeface="+mn-lt"/>
              </a:rPr>
              <a:t>After reaction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89688" y="5845175"/>
            <a:ext cx="2012950" cy="36988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bg1"/>
                </a:solidFill>
                <a:latin typeface="+mn-lt"/>
              </a:rPr>
              <a:t>After impregnation</a:t>
            </a:r>
          </a:p>
        </p:txBody>
      </p:sp>
    </p:spTree>
    <p:extLst>
      <p:ext uri="{BB962C8B-B14F-4D97-AF65-F5344CB8AC3E}">
        <p14:creationId xmlns:p14="http://schemas.microsoft.com/office/powerpoint/2010/main" val="265898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First real MQXFS </a:t>
            </a:r>
            <a:r>
              <a:rPr lang="fr-CH" dirty="0" err="1" smtClean="0"/>
              <a:t>coil</a:t>
            </a:r>
            <a:r>
              <a:rPr lang="fr-CH" dirty="0" smtClean="0"/>
              <a:t> </a:t>
            </a:r>
            <a:r>
              <a:rPr lang="fr-CH" dirty="0" err="1" smtClean="0"/>
              <a:t>assembly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18" y="1560444"/>
            <a:ext cx="4033705" cy="35745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423" y="2653748"/>
            <a:ext cx="4511377" cy="338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00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Beam</a:t>
            </a:r>
            <a:r>
              <a:rPr lang="fr-CH" dirty="0" smtClean="0"/>
              <a:t> pipe and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screen</a:t>
            </a:r>
            <a:r>
              <a:rPr lang="fr-CH" dirty="0" smtClean="0"/>
              <a:t> model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heavy</a:t>
            </a:r>
            <a:r>
              <a:rPr lang="fr-CH" dirty="0" smtClean="0"/>
              <a:t> W-</a:t>
            </a:r>
            <a:r>
              <a:rPr lang="fr-CH" dirty="0" err="1" smtClean="0"/>
              <a:t>shielding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96" y="1317984"/>
            <a:ext cx="8590008" cy="48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6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608"/>
            <a:ext cx="9144000" cy="3878641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smtClean="0"/>
              <a:t>LRossi-LHC Up@10th CERN-KEK committe</a:t>
            </a:r>
            <a:endParaRPr lang="en-GB" dirty="0"/>
          </a:p>
        </p:txBody>
      </p:sp>
      <p:sp>
        <p:nvSpPr>
          <p:cNvPr id="6" name="Up Arrow Callout 5"/>
          <p:cNvSpPr/>
          <p:nvPr/>
        </p:nvSpPr>
        <p:spPr>
          <a:xfrm>
            <a:off x="-25846" y="4077072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0.75 10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50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high pile up </a:t>
            </a:r>
            <a:r>
              <a:rPr lang="fr-CH" b="1" dirty="0" smtClean="0">
                <a:sym typeface="Symbol"/>
              </a:rPr>
              <a:t>40</a:t>
            </a:r>
            <a:r>
              <a:rPr lang="fr-CH" b="1" dirty="0" smtClean="0"/>
              <a:t> </a:t>
            </a:r>
            <a:endParaRPr lang="en-GB" b="1" dirty="0"/>
          </a:p>
        </p:txBody>
      </p:sp>
      <p:sp>
        <p:nvSpPr>
          <p:cNvPr id="7" name="Up Arrow Callout 6"/>
          <p:cNvSpPr/>
          <p:nvPr/>
        </p:nvSpPr>
        <p:spPr>
          <a:xfrm>
            <a:off x="2628274" y="4077072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1.7 10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pile up </a:t>
            </a:r>
            <a:r>
              <a:rPr lang="fr-CH" b="1" dirty="0" smtClean="0">
                <a:sym typeface="Symbol"/>
              </a:rPr>
              <a:t>45</a:t>
            </a:r>
            <a:endParaRPr lang="en-GB" b="1" dirty="0"/>
          </a:p>
        </p:txBody>
      </p:sp>
      <p:sp>
        <p:nvSpPr>
          <p:cNvPr id="8" name="Up Arrow Callout 7"/>
          <p:cNvSpPr/>
          <p:nvPr/>
        </p:nvSpPr>
        <p:spPr>
          <a:xfrm>
            <a:off x="4701158" y="4077072"/>
            <a:ext cx="2088232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1.7-2.2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 pile up </a:t>
            </a:r>
            <a:r>
              <a:rPr lang="fr-CH" b="1" dirty="0" smtClean="0">
                <a:sym typeface="Symbol"/>
              </a:rPr>
              <a:t>60</a:t>
            </a:r>
            <a:endParaRPr lang="en-GB" b="1" dirty="0"/>
          </a:p>
        </p:txBody>
      </p:sp>
      <p:sp>
        <p:nvSpPr>
          <p:cNvPr id="3" name="Oval 2"/>
          <p:cNvSpPr/>
          <p:nvPr/>
        </p:nvSpPr>
        <p:spPr>
          <a:xfrm>
            <a:off x="5738902" y="2305434"/>
            <a:ext cx="872623" cy="4794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Horizontal Scroll 4"/>
          <p:cNvSpPr/>
          <p:nvPr/>
        </p:nvSpPr>
        <p:spPr>
          <a:xfrm>
            <a:off x="6880879" y="4293096"/>
            <a:ext cx="2155617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err="1" smtClean="0"/>
              <a:t>Lumi</a:t>
            </a:r>
            <a:r>
              <a:rPr lang="fr-CH" b="1" dirty="0" smtClean="0"/>
              <a:t> saturation &amp;</a:t>
            </a:r>
          </a:p>
          <a:p>
            <a:pPr algn="ctr"/>
            <a:r>
              <a:rPr lang="fr-CH" b="1" dirty="0" err="1" smtClean="0"/>
              <a:t>Technical</a:t>
            </a:r>
            <a:r>
              <a:rPr lang="fr-CH" b="1" dirty="0" smtClean="0"/>
              <a:t> </a:t>
            </a:r>
            <a:r>
              <a:rPr lang="fr-CH" b="1" dirty="0" err="1" smtClean="0"/>
              <a:t>bottlenecks</a:t>
            </a:r>
            <a:r>
              <a:rPr lang="fr-CH" b="1" dirty="0" smtClean="0"/>
              <a:t>: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533420" y="2709097"/>
            <a:ext cx="1539230" cy="170947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5824974" y="3060253"/>
            <a:ext cx="819253" cy="30601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474467" y="3339858"/>
            <a:ext cx="1009320" cy="111869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1582168" y="5465508"/>
            <a:ext cx="1259505" cy="4692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50 </a:t>
            </a:r>
            <a:r>
              <a:rPr lang="fr-CH" b="1" dirty="0" smtClean="0">
                <a:sym typeface="Symbol"/>
              </a:rPr>
              <a:t> 25 ns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1208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3" grpId="0" animBg="1"/>
      <p:bldP spid="5" grpId="0" animBg="1"/>
      <p:bldP spid="12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INFN collaboration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942" y="1361660"/>
            <a:ext cx="2223029" cy="17762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32" y="1361660"/>
            <a:ext cx="2313187" cy="30936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4209" y="3787625"/>
            <a:ext cx="3299791" cy="26125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53050" y="3269459"/>
            <a:ext cx="5179842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dirty="0" err="1" smtClean="0"/>
              <a:t>Superferric</a:t>
            </a:r>
            <a:r>
              <a:rPr lang="fr-CH" sz="1600" dirty="0" smtClean="0"/>
              <a:t> </a:t>
            </a:r>
            <a:r>
              <a:rPr lang="fr-CH" sz="1600" dirty="0" err="1" smtClean="0"/>
              <a:t>Sextupole</a:t>
            </a:r>
            <a:r>
              <a:rPr lang="fr-CH" sz="1600" dirty="0" smtClean="0"/>
              <a:t> corrector: first </a:t>
            </a:r>
            <a:r>
              <a:rPr lang="fr-CH" sz="1600" dirty="0" err="1" smtClean="0"/>
              <a:t>coil</a:t>
            </a:r>
            <a:r>
              <a:rPr lang="fr-CH" sz="1600" dirty="0" smtClean="0"/>
              <a:t> </a:t>
            </a:r>
            <a:r>
              <a:rPr lang="fr-CH" sz="1600" dirty="0" err="1" smtClean="0"/>
              <a:t>tested</a:t>
            </a:r>
            <a:r>
              <a:rPr lang="fr-CH" sz="1600" dirty="0"/>
              <a:t> </a:t>
            </a:r>
            <a:r>
              <a:rPr lang="fr-CH" sz="1600" dirty="0" err="1" smtClean="0"/>
              <a:t>successfully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8248" y="4455341"/>
            <a:ext cx="2319898" cy="18936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8146" y="1361660"/>
            <a:ext cx="3009384" cy="181360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21944" y="4116787"/>
            <a:ext cx="1842053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dirty="0" smtClean="0"/>
              <a:t>D1 </a:t>
            </a:r>
            <a:r>
              <a:rPr lang="fr-CH" sz="1600" dirty="0" err="1" smtClean="0"/>
              <a:t>dipole</a:t>
            </a:r>
            <a:r>
              <a:rPr lang="fr-CH" sz="1600" dirty="0" smtClean="0"/>
              <a:t> design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2403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 descr="C:\Ofelia\crab cavities\PDR\Figure1_DQW_dressed_cavity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0" r="23716"/>
          <a:stretch/>
        </p:blipFill>
        <p:spPr bwMode="auto">
          <a:xfrm>
            <a:off x="6166519" y="274638"/>
            <a:ext cx="2808312" cy="33843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C:\Ofelia\crab cavities\PDR\ODU\ODU CAVITY 007 - 23-09-201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2" r="27764" b="10567"/>
          <a:stretch/>
        </p:blipFill>
        <p:spPr bwMode="auto">
          <a:xfrm>
            <a:off x="179513" y="1412776"/>
            <a:ext cx="2736304" cy="23762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C:\Ofelia\crab cavities\PDR\calcul_helium_tank_bnl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20887"/>
            <a:ext cx="2880320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03" r="18333" b="58002"/>
          <a:stretch>
            <a:fillRect/>
          </a:stretch>
        </p:blipFill>
        <p:spPr bwMode="auto">
          <a:xfrm>
            <a:off x="467545" y="4121696"/>
            <a:ext cx="2160240" cy="2341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 4 : </a:t>
            </a:r>
            <a:r>
              <a:rPr lang="en-GB" dirty="0" smtClean="0"/>
              <a:t>Progress on cavity </a:t>
            </a:r>
            <a:r>
              <a:rPr lang="en-GB" dirty="0" err="1" smtClean="0"/>
              <a:t>nad</a:t>
            </a:r>
            <a:r>
              <a:rPr lang="en-GB" dirty="0" smtClean="0"/>
              <a:t> </a:t>
            </a:r>
            <a:r>
              <a:rPr lang="en-GB" dirty="0" err="1" smtClean="0"/>
              <a:t>cryomodule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628401" y="2924944"/>
            <a:ext cx="1328447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 smtClean="0"/>
              <a:t>R. Calaga</a:t>
            </a:r>
            <a:endParaRPr lang="en-GB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5742" y="3839344"/>
            <a:ext cx="3700593" cy="2103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CC: </a:t>
            </a:r>
            <a:r>
              <a:rPr lang="fr-CH" dirty="0" err="1" smtClean="0"/>
              <a:t>Cutting</a:t>
            </a:r>
            <a:r>
              <a:rPr lang="fr-CH" dirty="0" smtClean="0"/>
              <a:t> </a:t>
            </a:r>
            <a:r>
              <a:rPr lang="fr-CH" dirty="0" err="1" smtClean="0"/>
              <a:t>metal</a:t>
            </a:r>
            <a:r>
              <a:rPr lang="fr-CH" dirty="0" smtClean="0"/>
              <a:t>!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868" y="1441174"/>
            <a:ext cx="3194620" cy="20693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061" y="1436179"/>
            <a:ext cx="1885726" cy="20742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8139" y="1436180"/>
            <a:ext cx="3684609" cy="20742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85433" y="1108584"/>
            <a:ext cx="5426765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RF </a:t>
            </a:r>
            <a:r>
              <a:rPr lang="fr-CH" dirty="0" err="1" smtClean="0"/>
              <a:t>Dipole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233" y="4142396"/>
            <a:ext cx="2867255" cy="18997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7822" y="4163145"/>
            <a:ext cx="3113929" cy="18790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96539" y="4142396"/>
            <a:ext cx="1692917" cy="23841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85433" y="3783072"/>
            <a:ext cx="542676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Double Quarter </a:t>
            </a:r>
            <a:r>
              <a:rPr lang="fr-CH" dirty="0" err="1" smtClean="0"/>
              <a:t>Wave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10411" y="274638"/>
            <a:ext cx="2702680" cy="7497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566" y="256886"/>
            <a:ext cx="701182" cy="90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72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 SPS tests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751388"/>
            <a:ext cx="77628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G:\Departments\AB\Groups\RF\Sections\PM\RF FPC\coupleur crab cavities\photo 400MHz\DSCF192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8760"/>
            <a:ext cx="1979712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5400600" cy="28803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1" y="4148264"/>
            <a:ext cx="200770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New place in BA6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Diascussion</a:t>
            </a:r>
            <a:r>
              <a:rPr lang="fr-CH" dirty="0" smtClean="0"/>
              <a:t> </a:t>
            </a:r>
            <a:r>
              <a:rPr lang="fr-CH" dirty="0" err="1" smtClean="0"/>
              <a:t>started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local </a:t>
            </a:r>
            <a:r>
              <a:rPr lang="fr-CH" dirty="0" err="1" smtClean="0"/>
              <a:t>authority</a:t>
            </a:r>
            <a:r>
              <a:rPr lang="fr-CH" dirty="0" smtClean="0"/>
              <a:t> for Civil </a:t>
            </a:r>
            <a:r>
              <a:rPr lang="fr-CH" dirty="0" err="1" smtClean="0"/>
              <a:t>Engineer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63" y="1245705"/>
            <a:ext cx="8645066" cy="506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24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New </a:t>
            </a:r>
            <a:r>
              <a:rPr lang="fr-CH" dirty="0" err="1" smtClean="0"/>
              <a:t>Gallery</a:t>
            </a:r>
            <a:r>
              <a:rPr lang="fr-CH" dirty="0" smtClean="0"/>
              <a:t> and new Tunnel (300 m) </a:t>
            </a:r>
            <a:r>
              <a:rPr lang="fr-CH" dirty="0" err="1" smtClean="0"/>
              <a:t>along</a:t>
            </a:r>
            <a:r>
              <a:rPr lang="fr-CH" dirty="0" smtClean="0"/>
              <a:t> the IP1 and IP5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92" y="1358316"/>
            <a:ext cx="8168208" cy="501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25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0770" y="1099677"/>
            <a:ext cx="2623534" cy="37053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807" y="1099677"/>
            <a:ext cx="6430460" cy="3611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53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HL-LHC Baseline </a:t>
            </a:r>
            <a:r>
              <a:rPr lang="en-GB" sz="3200" dirty="0" smtClean="0"/>
              <a:t>Parameters</a:t>
            </a:r>
            <a:br>
              <a:rPr lang="en-GB" sz="3200" dirty="0" smtClean="0"/>
            </a:br>
            <a:r>
              <a:rPr lang="en-GB" sz="3200" dirty="0" smtClean="0"/>
              <a:t>WP2 charge – PLC webpage</a:t>
            </a:r>
            <a:endParaRPr lang="en-GB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189038"/>
          <a:ext cx="8264105" cy="54781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2437"/>
                <a:gridCol w="1079993"/>
                <a:gridCol w="1120821"/>
                <a:gridCol w="949388"/>
                <a:gridCol w="92146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Parameter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Nominal LHC​ (design report)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HL-LHC 25ns </a:t>
                      </a:r>
                    </a:p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(standard)​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HL-LHC 25 ns</a:t>
                      </a: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(BCMS)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HL-LHC 50ns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Beam energy in collision [TeV]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baseline="-25000" dirty="0" err="1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1.15E+11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​2.2E+11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2.2E11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3.5E+11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strike="noStrike" dirty="0" err="1" smtClean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baseline="-25000" dirty="0" err="1" smtClean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US" sz="1200" u="none" strike="noStrike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​2808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​2748</a:t>
                      </a:r>
                      <a:r>
                        <a:rPr lang="en-US" sz="1200" b="1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2604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​1404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Number of collisions at IP1 and IP5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2808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2736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2592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1404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baseline="-25000" dirty="0" err="1">
                          <a:solidFill>
                            <a:schemeClr val="tx1"/>
                          </a:solidFill>
                          <a:effectLst/>
                        </a:rPr>
                        <a:t>tot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3.2E+14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6.0E+14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5.7E+14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4.9E+14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beam current [A]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​0.58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1.09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1.03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0.89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x-ing angle [</a:t>
                      </a:r>
                      <a:r>
                        <a:rPr lang="el-GR" sz="1200" u="none" strike="noStrike">
                          <a:solidFill>
                            <a:schemeClr val="tx1"/>
                          </a:solidFill>
                          <a:effectLst/>
                        </a:rPr>
                        <a:t>μ</a:t>
                      </a:r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rad]​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285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590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590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590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209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beam separation [</a:t>
                      </a:r>
                      <a:r>
                        <a:rPr lang="el-GR" sz="1200" u="none" strike="noStrike">
                          <a:solidFill>
                            <a:schemeClr val="tx1"/>
                          </a:solidFill>
                          <a:effectLst/>
                        </a:rPr>
                        <a:t>σ]</a:t>
                      </a:r>
                      <a:endParaRPr lang="el-GR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9.4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12.5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12.5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11.4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ctr"/>
                      <a:r>
                        <a:rPr lang="el-GR" sz="1200" u="none" strike="noStrike">
                          <a:solidFill>
                            <a:schemeClr val="tx1"/>
                          </a:solidFill>
                          <a:effectLst/>
                        </a:rPr>
                        <a:t>β</a:t>
                      </a:r>
                      <a:r>
                        <a:rPr lang="el-GR" sz="1200" u="none" strike="noStrike" baseline="30000">
                          <a:solidFill>
                            <a:schemeClr val="tx1"/>
                          </a:solidFill>
                          <a:effectLst/>
                        </a:rPr>
                        <a:t>*</a:t>
                      </a:r>
                      <a:r>
                        <a:rPr lang="el-GR" sz="1200" u="none" strike="noStrike">
                          <a:solidFill>
                            <a:schemeClr val="tx1"/>
                          </a:solidFill>
                          <a:effectLst/>
                        </a:rPr>
                        <a:t> [</a:t>
                      </a:r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m]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0.55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​0.15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0.15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​0.15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17170">
                <a:tc>
                  <a:txBody>
                    <a:bodyPr/>
                    <a:lstStyle/>
                    <a:p>
                      <a:pPr algn="l" fontAlgn="ctr"/>
                      <a:r>
                        <a:rPr lang="el-G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ε</a:t>
                      </a:r>
                      <a:r>
                        <a:rPr lang="en-US" sz="1200" u="none" strike="noStrike" baseline="-25000" dirty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[</a:t>
                      </a:r>
                      <a:r>
                        <a:rPr lang="el-G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μ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m]​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3.75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​2.50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2.50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l-G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ε</a:t>
                      </a:r>
                      <a:r>
                        <a:rPr lang="en-US" sz="1200" u="none" strike="noStrike" baseline="-25000" dirty="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[eVs]​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2.50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2.50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2.50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2.50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r.m.s. bunch 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length [m]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7.55E-02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Piwinski</a:t>
                      </a:r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angle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0.65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3.14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3.14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2.87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Geometric loss factor R0  without crab-cavity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0.836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0.305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0.305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0.331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Geometric loss factor R1 with</a:t>
                      </a:r>
                      <a:r>
                        <a:rPr lang="en-GB" sz="1200" b="1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crab-cavity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(0.981)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0.829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0.829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0.838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solidFill>
                            <a:schemeClr val="tx1"/>
                          </a:solidFill>
                          <a:effectLst/>
                        </a:rPr>
                        <a:t>beam-beam / IP without Crab Cavity 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3.1E-03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​3.3E-03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​3.3E-03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4.7E-03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solidFill>
                            <a:schemeClr val="tx1"/>
                          </a:solidFill>
                          <a:effectLst/>
                        </a:rPr>
                        <a:t>beam-beam / IP with Crab cavity 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3.8E-03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1.1E-02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1.1E-02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1.4E-02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Peak Luminosity without 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crab-cavity [cm</a:t>
                      </a:r>
                      <a:r>
                        <a:rPr lang="en-GB" sz="1200" u="none" strike="noStrike" baseline="30000" dirty="0" smtClean="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r>
                        <a:rPr lang="en-GB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1.00E+34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7.18E+34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6.80E+34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8.44E+34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Virtual Luminosity with</a:t>
                      </a:r>
                      <a:r>
                        <a:rPr lang="pt-BR" sz="120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crab-cavity</a:t>
                      </a:r>
                      <a:r>
                        <a:rPr lang="pt-BR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: Lpeak*R1/R0   </a:t>
                      </a:r>
                      <a:r>
                        <a:rPr lang="pt-B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[cm</a:t>
                      </a:r>
                      <a:r>
                        <a:rPr lang="pt-BR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r>
                        <a:rPr lang="pt-B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 s</a:t>
                      </a:r>
                      <a:r>
                        <a:rPr lang="pt-BR" sz="12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pt-BR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pt-BR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(1.18E+34)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19.54E+34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18.52E+34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21.38E+34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Events / crossing without </a:t>
                      </a:r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levelling w/o</a:t>
                      </a:r>
                      <a:r>
                        <a:rPr lang="en-US" sz="1200" u="none" strike="noStrike" baseline="0" dirty="0" smtClean="0">
                          <a:solidFill>
                            <a:schemeClr val="tx1"/>
                          </a:solidFill>
                          <a:effectLst/>
                        </a:rPr>
                        <a:t> crab-cavity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​27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198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454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86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Levelled Luminosity [cm</a:t>
                      </a:r>
                      <a:r>
                        <a:rPr lang="en-US" sz="1200" u="none" strike="noStrike" baseline="30000">
                          <a:solidFill>
                            <a:schemeClr val="tx1"/>
                          </a:solidFill>
                          <a:effectLst/>
                        </a:rPr>
                        <a:t>-2</a:t>
                      </a:r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 s</a:t>
                      </a:r>
                      <a:r>
                        <a:rPr lang="en-US" sz="1200" u="none" strike="noStrike" baseline="30000">
                          <a:solidFill>
                            <a:schemeClr val="tx1"/>
                          </a:solidFill>
                          <a:effectLst/>
                        </a:rPr>
                        <a:t>-1</a:t>
                      </a:r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 b="0" i="0" u="none" strike="noStrike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​</a:t>
                      </a:r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5.00E+34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5.00E34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2.50E+34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Events / crossing (with </a:t>
                      </a:r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levelling and crab-cavities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for HL-LHC)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138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135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Peak line</a:t>
                      </a: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density of pile up event [</a:t>
                      </a:r>
                      <a:r>
                        <a:rPr lang="en-GB" sz="1200" b="0" i="0" u="none" strike="noStrike" baseline="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evt</a:t>
                      </a: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/mm] (max over stable beam)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0.21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1.25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1.31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1.20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Levelling </a:t>
                      </a:r>
                      <a:r>
                        <a:rPr lang="en-GB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time [h] (assuming no emittance growth)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8.3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7.6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18.0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5" name="Oval 24"/>
          <p:cNvSpPr/>
          <p:nvPr/>
        </p:nvSpPr>
        <p:spPr>
          <a:xfrm>
            <a:off x="5819973" y="2694543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834660" y="3317461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5745187" y="4321594"/>
            <a:ext cx="1090343" cy="49715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830867" y="6026187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955" y="253187"/>
            <a:ext cx="2219325" cy="69931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30" name="TextBox 29"/>
          <p:cNvSpPr txBox="1"/>
          <p:nvPr/>
        </p:nvSpPr>
        <p:spPr>
          <a:xfrm>
            <a:off x="2518348" y="3241443"/>
            <a:ext cx="2132582" cy="369332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prstClr val="white"/>
                </a:solidFill>
                <a:latin typeface="Calibri"/>
              </a:rPr>
              <a:t>New IT Quads &amp; ATS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8021853" y="2190563"/>
            <a:ext cx="178714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>
                <a:solidFill>
                  <a:prstClr val="white"/>
                </a:solidFill>
                <a:latin typeface="Calibri"/>
              </a:rPr>
              <a:t>Collision values</a:t>
            </a:r>
            <a:endParaRPr lang="en-GB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5802503" y="1771463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5830871" y="3520551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5819973" y="6443236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25798" y="4378985"/>
            <a:ext cx="2147305" cy="369332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Crab Cavity required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39048" y="2098426"/>
            <a:ext cx="1371514" cy="369332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LIU required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74898" y="2624177"/>
            <a:ext cx="267603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Impedance, efficiency etc.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74738" y="5900042"/>
            <a:ext cx="1888274" cy="369332"/>
          </a:xfrm>
          <a:prstGeom prst="rect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prstClr val="white"/>
                </a:solidFill>
                <a:latin typeface="Calibri"/>
              </a:rPr>
              <a:t>Levelling</a:t>
            </a:r>
            <a:r>
              <a:rPr lang="fr-CH" b="1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fr-CH" b="1" dirty="0">
                <a:solidFill>
                  <a:prstClr val="white"/>
                </a:solidFill>
                <a:latin typeface="Calibri"/>
              </a:rPr>
              <a:t>required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5830871" y="5391187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68981" y="6291618"/>
            <a:ext cx="423201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Efficiency requires long fill times (ca. 10h)!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 rot="20794110">
            <a:off x="1961817" y="4115061"/>
            <a:ext cx="5922583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3200" b="1" dirty="0" smtClean="0"/>
              <a:t>This </a:t>
            </a:r>
            <a:r>
              <a:rPr lang="fr-CH" sz="3200" b="1" dirty="0" err="1" smtClean="0"/>
              <a:t>makes</a:t>
            </a:r>
            <a:r>
              <a:rPr lang="fr-CH" sz="3200" b="1" dirty="0" smtClean="0"/>
              <a:t> 250 fb</a:t>
            </a:r>
            <a:r>
              <a:rPr lang="fr-CH" sz="3200" b="1" baseline="30000" dirty="0" smtClean="0"/>
              <a:t>-1</a:t>
            </a:r>
            <a:r>
              <a:rPr lang="fr-CH" sz="3200" b="1" dirty="0" smtClean="0"/>
              <a:t>/y a </a:t>
            </a:r>
            <a:r>
              <a:rPr lang="fr-CH" sz="3200" b="1" dirty="0" err="1" smtClean="0"/>
              <a:t>solid</a:t>
            </a:r>
            <a:r>
              <a:rPr lang="fr-CH" sz="3200" b="1" dirty="0" smtClean="0"/>
              <a:t> goal</a:t>
            </a:r>
            <a:endParaRPr lang="en-GB" sz="32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0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In-</a:t>
            </a:r>
            <a:r>
              <a:rPr lang="fr-CH" dirty="0" err="1" smtClean="0"/>
              <a:t>kind</a:t>
            </a:r>
            <a:r>
              <a:rPr lang="fr-CH" dirty="0" smtClean="0"/>
              <a:t> contribution and Collaboration for HW design and prototypes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43" y="1623913"/>
            <a:ext cx="8748465" cy="24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07" y="4221088"/>
            <a:ext cx="5579293" cy="1942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630" y="25794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905" y="221366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386" y="456478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109" y="195339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42" y="4485015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224" y="20440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904" y="210261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190" y="2443980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223" y="232141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1619" y="270014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20" y="488269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816" y="242509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20414" y="4288480"/>
            <a:ext cx="3254065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Q1-Q3 : R&amp;D, Design, Prototypes and in-</a:t>
            </a:r>
            <a:r>
              <a:rPr lang="fr-CH" dirty="0" err="1" smtClean="0"/>
              <a:t>kind</a:t>
            </a:r>
            <a:r>
              <a:rPr lang="fr-CH" dirty="0" smtClean="0"/>
              <a:t> </a:t>
            </a:r>
            <a:r>
              <a:rPr lang="fr-CH" b="1" dirty="0" smtClean="0"/>
              <a:t>USA</a:t>
            </a:r>
          </a:p>
          <a:p>
            <a:r>
              <a:rPr lang="fr-CH" dirty="0" smtClean="0"/>
              <a:t>D1 : </a:t>
            </a:r>
            <a:r>
              <a:rPr lang="fr-CH" dirty="0"/>
              <a:t>R&amp;D, Design, </a:t>
            </a:r>
            <a:r>
              <a:rPr lang="fr-CH" dirty="0" smtClean="0"/>
              <a:t>Prototypes </a:t>
            </a:r>
            <a:r>
              <a:rPr lang="fr-CH" dirty="0"/>
              <a:t>and in-</a:t>
            </a:r>
            <a:r>
              <a:rPr lang="fr-CH" dirty="0" err="1"/>
              <a:t>kind</a:t>
            </a:r>
            <a:r>
              <a:rPr lang="fr-CH" dirty="0"/>
              <a:t> </a:t>
            </a:r>
            <a:r>
              <a:rPr lang="fr-CH" b="1" dirty="0" smtClean="0"/>
              <a:t>JP</a:t>
            </a:r>
          </a:p>
          <a:p>
            <a:r>
              <a:rPr lang="fr-CH" dirty="0" smtClean="0"/>
              <a:t>MCBX : Design and Prototype </a:t>
            </a:r>
            <a:r>
              <a:rPr lang="fr-CH" b="1" dirty="0" smtClean="0"/>
              <a:t>ES</a:t>
            </a:r>
          </a:p>
          <a:p>
            <a:r>
              <a:rPr lang="fr-CH" dirty="0" smtClean="0"/>
              <a:t>HO Correctors: Design and Prototypes </a:t>
            </a:r>
            <a:r>
              <a:rPr lang="fr-CH" b="1" dirty="0" smtClean="0"/>
              <a:t>IT</a:t>
            </a:r>
          </a:p>
          <a:p>
            <a:r>
              <a:rPr lang="fr-CH" dirty="0" smtClean="0"/>
              <a:t>Q4 : Design and Prototype </a:t>
            </a:r>
            <a:r>
              <a:rPr lang="fr-CH" b="1" dirty="0" smtClean="0"/>
              <a:t>FR</a:t>
            </a:r>
            <a:endParaRPr lang="en-GB" b="1" dirty="0"/>
          </a:p>
        </p:txBody>
      </p:sp>
      <p:pic>
        <p:nvPicPr>
          <p:cNvPr id="24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21" y="464097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1303" y="47684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92474" y="6227472"/>
            <a:ext cx="3358551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 : R&amp;D, Design and in-</a:t>
            </a:r>
            <a:r>
              <a:rPr lang="fr-CH" dirty="0" err="1" smtClean="0"/>
              <a:t>kind</a:t>
            </a:r>
            <a:r>
              <a:rPr lang="fr-CH" dirty="0" smtClean="0"/>
              <a:t>  </a:t>
            </a:r>
            <a:r>
              <a:rPr lang="fr-CH" b="1" dirty="0" smtClean="0"/>
              <a:t>USA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487629" y="6227472"/>
            <a:ext cx="2432785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 : R&amp;D and Design </a:t>
            </a:r>
            <a:r>
              <a:rPr lang="fr-CH" b="1" dirty="0" smtClean="0"/>
              <a:t>UK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8515350" y="3402722"/>
            <a:ext cx="704850" cy="483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rtlCol="0" anchor="ctr"/>
          <a:lstStyle/>
          <a:p>
            <a:pPr algn="ctr"/>
            <a:r>
              <a:rPr lang="fr-CH" sz="1000" b="1" dirty="0" smtClean="0"/>
              <a:t>ATLAS</a:t>
            </a:r>
          </a:p>
          <a:p>
            <a:pPr algn="ctr"/>
            <a:r>
              <a:rPr lang="fr-CH" sz="1000" b="1" dirty="0" smtClean="0"/>
              <a:t>CMS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277897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Collaborations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199" y="484500"/>
            <a:ext cx="4390869" cy="5827460"/>
          </a:xfrm>
        </p:spPr>
        <p:txBody>
          <a:bodyPr>
            <a:normAutofit fontScale="92500" lnSpcReduction="10000"/>
          </a:bodyPr>
          <a:lstStyle/>
          <a:p>
            <a:r>
              <a:rPr lang="fr-CH" sz="2600" b="1" dirty="0" smtClean="0">
                <a:solidFill>
                  <a:schemeClr val="tx1"/>
                </a:solidFill>
              </a:rPr>
              <a:t>In addition to the FP7-HiLumi LHC (CERN </a:t>
            </a:r>
            <a:r>
              <a:rPr lang="fr-CH" sz="2600" b="1" dirty="0" err="1" smtClean="0">
                <a:solidFill>
                  <a:schemeClr val="tx1"/>
                </a:solidFill>
              </a:rPr>
              <a:t>contracts</a:t>
            </a:r>
            <a:r>
              <a:rPr lang="fr-CH" sz="2600" b="1" dirty="0">
                <a:solidFill>
                  <a:schemeClr val="tx1"/>
                </a:solidFill>
              </a:rPr>
              <a:t>)</a:t>
            </a:r>
            <a:r>
              <a:rPr lang="fr-CH" sz="2600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fr-CH" sz="2000" dirty="0" smtClean="0"/>
              <a:t>CEA (FR) for Q4 Design &amp; proto (</a:t>
            </a:r>
            <a:r>
              <a:rPr lang="fr-CH" sz="2000" dirty="0" err="1" smtClean="0"/>
              <a:t>also</a:t>
            </a:r>
            <a:r>
              <a:rPr lang="fr-CH" sz="2000" dirty="0" smtClean="0"/>
              <a:t> </a:t>
            </a:r>
            <a:r>
              <a:rPr lang="fr-CH" sz="2000" dirty="0" err="1" smtClean="0"/>
              <a:t>completion</a:t>
            </a:r>
            <a:r>
              <a:rPr lang="fr-CH" sz="2000" dirty="0" smtClean="0"/>
              <a:t> Fresca2 </a:t>
            </a:r>
            <a:r>
              <a:rPr lang="fr-CH" sz="2000" dirty="0" err="1" smtClean="0"/>
              <a:t>technological</a:t>
            </a:r>
            <a:r>
              <a:rPr lang="fr-CH" sz="2000" dirty="0" smtClean="0"/>
              <a:t> </a:t>
            </a:r>
            <a:r>
              <a:rPr lang="fr-CH" sz="2000" dirty="0" err="1" smtClean="0"/>
              <a:t>demo</a:t>
            </a:r>
            <a:r>
              <a:rPr lang="fr-CH" sz="2000" dirty="0" smtClean="0"/>
              <a:t>)</a:t>
            </a:r>
          </a:p>
          <a:p>
            <a:r>
              <a:rPr lang="fr-CH" sz="2000" dirty="0" smtClean="0"/>
              <a:t>INFN-Milano (IT): HO Corrector </a:t>
            </a:r>
            <a:r>
              <a:rPr lang="fr-CH" sz="2000" dirty="0" err="1" smtClean="0"/>
              <a:t>magnets</a:t>
            </a:r>
            <a:r>
              <a:rPr lang="fr-CH" sz="2000" dirty="0" smtClean="0"/>
              <a:t> Design and Prototypes</a:t>
            </a:r>
          </a:p>
          <a:p>
            <a:r>
              <a:rPr lang="fr-CH" sz="2000" dirty="0" smtClean="0"/>
              <a:t>INFN-Genova (IT): D2 Design</a:t>
            </a:r>
          </a:p>
          <a:p>
            <a:r>
              <a:rPr lang="fr-CH" sz="2000" dirty="0" smtClean="0"/>
              <a:t>CIEMAT (ES): IT </a:t>
            </a:r>
            <a:r>
              <a:rPr lang="fr-CH" sz="2000" dirty="0" err="1" smtClean="0"/>
              <a:t>Orbit</a:t>
            </a:r>
            <a:r>
              <a:rPr lang="fr-CH" sz="2000" dirty="0" smtClean="0"/>
              <a:t> corrector </a:t>
            </a:r>
            <a:r>
              <a:rPr lang="fr-CH" sz="2000" dirty="0" err="1" smtClean="0"/>
              <a:t>magnet</a:t>
            </a:r>
            <a:r>
              <a:rPr lang="fr-CH" sz="2000" dirty="0" smtClean="0"/>
              <a:t> (</a:t>
            </a:r>
            <a:r>
              <a:rPr lang="fr-CH" sz="2000" dirty="0" err="1" smtClean="0"/>
              <a:t>nested</a:t>
            </a:r>
            <a:r>
              <a:rPr lang="fr-CH" sz="2000" dirty="0" smtClean="0"/>
              <a:t>) </a:t>
            </a:r>
            <a:r>
              <a:rPr lang="fr-CH" sz="2000" dirty="0" err="1"/>
              <a:t>d</a:t>
            </a:r>
            <a:r>
              <a:rPr lang="fr-CH" sz="2000" dirty="0" err="1" smtClean="0"/>
              <a:t>esing</a:t>
            </a:r>
            <a:r>
              <a:rPr lang="fr-CH" sz="2000" dirty="0" smtClean="0"/>
              <a:t> and prototype</a:t>
            </a:r>
            <a:endParaRPr lang="en-GB" sz="2000" dirty="0" smtClean="0"/>
          </a:p>
          <a:p>
            <a:r>
              <a:rPr lang="fr-CH" sz="2000" dirty="0" err="1" smtClean="0"/>
              <a:t>UniMan</a:t>
            </a:r>
            <a:r>
              <a:rPr lang="fr-CH" sz="2000" dirty="0" smtClean="0"/>
              <a:t>, </a:t>
            </a:r>
            <a:r>
              <a:rPr lang="fr-CH" sz="2000" dirty="0" err="1" smtClean="0"/>
              <a:t>UniLiv</a:t>
            </a:r>
            <a:r>
              <a:rPr lang="fr-CH" sz="2000" dirty="0" smtClean="0"/>
              <a:t>, </a:t>
            </a:r>
            <a:r>
              <a:rPr lang="fr-CH" sz="2000" dirty="0" err="1" smtClean="0"/>
              <a:t>UniLanc</a:t>
            </a:r>
            <a:r>
              <a:rPr lang="fr-CH" sz="2000" dirty="0" smtClean="0"/>
              <a:t>, STFC, SOTON … </a:t>
            </a:r>
            <a:r>
              <a:rPr lang="fr-CH" sz="2000" dirty="0" smtClean="0"/>
              <a:t>(UK)  for </a:t>
            </a:r>
            <a:r>
              <a:rPr lang="fr-CH" sz="2000" dirty="0" err="1" smtClean="0"/>
              <a:t>collimators</a:t>
            </a:r>
            <a:r>
              <a:rPr lang="fr-CH" sz="2000" dirty="0" smtClean="0"/>
              <a:t>, CC, SC links </a:t>
            </a:r>
            <a:endParaRPr lang="fr-CH" sz="2000" dirty="0" smtClean="0"/>
          </a:p>
          <a:p>
            <a:r>
              <a:rPr lang="fr-CH" sz="2000" dirty="0" err="1" smtClean="0"/>
              <a:t>UniGE</a:t>
            </a:r>
            <a:r>
              <a:rPr lang="fr-CH" sz="2000" dirty="0"/>
              <a:t> </a:t>
            </a:r>
            <a:r>
              <a:rPr lang="fr-CH" sz="2000" dirty="0" smtClean="0"/>
              <a:t>(CH), Uni. Bratislava (SK), Twente </a:t>
            </a:r>
            <a:r>
              <a:rPr lang="fr-CH" sz="2000" dirty="0" err="1" smtClean="0"/>
              <a:t>Univ</a:t>
            </a:r>
            <a:r>
              <a:rPr lang="fr-CH" sz="2000" dirty="0" smtClean="0"/>
              <a:t>. (NL) for </a:t>
            </a:r>
            <a:r>
              <a:rPr lang="fr-CH" sz="2000" dirty="0" smtClean="0"/>
              <a:t>Nb3Sn</a:t>
            </a:r>
          </a:p>
          <a:p>
            <a:r>
              <a:rPr lang="fr-CH" sz="2000" dirty="0" smtClean="0"/>
              <a:t>KEK for D1 support and CC </a:t>
            </a:r>
            <a:r>
              <a:rPr lang="fr-CH" sz="2000" dirty="0" err="1" smtClean="0"/>
              <a:t>polishing</a:t>
            </a:r>
            <a:endParaRPr lang="fr-CH" sz="2000" dirty="0" smtClean="0"/>
          </a:p>
          <a:p>
            <a:r>
              <a:rPr lang="fr-CH" sz="2000" dirty="0" err="1" smtClean="0"/>
              <a:t>Greece</a:t>
            </a:r>
            <a:r>
              <a:rPr lang="fr-CH" sz="2000" dirty="0" smtClean="0"/>
              <a:t> and </a:t>
            </a:r>
            <a:r>
              <a:rPr lang="fr-CH" sz="2000" dirty="0" err="1" smtClean="0"/>
              <a:t>Sweden</a:t>
            </a:r>
            <a:r>
              <a:rPr lang="fr-CH" sz="2000" dirty="0" smtClean="0"/>
              <a:t> </a:t>
            </a:r>
            <a:r>
              <a:rPr lang="fr-CH" sz="2000" dirty="0" err="1" smtClean="0"/>
              <a:t>under</a:t>
            </a:r>
            <a:r>
              <a:rPr lang="fr-CH" sz="2000" dirty="0" smtClean="0"/>
              <a:t> discussion</a:t>
            </a:r>
          </a:p>
          <a:p>
            <a:endParaRPr lang="fr-CH" sz="20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69" y="1317294"/>
            <a:ext cx="4038600" cy="4499292"/>
          </a:xfrm>
        </p:spPr>
      </p:pic>
    </p:spTree>
    <p:extLst>
      <p:ext uri="{BB962C8B-B14F-4D97-AF65-F5344CB8AC3E}">
        <p14:creationId xmlns:p14="http://schemas.microsoft.com/office/powerpoint/2010/main" val="256007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Status</a:t>
            </a:r>
            <a:r>
              <a:rPr lang="fr-CH" dirty="0" smtClean="0"/>
              <a:t> of </a:t>
            </a:r>
            <a:r>
              <a:rPr lang="fr-CH" dirty="0" err="1" smtClean="0"/>
              <a:t>approval</a:t>
            </a:r>
            <a:r>
              <a:rPr lang="fr-CH" dirty="0" smtClean="0"/>
              <a:t> and Budget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dirty="0" smtClean="0"/>
              <a:t>March 2011: first budget </a:t>
            </a:r>
            <a:r>
              <a:rPr lang="fr-CH" dirty="0" err="1" smtClean="0"/>
              <a:t>evaluation</a:t>
            </a:r>
            <a:r>
              <a:rPr lang="fr-CH" dirty="0" smtClean="0"/>
              <a:t> of </a:t>
            </a:r>
            <a:r>
              <a:rPr lang="fr-CH" dirty="0" smtClean="0">
                <a:sym typeface="Symbol" panose="05050102010706020507" pitchFamily="18" charset="2"/>
              </a:rPr>
              <a:t></a:t>
            </a:r>
            <a:r>
              <a:rPr lang="fr-CH" dirty="0" smtClean="0"/>
              <a:t>830 MCHF</a:t>
            </a:r>
          </a:p>
          <a:p>
            <a:r>
              <a:rPr lang="fr-CH" dirty="0" smtClean="0"/>
              <a:t>May </a:t>
            </a:r>
            <a:r>
              <a:rPr lang="fr-CH" dirty="0" smtClean="0"/>
              <a:t>2013 Brussel : </a:t>
            </a:r>
            <a:r>
              <a:rPr lang="fr-CH" dirty="0" err="1" smtClean="0"/>
              <a:t>approval</a:t>
            </a:r>
            <a:r>
              <a:rPr lang="fr-CH" dirty="0" smtClean="0"/>
              <a:t> by Council as </a:t>
            </a:r>
            <a:r>
              <a:rPr lang="fr-CH" dirty="0" smtClean="0"/>
              <a:t>EU</a:t>
            </a:r>
            <a:endParaRPr lang="fr-CH" dirty="0" smtClean="0"/>
          </a:p>
          <a:p>
            <a:r>
              <a:rPr lang="fr-CH" dirty="0" err="1" smtClean="0"/>
              <a:t>June</a:t>
            </a:r>
            <a:r>
              <a:rPr lang="fr-CH" dirty="0" smtClean="0"/>
              <a:t> </a:t>
            </a:r>
            <a:r>
              <a:rPr lang="fr-CH" dirty="0"/>
              <a:t>2013: first construction money for HL-LHC in the CERN </a:t>
            </a:r>
            <a:r>
              <a:rPr lang="fr-CH" dirty="0" smtClean="0"/>
              <a:t>MTP</a:t>
            </a:r>
            <a:endParaRPr lang="fr-CH" dirty="0"/>
          </a:p>
          <a:p>
            <a:r>
              <a:rPr lang="fr-CH" dirty="0" smtClean="0"/>
              <a:t>In 2014 HiLumi LHC </a:t>
            </a:r>
            <a:r>
              <a:rPr lang="fr-CH" dirty="0" err="1" smtClean="0"/>
              <a:t>established</a:t>
            </a:r>
            <a:r>
              <a:rPr lang="fr-CH" dirty="0" smtClean="0"/>
              <a:t> as 1st US </a:t>
            </a:r>
            <a:r>
              <a:rPr lang="fr-CH" dirty="0" err="1" smtClean="0"/>
              <a:t>priority</a:t>
            </a:r>
            <a:r>
              <a:rPr lang="fr-CH" dirty="0" smtClean="0"/>
              <a:t> by P5, </a:t>
            </a:r>
            <a:r>
              <a:rPr lang="fr-CH" dirty="0" err="1" smtClean="0"/>
              <a:t>process</a:t>
            </a:r>
            <a:r>
              <a:rPr lang="fr-CH" dirty="0" smtClean="0"/>
              <a:t> </a:t>
            </a:r>
            <a:r>
              <a:rPr lang="fr-CH" dirty="0" err="1" smtClean="0"/>
              <a:t>under</a:t>
            </a:r>
            <a:r>
              <a:rPr lang="fr-CH" dirty="0" smtClean="0"/>
              <a:t> </a:t>
            </a:r>
            <a:r>
              <a:rPr lang="fr-CH" dirty="0" err="1" smtClean="0"/>
              <a:t>way</a:t>
            </a:r>
            <a:endParaRPr lang="fr-CH" dirty="0" smtClean="0"/>
          </a:p>
          <a:p>
            <a:r>
              <a:rPr lang="fr-CH" dirty="0" err="1" smtClean="0"/>
              <a:t>June</a:t>
            </a:r>
            <a:r>
              <a:rPr lang="fr-CH" dirty="0" smtClean="0"/>
              <a:t> 2014: </a:t>
            </a:r>
            <a:r>
              <a:rPr lang="fr-CH" dirty="0" err="1" smtClean="0"/>
              <a:t>approval</a:t>
            </a:r>
            <a:r>
              <a:rPr lang="fr-CH" dirty="0" smtClean="0"/>
              <a:t> of MTP 2014-2018 </a:t>
            </a:r>
            <a:r>
              <a:rPr lang="fr-CH" dirty="0" err="1" smtClean="0"/>
              <a:t>with</a:t>
            </a:r>
            <a:r>
              <a:rPr lang="fr-CH" dirty="0" smtClean="0"/>
              <a:t> HL-LHC as main CERN </a:t>
            </a:r>
            <a:r>
              <a:rPr lang="fr-CH" dirty="0" err="1" smtClean="0"/>
              <a:t>project</a:t>
            </a:r>
            <a:r>
              <a:rPr lang="fr-CH" dirty="0" smtClean="0"/>
              <a:t> for the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decade</a:t>
            </a:r>
            <a:r>
              <a:rPr lang="fr-CH" dirty="0" smtClean="0"/>
              <a:t>. </a:t>
            </a:r>
            <a:r>
              <a:rPr lang="fr-CH" dirty="0" err="1" smtClean="0"/>
              <a:t>Provsion</a:t>
            </a:r>
            <a:r>
              <a:rPr lang="fr-CH" dirty="0" smtClean="0"/>
              <a:t> </a:t>
            </a:r>
            <a:r>
              <a:rPr lang="fr-CH" dirty="0" err="1" smtClean="0"/>
              <a:t>ofr</a:t>
            </a:r>
            <a:r>
              <a:rPr lang="fr-CH" dirty="0" smtClean="0"/>
              <a:t> </a:t>
            </a:r>
            <a:r>
              <a:rPr lang="fr-CH" dirty="0" err="1" smtClean="0"/>
              <a:t>CtC</a:t>
            </a:r>
            <a:r>
              <a:rPr lang="fr-CH" dirty="0" smtClean="0"/>
              <a:t> (till 2025 for 740 MCHF)</a:t>
            </a:r>
            <a:endParaRPr lang="fr-CH" dirty="0" smtClean="0"/>
          </a:p>
          <a:p>
            <a:r>
              <a:rPr lang="fr-CH" b="1" dirty="0" smtClean="0">
                <a:solidFill>
                  <a:srgbClr val="FF0000"/>
                </a:solidFill>
              </a:rPr>
              <a:t>MTP 2016-2020 : discussion in </a:t>
            </a:r>
            <a:r>
              <a:rPr lang="fr-CH" b="1" dirty="0" err="1" smtClean="0">
                <a:solidFill>
                  <a:srgbClr val="FF0000"/>
                </a:solidFill>
              </a:rPr>
              <a:t>June</a:t>
            </a:r>
            <a:r>
              <a:rPr lang="fr-CH" b="1" dirty="0" smtClean="0">
                <a:solidFill>
                  <a:srgbClr val="FF0000"/>
                </a:solidFill>
              </a:rPr>
              <a:t> – for vote </a:t>
            </a:r>
            <a:r>
              <a:rPr lang="fr-CH" b="1" dirty="0" err="1" smtClean="0">
                <a:solidFill>
                  <a:srgbClr val="FF0000"/>
                </a:solidFill>
              </a:rPr>
              <a:t>inSeptember</a:t>
            </a:r>
            <a:r>
              <a:rPr lang="fr-CH" b="1" dirty="0" smtClean="0">
                <a:solidFill>
                  <a:srgbClr val="FF0000"/>
                </a:solidFill>
              </a:rPr>
              <a:t> 2015</a:t>
            </a:r>
            <a:endParaRPr lang="fr-CH" dirty="0" smtClean="0"/>
          </a:p>
          <a:p>
            <a:pPr lvl="2"/>
            <a:r>
              <a:rPr lang="fr-CH" dirty="0"/>
              <a:t>F</a:t>
            </a:r>
            <a:r>
              <a:rPr lang="fr-CH" dirty="0" smtClean="0"/>
              <a:t>or </a:t>
            </a:r>
            <a:r>
              <a:rPr lang="fr-CH" dirty="0" err="1" smtClean="0"/>
              <a:t>approval</a:t>
            </a:r>
            <a:r>
              <a:rPr lang="fr-CH" dirty="0" smtClean="0"/>
              <a:t>) the Budget </a:t>
            </a:r>
            <a:r>
              <a:rPr lang="fr-CH" dirty="0" err="1" smtClean="0"/>
              <a:t>HiLumi</a:t>
            </a:r>
            <a:r>
              <a:rPr lang="fr-CH" dirty="0" smtClean="0"/>
              <a:t> </a:t>
            </a:r>
            <a:r>
              <a:rPr lang="fr-CH" dirty="0" err="1" smtClean="0"/>
              <a:t>until</a:t>
            </a:r>
            <a:r>
              <a:rPr lang="fr-CH" dirty="0" smtClean="0"/>
              <a:t> 2020: </a:t>
            </a:r>
            <a:r>
              <a:rPr lang="fr-CH" dirty="0" smtClean="0">
                <a:sym typeface="Symbol" panose="05050102010706020507" pitchFamily="18" charset="2"/>
              </a:rPr>
              <a:t>400 MCHF</a:t>
            </a:r>
          </a:p>
          <a:p>
            <a:pPr lvl="2"/>
            <a:r>
              <a:rPr lang="fr-CH" dirty="0" smtClean="0">
                <a:sym typeface="Symbol" panose="05050102010706020507" pitchFamily="18" charset="2"/>
              </a:rPr>
              <a:t>It </a:t>
            </a:r>
            <a:r>
              <a:rPr lang="fr-CH" dirty="0" err="1" smtClean="0">
                <a:sym typeface="Symbol" panose="05050102010706020507" pitchFamily="18" charset="2"/>
              </a:rPr>
              <a:t>informs</a:t>
            </a:r>
            <a:r>
              <a:rPr lang="fr-CH" dirty="0" smtClean="0">
                <a:sym typeface="Symbol" panose="05050102010706020507" pitchFamily="18" charset="2"/>
              </a:rPr>
              <a:t> about the total </a:t>
            </a:r>
            <a:r>
              <a:rPr lang="fr-CH" dirty="0" err="1" smtClean="0">
                <a:sym typeface="Symbol" panose="05050102010706020507" pitchFamily="18" charset="2"/>
              </a:rPr>
              <a:t>CtC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until</a:t>
            </a:r>
            <a:r>
              <a:rPr lang="fr-CH" dirty="0" smtClean="0">
                <a:sym typeface="Symbol" panose="05050102010706020507" pitchFamily="18" charset="2"/>
              </a:rPr>
              <a:t> 2026: 950 MCHF (</a:t>
            </a:r>
            <a:r>
              <a:rPr lang="fr-CH" dirty="0" err="1" smtClean="0">
                <a:sym typeface="Symbol" panose="05050102010706020507" pitchFamily="18" charset="2"/>
              </a:rPr>
              <a:t>material</a:t>
            </a:r>
            <a:r>
              <a:rPr lang="fr-CH" dirty="0" smtClean="0">
                <a:sym typeface="Symbol" panose="05050102010706020507" pitchFamily="18" charset="2"/>
              </a:rPr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264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76" y="164541"/>
            <a:ext cx="8559248" cy="6329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76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34" y="424711"/>
            <a:ext cx="8912266" cy="569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80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Charge to the </a:t>
            </a:r>
            <a:r>
              <a:rPr lang="fr-CH" dirty="0" err="1" smtClean="0"/>
              <a:t>Review</a:t>
            </a:r>
            <a:r>
              <a:rPr lang="fr-CH" dirty="0" smtClean="0"/>
              <a:t> </a:t>
            </a:r>
            <a:r>
              <a:rPr lang="fr-CH" dirty="0" err="1" smtClean="0"/>
              <a:t>Committee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416977" cy="5349240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the estimated budget of the project adequate (within reasons)?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Are there any options to reduce the budget and does the review team see opportunities for savings? What is the possible scope contingency?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What are the areas of high risk for scope, schedule or cost overrun?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the schedule well developed, credible and synchronized between the ongoing activities (as well as the LHC experiments)?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Are the foreseen resources correctly evaluated?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Will the expertise (management and technical) be available when needed?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LRossi-LHC Up@10th CERN-KEK committe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84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http://purl.org/dc/terms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1381</TotalTime>
  <Words>1455</Words>
  <Application>Microsoft Office PowerPoint</Application>
  <PresentationFormat>On-screen Show (4:3)</PresentationFormat>
  <Paragraphs>380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Symbol</vt:lpstr>
      <vt:lpstr>HiLumiLHC_PresentationTemplate</vt:lpstr>
      <vt:lpstr>LHC Upgrade update</vt:lpstr>
      <vt:lpstr>PowerPoint Presentation</vt:lpstr>
      <vt:lpstr>HL-LHC Baseline Parameters WP2 charge – PLC webpage</vt:lpstr>
      <vt:lpstr>In-kind contribution and Collaboration for HW design and prototypes</vt:lpstr>
      <vt:lpstr>Collaborations</vt:lpstr>
      <vt:lpstr>Status of approval and Budget</vt:lpstr>
      <vt:lpstr>PowerPoint Presentation</vt:lpstr>
      <vt:lpstr>PowerPoint Presentation</vt:lpstr>
      <vt:lpstr>Charge to the Review Committee</vt:lpstr>
      <vt:lpstr>Table Uncertainty Class/ Risk Analysis</vt:lpstr>
      <vt:lpstr>Overview of the Uncertainties</vt:lpstr>
      <vt:lpstr>Executive summary</vt:lpstr>
      <vt:lpstr>Budget Profile endorsed by C&amp;SR (blue) and the one in CERN budget (orange)</vt:lpstr>
      <vt:lpstr>HiLumi Book : a collection of papers in scientific style 20 papers, 300 pages Coming out now</vt:lpstr>
      <vt:lpstr>Preliminary Design Report PDR  CERN ATS report</vt:lpstr>
      <vt:lpstr>The magent zoo in the IR</vt:lpstr>
      <vt:lpstr>First real (short) Nb3Sn coils for HiLumi inner triplet quadrupoles</vt:lpstr>
      <vt:lpstr>First real MQXFS coil assembly</vt:lpstr>
      <vt:lpstr>Beam pipe and Beam screen model with heavy W-shielding</vt:lpstr>
      <vt:lpstr>INFN collaboration</vt:lpstr>
      <vt:lpstr>WP 4 : Progress on cavity nad cryomodule</vt:lpstr>
      <vt:lpstr>CC: Cutting metal! </vt:lpstr>
      <vt:lpstr>CC SPS tests</vt:lpstr>
      <vt:lpstr>Diascussion started with local authority for Civil Engineer</vt:lpstr>
      <vt:lpstr>New Gallery and new Tunnel (300 m) along the IP1 and IP5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Lucio Rossi</cp:lastModifiedBy>
  <cp:revision>93</cp:revision>
  <dcterms:created xsi:type="dcterms:W3CDTF">2011-12-13T14:40:13Z</dcterms:created>
  <dcterms:modified xsi:type="dcterms:W3CDTF">2015-07-29T22:06:05Z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