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886" r:id="rId2"/>
    <p:sldId id="890" r:id="rId3"/>
    <p:sldId id="901" r:id="rId4"/>
    <p:sldId id="888" r:id="rId5"/>
    <p:sldId id="889" r:id="rId6"/>
    <p:sldId id="897" r:id="rId7"/>
    <p:sldId id="898" r:id="rId8"/>
    <p:sldId id="918" r:id="rId9"/>
    <p:sldId id="919" r:id="rId10"/>
    <p:sldId id="900" r:id="rId11"/>
    <p:sldId id="851" r:id="rId12"/>
    <p:sldId id="852" r:id="rId13"/>
    <p:sldId id="902" r:id="rId14"/>
    <p:sldId id="903" r:id="rId15"/>
    <p:sldId id="925" r:id="rId16"/>
    <p:sldId id="904" r:id="rId17"/>
    <p:sldId id="912" r:id="rId18"/>
    <p:sldId id="911" r:id="rId19"/>
    <p:sldId id="928" r:id="rId20"/>
    <p:sldId id="893" r:id="rId21"/>
    <p:sldId id="934" r:id="rId22"/>
    <p:sldId id="935" r:id="rId23"/>
    <p:sldId id="915" r:id="rId24"/>
    <p:sldId id="917" r:id="rId25"/>
    <p:sldId id="933" r:id="rId26"/>
    <p:sldId id="763" r:id="rId27"/>
    <p:sldId id="936" r:id="rId28"/>
    <p:sldId id="929" r:id="rId29"/>
    <p:sldId id="930" r:id="rId30"/>
    <p:sldId id="931" r:id="rId31"/>
    <p:sldId id="932" r:id="rId32"/>
  </p:sldIdLst>
  <p:sldSz cx="9144000" cy="6858000" type="screen4x3"/>
  <p:notesSz cx="6797675" cy="9928225"/>
  <p:defaultTextStyle>
    <a:defPPr>
      <a:defRPr lang="zh-CN"/>
    </a:defPPr>
    <a:lvl1pPr algn="r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r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r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r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r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kumimoji="1" sz="20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6pPr>
    <a:lvl7pPr marL="2743200" algn="l" defTabSz="914400" rtl="0" eaLnBrk="1" latinLnBrk="0" hangingPunct="1">
      <a:defRPr kumimoji="1" sz="20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7pPr>
    <a:lvl8pPr marL="3200400" algn="l" defTabSz="914400" rtl="0" eaLnBrk="1" latinLnBrk="0" hangingPunct="1">
      <a:defRPr kumimoji="1" sz="20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8pPr>
    <a:lvl9pPr marL="3657600" algn="l" defTabSz="914400" rtl="0" eaLnBrk="1" latinLnBrk="0" hangingPunct="1">
      <a:defRPr kumimoji="1" sz="20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00FFFF"/>
    <a:srgbClr val="CC00CC"/>
    <a:srgbClr val="FFCCFF"/>
    <a:srgbClr val="33CCCC"/>
    <a:srgbClr val="00CC00"/>
    <a:srgbClr val="DEA900"/>
    <a:srgbClr val="006600"/>
    <a:srgbClr val="FFFF99"/>
    <a:srgbClr val="3399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176" autoAdjust="0"/>
    <p:restoredTop sz="99462" autoAdjust="0"/>
  </p:normalViewPr>
  <p:slideViewPr>
    <p:cSldViewPr>
      <p:cViewPr varScale="1">
        <p:scale>
          <a:sx n="73" d="100"/>
          <a:sy n="73" d="100"/>
        </p:scale>
        <p:origin x="-106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45297" cy="495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90" tIns="46645" rIns="93290" bIns="46645" numCol="1" anchor="t" anchorCtr="0" compatLnSpc="1">
            <a:prstTxWarp prst="textNoShape">
              <a:avLst/>
            </a:prstTxWarp>
          </a:bodyPr>
          <a:lstStyle>
            <a:lvl1pPr algn="l" defTabSz="933652">
              <a:defRPr sz="1200"/>
            </a:lvl1pPr>
          </a:lstStyle>
          <a:p>
            <a:endParaRPr lang="en-US" altLang="zh-CN"/>
          </a:p>
        </p:txBody>
      </p:sp>
      <p:sp>
        <p:nvSpPr>
          <p:cNvPr id="193539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378" y="1"/>
            <a:ext cx="2945297" cy="495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90" tIns="46645" rIns="93290" bIns="46645" numCol="1" anchor="t" anchorCtr="0" compatLnSpc="1">
            <a:prstTxWarp prst="textNoShape">
              <a:avLst/>
            </a:prstTxWarp>
          </a:bodyPr>
          <a:lstStyle>
            <a:lvl1pPr defTabSz="933652">
              <a:defRPr sz="1200"/>
            </a:lvl1pPr>
          </a:lstStyle>
          <a:p>
            <a:endParaRPr lang="en-US" altLang="zh-CN"/>
          </a:p>
        </p:txBody>
      </p:sp>
      <p:sp>
        <p:nvSpPr>
          <p:cNvPr id="193540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32498"/>
            <a:ext cx="2945297" cy="495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90" tIns="46645" rIns="93290" bIns="46645" numCol="1" anchor="b" anchorCtr="0" compatLnSpc="1">
            <a:prstTxWarp prst="textNoShape">
              <a:avLst/>
            </a:prstTxWarp>
          </a:bodyPr>
          <a:lstStyle>
            <a:lvl1pPr algn="l" defTabSz="933652">
              <a:defRPr sz="1200"/>
            </a:lvl1pPr>
          </a:lstStyle>
          <a:p>
            <a:endParaRPr lang="en-US" altLang="zh-CN"/>
          </a:p>
        </p:txBody>
      </p:sp>
      <p:sp>
        <p:nvSpPr>
          <p:cNvPr id="193541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378" y="9432498"/>
            <a:ext cx="2945297" cy="495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90" tIns="46645" rIns="93290" bIns="46645" numCol="1" anchor="b" anchorCtr="0" compatLnSpc="1">
            <a:prstTxWarp prst="textNoShape">
              <a:avLst/>
            </a:prstTxWarp>
          </a:bodyPr>
          <a:lstStyle>
            <a:lvl1pPr defTabSz="933652">
              <a:defRPr sz="1200"/>
            </a:lvl1pPr>
          </a:lstStyle>
          <a:p>
            <a:fld id="{68C6E874-DFB3-4A49-BCFE-8F9A8CA58312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45297" cy="495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90" tIns="46645" rIns="93290" bIns="46645" numCol="1" anchor="t" anchorCtr="0" compatLnSpc="1">
            <a:prstTxWarp prst="textNoShape">
              <a:avLst/>
            </a:prstTxWarp>
          </a:bodyPr>
          <a:lstStyle>
            <a:lvl1pPr algn="l" defTabSz="933652">
              <a:defRPr sz="1200"/>
            </a:lvl1pPr>
          </a:lstStyle>
          <a:p>
            <a:endParaRPr lang="en-US" altLang="zh-CN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378" y="1"/>
            <a:ext cx="2945297" cy="495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90" tIns="46645" rIns="93290" bIns="46645" numCol="1" anchor="t" anchorCtr="0" compatLnSpc="1">
            <a:prstTxWarp prst="textNoShape">
              <a:avLst/>
            </a:prstTxWarp>
          </a:bodyPr>
          <a:lstStyle>
            <a:lvl1pPr defTabSz="933652">
              <a:defRPr sz="1200"/>
            </a:lvl1pPr>
          </a:lstStyle>
          <a:p>
            <a:endParaRPr lang="en-US" altLang="zh-CN"/>
          </a:p>
        </p:txBody>
      </p:sp>
      <p:sp>
        <p:nvSpPr>
          <p:cNvPr id="563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7089" y="4716256"/>
            <a:ext cx="4983507" cy="446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90" tIns="46645" rIns="93290" bIns="4664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2498"/>
            <a:ext cx="2945297" cy="495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90" tIns="46645" rIns="93290" bIns="46645" numCol="1" anchor="b" anchorCtr="0" compatLnSpc="1">
            <a:prstTxWarp prst="textNoShape">
              <a:avLst/>
            </a:prstTxWarp>
          </a:bodyPr>
          <a:lstStyle>
            <a:lvl1pPr algn="l" defTabSz="933652">
              <a:defRPr sz="1200"/>
            </a:lvl1pPr>
          </a:lstStyle>
          <a:p>
            <a:endParaRPr lang="en-US" altLang="zh-CN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378" y="9432498"/>
            <a:ext cx="2945297" cy="495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90" tIns="46645" rIns="93290" bIns="46645" numCol="1" anchor="b" anchorCtr="0" compatLnSpc="1">
            <a:prstTxWarp prst="textNoShape">
              <a:avLst/>
            </a:prstTxWarp>
          </a:bodyPr>
          <a:lstStyle>
            <a:lvl1pPr defTabSz="933652">
              <a:defRPr sz="1200"/>
            </a:lvl1pPr>
          </a:lstStyle>
          <a:p>
            <a:fld id="{D0B4387F-57BD-4908-A6D3-257DBB6E4369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3FDB0024-0C30-4ABA-A981-89D2542FED36}" type="slidenum">
              <a:rPr lang="en-US" altLang="zh-CN"/>
              <a:pPr/>
              <a:t>21</a:t>
            </a:fld>
            <a:endParaRPr lang="en-US" altLang="zh-CN"/>
          </a:p>
        </p:txBody>
      </p:sp>
      <p:sp>
        <p:nvSpPr>
          <p:cNvPr id="35843" name="Rectangle 6"/>
          <p:cNvSpPr txBox="1">
            <a:spLocks noGrp="1" noChangeArrowheads="1"/>
          </p:cNvSpPr>
          <p:nvPr/>
        </p:nvSpPr>
        <p:spPr bwMode="auto">
          <a:xfrm>
            <a:off x="1" y="9430096"/>
            <a:ext cx="2945659" cy="49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073" tIns="46537" rIns="93073" bIns="46537" anchor="b"/>
          <a:lstStyle/>
          <a:p>
            <a:pPr algn="l" defTabSz="930443"/>
            <a:r>
              <a:rPr kumimoji="0" lang="en-US" altLang="zh-CN" sz="1200" dirty="0">
                <a:latin typeface="Arial" charset="0"/>
              </a:rPr>
              <a:t>Introduction</a:t>
            </a:r>
          </a:p>
        </p:txBody>
      </p:sp>
      <p:sp>
        <p:nvSpPr>
          <p:cNvPr id="35844" name="Rectangle 7"/>
          <p:cNvSpPr txBox="1">
            <a:spLocks noGrp="1" noChangeArrowheads="1"/>
          </p:cNvSpPr>
          <p:nvPr/>
        </p:nvSpPr>
        <p:spPr bwMode="auto">
          <a:xfrm>
            <a:off x="3850445" y="9430096"/>
            <a:ext cx="2945659" cy="49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073" tIns="46537" rIns="93073" bIns="46537" anchor="b"/>
          <a:lstStyle/>
          <a:p>
            <a:pPr defTabSz="930443"/>
            <a:fld id="{9BB6068F-2248-4DB7-84B2-A0D5AB64A686}" type="slidenum">
              <a:rPr kumimoji="0" lang="en-US" altLang="zh-CN" sz="1200">
                <a:latin typeface="Arial" charset="0"/>
              </a:rPr>
              <a:pPr defTabSz="930443"/>
              <a:t>21</a:t>
            </a:fld>
            <a:endParaRPr kumimoji="0" lang="en-US" altLang="zh-CN" sz="1200" dirty="0">
              <a:latin typeface="Arial" charset="0"/>
            </a:endParaRPr>
          </a:p>
        </p:txBody>
      </p:sp>
      <p:sp>
        <p:nvSpPr>
          <p:cNvPr id="3584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4400" y="744538"/>
            <a:ext cx="4964113" cy="3724275"/>
          </a:xfrm>
          <a:solidFill>
            <a:srgbClr val="FFFFFF"/>
          </a:solidFill>
          <a:ln/>
        </p:spPr>
      </p:sp>
      <p:sp>
        <p:nvSpPr>
          <p:cNvPr id="358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768" y="4715909"/>
            <a:ext cx="5438140" cy="4467701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3243" tIns="46621" rIns="93243" bIns="46621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3FDB0024-0C30-4ABA-A981-89D2542FED36}" type="slidenum">
              <a:rPr lang="en-US" altLang="zh-CN"/>
              <a:pPr/>
              <a:t>22</a:t>
            </a:fld>
            <a:endParaRPr lang="en-US" altLang="zh-CN"/>
          </a:p>
        </p:txBody>
      </p:sp>
      <p:sp>
        <p:nvSpPr>
          <p:cNvPr id="35843" name="Rectangle 6"/>
          <p:cNvSpPr txBox="1">
            <a:spLocks noGrp="1" noChangeArrowheads="1"/>
          </p:cNvSpPr>
          <p:nvPr/>
        </p:nvSpPr>
        <p:spPr bwMode="auto">
          <a:xfrm>
            <a:off x="1" y="9430096"/>
            <a:ext cx="2945659" cy="49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073" tIns="46537" rIns="93073" bIns="46537" anchor="b"/>
          <a:lstStyle/>
          <a:p>
            <a:pPr algn="l" defTabSz="930443"/>
            <a:r>
              <a:rPr kumimoji="0" lang="en-US" altLang="zh-CN" sz="1200" dirty="0">
                <a:latin typeface="Arial" charset="0"/>
              </a:rPr>
              <a:t>Introduction</a:t>
            </a:r>
          </a:p>
        </p:txBody>
      </p:sp>
      <p:sp>
        <p:nvSpPr>
          <p:cNvPr id="35844" name="Rectangle 7"/>
          <p:cNvSpPr txBox="1">
            <a:spLocks noGrp="1" noChangeArrowheads="1"/>
          </p:cNvSpPr>
          <p:nvPr/>
        </p:nvSpPr>
        <p:spPr bwMode="auto">
          <a:xfrm>
            <a:off x="3850445" y="9430096"/>
            <a:ext cx="2945659" cy="49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073" tIns="46537" rIns="93073" bIns="46537" anchor="b"/>
          <a:lstStyle/>
          <a:p>
            <a:pPr defTabSz="930443"/>
            <a:fld id="{9BB6068F-2248-4DB7-84B2-A0D5AB64A686}" type="slidenum">
              <a:rPr kumimoji="0" lang="en-US" altLang="zh-CN" sz="1200">
                <a:latin typeface="Arial" charset="0"/>
              </a:rPr>
              <a:pPr defTabSz="930443"/>
              <a:t>22</a:t>
            </a:fld>
            <a:endParaRPr kumimoji="0" lang="en-US" altLang="zh-CN" sz="1200" dirty="0">
              <a:latin typeface="Arial" charset="0"/>
            </a:endParaRPr>
          </a:p>
        </p:txBody>
      </p:sp>
      <p:sp>
        <p:nvSpPr>
          <p:cNvPr id="3584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4400" y="744538"/>
            <a:ext cx="4964113" cy="3724275"/>
          </a:xfrm>
          <a:solidFill>
            <a:srgbClr val="FFFFFF"/>
          </a:solidFill>
          <a:ln/>
        </p:spPr>
      </p:sp>
      <p:sp>
        <p:nvSpPr>
          <p:cNvPr id="358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768" y="4715909"/>
            <a:ext cx="5438140" cy="4467701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3243" tIns="46621" rIns="93243" bIns="46621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3FDB0024-0C30-4ABA-A981-89D2542FED36}" type="slidenum">
              <a:rPr lang="en-US" altLang="zh-CN"/>
              <a:pPr/>
              <a:t>5</a:t>
            </a:fld>
            <a:endParaRPr lang="en-US" altLang="zh-CN"/>
          </a:p>
        </p:txBody>
      </p:sp>
      <p:sp>
        <p:nvSpPr>
          <p:cNvPr id="35843" name="Rectangle 6"/>
          <p:cNvSpPr txBox="1">
            <a:spLocks noGrp="1" noChangeArrowheads="1"/>
          </p:cNvSpPr>
          <p:nvPr/>
        </p:nvSpPr>
        <p:spPr bwMode="auto">
          <a:xfrm>
            <a:off x="1" y="9430096"/>
            <a:ext cx="2945659" cy="49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073" tIns="46537" rIns="93073" bIns="46537" anchor="b"/>
          <a:lstStyle/>
          <a:p>
            <a:pPr algn="l" defTabSz="930443"/>
            <a:r>
              <a:rPr kumimoji="0" lang="en-US" altLang="zh-CN" sz="1200" dirty="0">
                <a:latin typeface="Arial" charset="0"/>
              </a:rPr>
              <a:t>Introduction</a:t>
            </a:r>
          </a:p>
        </p:txBody>
      </p:sp>
      <p:sp>
        <p:nvSpPr>
          <p:cNvPr id="35844" name="Rectangle 7"/>
          <p:cNvSpPr txBox="1">
            <a:spLocks noGrp="1" noChangeArrowheads="1"/>
          </p:cNvSpPr>
          <p:nvPr/>
        </p:nvSpPr>
        <p:spPr bwMode="auto">
          <a:xfrm>
            <a:off x="3850445" y="9430096"/>
            <a:ext cx="2945659" cy="49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073" tIns="46537" rIns="93073" bIns="46537" anchor="b"/>
          <a:lstStyle/>
          <a:p>
            <a:pPr defTabSz="930443"/>
            <a:fld id="{9BB6068F-2248-4DB7-84B2-A0D5AB64A686}" type="slidenum">
              <a:rPr kumimoji="0" lang="en-US" altLang="zh-CN" sz="1200">
                <a:latin typeface="Arial" charset="0"/>
              </a:rPr>
              <a:pPr defTabSz="930443"/>
              <a:t>5</a:t>
            </a:fld>
            <a:endParaRPr kumimoji="0" lang="en-US" altLang="zh-CN" sz="1200" dirty="0">
              <a:latin typeface="Arial" charset="0"/>
            </a:endParaRPr>
          </a:p>
        </p:txBody>
      </p:sp>
      <p:sp>
        <p:nvSpPr>
          <p:cNvPr id="3584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4400" y="744538"/>
            <a:ext cx="4964113" cy="3724275"/>
          </a:xfrm>
          <a:solidFill>
            <a:srgbClr val="FFFFFF"/>
          </a:solidFill>
          <a:ln/>
        </p:spPr>
      </p:sp>
      <p:sp>
        <p:nvSpPr>
          <p:cNvPr id="358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768" y="4715909"/>
            <a:ext cx="5438140" cy="4467701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3243" tIns="46621" rIns="93243" bIns="46621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4538"/>
            <a:ext cx="4965700" cy="3724275"/>
          </a:xfrm>
          <a:solidFill>
            <a:srgbClr val="FFFFFF"/>
          </a:solidFill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6585"/>
            <a:ext cx="5436909" cy="4467363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2394" tIns="46197" rIns="92394" bIns="46197"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4538"/>
            <a:ext cx="4965700" cy="3724275"/>
          </a:xfrm>
          <a:solidFill>
            <a:srgbClr val="FFFFFF"/>
          </a:solidFill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6585"/>
            <a:ext cx="5436909" cy="4467363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2394" tIns="46197" rIns="92394" bIns="46197"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4538"/>
            <a:ext cx="4965700" cy="3724275"/>
          </a:xfrm>
          <a:solidFill>
            <a:srgbClr val="FFFFFF"/>
          </a:solidFill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6585"/>
            <a:ext cx="5436909" cy="4467363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2394" tIns="46197" rIns="92394" bIns="46197"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4538"/>
            <a:ext cx="4965700" cy="3724275"/>
          </a:xfrm>
          <a:solidFill>
            <a:srgbClr val="FFFFFF"/>
          </a:solidFill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6585"/>
            <a:ext cx="5436909" cy="4467363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2394" tIns="46197" rIns="92394" bIns="46197"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4538"/>
            <a:ext cx="4965700" cy="3724275"/>
          </a:xfrm>
          <a:solidFill>
            <a:srgbClr val="FFFFFF"/>
          </a:solidFill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6585"/>
            <a:ext cx="5436909" cy="4467363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2394" tIns="46197" rIns="92394" bIns="46197"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4538"/>
            <a:ext cx="4965700" cy="3724275"/>
          </a:xfrm>
          <a:solidFill>
            <a:srgbClr val="FFFFFF"/>
          </a:solidFill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6585"/>
            <a:ext cx="5436909" cy="4467363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2394" tIns="46197" rIns="92394" bIns="46197"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4538"/>
            <a:ext cx="4965700" cy="3724275"/>
          </a:xfrm>
          <a:solidFill>
            <a:srgbClr val="FFFFFF"/>
          </a:solidFill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6585"/>
            <a:ext cx="5436909" cy="4467363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2394" tIns="46197" rIns="92394" bIns="46197"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5B0841-21C4-42A5-8FFD-1A1ED8796B51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112201E-31C4-42F0-A915-EC5CA84CD4A5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44F1242-8E94-4BC3-9D27-44D4CF671F59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F3A9AB-A3B6-4FC6-91B8-05319890BC98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C17F7C-7AA8-4A1E-BF90-8F895A0EAF78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883319C-099A-452C-A4AA-53F1985A434B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E998B3-D3ED-4FC1-8E28-FF13DE39F812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BE2636-4187-4483-843D-2C2EAC4C3B24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01AD4D7-D0E4-41FC-8A30-5F3640A6C4EA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252C59-69F4-41F1-B1F2-90FE5B28546D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7F49A7-93C0-4342-A9C9-23BF5F52A7C7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4FA928-FE76-4324-8755-5199E137174F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CD491D-C976-4ED7-B0C3-CBC4056761E5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84934A07-89AB-4B91-AC42-1553F027E209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  <p:sldLayoutId id="2147483649" r:id="rId1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png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5" Type="http://schemas.openxmlformats.org/officeDocument/2006/relationships/image" Target="../media/image25.png"/><Relationship Id="rId4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Relationship Id="rId9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png"/><Relationship Id="rId5" Type="http://schemas.openxmlformats.org/officeDocument/2006/relationships/oleObject" Target="../embeddings/oleObject1.bin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3.png"/><Relationship Id="rId4" Type="http://schemas.openxmlformats.org/officeDocument/2006/relationships/image" Target="../media/image51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3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20140630093504128010.jpg"/>
          <p:cNvPicPr>
            <a:picLocks noChangeAspect="1"/>
          </p:cNvPicPr>
          <p:nvPr/>
        </p:nvPicPr>
        <p:blipFill>
          <a:blip r:embed="rId3" cstate="print"/>
          <a:srcRect l="15833" t="2222" b="11295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7653" name="Text Box 13"/>
          <p:cNvSpPr txBox="1">
            <a:spLocks noChangeArrowheads="1"/>
          </p:cNvSpPr>
          <p:nvPr/>
        </p:nvSpPr>
        <p:spPr bwMode="auto">
          <a:xfrm>
            <a:off x="1828800" y="3733800"/>
            <a:ext cx="5334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altLang="zh-CN" b="1" dirty="0" smtClean="0">
                <a:solidFill>
                  <a:srgbClr val="FA3899"/>
                </a:solidFill>
                <a:latin typeface="Arial" pitchFamily="34" charset="0"/>
              </a:rPr>
              <a:t>Peking University  </a:t>
            </a:r>
            <a:endParaRPr lang="en-US" altLang="zh-CN" b="1" dirty="0">
              <a:solidFill>
                <a:srgbClr val="FA3899"/>
              </a:solidFill>
              <a:latin typeface="Arial" pitchFamily="34" charset="0"/>
            </a:endParaRPr>
          </a:p>
        </p:txBody>
      </p:sp>
      <p:sp>
        <p:nvSpPr>
          <p:cNvPr id="27655" name="Text Box 13"/>
          <p:cNvSpPr txBox="1">
            <a:spLocks noChangeArrowheads="1"/>
          </p:cNvSpPr>
          <p:nvPr/>
        </p:nvSpPr>
        <p:spPr bwMode="auto">
          <a:xfrm>
            <a:off x="1371600" y="838200"/>
            <a:ext cx="6324600" cy="1200329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</a:pPr>
            <a:r>
              <a:rPr lang="en-US" sz="3600" b="1" dirty="0" smtClean="0">
                <a:solidFill>
                  <a:srgbClr val="FF0000"/>
                </a:solidFill>
                <a:ea typeface="Arial Unicode MS" pitchFamily="34" charset="-122"/>
                <a:cs typeface="Arial Unicode MS" pitchFamily="34" charset="-122"/>
              </a:rPr>
              <a:t>Collective Flow in Large and Small Systems at the LHC</a:t>
            </a:r>
          </a:p>
        </p:txBody>
      </p:sp>
      <p:sp>
        <p:nvSpPr>
          <p:cNvPr id="27663" name="Text Box 8"/>
          <p:cNvSpPr txBox="1">
            <a:spLocks noChangeArrowheads="1"/>
          </p:cNvSpPr>
          <p:nvPr/>
        </p:nvSpPr>
        <p:spPr bwMode="auto">
          <a:xfrm>
            <a:off x="2667000" y="2743200"/>
            <a:ext cx="3505200" cy="907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ts val="600"/>
              </a:spcBef>
            </a:pPr>
            <a:r>
              <a:rPr kumimoji="0" lang="en-US" altLang="zh-CN" sz="2400" b="1" dirty="0" err="1">
                <a:solidFill>
                  <a:srgbClr val="FA3899"/>
                </a:solidFill>
                <a:latin typeface="Arial Black" pitchFamily="34" charset="0"/>
              </a:rPr>
              <a:t>Huichao</a:t>
            </a:r>
            <a:r>
              <a:rPr kumimoji="0" lang="en-US" altLang="zh-CN" sz="2400" b="1" dirty="0">
                <a:solidFill>
                  <a:srgbClr val="FA3899"/>
                </a:solidFill>
                <a:latin typeface="Arial Black" pitchFamily="34" charset="0"/>
              </a:rPr>
              <a:t> Song </a:t>
            </a:r>
            <a:endParaRPr kumimoji="0" lang="en-US" altLang="zh-CN" sz="2400" b="1" dirty="0" smtClean="0">
              <a:solidFill>
                <a:srgbClr val="FA3899"/>
              </a:solidFill>
              <a:latin typeface="Arial Black" pitchFamily="34" charset="0"/>
            </a:endParaRPr>
          </a:p>
          <a:p>
            <a:pPr algn="ctr">
              <a:spcBef>
                <a:spcPts val="600"/>
              </a:spcBef>
            </a:pPr>
            <a:r>
              <a:rPr kumimoji="0" lang="zh-CN" altLang="en-US" sz="2400" b="1" dirty="0" smtClean="0">
                <a:solidFill>
                  <a:srgbClr val="FA3899"/>
                </a:solidFill>
                <a:latin typeface="Arial Black" pitchFamily="34" charset="0"/>
              </a:rPr>
              <a:t>宋</a:t>
            </a:r>
            <a:r>
              <a:rPr kumimoji="0" lang="zh-CN" altLang="en-US" sz="2400" b="1" dirty="0">
                <a:solidFill>
                  <a:srgbClr val="FA3899"/>
                </a:solidFill>
                <a:latin typeface="Arial Black" pitchFamily="34" charset="0"/>
              </a:rPr>
              <a:t>慧超</a:t>
            </a:r>
            <a:endParaRPr kumimoji="0" lang="en-US" altLang="zh-CN" sz="2400" b="1" dirty="0">
              <a:solidFill>
                <a:srgbClr val="FA3899"/>
              </a:solidFill>
              <a:latin typeface="Arial Black" pitchFamily="34" charset="0"/>
              <a:ea typeface="华文行楷"/>
              <a:cs typeface="华文行楷"/>
            </a:endParaRPr>
          </a:p>
        </p:txBody>
      </p:sp>
      <p:sp>
        <p:nvSpPr>
          <p:cNvPr id="10" name="Text Box 15"/>
          <p:cNvSpPr txBox="1">
            <a:spLocks noChangeArrowheads="1"/>
          </p:cNvSpPr>
          <p:nvPr/>
        </p:nvSpPr>
        <p:spPr bwMode="auto">
          <a:xfrm>
            <a:off x="990600" y="4724400"/>
            <a:ext cx="71628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ts val="2400"/>
              </a:lnSpc>
              <a:spcBef>
                <a:spcPts val="0"/>
              </a:spcBef>
              <a:defRPr/>
            </a:pPr>
            <a:r>
              <a:rPr kumimoji="0" lang="en-US" altLang="zh-CN" sz="24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cs typeface="Arial" pitchFamily="34" charset="0"/>
              </a:rPr>
              <a:t>SQM 2016</a:t>
            </a:r>
          </a:p>
          <a:p>
            <a:pPr algn="ctr">
              <a:lnSpc>
                <a:spcPts val="2400"/>
              </a:lnSpc>
              <a:spcBef>
                <a:spcPts val="0"/>
              </a:spcBef>
              <a:defRPr/>
            </a:pPr>
            <a:r>
              <a:rPr kumimoji="0" lang="en-US" altLang="zh-CN" sz="24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cs typeface="Arial" pitchFamily="34" charset="0"/>
              </a:rPr>
              <a:t>Berkeley, CA, June27-July 2, 2016</a:t>
            </a:r>
          </a:p>
        </p:txBody>
      </p:sp>
      <p:sp>
        <p:nvSpPr>
          <p:cNvPr id="7" name="Rectangle 6"/>
          <p:cNvSpPr/>
          <p:nvPr/>
        </p:nvSpPr>
        <p:spPr>
          <a:xfrm>
            <a:off x="7406024" y="6457890"/>
            <a:ext cx="173797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en-US" altLang="zh-CN" b="1" dirty="0" smtClean="0">
                <a:solidFill>
                  <a:schemeClr val="accent2">
                    <a:lumMod val="20000"/>
                    <a:lumOff val="80000"/>
                  </a:schemeClr>
                </a:solidFill>
                <a:cs typeface="Arial" pitchFamily="34" charset="0"/>
              </a:rPr>
              <a:t>June. 30, 2016</a:t>
            </a:r>
            <a:endParaRPr lang="zh-CN" altLang="en-US" b="1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087938" name="AutoShape 2" descr="http://img2.imgtn.bdimg.com/it/u=1614547912,2843897828&amp;fm=21&amp;gp=0.jpg"/>
          <p:cNvSpPr>
            <a:spLocks noChangeAspect="1" noChangeArrowheads="1"/>
          </p:cNvSpPr>
          <p:nvPr/>
        </p:nvSpPr>
        <p:spPr bwMode="auto">
          <a:xfrm>
            <a:off x="155575" y="-2019300"/>
            <a:ext cx="6124575" cy="42195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Rectangle 8"/>
          <p:cNvSpPr/>
          <p:nvPr/>
        </p:nvSpPr>
        <p:spPr>
          <a:xfrm>
            <a:off x="661011" y="5943600"/>
            <a:ext cx="77627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rgbClr val="CC0099"/>
                </a:solidFill>
                <a:latin typeface="Arial" charset="0"/>
              </a:rPr>
              <a:t>In collaboration with </a:t>
            </a:r>
            <a:r>
              <a:rPr lang="en-US" altLang="zh-CN" b="1" dirty="0" err="1" smtClean="0">
                <a:solidFill>
                  <a:srgbClr val="FF0000"/>
                </a:solidFill>
                <a:latin typeface="Arial" charset="0"/>
              </a:rPr>
              <a:t>Hao-Jie</a:t>
            </a:r>
            <a:r>
              <a:rPr lang="en-US" altLang="zh-CN" b="1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US" altLang="zh-CN" b="1" dirty="0" err="1" smtClean="0">
                <a:solidFill>
                  <a:srgbClr val="FF0000"/>
                </a:solidFill>
                <a:latin typeface="Arial" charset="0"/>
              </a:rPr>
              <a:t>Xu</a:t>
            </a:r>
            <a:r>
              <a:rPr lang="en-US" altLang="zh-CN" dirty="0" smtClean="0">
                <a:solidFill>
                  <a:srgbClr val="CC0099"/>
                </a:solidFill>
                <a:latin typeface="Arial" charset="0"/>
              </a:rPr>
              <a:t>, </a:t>
            </a:r>
            <a:r>
              <a:rPr lang="en-US" altLang="zh-CN" dirty="0" err="1" smtClean="0">
                <a:solidFill>
                  <a:srgbClr val="CC0099"/>
                </a:solidFill>
                <a:latin typeface="Arial" charset="0"/>
              </a:rPr>
              <a:t>Xiangrong</a:t>
            </a:r>
            <a:r>
              <a:rPr lang="en-US" altLang="zh-CN" dirty="0" smtClean="0">
                <a:solidFill>
                  <a:srgbClr val="CC0099"/>
                </a:solidFill>
                <a:latin typeface="Arial" charset="0"/>
              </a:rPr>
              <a:t> Zhu, You Zhou …  … </a:t>
            </a:r>
            <a:r>
              <a:rPr lang="en-US" altLang="zh-CN" dirty="0" smtClean="0">
                <a:latin typeface="Arial" charset="0"/>
              </a:rPr>
              <a:t> 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0915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85800"/>
            <a:ext cx="8284355" cy="5438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77338" cy="719138"/>
          </a:xfrm>
          <a:solidFill>
            <a:srgbClr val="A4BBFA"/>
          </a:solidFill>
        </p:spPr>
        <p:txBody>
          <a:bodyPr/>
          <a:lstStyle/>
          <a:p>
            <a:r>
              <a:rPr lang="en-US" altLang="zh-CN" sz="3200" dirty="0" smtClean="0"/>
              <a:t>Mass splitting of</a:t>
            </a:r>
            <a:r>
              <a:rPr lang="en-US" altLang="zh-CN" sz="2000" dirty="0" smtClean="0"/>
              <a:t> </a:t>
            </a:r>
            <a:r>
              <a:rPr lang="en-US" altLang="zh-CN" sz="3200" dirty="0" err="1" smtClean="0"/>
              <a:t>V</a:t>
            </a:r>
            <a:r>
              <a:rPr lang="en-US" altLang="zh-CN" sz="2000" dirty="0" err="1" smtClean="0"/>
              <a:t>n</a:t>
            </a:r>
            <a:endParaRPr lang="en-US" altLang="zh-CN" sz="28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381000" y="5943600"/>
            <a:ext cx="8610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zh-CN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-</a:t>
            </a:r>
            <a:r>
              <a:rPr lang="en-US" altLang="zh-CN" dirty="0" err="1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Hadronic</a:t>
            </a:r>
            <a:r>
              <a:rPr lang="en-US" altLang="zh-CN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interactions rebalance the generations of radial and anisotropic flow, leading to a nice description of </a:t>
            </a:r>
            <a:r>
              <a:rPr lang="en-US" altLang="zh-CN" dirty="0" err="1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v</a:t>
            </a:r>
            <a:r>
              <a:rPr lang="en-US" altLang="zh-CN" sz="1200" dirty="0" err="1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n</a:t>
            </a:r>
            <a:r>
              <a:rPr lang="en-US" altLang="zh-CN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of identified hadrons</a:t>
            </a:r>
            <a:endParaRPr lang="zh-CN" altLang="en-US" dirty="0">
              <a:solidFill>
                <a:schemeClr val="accent6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553200" y="685800"/>
            <a:ext cx="2590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 err="1" smtClean="0">
                <a:solidFill>
                  <a:srgbClr val="CC0099"/>
                </a:solidFill>
              </a:rPr>
              <a:t>Xu</a:t>
            </a:r>
            <a:r>
              <a:rPr lang="en-US" altLang="zh-CN" sz="1600" dirty="0" smtClean="0">
                <a:solidFill>
                  <a:srgbClr val="CC0099"/>
                </a:solidFill>
              </a:rPr>
              <a:t>, Li, Song PRC 2016</a:t>
            </a:r>
            <a:endParaRPr lang="zh-CN" altLang="en-US" sz="1600" dirty="0">
              <a:solidFill>
                <a:srgbClr val="CC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371600" y="2209800"/>
            <a:ext cx="6248400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altLang="zh-CN" sz="3200" dirty="0" smtClean="0">
                <a:solidFill>
                  <a:srgbClr val="CC0000"/>
                </a:solidFill>
                <a:latin typeface="Arial" charset="0"/>
              </a:rPr>
              <a:t>Correlations of Flow Harmonics </a:t>
            </a:r>
          </a:p>
          <a:p>
            <a:pPr algn="ctr">
              <a:spcBef>
                <a:spcPts val="600"/>
              </a:spcBef>
            </a:pPr>
            <a:r>
              <a:rPr lang="en-US" altLang="zh-CN" sz="3200" dirty="0" smtClean="0">
                <a:solidFill>
                  <a:srgbClr val="CC0000"/>
                </a:solidFill>
                <a:latin typeface="Arial" charset="0"/>
              </a:rPr>
              <a:t>in 2.76 A </a:t>
            </a:r>
            <a:r>
              <a:rPr lang="en-US" altLang="zh-CN" sz="3200" dirty="0" err="1" smtClean="0">
                <a:solidFill>
                  <a:srgbClr val="CC0000"/>
                </a:solidFill>
                <a:latin typeface="Arial" charset="0"/>
              </a:rPr>
              <a:t>TeV</a:t>
            </a:r>
            <a:r>
              <a:rPr lang="en-US" altLang="zh-CN" sz="3200" dirty="0" smtClean="0">
                <a:solidFill>
                  <a:srgbClr val="CC0000"/>
                </a:solidFill>
                <a:latin typeface="Arial" charset="0"/>
              </a:rPr>
              <a:t> </a:t>
            </a:r>
            <a:r>
              <a:rPr lang="en-US" altLang="zh-CN" sz="3200" dirty="0" err="1" smtClean="0">
                <a:solidFill>
                  <a:srgbClr val="CC0000"/>
                </a:solidFill>
                <a:latin typeface="Arial" charset="0"/>
              </a:rPr>
              <a:t>Pb+Pb</a:t>
            </a:r>
            <a:r>
              <a:rPr lang="en-US" altLang="zh-CN" sz="3200" dirty="0" smtClean="0">
                <a:solidFill>
                  <a:srgbClr val="CC0000"/>
                </a:solidFill>
                <a:latin typeface="Arial" charset="0"/>
              </a:rPr>
              <a:t> collisions</a:t>
            </a:r>
          </a:p>
        </p:txBody>
      </p:sp>
      <p:sp>
        <p:nvSpPr>
          <p:cNvPr id="3" name="Rectangle 2"/>
          <p:cNvSpPr/>
          <p:nvPr/>
        </p:nvSpPr>
        <p:spPr>
          <a:xfrm>
            <a:off x="3810000" y="3581400"/>
            <a:ext cx="425789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rgbClr val="CC0099"/>
                </a:solidFill>
                <a:latin typeface="Arial" charset="0"/>
              </a:rPr>
              <a:t>Zhu, </a:t>
            </a:r>
            <a:r>
              <a:rPr lang="en-US" altLang="zh-CN" dirty="0" err="1" smtClean="0">
                <a:solidFill>
                  <a:srgbClr val="CC0099"/>
                </a:solidFill>
                <a:latin typeface="Arial" charset="0"/>
              </a:rPr>
              <a:t>Xu</a:t>
            </a:r>
            <a:r>
              <a:rPr lang="en-US" altLang="zh-CN" dirty="0" smtClean="0">
                <a:solidFill>
                  <a:srgbClr val="CC0099"/>
                </a:solidFill>
                <a:latin typeface="Arial" charset="0"/>
              </a:rPr>
              <a:t>, Zhou,</a:t>
            </a:r>
            <a:r>
              <a:rPr lang="en-US" altLang="zh-CN" dirty="0" smtClean="0">
                <a:latin typeface="Arial" charset="0"/>
              </a:rPr>
              <a:t> </a:t>
            </a:r>
            <a:r>
              <a:rPr lang="en-US" altLang="zh-CN" dirty="0" smtClean="0">
                <a:solidFill>
                  <a:srgbClr val="CC0099"/>
                </a:solidFill>
                <a:latin typeface="Arial" charset="0"/>
              </a:rPr>
              <a:t>Song, in preparation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801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381000"/>
            <a:ext cx="71628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/>
          <p:cNvSpPr/>
          <p:nvPr/>
        </p:nvSpPr>
        <p:spPr>
          <a:xfrm>
            <a:off x="152400" y="3733800"/>
            <a:ext cx="434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b="1" u="sng" dirty="0" smtClean="0">
                <a:solidFill>
                  <a:srgbClr val="00B050"/>
                </a:solidFill>
                <a:latin typeface="Arial" charset="0"/>
              </a:rPr>
              <a:t>Correlations of Flow Harmonics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52400" y="0"/>
            <a:ext cx="451931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b="1" u="sng" dirty="0" smtClean="0">
                <a:solidFill>
                  <a:srgbClr val="00B050"/>
                </a:solidFill>
                <a:latin typeface="Arial" charset="0"/>
              </a:rPr>
              <a:t>Correlations of Event Plane Angles</a:t>
            </a:r>
          </a:p>
        </p:txBody>
      </p:sp>
      <p:pic>
        <p:nvPicPr>
          <p:cNvPr id="251801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4038600"/>
            <a:ext cx="3749842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7"/>
          <p:cNvSpPr/>
          <p:nvPr/>
        </p:nvSpPr>
        <p:spPr>
          <a:xfrm>
            <a:off x="4876800" y="152400"/>
            <a:ext cx="4267200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l"/>
            <a:r>
              <a:rPr lang="en-US" sz="1600" dirty="0" err="1" smtClean="0">
                <a:solidFill>
                  <a:srgbClr val="CC00CC"/>
                </a:solidFill>
              </a:rPr>
              <a:t>Qiu</a:t>
            </a:r>
            <a:r>
              <a:rPr lang="en-US" sz="1600" dirty="0" smtClean="0">
                <a:solidFill>
                  <a:srgbClr val="CC00CC"/>
                </a:solidFill>
              </a:rPr>
              <a:t> &amp; Heinz, PLB 2012,  ATLAS, PRC 2014 </a:t>
            </a:r>
            <a:endParaRPr lang="en-US" sz="1600" dirty="0">
              <a:solidFill>
                <a:srgbClr val="CC00CC"/>
              </a:solidFill>
            </a:endParaRPr>
          </a:p>
        </p:txBody>
      </p:sp>
      <p:sp>
        <p:nvSpPr>
          <p:cNvPr id="13" name="Rectangle 7"/>
          <p:cNvSpPr/>
          <p:nvPr/>
        </p:nvSpPr>
        <p:spPr>
          <a:xfrm>
            <a:off x="4495800" y="4114800"/>
            <a:ext cx="2590800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l"/>
            <a:r>
              <a:rPr lang="en-US" sz="1600" dirty="0" smtClean="0">
                <a:solidFill>
                  <a:srgbClr val="CC00CC"/>
                </a:solidFill>
              </a:rPr>
              <a:t>ALICE, 1604.07663</a:t>
            </a:r>
            <a:endParaRPr lang="en-US" sz="1600" dirty="0">
              <a:solidFill>
                <a:srgbClr val="CC00CC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19600" y="4953000"/>
            <a:ext cx="3581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-V</a:t>
            </a:r>
            <a:r>
              <a:rPr lang="en-US" altLang="zh-CN" sz="1200" b="1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2</a:t>
            </a:r>
            <a:r>
              <a:rPr lang="en-US" altLang="zh-CN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and V</a:t>
            </a:r>
            <a:r>
              <a:rPr lang="en-US" altLang="zh-CN" sz="1200" b="1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4</a:t>
            </a:r>
            <a:r>
              <a:rPr lang="en-US" altLang="zh-CN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are correlated </a:t>
            </a:r>
            <a:endParaRPr lang="zh-CN" altLang="en-US" dirty="0">
              <a:solidFill>
                <a:schemeClr val="accent6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419600" y="5334000"/>
            <a:ext cx="3657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dirty="0" smtClean="0"/>
              <a:t> </a:t>
            </a:r>
            <a:r>
              <a:rPr lang="en-US" altLang="zh-CN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-V</a:t>
            </a:r>
            <a:r>
              <a:rPr lang="en-US" altLang="zh-CN" sz="1200" b="1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3</a:t>
            </a:r>
            <a:r>
              <a:rPr lang="en-US" altLang="zh-CN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and V</a:t>
            </a:r>
            <a:r>
              <a:rPr lang="en-US" altLang="zh-CN" sz="1200" b="1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4</a:t>
            </a:r>
            <a:r>
              <a:rPr lang="en-US" altLang="zh-CN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are anti-correlated </a:t>
            </a:r>
            <a:endParaRPr lang="zh-CN" altLang="en-US" dirty="0">
              <a:solidFill>
                <a:schemeClr val="accent6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495800" y="5715000"/>
            <a:ext cx="4648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-SC(</a:t>
            </a:r>
            <a:r>
              <a:rPr lang="en-US" altLang="zh-CN" dirty="0" err="1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m,n</a:t>
            </a:r>
            <a:r>
              <a:rPr lang="en-US" altLang="zh-CN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) from HIJING are compatible to zero</a:t>
            </a:r>
            <a:endParaRPr lang="zh-CN" altLang="en-US" dirty="0">
              <a:solidFill>
                <a:schemeClr val="accent6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pic>
        <p:nvPicPr>
          <p:cNvPr id="14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8200" y="4495800"/>
            <a:ext cx="4114801" cy="39631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5933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4724400"/>
            <a:ext cx="74676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2" name="Group 21"/>
          <p:cNvGrpSpPr/>
          <p:nvPr/>
        </p:nvGrpSpPr>
        <p:grpSpPr>
          <a:xfrm>
            <a:off x="685800" y="2895600"/>
            <a:ext cx="8077200" cy="1695510"/>
            <a:chOff x="685800" y="2895600"/>
            <a:chExt cx="8077200" cy="1695510"/>
          </a:xfrm>
        </p:grpSpPr>
        <p:sp>
          <p:nvSpPr>
            <p:cNvPr id="6" name="Rectangle 5"/>
            <p:cNvSpPr/>
            <p:nvPr/>
          </p:nvSpPr>
          <p:spPr>
            <a:xfrm>
              <a:off x="1371600" y="3505200"/>
              <a:ext cx="4343400" cy="4001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en-US" altLang="zh-CN" dirty="0" smtClean="0">
                  <a:latin typeface="Arial" charset="0"/>
                </a:rPr>
                <a:t>-fluctuations of nucleon positions  </a:t>
              </a:r>
              <a:endParaRPr lang="en-US" dirty="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838200" y="3200400"/>
              <a:ext cx="792480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en-US" altLang="zh-CN" b="1" dirty="0" smtClean="0">
                  <a:solidFill>
                    <a:schemeClr val="accent6"/>
                  </a:solidFill>
                </a:rPr>
                <a:t>- MC-</a:t>
              </a:r>
              <a:r>
                <a:rPr lang="en-US" altLang="zh-CN" b="1" dirty="0" err="1" smtClean="0">
                  <a:solidFill>
                    <a:schemeClr val="accent6"/>
                  </a:solidFill>
                </a:rPr>
                <a:t>Glauber</a:t>
              </a:r>
              <a:r>
                <a:rPr lang="en-US" altLang="zh-CN" b="1" dirty="0" smtClean="0">
                  <a:solidFill>
                    <a:schemeClr val="accent6"/>
                  </a:solidFill>
                </a:rPr>
                <a:t> or MC-KLN  </a:t>
              </a:r>
              <a:r>
                <a:rPr lang="en-US" altLang="zh-CN" sz="1400" b="1" dirty="0" smtClean="0">
                  <a:solidFill>
                    <a:schemeClr val="bg2">
                      <a:lumMod val="75000"/>
                    </a:schemeClr>
                  </a:solidFill>
                </a:rPr>
                <a:t>(… … Song et al PRL 2011, PRC 2011  … …)    </a:t>
              </a:r>
              <a:endParaRPr lang="en-US" altLang="zh-CN" sz="1400" b="1" dirty="0">
                <a:solidFill>
                  <a:schemeClr val="bg2">
                    <a:lumMod val="75000"/>
                  </a:schemeClr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1295400" y="4191000"/>
              <a:ext cx="642034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dirty="0" smtClean="0">
                  <a:latin typeface="Arial" charset="0"/>
                </a:rPr>
                <a:t>-fluctuations of </a:t>
              </a:r>
              <a:r>
                <a:rPr lang="en-US" altLang="zh-CN" dirty="0" err="1" smtClean="0">
                  <a:latin typeface="Arial" charset="0"/>
                </a:rPr>
                <a:t>partons</a:t>
              </a:r>
              <a:r>
                <a:rPr lang="en-US" altLang="zh-CN" dirty="0" smtClean="0">
                  <a:latin typeface="Arial" charset="0"/>
                </a:rPr>
                <a:t> in momentum &amp; position space </a:t>
              </a:r>
              <a:endParaRPr lang="zh-CN" altLang="en-US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85800" y="2895600"/>
              <a:ext cx="228940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u="sng" dirty="0" smtClean="0">
                  <a:solidFill>
                    <a:srgbClr val="FF00FF"/>
                  </a:solidFill>
                  <a:latin typeface="Arial" pitchFamily="34" charset="0"/>
                  <a:cs typeface="Arial" pitchFamily="34" charset="0"/>
                </a:rPr>
                <a:t>Initial conditions </a:t>
              </a:r>
              <a:endParaRPr lang="zh-CN" altLang="en-US" u="sng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914400" y="3886200"/>
              <a:ext cx="632460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en-US" altLang="zh-CN" b="1" dirty="0" smtClean="0">
                  <a:solidFill>
                    <a:schemeClr val="accent6"/>
                  </a:solidFill>
                </a:rPr>
                <a:t>- AMPT initial conditions </a:t>
              </a:r>
              <a:r>
                <a:rPr lang="en-US" altLang="zh-CN" sz="1400" b="1" dirty="0" smtClean="0">
                  <a:solidFill>
                    <a:schemeClr val="bg2">
                      <a:lumMod val="75000"/>
                    </a:schemeClr>
                  </a:solidFill>
                </a:rPr>
                <a:t>(</a:t>
              </a:r>
              <a:r>
                <a:rPr lang="en-US" altLang="zh-CN" sz="1400" b="1" dirty="0" err="1" smtClean="0">
                  <a:solidFill>
                    <a:schemeClr val="bg2">
                      <a:lumMod val="75000"/>
                    </a:schemeClr>
                  </a:solidFill>
                </a:rPr>
                <a:t>Xu</a:t>
              </a:r>
              <a:r>
                <a:rPr lang="en-US" altLang="zh-CN" sz="1400" b="1" dirty="0" smtClean="0">
                  <a:solidFill>
                    <a:schemeClr val="bg2">
                      <a:lumMod val="75000"/>
                    </a:schemeClr>
                  </a:solidFill>
                </a:rPr>
                <a:t>, Li &amp; Song PRC2016 )</a:t>
              </a:r>
              <a:endParaRPr lang="en-US" altLang="zh-CN" sz="1400" b="1" dirty="0">
                <a:solidFill>
                  <a:schemeClr val="bg2">
                    <a:lumMod val="75000"/>
                  </a:schemeClr>
                </a:solidFill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2743200" y="152400"/>
            <a:ext cx="3276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u="sng" dirty="0" smtClean="0"/>
              <a:t>EBE-VISH2+1</a:t>
            </a:r>
            <a:endParaRPr lang="zh-CN" altLang="en-US" sz="2800" b="1" u="sng" dirty="0"/>
          </a:p>
        </p:txBody>
      </p:sp>
      <p:grpSp>
        <p:nvGrpSpPr>
          <p:cNvPr id="14" name="Group 32"/>
          <p:cNvGrpSpPr/>
          <p:nvPr/>
        </p:nvGrpSpPr>
        <p:grpSpPr>
          <a:xfrm>
            <a:off x="457200" y="685800"/>
            <a:ext cx="8153400" cy="1971685"/>
            <a:chOff x="0" y="4572000"/>
            <a:chExt cx="9144000" cy="2366022"/>
          </a:xfrm>
        </p:grpSpPr>
        <p:pic>
          <p:nvPicPr>
            <p:cNvPr id="15" name="Picture 1030"/>
            <p:cNvPicPr>
              <a:picLocks noChangeAspect="1" noChangeArrowheads="1"/>
            </p:cNvPicPr>
            <p:nvPr/>
          </p:nvPicPr>
          <p:blipFill>
            <a:blip r:embed="rId4" cstate="print"/>
            <a:srcRect t="25926"/>
            <a:stretch>
              <a:fillRect/>
            </a:stretch>
          </p:blipFill>
          <p:spPr bwMode="auto">
            <a:xfrm>
              <a:off x="0" y="4572000"/>
              <a:ext cx="9144000" cy="1524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" name="Rectangle 15"/>
            <p:cNvSpPr/>
            <p:nvPr/>
          </p:nvSpPr>
          <p:spPr>
            <a:xfrm>
              <a:off x="914400" y="6457890"/>
              <a:ext cx="8229600" cy="480132"/>
            </a:xfrm>
            <a:prstGeom prst="rect">
              <a:avLst/>
            </a:prstGeom>
            <a:noFill/>
            <a:ln>
              <a:noFill/>
            </a:ln>
            <a:effectLst>
              <a:glow rad="63500">
                <a:schemeClr val="accent1">
                  <a:satMod val="175000"/>
                  <a:alpha val="40000"/>
                </a:schemeClr>
              </a:glow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square">
              <a:spAutoFit/>
            </a:bodyPr>
            <a:lstStyle/>
            <a:p>
              <a:pPr algn="l"/>
              <a:r>
                <a:rPr lang="en-US" altLang="zh-CN" b="1" dirty="0" smtClean="0">
                  <a:solidFill>
                    <a:srgbClr val="FF00FF"/>
                  </a:solidFill>
                  <a:latin typeface="Arial" pitchFamily="34" charset="0"/>
                  <a:cs typeface="Arial" pitchFamily="34" charset="0"/>
                </a:rPr>
                <a:t>Initial conditions  </a:t>
              </a:r>
              <a:r>
                <a:rPr lang="en-US" altLang="zh-CN" b="1" dirty="0" smtClean="0">
                  <a:latin typeface="Arial" pitchFamily="34" charset="0"/>
                  <a:cs typeface="Arial" pitchFamily="34" charset="0"/>
                </a:rPr>
                <a:t>                       </a:t>
              </a:r>
              <a:r>
                <a:rPr lang="en-US" altLang="zh-CN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viscous hydro</a:t>
              </a:r>
              <a:endParaRPr lang="zh-CN" altLang="en-US" dirty="0">
                <a:latin typeface="+mj-lt"/>
              </a:endParaRPr>
            </a:p>
          </p:txBody>
        </p:sp>
        <p:sp>
          <p:nvSpPr>
            <p:cNvPr id="17" name="Left Brace 16"/>
            <p:cNvSpPr/>
            <p:nvPr/>
          </p:nvSpPr>
          <p:spPr bwMode="auto">
            <a:xfrm rot="-5400000">
              <a:off x="1952655" y="5288651"/>
              <a:ext cx="285690" cy="1905000"/>
            </a:xfrm>
            <a:prstGeom prst="leftBrace">
              <a:avLst>
                <a:gd name="adj1" fmla="val 49286"/>
                <a:gd name="adj2" fmla="val 50476"/>
              </a:avLst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19" name="Left Brace 18"/>
            <p:cNvSpPr/>
            <p:nvPr/>
          </p:nvSpPr>
          <p:spPr bwMode="auto">
            <a:xfrm rot="16200000">
              <a:off x="5878081" y="3575275"/>
              <a:ext cx="348956" cy="5268483"/>
            </a:xfrm>
            <a:prstGeom prst="leftBrace">
              <a:avLst>
                <a:gd name="adj1" fmla="val 49286"/>
                <a:gd name="adj2" fmla="val 50476"/>
              </a:avLst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200400" y="4953000"/>
              <a:ext cx="146527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 smtClean="0">
                  <a:solidFill>
                    <a:srgbClr val="FF0000"/>
                  </a:solidFill>
                </a:rPr>
                <a:t>QGP</a:t>
              </a:r>
              <a:endParaRPr lang="zh-CN" altLang="en-US" sz="2400" b="1" dirty="0">
                <a:solidFill>
                  <a:srgbClr val="FF0000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876800" y="4800600"/>
              <a:ext cx="146527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 err="1" smtClean="0">
                  <a:solidFill>
                    <a:schemeClr val="accent1">
                      <a:lumMod val="50000"/>
                    </a:schemeClr>
                  </a:solidFill>
                </a:rPr>
                <a:t>Hadron</a:t>
              </a:r>
              <a:r>
                <a:rPr lang="en-US" altLang="zh-CN" sz="2400" b="1" dirty="0" smtClean="0">
                  <a:solidFill>
                    <a:schemeClr val="accent1">
                      <a:lumMod val="50000"/>
                    </a:schemeClr>
                  </a:solidFill>
                </a:rPr>
                <a:t> </a:t>
              </a:r>
            </a:p>
            <a:p>
              <a:pPr algn="ctr"/>
              <a:r>
                <a:rPr lang="en-US" altLang="zh-CN" sz="2400" b="1" dirty="0" smtClean="0">
                  <a:solidFill>
                    <a:schemeClr val="accent1">
                      <a:lumMod val="50000"/>
                    </a:schemeClr>
                  </a:solidFill>
                </a:rPr>
                <a:t>Gas</a:t>
              </a:r>
              <a:endParaRPr lang="zh-CN" altLang="en-US" sz="2400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0" y="0"/>
            <a:ext cx="9177338" cy="719138"/>
          </a:xfrm>
          <a:prstGeom prst="rect">
            <a:avLst/>
          </a:prstGeom>
          <a:solidFill>
            <a:srgbClr val="A4BBFA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eaLnBrk="0" hangingPunct="0">
              <a:defRPr/>
            </a:pPr>
            <a:r>
              <a:rPr lang="en-US" altLang="zh-CN" sz="36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zh-CN" sz="3600" kern="0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SC</a:t>
            </a:r>
            <a:r>
              <a:rPr lang="en-US" altLang="zh-CN" sz="3600" baseline="35000" dirty="0" err="1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v</a:t>
            </a:r>
            <a:r>
              <a:rPr lang="en-US" altLang="zh-CN" sz="36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(3,2)  &amp; </a:t>
            </a:r>
            <a:r>
              <a:rPr lang="en-US" altLang="zh-CN" sz="3600" kern="0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SC</a:t>
            </a:r>
            <a:r>
              <a:rPr lang="en-US" altLang="zh-CN" sz="3600" baseline="35000" dirty="0" err="1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v</a:t>
            </a:r>
            <a:r>
              <a:rPr lang="en-US" altLang="zh-CN" sz="36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(4,2)</a:t>
            </a:r>
            <a:endParaRPr kumimoji="1" lang="en-US" altLang="zh-CN" sz="32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66035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066800"/>
            <a:ext cx="7299156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52400" y="5619690"/>
            <a:ext cx="8991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-hydrodynamic simulations correctly capture the sign of </a:t>
            </a:r>
            <a:r>
              <a:rPr lang="en-US" altLang="zh-CN" dirty="0" err="1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SC</a:t>
            </a:r>
            <a:r>
              <a:rPr lang="en-US" altLang="zh-CN" baseline="35000" dirty="0" err="1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v</a:t>
            </a:r>
            <a:r>
              <a:rPr lang="en-US" altLang="zh-CN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(3,2) and </a:t>
            </a:r>
            <a:r>
              <a:rPr lang="en-US" altLang="zh-CN" dirty="0" err="1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SC</a:t>
            </a:r>
            <a:r>
              <a:rPr lang="en-US" altLang="zh-CN" baseline="35000" dirty="0" err="1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v</a:t>
            </a:r>
            <a:r>
              <a:rPr lang="en-US" altLang="zh-CN" baseline="35000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</a:t>
            </a:r>
            <a:r>
              <a:rPr lang="en-US" altLang="zh-CN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(4,2)</a:t>
            </a:r>
          </a:p>
          <a:p>
            <a:pPr algn="l"/>
            <a:r>
              <a:rPr lang="en-US" altLang="zh-CN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    </a:t>
            </a:r>
            <a:endParaRPr lang="zh-CN" altLang="en-US" dirty="0">
              <a:solidFill>
                <a:schemeClr val="accent6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52400" y="5238690"/>
            <a:ext cx="8229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zh-CN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-</a:t>
            </a:r>
            <a:r>
              <a:rPr lang="en-US" altLang="zh-CN" dirty="0" err="1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SC</a:t>
            </a:r>
            <a:r>
              <a:rPr lang="en-US" altLang="zh-CN" baseline="35000" dirty="0" err="1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v</a:t>
            </a:r>
            <a:r>
              <a:rPr lang="en-US" altLang="zh-CN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(3,2) and </a:t>
            </a:r>
            <a:r>
              <a:rPr lang="en-US" altLang="zh-CN" dirty="0" err="1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SC</a:t>
            </a:r>
            <a:r>
              <a:rPr lang="en-US" altLang="zh-CN" baseline="35000" dirty="0" err="1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v</a:t>
            </a:r>
            <a:r>
              <a:rPr lang="en-US" altLang="zh-CN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(4,2) are sensitive to both initial conditions and </a:t>
            </a:r>
            <a:r>
              <a:rPr lang="en-US" altLang="zh-CN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Symbol"/>
              </a:rPr>
              <a:t>/s</a:t>
            </a:r>
            <a:r>
              <a:rPr lang="en-US" altLang="zh-CN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 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228600" y="6457890"/>
            <a:ext cx="8229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zh-CN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-</a:t>
            </a:r>
            <a:r>
              <a:rPr lang="en-US" altLang="zh-CN" dirty="0" err="1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SC</a:t>
            </a:r>
            <a:r>
              <a:rPr lang="en-US" altLang="zh-CN" baseline="35000" dirty="0" err="1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v</a:t>
            </a:r>
            <a:r>
              <a:rPr lang="en-US" altLang="zh-CN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(3,2) and </a:t>
            </a:r>
            <a:r>
              <a:rPr lang="en-US" altLang="zh-CN" dirty="0" err="1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SC</a:t>
            </a:r>
            <a:r>
              <a:rPr lang="en-US" altLang="zh-CN" baseline="35000" dirty="0" err="1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v</a:t>
            </a:r>
            <a:r>
              <a:rPr lang="en-US" altLang="zh-CN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(4,2) follow the sign of SC</a:t>
            </a:r>
            <a:r>
              <a:rPr lang="en-US" altLang="zh-CN" baseline="35000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Symbol"/>
              </a:rPr>
              <a:t></a:t>
            </a:r>
            <a:r>
              <a:rPr lang="en-US" altLang="zh-CN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(3,2) and SC</a:t>
            </a:r>
            <a:r>
              <a:rPr lang="en-US" altLang="zh-CN" baseline="35000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Symbol"/>
              </a:rPr>
              <a:t></a:t>
            </a:r>
            <a:r>
              <a:rPr lang="en-US" altLang="zh-CN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(4,2) </a:t>
            </a:r>
            <a:endParaRPr lang="zh-CN" altLang="en-US" dirty="0"/>
          </a:p>
        </p:txBody>
      </p:sp>
      <p:sp>
        <p:nvSpPr>
          <p:cNvPr id="8" name="Rectangle 7"/>
          <p:cNvSpPr/>
          <p:nvPr/>
        </p:nvSpPr>
        <p:spPr>
          <a:xfrm>
            <a:off x="685800" y="6000690"/>
            <a:ext cx="6705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zh-CN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-V</a:t>
            </a:r>
            <a:r>
              <a:rPr lang="en-US" altLang="zh-CN" sz="1200" b="1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2</a:t>
            </a:r>
            <a:r>
              <a:rPr lang="en-US" altLang="zh-CN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and V</a:t>
            </a:r>
            <a:r>
              <a:rPr lang="en-US" altLang="zh-CN" sz="1200" b="1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4</a:t>
            </a:r>
            <a:r>
              <a:rPr lang="en-US" altLang="zh-CN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are correlated, V</a:t>
            </a:r>
            <a:r>
              <a:rPr lang="en-US" altLang="zh-CN" sz="1200" b="1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2</a:t>
            </a:r>
            <a:r>
              <a:rPr lang="en-US" altLang="zh-CN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and V</a:t>
            </a:r>
            <a:r>
              <a:rPr lang="en-US" altLang="zh-CN" sz="1200" b="1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3</a:t>
            </a:r>
            <a:r>
              <a:rPr lang="en-US" altLang="zh-CN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are anti-correlated    </a:t>
            </a:r>
            <a:endParaRPr lang="zh-CN" altLang="en-US" dirty="0"/>
          </a:p>
        </p:txBody>
      </p:sp>
      <p:sp>
        <p:nvSpPr>
          <p:cNvPr id="10" name="Rectangle 9"/>
          <p:cNvSpPr/>
          <p:nvPr/>
        </p:nvSpPr>
        <p:spPr>
          <a:xfrm>
            <a:off x="5964925" y="4876800"/>
            <a:ext cx="317907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 smtClean="0">
                <a:solidFill>
                  <a:srgbClr val="CC0099"/>
                </a:solidFill>
                <a:latin typeface="+mn-lt"/>
              </a:rPr>
              <a:t>Zhu, </a:t>
            </a:r>
            <a:r>
              <a:rPr lang="en-US" altLang="zh-CN" sz="1600" dirty="0" err="1" smtClean="0">
                <a:solidFill>
                  <a:srgbClr val="CC0099"/>
                </a:solidFill>
                <a:latin typeface="+mn-lt"/>
              </a:rPr>
              <a:t>Xu</a:t>
            </a:r>
            <a:r>
              <a:rPr lang="en-US" altLang="zh-CN" sz="1600" dirty="0" smtClean="0">
                <a:solidFill>
                  <a:srgbClr val="CC0099"/>
                </a:solidFill>
                <a:latin typeface="+mn-lt"/>
              </a:rPr>
              <a:t>, Zhou,</a:t>
            </a:r>
            <a:r>
              <a:rPr lang="en-US" altLang="zh-CN" sz="1600" dirty="0" smtClean="0">
                <a:latin typeface="+mn-lt"/>
              </a:rPr>
              <a:t> </a:t>
            </a:r>
            <a:r>
              <a:rPr lang="en-US" altLang="zh-CN" sz="1600" dirty="0" smtClean="0">
                <a:solidFill>
                  <a:srgbClr val="CC0099"/>
                </a:solidFill>
                <a:latin typeface="+mn-lt"/>
              </a:rPr>
              <a:t>Song, in preparation</a:t>
            </a:r>
            <a:endParaRPr lang="zh-CN" altLang="en-US" sz="1600" dirty="0">
              <a:latin typeface="+mn-lt"/>
            </a:endParaRPr>
          </a:p>
        </p:txBody>
      </p:sp>
      <p:pic>
        <p:nvPicPr>
          <p:cNvPr id="2666497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838200"/>
            <a:ext cx="3657600" cy="320115"/>
          </a:xfrm>
          <a:prstGeom prst="rect">
            <a:avLst/>
          </a:prstGeom>
          <a:noFill/>
          <a:ln w="9525">
            <a:solidFill>
              <a:schemeClr val="accent1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pic>
        <p:nvPicPr>
          <p:cNvPr id="266649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8200" y="838200"/>
            <a:ext cx="3657600" cy="338667"/>
          </a:xfrm>
          <a:prstGeom prst="rect">
            <a:avLst/>
          </a:prstGeom>
          <a:noFill/>
          <a:ln w="9525">
            <a:solidFill>
              <a:schemeClr val="accent1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0" y="0"/>
            <a:ext cx="9177338" cy="719138"/>
          </a:xfrm>
          <a:prstGeom prst="rect">
            <a:avLst/>
          </a:prstGeom>
          <a:solidFill>
            <a:srgbClr val="A4BBFA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eaLnBrk="0" hangingPunct="0">
              <a:defRPr/>
            </a:pPr>
            <a:r>
              <a:rPr lang="en-US" altLang="zh-CN" sz="36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zh-CN" sz="3600" kern="0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SC</a:t>
            </a:r>
            <a:r>
              <a:rPr lang="en-US" altLang="zh-CN" sz="3600" baseline="35000" dirty="0" err="1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v</a:t>
            </a:r>
            <a:r>
              <a:rPr lang="en-US" altLang="zh-CN" sz="36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(3,2)  &amp; </a:t>
            </a:r>
            <a:r>
              <a:rPr lang="en-US" altLang="zh-CN" sz="3600" kern="0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SC</a:t>
            </a:r>
            <a:r>
              <a:rPr lang="en-US" altLang="zh-CN" sz="3600" baseline="35000" dirty="0" err="1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v</a:t>
            </a:r>
            <a:r>
              <a:rPr lang="en-US" altLang="zh-CN" sz="36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(4,2)</a:t>
            </a:r>
            <a:endParaRPr kumimoji="1" lang="en-US" altLang="zh-CN" sz="32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66035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066800"/>
            <a:ext cx="7299156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52400" y="5619690"/>
            <a:ext cx="8991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-hydrodynamic simulations correctly capture the sign of </a:t>
            </a:r>
            <a:r>
              <a:rPr lang="en-US" altLang="zh-CN" dirty="0" err="1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SC</a:t>
            </a:r>
            <a:r>
              <a:rPr lang="en-US" altLang="zh-CN" baseline="35000" dirty="0" err="1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v</a:t>
            </a:r>
            <a:r>
              <a:rPr lang="en-US" altLang="zh-CN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(3,2) and </a:t>
            </a:r>
            <a:r>
              <a:rPr lang="en-US" altLang="zh-CN" dirty="0" err="1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SC</a:t>
            </a:r>
            <a:r>
              <a:rPr lang="en-US" altLang="zh-CN" baseline="35000" dirty="0" err="1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v</a:t>
            </a:r>
            <a:r>
              <a:rPr lang="en-US" altLang="zh-CN" baseline="35000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</a:t>
            </a:r>
            <a:r>
              <a:rPr lang="en-US" altLang="zh-CN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(4,2)</a:t>
            </a:r>
          </a:p>
          <a:p>
            <a:pPr algn="l"/>
            <a:r>
              <a:rPr lang="en-US" altLang="zh-CN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    </a:t>
            </a:r>
            <a:endParaRPr lang="zh-CN" altLang="en-US" dirty="0">
              <a:solidFill>
                <a:schemeClr val="accent6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52400" y="5238690"/>
            <a:ext cx="8229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zh-CN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-</a:t>
            </a:r>
            <a:r>
              <a:rPr lang="en-US" altLang="zh-CN" dirty="0" err="1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SC</a:t>
            </a:r>
            <a:r>
              <a:rPr lang="en-US" altLang="zh-CN" baseline="35000" dirty="0" err="1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v</a:t>
            </a:r>
            <a:r>
              <a:rPr lang="en-US" altLang="zh-CN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(3,2) and </a:t>
            </a:r>
            <a:r>
              <a:rPr lang="en-US" altLang="zh-CN" dirty="0" err="1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SC</a:t>
            </a:r>
            <a:r>
              <a:rPr lang="en-US" altLang="zh-CN" baseline="35000" dirty="0" err="1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v</a:t>
            </a:r>
            <a:r>
              <a:rPr lang="en-US" altLang="zh-CN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(4,2) are sensitive to both initial conditions and </a:t>
            </a:r>
            <a:r>
              <a:rPr lang="en-US" altLang="zh-CN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Symbol"/>
              </a:rPr>
              <a:t>/s</a:t>
            </a:r>
            <a:r>
              <a:rPr lang="en-US" altLang="zh-CN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 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228600" y="6457890"/>
            <a:ext cx="8229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zh-CN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-</a:t>
            </a:r>
            <a:r>
              <a:rPr lang="en-US" altLang="zh-CN" dirty="0" err="1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SC</a:t>
            </a:r>
            <a:r>
              <a:rPr lang="en-US" altLang="zh-CN" baseline="35000" dirty="0" err="1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v</a:t>
            </a:r>
            <a:r>
              <a:rPr lang="en-US" altLang="zh-CN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(3,2) and </a:t>
            </a:r>
            <a:r>
              <a:rPr lang="en-US" altLang="zh-CN" dirty="0" err="1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SC</a:t>
            </a:r>
            <a:r>
              <a:rPr lang="en-US" altLang="zh-CN" baseline="35000" dirty="0" err="1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v</a:t>
            </a:r>
            <a:r>
              <a:rPr lang="en-US" altLang="zh-CN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(4,2) follow the sign of SC</a:t>
            </a:r>
            <a:r>
              <a:rPr lang="en-US" altLang="zh-CN" baseline="35000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Symbol"/>
              </a:rPr>
              <a:t></a:t>
            </a:r>
            <a:r>
              <a:rPr lang="en-US" altLang="zh-CN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(3,2) and SC</a:t>
            </a:r>
            <a:r>
              <a:rPr lang="en-US" altLang="zh-CN" baseline="35000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Symbol"/>
              </a:rPr>
              <a:t></a:t>
            </a:r>
            <a:r>
              <a:rPr lang="en-US" altLang="zh-CN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(4,2) </a:t>
            </a:r>
            <a:endParaRPr lang="zh-CN" altLang="en-US" dirty="0"/>
          </a:p>
        </p:txBody>
      </p:sp>
      <p:sp>
        <p:nvSpPr>
          <p:cNvPr id="8" name="Rectangle 7"/>
          <p:cNvSpPr/>
          <p:nvPr/>
        </p:nvSpPr>
        <p:spPr>
          <a:xfrm>
            <a:off x="685800" y="6000690"/>
            <a:ext cx="6705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zh-CN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-V</a:t>
            </a:r>
            <a:r>
              <a:rPr lang="en-US" altLang="zh-CN" sz="1200" b="1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2</a:t>
            </a:r>
            <a:r>
              <a:rPr lang="en-US" altLang="zh-CN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and V</a:t>
            </a:r>
            <a:r>
              <a:rPr lang="en-US" altLang="zh-CN" sz="1200" b="1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4</a:t>
            </a:r>
            <a:r>
              <a:rPr lang="en-US" altLang="zh-CN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are correlated, V</a:t>
            </a:r>
            <a:r>
              <a:rPr lang="en-US" altLang="zh-CN" sz="1200" b="1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2</a:t>
            </a:r>
            <a:r>
              <a:rPr lang="en-US" altLang="zh-CN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and V</a:t>
            </a:r>
            <a:r>
              <a:rPr lang="en-US" altLang="zh-CN" sz="1200" b="1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3</a:t>
            </a:r>
            <a:r>
              <a:rPr lang="en-US" altLang="zh-CN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are anti-correlated    </a:t>
            </a:r>
            <a:endParaRPr lang="zh-CN" altLang="en-US" dirty="0"/>
          </a:p>
        </p:txBody>
      </p:sp>
      <p:sp>
        <p:nvSpPr>
          <p:cNvPr id="10" name="Rectangle 9"/>
          <p:cNvSpPr/>
          <p:nvPr/>
        </p:nvSpPr>
        <p:spPr>
          <a:xfrm>
            <a:off x="5964925" y="4876800"/>
            <a:ext cx="317907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 smtClean="0">
                <a:solidFill>
                  <a:srgbClr val="CC0099"/>
                </a:solidFill>
                <a:latin typeface="+mn-lt"/>
              </a:rPr>
              <a:t>Zhu, </a:t>
            </a:r>
            <a:r>
              <a:rPr lang="en-US" altLang="zh-CN" sz="1600" dirty="0" err="1" smtClean="0">
                <a:solidFill>
                  <a:srgbClr val="CC0099"/>
                </a:solidFill>
                <a:latin typeface="+mn-lt"/>
              </a:rPr>
              <a:t>Xu</a:t>
            </a:r>
            <a:r>
              <a:rPr lang="en-US" altLang="zh-CN" sz="1600" dirty="0" smtClean="0">
                <a:solidFill>
                  <a:srgbClr val="CC0099"/>
                </a:solidFill>
                <a:latin typeface="+mn-lt"/>
              </a:rPr>
              <a:t>, Zhou,</a:t>
            </a:r>
            <a:r>
              <a:rPr lang="en-US" altLang="zh-CN" sz="1600" dirty="0" smtClean="0">
                <a:latin typeface="+mn-lt"/>
              </a:rPr>
              <a:t> </a:t>
            </a:r>
            <a:r>
              <a:rPr lang="en-US" altLang="zh-CN" sz="1600" dirty="0" smtClean="0">
                <a:solidFill>
                  <a:srgbClr val="CC0099"/>
                </a:solidFill>
                <a:latin typeface="+mn-lt"/>
              </a:rPr>
              <a:t>Song, in preparation</a:t>
            </a:r>
            <a:endParaRPr lang="zh-CN" altLang="en-US" sz="1600" dirty="0">
              <a:latin typeface="+mn-lt"/>
            </a:endParaRPr>
          </a:p>
        </p:txBody>
      </p:sp>
      <p:pic>
        <p:nvPicPr>
          <p:cNvPr id="2666497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838200"/>
            <a:ext cx="3657600" cy="320115"/>
          </a:xfrm>
          <a:prstGeom prst="rect">
            <a:avLst/>
          </a:prstGeom>
          <a:noFill/>
          <a:ln w="9525">
            <a:solidFill>
              <a:schemeClr val="accent1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pic>
        <p:nvPicPr>
          <p:cNvPr id="266649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8200" y="838200"/>
            <a:ext cx="3657600" cy="338667"/>
          </a:xfrm>
          <a:prstGeom prst="rect">
            <a:avLst/>
          </a:prstGeom>
          <a:noFill/>
          <a:ln w="9525">
            <a:solidFill>
              <a:schemeClr val="accent1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95221" y="3124200"/>
            <a:ext cx="5358493" cy="2514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0" y="0"/>
            <a:ext cx="9177338" cy="719138"/>
          </a:xfrm>
          <a:prstGeom prst="rect">
            <a:avLst/>
          </a:prstGeom>
          <a:solidFill>
            <a:srgbClr val="A4BBFA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eaLnBrk="0" hangingPunct="0">
              <a:defRPr/>
            </a:pPr>
            <a:r>
              <a:rPr lang="en-US" altLang="zh-CN" sz="36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zh-CN" sz="3600" kern="0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SC</a:t>
            </a:r>
            <a:r>
              <a:rPr lang="en-US" altLang="zh-CN" sz="3600" baseline="35000" dirty="0" err="1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v</a:t>
            </a:r>
            <a:r>
              <a:rPr lang="en-US" altLang="zh-CN" sz="36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(5,2), </a:t>
            </a:r>
            <a:r>
              <a:rPr lang="en-US" altLang="zh-CN" sz="3600" kern="0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SC</a:t>
            </a:r>
            <a:r>
              <a:rPr lang="en-US" altLang="zh-CN" sz="3600" baseline="35000" dirty="0" err="1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v</a:t>
            </a:r>
            <a:r>
              <a:rPr lang="en-US" altLang="zh-CN" sz="36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(4,3) &amp; </a:t>
            </a:r>
            <a:r>
              <a:rPr lang="en-US" altLang="zh-CN" sz="3600" kern="0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SC</a:t>
            </a:r>
            <a:r>
              <a:rPr lang="en-US" altLang="zh-CN" sz="3600" baseline="35000" dirty="0" err="1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v</a:t>
            </a:r>
            <a:r>
              <a:rPr lang="en-US" altLang="zh-CN" sz="36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(5,3)</a:t>
            </a:r>
            <a:endParaRPr kumimoji="1" lang="en-US" altLang="zh-CN" sz="32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6634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143000"/>
            <a:ext cx="78486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427" name="Picture 3"/>
          <p:cNvPicPr>
            <a:picLocks noChangeAspect="1" noChangeArrowheads="1"/>
          </p:cNvPicPr>
          <p:nvPr/>
        </p:nvPicPr>
        <p:blipFill>
          <a:blip r:embed="rId4" cstate="print"/>
          <a:srcRect l="28179" t="78947" r="28671"/>
          <a:stretch>
            <a:fillRect/>
          </a:stretch>
        </p:blipFill>
        <p:spPr bwMode="auto">
          <a:xfrm>
            <a:off x="2743200" y="6484776"/>
            <a:ext cx="4572000" cy="373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5964925" y="4876800"/>
            <a:ext cx="317907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 smtClean="0">
                <a:solidFill>
                  <a:srgbClr val="CC0099"/>
                </a:solidFill>
                <a:latin typeface="+mn-lt"/>
              </a:rPr>
              <a:t>Zhu, </a:t>
            </a:r>
            <a:r>
              <a:rPr lang="en-US" altLang="zh-CN" sz="1600" dirty="0" err="1" smtClean="0">
                <a:solidFill>
                  <a:srgbClr val="CC0099"/>
                </a:solidFill>
                <a:latin typeface="+mn-lt"/>
              </a:rPr>
              <a:t>Xu</a:t>
            </a:r>
            <a:r>
              <a:rPr lang="en-US" altLang="zh-CN" sz="1600" dirty="0" smtClean="0">
                <a:solidFill>
                  <a:srgbClr val="CC0099"/>
                </a:solidFill>
                <a:latin typeface="+mn-lt"/>
              </a:rPr>
              <a:t>, Zhou,</a:t>
            </a:r>
            <a:r>
              <a:rPr lang="en-US" altLang="zh-CN" sz="1600" dirty="0" smtClean="0">
                <a:latin typeface="+mn-lt"/>
              </a:rPr>
              <a:t> </a:t>
            </a:r>
            <a:r>
              <a:rPr lang="en-US" altLang="zh-CN" sz="1600" dirty="0" smtClean="0">
                <a:solidFill>
                  <a:srgbClr val="CC0099"/>
                </a:solidFill>
                <a:latin typeface="+mn-lt"/>
              </a:rPr>
              <a:t>Song, in preparation</a:t>
            </a:r>
            <a:endParaRPr lang="zh-CN" altLang="en-US" sz="1600" dirty="0">
              <a:latin typeface="+mn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81000" y="5181600"/>
            <a:ext cx="7848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zh-CN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-V</a:t>
            </a:r>
            <a:r>
              <a:rPr lang="en-US" altLang="zh-CN" sz="1200" b="1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2</a:t>
            </a:r>
            <a:r>
              <a:rPr lang="en-US" altLang="zh-CN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and V</a:t>
            </a:r>
            <a:r>
              <a:rPr lang="en-US" altLang="zh-CN" sz="1200" b="1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5</a:t>
            </a:r>
            <a:r>
              <a:rPr lang="en-US" altLang="zh-CN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; V</a:t>
            </a:r>
            <a:r>
              <a:rPr lang="en-US" altLang="zh-CN" sz="1200" b="1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3</a:t>
            </a:r>
            <a:r>
              <a:rPr lang="en-US" altLang="zh-CN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and V</a:t>
            </a:r>
            <a:r>
              <a:rPr lang="en-US" altLang="zh-CN" sz="1200" b="1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5</a:t>
            </a:r>
            <a:r>
              <a:rPr lang="en-US" altLang="zh-CN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are correlated, V</a:t>
            </a:r>
            <a:r>
              <a:rPr lang="en-US" altLang="zh-CN" sz="1200" b="1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3</a:t>
            </a:r>
            <a:r>
              <a:rPr lang="en-US" altLang="zh-CN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and V</a:t>
            </a:r>
            <a:r>
              <a:rPr lang="en-US" altLang="zh-CN" sz="1200" b="1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4</a:t>
            </a:r>
            <a:r>
              <a:rPr lang="en-US" altLang="zh-CN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are anti-correlated    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381000" y="5562600"/>
            <a:ext cx="8763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zh-CN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-</a:t>
            </a:r>
            <a:r>
              <a:rPr lang="en-US" altLang="zh-CN" dirty="0" err="1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SC</a:t>
            </a:r>
            <a:r>
              <a:rPr lang="en-US" altLang="zh-CN" baseline="35000" dirty="0" err="1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v</a:t>
            </a:r>
            <a:r>
              <a:rPr lang="en-US" altLang="zh-CN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(5,2) and </a:t>
            </a:r>
            <a:r>
              <a:rPr lang="en-US" altLang="zh-CN" dirty="0" err="1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SC</a:t>
            </a:r>
            <a:r>
              <a:rPr lang="en-US" altLang="zh-CN" baseline="35000" dirty="0" err="1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v</a:t>
            </a:r>
            <a:r>
              <a:rPr lang="en-US" altLang="zh-CN" baseline="35000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</a:t>
            </a:r>
            <a:r>
              <a:rPr lang="en-US" altLang="zh-CN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(5,3) respectively follow the sign of SC</a:t>
            </a:r>
            <a:r>
              <a:rPr lang="en-US" altLang="zh-CN" baseline="35000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Symbol"/>
              </a:rPr>
              <a:t></a:t>
            </a:r>
            <a:r>
              <a:rPr lang="en-US" altLang="zh-CN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(5,2) and SC</a:t>
            </a:r>
            <a:r>
              <a:rPr lang="en-US" altLang="zh-CN" baseline="35000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Symbol"/>
              </a:rPr>
              <a:t></a:t>
            </a:r>
            <a:r>
              <a:rPr lang="en-US" altLang="zh-CN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(5,3) </a:t>
            </a:r>
            <a:endParaRPr lang="zh-CN" altLang="en-US" dirty="0"/>
          </a:p>
        </p:txBody>
      </p:sp>
      <p:sp>
        <p:nvSpPr>
          <p:cNvPr id="8" name="Rectangle 7"/>
          <p:cNvSpPr/>
          <p:nvPr/>
        </p:nvSpPr>
        <p:spPr>
          <a:xfrm>
            <a:off x="381000" y="5943600"/>
            <a:ext cx="56475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zh-CN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-</a:t>
            </a:r>
            <a:r>
              <a:rPr lang="en-US" altLang="zh-CN" dirty="0" err="1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SC</a:t>
            </a:r>
            <a:r>
              <a:rPr lang="en-US" altLang="zh-CN" baseline="35000" dirty="0" err="1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v</a:t>
            </a:r>
            <a:r>
              <a:rPr lang="en-US" altLang="zh-CN" baseline="35000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</a:t>
            </a:r>
            <a:r>
              <a:rPr lang="en-US" altLang="zh-CN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(4,3) &amp; SC</a:t>
            </a:r>
            <a:r>
              <a:rPr lang="en-US" altLang="zh-CN" baseline="35000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Symbol"/>
              </a:rPr>
              <a:t></a:t>
            </a:r>
            <a:r>
              <a:rPr lang="en-US" altLang="zh-CN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(4,3) show opposite signs      </a:t>
            </a:r>
            <a:endParaRPr lang="zh-CN" altLang="en-US" dirty="0"/>
          </a:p>
        </p:txBody>
      </p:sp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" y="838200"/>
            <a:ext cx="3657600" cy="320115"/>
          </a:xfrm>
          <a:prstGeom prst="rect">
            <a:avLst/>
          </a:prstGeom>
          <a:noFill/>
          <a:ln w="9525">
            <a:solidFill>
              <a:schemeClr val="accent1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48200" y="838200"/>
            <a:ext cx="3657600" cy="338667"/>
          </a:xfrm>
          <a:prstGeom prst="rect">
            <a:avLst/>
          </a:prstGeom>
          <a:noFill/>
          <a:ln w="9525">
            <a:solidFill>
              <a:schemeClr val="accent1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1052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1295400"/>
            <a:ext cx="7371434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0" y="0"/>
            <a:ext cx="9177338" cy="719138"/>
          </a:xfrm>
          <a:prstGeom prst="rect">
            <a:avLst/>
          </a:prstGeom>
          <a:solidFill>
            <a:srgbClr val="A4BBFA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eaLnBrk="0" hangingPunct="0">
              <a:defRPr/>
            </a:pPr>
            <a:r>
              <a:rPr lang="en-US" altLang="zh-CN" sz="36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Normalized Symmetric </a:t>
            </a:r>
            <a:r>
              <a:rPr lang="en-US" altLang="zh-CN" sz="3600" kern="0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Cumulants</a:t>
            </a:r>
            <a:r>
              <a:rPr lang="en-US" altLang="zh-CN" sz="36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zh-CN" sz="3600" kern="0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NSC</a:t>
            </a:r>
            <a:r>
              <a:rPr lang="en-US" altLang="zh-CN" sz="3600" baseline="35000" dirty="0" err="1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v</a:t>
            </a:r>
            <a:r>
              <a:rPr lang="en-US" altLang="zh-CN" sz="36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(</a:t>
            </a:r>
            <a:r>
              <a:rPr lang="en-US" altLang="zh-CN" sz="3600" kern="0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m,n</a:t>
            </a:r>
            <a:r>
              <a:rPr lang="en-US" altLang="zh-CN" sz="36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)</a:t>
            </a:r>
            <a:endParaRPr kumimoji="1" lang="en-US" altLang="zh-CN" sz="32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71053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762000"/>
            <a:ext cx="4191000" cy="457200"/>
          </a:xfrm>
          <a:prstGeom prst="rect">
            <a:avLst/>
          </a:prstGeom>
          <a:noFill/>
          <a:ln w="9525">
            <a:solidFill>
              <a:schemeClr val="accent1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pic>
        <p:nvPicPr>
          <p:cNvPr id="2714625" name="Picture 1"/>
          <p:cNvPicPr>
            <a:picLocks noChangeAspect="1" noChangeArrowheads="1"/>
          </p:cNvPicPr>
          <p:nvPr/>
        </p:nvPicPr>
        <p:blipFill>
          <a:blip r:embed="rId5" cstate="print"/>
          <a:srcRect r="-5556"/>
          <a:stretch>
            <a:fillRect/>
          </a:stretch>
        </p:blipFill>
        <p:spPr bwMode="auto">
          <a:xfrm>
            <a:off x="4572000" y="762000"/>
            <a:ext cx="4343400" cy="457200"/>
          </a:xfrm>
          <a:prstGeom prst="rect">
            <a:avLst/>
          </a:prstGeom>
          <a:noFill/>
          <a:ln w="9525">
            <a:solidFill>
              <a:schemeClr val="accent1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228600" y="6248400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zh-CN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-</a:t>
            </a:r>
            <a:r>
              <a:rPr lang="en-US" altLang="zh-CN" dirty="0" err="1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NSC</a:t>
            </a:r>
            <a:r>
              <a:rPr lang="en-US" altLang="zh-CN" baseline="35000" dirty="0" err="1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v</a:t>
            </a:r>
            <a:r>
              <a:rPr lang="en-US" altLang="zh-CN" baseline="35000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</a:t>
            </a:r>
            <a:r>
              <a:rPr lang="en-US" altLang="zh-CN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(4,2), </a:t>
            </a:r>
            <a:r>
              <a:rPr lang="en-US" altLang="zh-CN" dirty="0" err="1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NSC</a:t>
            </a:r>
            <a:r>
              <a:rPr lang="en-US" altLang="zh-CN" baseline="35000" dirty="0" err="1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v</a:t>
            </a:r>
            <a:r>
              <a:rPr lang="en-US" altLang="zh-CN" baseline="35000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</a:t>
            </a:r>
            <a:r>
              <a:rPr lang="en-US" altLang="zh-CN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(5,2) &amp; </a:t>
            </a:r>
            <a:r>
              <a:rPr lang="en-US" altLang="zh-CN" dirty="0" err="1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NSC</a:t>
            </a:r>
            <a:r>
              <a:rPr lang="en-US" altLang="zh-CN" baseline="35000" dirty="0" err="1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v</a:t>
            </a:r>
            <a:r>
              <a:rPr lang="en-US" altLang="zh-CN" baseline="35000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</a:t>
            </a:r>
            <a:r>
              <a:rPr lang="en-US" altLang="zh-CN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(5,3): sensitive to </a:t>
            </a:r>
            <a:r>
              <a:rPr lang="en-US" altLang="zh-CN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Symbol"/>
              </a:rPr>
              <a:t>/s and initial conditions</a:t>
            </a:r>
            <a:r>
              <a:rPr lang="en-US" altLang="zh-CN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     </a:t>
            </a:r>
            <a:endParaRPr lang="zh-CN" altLang="en-US" dirty="0"/>
          </a:p>
        </p:txBody>
      </p:sp>
      <p:sp>
        <p:nvSpPr>
          <p:cNvPr id="12" name="Rectangle 11"/>
          <p:cNvSpPr/>
          <p:nvPr/>
        </p:nvSpPr>
        <p:spPr>
          <a:xfrm>
            <a:off x="228600" y="5867400"/>
            <a:ext cx="8915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zh-CN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-</a:t>
            </a:r>
            <a:r>
              <a:rPr lang="en-US" altLang="zh-CN" dirty="0" err="1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NSC</a:t>
            </a:r>
            <a:r>
              <a:rPr lang="en-US" altLang="zh-CN" baseline="35000" dirty="0" err="1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v</a:t>
            </a:r>
            <a:r>
              <a:rPr lang="en-US" altLang="zh-CN" baseline="35000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</a:t>
            </a:r>
            <a:r>
              <a:rPr lang="en-US" altLang="zh-CN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(3,2): insensitive to </a:t>
            </a:r>
            <a:r>
              <a:rPr lang="en-US" altLang="zh-CN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Symbol"/>
              </a:rPr>
              <a:t>/s and initial conditions, roughly fit the ALICE data </a:t>
            </a:r>
            <a:r>
              <a:rPr lang="en-US" altLang="zh-CN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</a:t>
            </a:r>
            <a:endParaRPr lang="zh-CN" altLang="en-US" dirty="0"/>
          </a:p>
        </p:txBody>
      </p:sp>
      <p:sp>
        <p:nvSpPr>
          <p:cNvPr id="13" name="Rectangle 12"/>
          <p:cNvSpPr/>
          <p:nvPr/>
        </p:nvSpPr>
        <p:spPr>
          <a:xfrm>
            <a:off x="5964925" y="5486400"/>
            <a:ext cx="317907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 smtClean="0">
                <a:solidFill>
                  <a:srgbClr val="CC0099"/>
                </a:solidFill>
                <a:latin typeface="+mn-lt"/>
              </a:rPr>
              <a:t>Zhu, </a:t>
            </a:r>
            <a:r>
              <a:rPr lang="en-US" altLang="zh-CN" sz="1600" dirty="0" err="1" smtClean="0">
                <a:solidFill>
                  <a:srgbClr val="CC0099"/>
                </a:solidFill>
                <a:latin typeface="+mn-lt"/>
              </a:rPr>
              <a:t>Xu</a:t>
            </a:r>
            <a:r>
              <a:rPr lang="en-US" altLang="zh-CN" sz="1600" dirty="0" smtClean="0">
                <a:solidFill>
                  <a:srgbClr val="CC0099"/>
                </a:solidFill>
                <a:latin typeface="+mn-lt"/>
              </a:rPr>
              <a:t>, Zhou,</a:t>
            </a:r>
            <a:r>
              <a:rPr lang="en-US" altLang="zh-CN" sz="1600" dirty="0" smtClean="0">
                <a:latin typeface="+mn-lt"/>
              </a:rPr>
              <a:t> </a:t>
            </a:r>
            <a:r>
              <a:rPr lang="en-US" altLang="zh-CN" sz="1600" dirty="0" smtClean="0">
                <a:solidFill>
                  <a:srgbClr val="CC0099"/>
                </a:solidFill>
                <a:latin typeface="+mn-lt"/>
              </a:rPr>
              <a:t>Song, in preparation</a:t>
            </a:r>
            <a:endParaRPr lang="zh-CN" altLang="en-US" sz="16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0" y="0"/>
            <a:ext cx="9177338" cy="719138"/>
          </a:xfrm>
          <a:prstGeom prst="rect">
            <a:avLst/>
          </a:prstGeom>
          <a:solidFill>
            <a:srgbClr val="A4BBFA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eaLnBrk="0" hangingPunct="0">
              <a:defRPr/>
            </a:pPr>
            <a:r>
              <a:rPr lang="en-US" altLang="zh-CN" sz="36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Pearson correlation coefficients</a:t>
            </a:r>
            <a:endParaRPr kumimoji="1" lang="en-US" altLang="zh-CN" sz="32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70848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676400"/>
            <a:ext cx="7968583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0848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762000"/>
            <a:ext cx="3733799" cy="507872"/>
          </a:xfrm>
          <a:prstGeom prst="rect">
            <a:avLst/>
          </a:prstGeom>
          <a:noFill/>
          <a:ln w="9525">
            <a:solidFill>
              <a:schemeClr val="accent1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pic>
        <p:nvPicPr>
          <p:cNvPr id="270848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71600" y="1371600"/>
            <a:ext cx="7543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5964925" y="5943600"/>
            <a:ext cx="3179075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altLang="zh-CN" sz="1600" dirty="0" smtClean="0">
                <a:solidFill>
                  <a:srgbClr val="CC0099"/>
                </a:solidFill>
                <a:latin typeface="+mn-lt"/>
              </a:rPr>
              <a:t>Zhu, </a:t>
            </a:r>
            <a:r>
              <a:rPr lang="en-US" altLang="zh-CN" sz="1600" dirty="0" err="1" smtClean="0">
                <a:solidFill>
                  <a:srgbClr val="CC0099"/>
                </a:solidFill>
                <a:latin typeface="+mn-lt"/>
              </a:rPr>
              <a:t>Xu</a:t>
            </a:r>
            <a:r>
              <a:rPr lang="en-US" altLang="zh-CN" sz="1600" dirty="0" smtClean="0">
                <a:solidFill>
                  <a:srgbClr val="CC0099"/>
                </a:solidFill>
                <a:latin typeface="+mn-lt"/>
              </a:rPr>
              <a:t>, Zhou,</a:t>
            </a:r>
            <a:r>
              <a:rPr lang="en-US" altLang="zh-CN" sz="1600" dirty="0" smtClean="0">
                <a:latin typeface="+mn-lt"/>
              </a:rPr>
              <a:t> </a:t>
            </a:r>
            <a:r>
              <a:rPr lang="en-US" altLang="zh-CN" sz="1600" dirty="0" smtClean="0">
                <a:solidFill>
                  <a:srgbClr val="CC0099"/>
                </a:solidFill>
                <a:latin typeface="+mn-lt"/>
              </a:rPr>
              <a:t>Song, in preparation</a:t>
            </a:r>
            <a:endParaRPr lang="zh-CN" altLang="en-US" sz="1600" dirty="0">
              <a:latin typeface="+mn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8600" y="6248400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zh-CN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-None of the </a:t>
            </a:r>
            <a:r>
              <a:rPr lang="en-US" altLang="zh-CN" dirty="0" err="1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Vn</a:t>
            </a:r>
            <a:r>
              <a:rPr lang="en-US" altLang="zh-CN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and </a:t>
            </a:r>
            <a:r>
              <a:rPr lang="en-US" altLang="zh-CN" dirty="0" err="1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Vm</a:t>
            </a:r>
            <a:r>
              <a:rPr lang="en-US" altLang="zh-CN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pairs are linearly correlated or linearly anti-correlated     </a:t>
            </a:r>
            <a:endParaRPr lang="zh-CN" altLang="en-US" dirty="0"/>
          </a:p>
        </p:txBody>
      </p:sp>
      <p:pic>
        <p:nvPicPr>
          <p:cNvPr id="2712577" name="Picture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53000" y="914400"/>
            <a:ext cx="990601" cy="315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12578" name="Picture 2"/>
          <p:cNvPicPr>
            <a:picLocks noChangeAspect="1" noChangeArrowheads="1"/>
          </p:cNvPicPr>
          <p:nvPr/>
        </p:nvPicPr>
        <p:blipFill>
          <a:blip r:embed="rId7" cstate="print"/>
          <a:srcRect l="4823"/>
          <a:stretch>
            <a:fillRect/>
          </a:stretch>
        </p:blipFill>
        <p:spPr bwMode="auto">
          <a:xfrm>
            <a:off x="5943600" y="762000"/>
            <a:ext cx="281940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4953000" y="762000"/>
            <a:ext cx="3657600" cy="533400"/>
          </a:xfrm>
          <a:prstGeom prst="rect">
            <a:avLst/>
          </a:prstGeom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algn="l">
              <a:spcBef>
                <a:spcPts val="200"/>
              </a:spcBef>
            </a:pPr>
            <a:endParaRPr lang="zh-CN" altLang="en-US" sz="1800" dirty="0" err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0" y="0"/>
            <a:ext cx="9177338" cy="719138"/>
          </a:xfrm>
          <a:prstGeom prst="rect">
            <a:avLst/>
          </a:prstGeom>
          <a:solidFill>
            <a:srgbClr val="A4BBFA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eaLnBrk="0" hangingPunct="0">
              <a:defRPr/>
            </a:pPr>
            <a:r>
              <a:rPr lang="en-US" altLang="zh-CN" sz="36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Pearson correlation coefficients</a:t>
            </a:r>
            <a:endParaRPr kumimoji="1" lang="en-US" altLang="zh-CN" sz="32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70848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676400"/>
            <a:ext cx="7968583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0848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762000"/>
            <a:ext cx="3733799" cy="507872"/>
          </a:xfrm>
          <a:prstGeom prst="rect">
            <a:avLst/>
          </a:prstGeom>
          <a:noFill/>
          <a:ln w="9525">
            <a:solidFill>
              <a:schemeClr val="accent1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pic>
        <p:nvPicPr>
          <p:cNvPr id="270848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71600" y="1371600"/>
            <a:ext cx="7543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5964925" y="5943600"/>
            <a:ext cx="3179075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altLang="zh-CN" sz="1600" dirty="0" smtClean="0">
                <a:solidFill>
                  <a:srgbClr val="CC0099"/>
                </a:solidFill>
                <a:latin typeface="+mn-lt"/>
              </a:rPr>
              <a:t>Zhu, </a:t>
            </a:r>
            <a:r>
              <a:rPr lang="en-US" altLang="zh-CN" sz="1600" dirty="0" err="1" smtClean="0">
                <a:solidFill>
                  <a:srgbClr val="CC0099"/>
                </a:solidFill>
                <a:latin typeface="+mn-lt"/>
              </a:rPr>
              <a:t>Xu</a:t>
            </a:r>
            <a:r>
              <a:rPr lang="en-US" altLang="zh-CN" sz="1600" dirty="0" smtClean="0">
                <a:solidFill>
                  <a:srgbClr val="CC0099"/>
                </a:solidFill>
                <a:latin typeface="+mn-lt"/>
              </a:rPr>
              <a:t>, Zhou,</a:t>
            </a:r>
            <a:r>
              <a:rPr lang="en-US" altLang="zh-CN" sz="1600" dirty="0" smtClean="0">
                <a:latin typeface="+mn-lt"/>
              </a:rPr>
              <a:t> </a:t>
            </a:r>
            <a:r>
              <a:rPr lang="en-US" altLang="zh-CN" sz="1600" dirty="0" smtClean="0">
                <a:solidFill>
                  <a:srgbClr val="CC0099"/>
                </a:solidFill>
                <a:latin typeface="+mn-lt"/>
              </a:rPr>
              <a:t>Song, in preparation</a:t>
            </a:r>
            <a:endParaRPr lang="zh-CN" altLang="en-US" sz="1600" dirty="0">
              <a:latin typeface="+mn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8600" y="6248400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zh-CN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-None of the </a:t>
            </a:r>
            <a:r>
              <a:rPr lang="en-US" altLang="zh-CN" dirty="0" err="1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Vn</a:t>
            </a:r>
            <a:r>
              <a:rPr lang="en-US" altLang="zh-CN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and </a:t>
            </a:r>
            <a:r>
              <a:rPr lang="en-US" altLang="zh-CN" dirty="0" err="1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Vm</a:t>
            </a:r>
            <a:r>
              <a:rPr lang="en-US" altLang="zh-CN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pairs are linearly correlated or linearly anti-correlated     </a:t>
            </a:r>
            <a:endParaRPr lang="zh-CN" altLang="en-US" dirty="0"/>
          </a:p>
        </p:txBody>
      </p:sp>
      <p:pic>
        <p:nvPicPr>
          <p:cNvPr id="2712577" name="Picture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53000" y="914400"/>
            <a:ext cx="990601" cy="315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12578" name="Picture 2"/>
          <p:cNvPicPr>
            <a:picLocks noChangeAspect="1" noChangeArrowheads="1"/>
          </p:cNvPicPr>
          <p:nvPr/>
        </p:nvPicPr>
        <p:blipFill>
          <a:blip r:embed="rId7" cstate="print"/>
          <a:srcRect l="4823"/>
          <a:stretch>
            <a:fillRect/>
          </a:stretch>
        </p:blipFill>
        <p:spPr bwMode="auto">
          <a:xfrm>
            <a:off x="5943600" y="762000"/>
            <a:ext cx="281940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4953000" y="762000"/>
            <a:ext cx="3657600" cy="533400"/>
          </a:xfrm>
          <a:prstGeom prst="rect">
            <a:avLst/>
          </a:prstGeom>
          <a:ln w="12700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algn="l">
              <a:spcBef>
                <a:spcPts val="200"/>
              </a:spcBef>
            </a:pPr>
            <a:endParaRPr lang="zh-CN" altLang="en-US" sz="1800" dirty="0" err="1" smtClean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371600" y="990600"/>
            <a:ext cx="5114925" cy="2400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447800" y="3581400"/>
            <a:ext cx="7011563" cy="28003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 anchor="ctr">
            <a:spAutoFit/>
          </a:bodyPr>
          <a:lstStyle/>
          <a:p>
            <a:pPr algn="l">
              <a:spcBef>
                <a:spcPts val="200"/>
              </a:spcBef>
            </a:pPr>
            <a:endParaRPr lang="zh-CN" altLang="en-US" sz="1800" dirty="0" err="1" smtClean="0"/>
          </a:p>
        </p:txBody>
      </p:sp>
      <p:grpSp>
        <p:nvGrpSpPr>
          <p:cNvPr id="2" name="Group 177"/>
          <p:cNvGrpSpPr/>
          <p:nvPr/>
        </p:nvGrpSpPr>
        <p:grpSpPr>
          <a:xfrm>
            <a:off x="304800" y="609600"/>
            <a:ext cx="4159730" cy="4702845"/>
            <a:chOff x="4588506" y="1994868"/>
            <a:chExt cx="3490309" cy="4482132"/>
          </a:xfrm>
        </p:grpSpPr>
        <p:pic>
          <p:nvPicPr>
            <p:cNvPr id="179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300000">
              <a:off x="4655612" y="1994868"/>
              <a:ext cx="3423203" cy="19188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1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588506" y="4495800"/>
              <a:ext cx="3205537" cy="1981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82" name="Straight Arrow Connector 181"/>
            <p:cNvCxnSpPr/>
            <p:nvPr/>
          </p:nvCxnSpPr>
          <p:spPr bwMode="auto">
            <a:xfrm flipV="1">
              <a:off x="6103524" y="3587224"/>
              <a:ext cx="121201" cy="1545694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aphicFrame>
        <p:nvGraphicFramePr>
          <p:cNvPr id="180" name="Object 5"/>
          <p:cNvGraphicFramePr>
            <a:graphicFrameLocks noChangeAspect="1"/>
          </p:cNvGraphicFramePr>
          <p:nvPr/>
        </p:nvGraphicFramePr>
        <p:xfrm>
          <a:off x="4523875" y="4419600"/>
          <a:ext cx="4620125" cy="1524000"/>
        </p:xfrm>
        <a:graphic>
          <a:graphicData uri="http://schemas.openxmlformats.org/presentationml/2006/ole">
            <p:oleObj spid="_x0000_s2603010" name="Equation" r:id="rId5" imgW="3504960" imgH="1117440" progId="Equation.3">
              <p:embed/>
            </p:oleObj>
          </a:graphicData>
        </a:graphic>
      </p:graphicFrame>
      <p:sp>
        <p:nvSpPr>
          <p:cNvPr id="91" name="Rectangle 90"/>
          <p:cNvSpPr/>
          <p:nvPr/>
        </p:nvSpPr>
        <p:spPr>
          <a:xfrm>
            <a:off x="4419600" y="4006334"/>
            <a:ext cx="4724400" cy="369332"/>
          </a:xfrm>
          <a:prstGeom prst="rect">
            <a:avLst/>
          </a:prstGeom>
        </p:spPr>
        <p:txBody>
          <a:bodyPr wrap="square" rtlCol="0" anchor="ctr">
            <a:spAutoFit/>
          </a:bodyPr>
          <a:lstStyle/>
          <a:p>
            <a:pPr algn="l">
              <a:spcBef>
                <a:spcPts val="200"/>
              </a:spcBef>
            </a:pPr>
            <a:endParaRPr lang="zh-CN" altLang="en-US" sz="1800" dirty="0" err="1" smtClean="0"/>
          </a:p>
        </p:txBody>
      </p:sp>
      <p:sp>
        <p:nvSpPr>
          <p:cNvPr id="183" name="Rectangle 182"/>
          <p:cNvSpPr/>
          <p:nvPr/>
        </p:nvSpPr>
        <p:spPr>
          <a:xfrm>
            <a:off x="4419600" y="3962400"/>
            <a:ext cx="4724400" cy="369332"/>
          </a:xfrm>
          <a:prstGeom prst="rect">
            <a:avLst/>
          </a:prstGeom>
        </p:spPr>
        <p:txBody>
          <a:bodyPr wrap="square" rtlCol="0" anchor="ctr">
            <a:spAutoFit/>
          </a:bodyPr>
          <a:lstStyle/>
          <a:p>
            <a:pPr algn="l">
              <a:spcBef>
                <a:spcPts val="200"/>
              </a:spcBef>
            </a:pPr>
            <a:endParaRPr lang="zh-CN" altLang="en-US" sz="1800" dirty="0" err="1" smtClean="0"/>
          </a:p>
        </p:txBody>
      </p:sp>
      <p:grpSp>
        <p:nvGrpSpPr>
          <p:cNvPr id="3" name="Group 92"/>
          <p:cNvGrpSpPr/>
          <p:nvPr/>
        </p:nvGrpSpPr>
        <p:grpSpPr>
          <a:xfrm>
            <a:off x="5105401" y="304801"/>
            <a:ext cx="3352800" cy="2895600"/>
            <a:chOff x="0" y="1905000"/>
            <a:chExt cx="2057400" cy="4953000"/>
          </a:xfrm>
        </p:grpSpPr>
        <p:pic>
          <p:nvPicPr>
            <p:cNvPr id="94" name="Picture 93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0" y="1905000"/>
              <a:ext cx="1981200" cy="1600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" name="Picture 4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0" y="5181600"/>
              <a:ext cx="2057400" cy="1676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5" name="Picture 5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0" y="3429000"/>
              <a:ext cx="1981200" cy="17324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14" name="Straight Arrow Connector 13"/>
          <p:cNvCxnSpPr/>
          <p:nvPr/>
        </p:nvCxnSpPr>
        <p:spPr bwMode="auto">
          <a:xfrm flipV="1">
            <a:off x="2971801" y="762001"/>
            <a:ext cx="3124200" cy="53340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7" name="Straight Arrow Connector 16"/>
          <p:cNvCxnSpPr/>
          <p:nvPr/>
        </p:nvCxnSpPr>
        <p:spPr bwMode="auto">
          <a:xfrm flipH="1">
            <a:off x="6248400" y="3124201"/>
            <a:ext cx="990601" cy="1600199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1" name="Rectangle 20"/>
          <p:cNvSpPr/>
          <p:nvPr/>
        </p:nvSpPr>
        <p:spPr>
          <a:xfrm>
            <a:off x="2362200" y="2438400"/>
            <a:ext cx="4233907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40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FFFF00"/>
                </a:solidFill>
                <a:effectLst/>
                <a:latin typeface="Arial" charset="0"/>
              </a:rPr>
              <a:t>Collective Flow</a:t>
            </a:r>
            <a:endParaRPr lang="zh-CN" altLang="en-US" sz="40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FFFF0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295400" y="228600"/>
            <a:ext cx="6477001" cy="5411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5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altLang="zh-CN" sz="3200" dirty="0" smtClean="0">
                <a:solidFill>
                  <a:srgbClr val="CC0000"/>
                </a:solidFill>
                <a:latin typeface="Arial" charset="0"/>
              </a:rPr>
              <a:t>Collective flow in smaller systems </a:t>
            </a:r>
          </a:p>
        </p:txBody>
      </p:sp>
      <p:sp>
        <p:nvSpPr>
          <p:cNvPr id="10" name="Oval 9"/>
          <p:cNvSpPr/>
          <p:nvPr/>
        </p:nvSpPr>
        <p:spPr>
          <a:xfrm>
            <a:off x="5410200" y="3124200"/>
            <a:ext cx="228600" cy="519351"/>
          </a:xfrm>
          <a:prstGeom prst="ellipse">
            <a:avLst/>
          </a:prstGeom>
        </p:spPr>
        <p:txBody>
          <a:bodyPr wrap="square" rtlCol="0" anchor="ctr">
            <a:spAutoFit/>
          </a:bodyPr>
          <a:lstStyle/>
          <a:p>
            <a:pPr algn="l">
              <a:spcBef>
                <a:spcPts val="200"/>
              </a:spcBef>
            </a:pPr>
            <a:endParaRPr lang="zh-CN" altLang="en-US" sz="1800" dirty="0" err="1" smtClean="0">
              <a:solidFill>
                <a:srgbClr val="FFC000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5181600" y="3048000"/>
            <a:ext cx="304800" cy="152400"/>
          </a:xfrm>
          <a:prstGeom prst="ellipse">
            <a:avLst/>
          </a:prstGeom>
        </p:spPr>
        <p:txBody>
          <a:bodyPr wrap="square" rtlCol="0" anchor="ctr">
            <a:spAutoFit/>
          </a:bodyPr>
          <a:lstStyle/>
          <a:p>
            <a:pPr algn="l">
              <a:spcBef>
                <a:spcPts val="200"/>
              </a:spcBef>
            </a:pPr>
            <a:endParaRPr lang="zh-CN" altLang="en-US" sz="1800" dirty="0" err="1" smtClean="0"/>
          </a:p>
        </p:txBody>
      </p:sp>
      <p:sp>
        <p:nvSpPr>
          <p:cNvPr id="18" name="Rectangle 17"/>
          <p:cNvSpPr/>
          <p:nvPr/>
        </p:nvSpPr>
        <p:spPr>
          <a:xfrm>
            <a:off x="3200400" y="838200"/>
            <a:ext cx="53607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 smtClean="0">
                <a:solidFill>
                  <a:schemeClr val="accent6"/>
                </a:solidFill>
                <a:latin typeface="Arial" charset="0"/>
              </a:rPr>
              <a:t>-</a:t>
            </a:r>
            <a:r>
              <a:rPr lang="en-US" altLang="zh-CN" sz="3200" dirty="0" err="1" smtClean="0">
                <a:solidFill>
                  <a:schemeClr val="accent6"/>
                </a:solidFill>
                <a:latin typeface="Arial" charset="0"/>
              </a:rPr>
              <a:t>p+p</a:t>
            </a:r>
            <a:r>
              <a:rPr lang="en-US" altLang="zh-CN" sz="3200" dirty="0" smtClean="0">
                <a:solidFill>
                  <a:schemeClr val="accent6"/>
                </a:solidFill>
                <a:latin typeface="Arial" charset="0"/>
              </a:rPr>
              <a:t> collisions at 7 &amp; 13 </a:t>
            </a:r>
            <a:r>
              <a:rPr lang="en-US" altLang="zh-CN" sz="3200" dirty="0" err="1" smtClean="0">
                <a:solidFill>
                  <a:schemeClr val="accent6"/>
                </a:solidFill>
                <a:latin typeface="Arial" charset="0"/>
              </a:rPr>
              <a:t>TeV</a:t>
            </a:r>
            <a:endParaRPr lang="zh-CN" altLang="en-US" sz="3200" dirty="0">
              <a:solidFill>
                <a:schemeClr val="accent6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371600" y="2133600"/>
            <a:ext cx="685800" cy="609600"/>
          </a:xfrm>
          <a:prstGeom prst="rect">
            <a:avLst/>
          </a:prstGeom>
        </p:spPr>
        <p:txBody>
          <a:bodyPr wrap="square" rtlCol="0" anchor="ctr">
            <a:spAutoFit/>
          </a:bodyPr>
          <a:lstStyle/>
          <a:p>
            <a:pPr algn="l">
              <a:spcBef>
                <a:spcPts val="200"/>
              </a:spcBef>
            </a:pPr>
            <a:endParaRPr lang="zh-CN" altLang="en-US" sz="1800" dirty="0" err="1" smtClean="0"/>
          </a:p>
        </p:txBody>
      </p:sp>
      <p:sp>
        <p:nvSpPr>
          <p:cNvPr id="25" name="Rectangle 24"/>
          <p:cNvSpPr/>
          <p:nvPr/>
        </p:nvSpPr>
        <p:spPr>
          <a:xfrm>
            <a:off x="5334000" y="4876800"/>
            <a:ext cx="685800" cy="762000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pPr algn="l">
              <a:spcBef>
                <a:spcPts val="200"/>
              </a:spcBef>
            </a:pPr>
            <a:endParaRPr lang="zh-CN" altLang="en-US" sz="1800" dirty="0" err="1" smtClean="0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752600"/>
            <a:ext cx="4093194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399" y="1828800"/>
            <a:ext cx="3693319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1" y="4343400"/>
            <a:ext cx="37338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/>
        </p:nvSpPr>
        <p:spPr>
          <a:xfrm>
            <a:off x="6324600" y="1524000"/>
            <a:ext cx="1694695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altLang="zh-CN" sz="1600" dirty="0" smtClean="0">
                <a:solidFill>
                  <a:srgbClr val="CC0099"/>
                </a:solidFill>
                <a:latin typeface="+mn-lt"/>
              </a:rPr>
              <a:t>CMS 1606.06198</a:t>
            </a:r>
            <a:endParaRPr lang="zh-CN" altLang="en-US" sz="1600" dirty="0">
              <a:solidFill>
                <a:srgbClr val="CC0099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3" name="Oval 1035"/>
          <p:cNvSpPr>
            <a:spLocks noChangeArrowheads="1"/>
          </p:cNvSpPr>
          <p:nvPr/>
        </p:nvSpPr>
        <p:spPr bwMode="auto">
          <a:xfrm>
            <a:off x="2971800" y="990600"/>
            <a:ext cx="3200400" cy="2286000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endParaRPr kumimoji="0" lang="en-US" sz="1800">
              <a:latin typeface="Arial" charset="0"/>
            </a:endParaRPr>
          </a:p>
        </p:txBody>
      </p:sp>
      <p:sp>
        <p:nvSpPr>
          <p:cNvPr id="2066" name="Rectangle 1040"/>
          <p:cNvSpPr>
            <a:spLocks noChangeArrowheads="1"/>
          </p:cNvSpPr>
          <p:nvPr/>
        </p:nvSpPr>
        <p:spPr bwMode="auto">
          <a:xfrm>
            <a:off x="1447800" y="5943600"/>
            <a:ext cx="76200" cy="7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endParaRPr kumimoji="0" lang="en-US" sz="1800">
              <a:latin typeface="Arial" charset="0"/>
            </a:endParaRPr>
          </a:p>
        </p:txBody>
      </p:sp>
      <p:sp>
        <p:nvSpPr>
          <p:cNvPr id="2070" name="Text Box 1072"/>
          <p:cNvSpPr txBox="1">
            <a:spLocks noChangeArrowheads="1"/>
          </p:cNvSpPr>
          <p:nvPr/>
        </p:nvSpPr>
        <p:spPr bwMode="auto">
          <a:xfrm>
            <a:off x="9051925" y="459422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eaLnBrk="0" hangingPunct="0">
              <a:spcBef>
                <a:spcPct val="50000"/>
              </a:spcBef>
            </a:pPr>
            <a:endParaRPr kumimoji="0" lang="en-US" sz="1800">
              <a:latin typeface="Arial" charset="0"/>
            </a:endParaRPr>
          </a:p>
        </p:txBody>
      </p:sp>
      <p:sp>
        <p:nvSpPr>
          <p:cNvPr id="2071" name="AutoShape 1074"/>
          <p:cNvSpPr>
            <a:spLocks noChangeArrowheads="1"/>
          </p:cNvSpPr>
          <p:nvPr/>
        </p:nvSpPr>
        <p:spPr bwMode="auto">
          <a:xfrm>
            <a:off x="7086600" y="4343400"/>
            <a:ext cx="1828800" cy="304800"/>
          </a:xfrm>
          <a:prstGeom prst="bracketPair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eaLnBrk="0" hangingPunct="0">
              <a:spcBef>
                <a:spcPct val="50000"/>
              </a:spcBef>
            </a:pPr>
            <a:endParaRPr kumimoji="0" lang="en-US" sz="1800">
              <a:latin typeface="Arial" charset="0"/>
            </a:endParaRPr>
          </a:p>
        </p:txBody>
      </p:sp>
      <p:sp>
        <p:nvSpPr>
          <p:cNvPr id="2072" name="AutoShape 1075"/>
          <p:cNvSpPr>
            <a:spLocks noChangeArrowheads="1"/>
          </p:cNvSpPr>
          <p:nvPr/>
        </p:nvSpPr>
        <p:spPr bwMode="auto">
          <a:xfrm>
            <a:off x="7086600" y="4343400"/>
            <a:ext cx="1828800" cy="304800"/>
          </a:xfrm>
          <a:prstGeom prst="bracketPair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eaLnBrk="0" hangingPunct="0">
              <a:spcBef>
                <a:spcPct val="50000"/>
              </a:spcBef>
            </a:pPr>
            <a:endParaRPr kumimoji="0" lang="en-US" sz="1800">
              <a:latin typeface="Arial" charset="0"/>
            </a:endParaRPr>
          </a:p>
        </p:txBody>
      </p:sp>
      <p:grpSp>
        <p:nvGrpSpPr>
          <p:cNvPr id="2" name="Group 32"/>
          <p:cNvGrpSpPr/>
          <p:nvPr/>
        </p:nvGrpSpPr>
        <p:grpSpPr>
          <a:xfrm>
            <a:off x="0" y="914400"/>
            <a:ext cx="9144000" cy="2286000"/>
            <a:chOff x="0" y="4572000"/>
            <a:chExt cx="9144000" cy="2286000"/>
          </a:xfrm>
        </p:grpSpPr>
        <p:pic>
          <p:nvPicPr>
            <p:cNvPr id="35" name="Picture 1030"/>
            <p:cNvPicPr>
              <a:picLocks noChangeAspect="1" noChangeArrowheads="1"/>
            </p:cNvPicPr>
            <p:nvPr/>
          </p:nvPicPr>
          <p:blipFill>
            <a:blip r:embed="rId3" cstate="print"/>
            <a:srcRect t="25926"/>
            <a:stretch>
              <a:fillRect/>
            </a:stretch>
          </p:blipFill>
          <p:spPr bwMode="auto">
            <a:xfrm>
              <a:off x="0" y="4572000"/>
              <a:ext cx="9144000" cy="1524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6" name="Rectangle 35"/>
            <p:cNvSpPr/>
            <p:nvPr/>
          </p:nvSpPr>
          <p:spPr>
            <a:xfrm>
              <a:off x="914400" y="6457890"/>
              <a:ext cx="8229600" cy="400110"/>
            </a:xfrm>
            <a:prstGeom prst="rect">
              <a:avLst/>
            </a:prstGeom>
            <a:noFill/>
            <a:ln>
              <a:noFill/>
            </a:ln>
            <a:effectLst>
              <a:glow rad="63500">
                <a:schemeClr val="accent1">
                  <a:satMod val="175000"/>
                  <a:alpha val="40000"/>
                </a:schemeClr>
              </a:glow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square">
              <a:spAutoFit/>
            </a:bodyPr>
            <a:lstStyle/>
            <a:p>
              <a:pPr algn="l"/>
              <a:r>
                <a:rPr lang="en-US" altLang="zh-CN" b="1" dirty="0" smtClean="0">
                  <a:solidFill>
                    <a:srgbClr val="FF00FF"/>
                  </a:solidFill>
                  <a:latin typeface="Arial" pitchFamily="34" charset="0"/>
                  <a:cs typeface="Arial" pitchFamily="34" charset="0"/>
                </a:rPr>
                <a:t>Initial conditions  </a:t>
              </a:r>
              <a:r>
                <a:rPr lang="en-US" altLang="zh-CN" b="1" dirty="0" smtClean="0">
                  <a:latin typeface="Arial" pitchFamily="34" charset="0"/>
                  <a:cs typeface="Arial" pitchFamily="34" charset="0"/>
                </a:rPr>
                <a:t>  </a:t>
              </a:r>
              <a:r>
                <a:rPr lang="en-US" altLang="zh-CN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viscous hydro </a:t>
              </a:r>
              <a:r>
                <a:rPr lang="en-US" altLang="zh-CN" b="1" dirty="0" smtClean="0">
                  <a:latin typeface="+mj-lt"/>
                  <a:cs typeface="Arial" pitchFamily="34" charset="0"/>
                </a:rPr>
                <a:t>               </a:t>
              </a:r>
              <a:r>
                <a:rPr lang="en-US" altLang="zh-CN" b="1" dirty="0" err="1" smtClean="0">
                  <a:solidFill>
                    <a:srgbClr val="006600"/>
                  </a:solidFill>
                  <a:latin typeface="Arial" pitchFamily="34" charset="0"/>
                  <a:cs typeface="Arial" pitchFamily="34" charset="0"/>
                </a:rPr>
                <a:t>hadron</a:t>
              </a:r>
              <a:r>
                <a:rPr lang="en-US" altLang="zh-CN" b="1" dirty="0" smtClean="0">
                  <a:solidFill>
                    <a:srgbClr val="006600"/>
                  </a:solidFill>
                  <a:latin typeface="Arial" pitchFamily="34" charset="0"/>
                  <a:cs typeface="Arial" pitchFamily="34" charset="0"/>
                </a:rPr>
                <a:t> cascade  </a:t>
              </a:r>
              <a:endParaRPr lang="zh-CN" altLang="en-US" dirty="0">
                <a:latin typeface="+mj-lt"/>
              </a:endParaRPr>
            </a:p>
          </p:txBody>
        </p:sp>
        <p:sp>
          <p:nvSpPr>
            <p:cNvPr id="38" name="Left Brace 37"/>
            <p:cNvSpPr/>
            <p:nvPr/>
          </p:nvSpPr>
          <p:spPr bwMode="auto">
            <a:xfrm rot="-5400000">
              <a:off x="1952655" y="5288651"/>
              <a:ext cx="285690" cy="1905000"/>
            </a:xfrm>
            <a:prstGeom prst="leftBrace">
              <a:avLst>
                <a:gd name="adj1" fmla="val 49286"/>
                <a:gd name="adj2" fmla="val 50476"/>
              </a:avLst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40" name="Left Brace 39"/>
            <p:cNvSpPr/>
            <p:nvPr/>
          </p:nvSpPr>
          <p:spPr bwMode="auto">
            <a:xfrm rot="-5400000">
              <a:off x="3857655" y="5517251"/>
              <a:ext cx="285690" cy="1447800"/>
            </a:xfrm>
            <a:prstGeom prst="leftBrace">
              <a:avLst>
                <a:gd name="adj1" fmla="val 49286"/>
                <a:gd name="adj2" fmla="val 50476"/>
              </a:avLst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41" name="Left Brace 40"/>
            <p:cNvSpPr/>
            <p:nvPr/>
          </p:nvSpPr>
          <p:spPr bwMode="auto">
            <a:xfrm rot="-5400000">
              <a:off x="6715155" y="4412351"/>
              <a:ext cx="285690" cy="3657600"/>
            </a:xfrm>
            <a:prstGeom prst="leftBrace">
              <a:avLst>
                <a:gd name="adj1" fmla="val 49286"/>
                <a:gd name="adj2" fmla="val 50476"/>
              </a:avLst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3200400" y="4953000"/>
              <a:ext cx="146527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 smtClean="0">
                  <a:solidFill>
                    <a:srgbClr val="FF0000"/>
                  </a:solidFill>
                </a:rPr>
                <a:t>QGP</a:t>
              </a:r>
              <a:endParaRPr lang="zh-CN" altLang="en-US" sz="2400" b="1" dirty="0">
                <a:solidFill>
                  <a:srgbClr val="FF0000"/>
                </a:solidFill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4876800" y="4800600"/>
              <a:ext cx="146527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 err="1" smtClean="0">
                  <a:solidFill>
                    <a:schemeClr val="accent1">
                      <a:lumMod val="50000"/>
                    </a:schemeClr>
                  </a:solidFill>
                </a:rPr>
                <a:t>Hadron</a:t>
              </a:r>
              <a:r>
                <a:rPr lang="en-US" altLang="zh-CN" sz="2400" b="1" dirty="0" smtClean="0">
                  <a:solidFill>
                    <a:schemeClr val="accent1">
                      <a:lumMod val="50000"/>
                    </a:schemeClr>
                  </a:solidFill>
                </a:rPr>
                <a:t> </a:t>
              </a:r>
            </a:p>
            <a:p>
              <a:pPr algn="ctr"/>
              <a:r>
                <a:rPr lang="en-US" altLang="zh-CN" sz="2400" b="1" dirty="0" smtClean="0">
                  <a:solidFill>
                    <a:schemeClr val="accent1">
                      <a:lumMod val="50000"/>
                    </a:schemeClr>
                  </a:solidFill>
                </a:rPr>
                <a:t>Gas</a:t>
              </a:r>
              <a:endParaRPr lang="zh-CN" altLang="en-US" sz="2400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2743200" y="152400"/>
            <a:ext cx="3276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u="sng" dirty="0" err="1" smtClean="0"/>
              <a:t>iEBE</a:t>
            </a:r>
            <a:r>
              <a:rPr lang="en-US" altLang="zh-CN" sz="2800" b="1" u="sng" dirty="0" smtClean="0"/>
              <a:t>-VISHNU</a:t>
            </a:r>
            <a:endParaRPr lang="zh-CN" altLang="en-US" sz="2800" b="1" u="sng" dirty="0"/>
          </a:p>
        </p:txBody>
      </p:sp>
      <p:sp>
        <p:nvSpPr>
          <p:cNvPr id="19" name="Rectangle 18"/>
          <p:cNvSpPr/>
          <p:nvPr/>
        </p:nvSpPr>
        <p:spPr>
          <a:xfrm>
            <a:off x="762000" y="4191000"/>
            <a:ext cx="7924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zh-CN" b="1" dirty="0" smtClean="0">
                <a:solidFill>
                  <a:schemeClr val="accent6"/>
                </a:solidFill>
              </a:rPr>
              <a:t>- HIJING initial conditions (depose energy by strings)</a:t>
            </a:r>
            <a:endParaRPr lang="en-US" altLang="zh-CN" sz="14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09600" y="3733800"/>
            <a:ext cx="228940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u="sng" dirty="0" smtClean="0">
                <a:solidFill>
                  <a:srgbClr val="FF00FF"/>
                </a:solidFill>
                <a:latin typeface="Arial" pitchFamily="34" charset="0"/>
                <a:cs typeface="Arial" pitchFamily="34" charset="0"/>
              </a:rPr>
              <a:t>Initial conditions </a:t>
            </a:r>
            <a:endParaRPr lang="zh-CN" altLang="en-US" u="sng" dirty="0"/>
          </a:p>
        </p:txBody>
      </p:sp>
      <p:pic>
        <p:nvPicPr>
          <p:cNvPr id="262144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9052" y="4572000"/>
            <a:ext cx="7562997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3" name="Oval 1035"/>
          <p:cNvSpPr>
            <a:spLocks noChangeArrowheads="1"/>
          </p:cNvSpPr>
          <p:nvPr/>
        </p:nvSpPr>
        <p:spPr bwMode="auto">
          <a:xfrm>
            <a:off x="2971800" y="990600"/>
            <a:ext cx="3200400" cy="2286000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endParaRPr kumimoji="0" lang="en-US" sz="1800">
              <a:latin typeface="Arial" charset="0"/>
            </a:endParaRPr>
          </a:p>
        </p:txBody>
      </p:sp>
      <p:sp>
        <p:nvSpPr>
          <p:cNvPr id="2066" name="Rectangle 1040"/>
          <p:cNvSpPr>
            <a:spLocks noChangeArrowheads="1"/>
          </p:cNvSpPr>
          <p:nvPr/>
        </p:nvSpPr>
        <p:spPr bwMode="auto">
          <a:xfrm>
            <a:off x="1447800" y="5943600"/>
            <a:ext cx="76200" cy="7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endParaRPr kumimoji="0" lang="en-US" sz="1800">
              <a:latin typeface="Arial" charset="0"/>
            </a:endParaRPr>
          </a:p>
        </p:txBody>
      </p:sp>
      <p:sp>
        <p:nvSpPr>
          <p:cNvPr id="2070" name="Text Box 1072"/>
          <p:cNvSpPr txBox="1">
            <a:spLocks noChangeArrowheads="1"/>
          </p:cNvSpPr>
          <p:nvPr/>
        </p:nvSpPr>
        <p:spPr bwMode="auto">
          <a:xfrm>
            <a:off x="9051925" y="459422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eaLnBrk="0" hangingPunct="0">
              <a:spcBef>
                <a:spcPct val="50000"/>
              </a:spcBef>
            </a:pPr>
            <a:endParaRPr kumimoji="0" lang="en-US" sz="1800">
              <a:latin typeface="Arial" charset="0"/>
            </a:endParaRPr>
          </a:p>
        </p:txBody>
      </p:sp>
      <p:sp>
        <p:nvSpPr>
          <p:cNvPr id="2071" name="AutoShape 1074"/>
          <p:cNvSpPr>
            <a:spLocks noChangeArrowheads="1"/>
          </p:cNvSpPr>
          <p:nvPr/>
        </p:nvSpPr>
        <p:spPr bwMode="auto">
          <a:xfrm>
            <a:off x="7086600" y="4343400"/>
            <a:ext cx="1828800" cy="304800"/>
          </a:xfrm>
          <a:prstGeom prst="bracketPair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eaLnBrk="0" hangingPunct="0">
              <a:spcBef>
                <a:spcPct val="50000"/>
              </a:spcBef>
            </a:pPr>
            <a:endParaRPr kumimoji="0" lang="en-US" sz="1800">
              <a:latin typeface="Arial" charset="0"/>
            </a:endParaRPr>
          </a:p>
        </p:txBody>
      </p:sp>
      <p:sp>
        <p:nvSpPr>
          <p:cNvPr id="2072" name="AutoShape 1075"/>
          <p:cNvSpPr>
            <a:spLocks noChangeArrowheads="1"/>
          </p:cNvSpPr>
          <p:nvPr/>
        </p:nvSpPr>
        <p:spPr bwMode="auto">
          <a:xfrm>
            <a:off x="7086600" y="4343400"/>
            <a:ext cx="1828800" cy="304800"/>
          </a:xfrm>
          <a:prstGeom prst="bracketPair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eaLnBrk="0" hangingPunct="0">
              <a:spcBef>
                <a:spcPct val="50000"/>
              </a:spcBef>
            </a:pPr>
            <a:endParaRPr kumimoji="0" lang="en-US" sz="1800">
              <a:latin typeface="Arial" charset="0"/>
            </a:endParaRPr>
          </a:p>
        </p:txBody>
      </p:sp>
      <p:grpSp>
        <p:nvGrpSpPr>
          <p:cNvPr id="2" name="Group 32"/>
          <p:cNvGrpSpPr/>
          <p:nvPr/>
        </p:nvGrpSpPr>
        <p:grpSpPr>
          <a:xfrm>
            <a:off x="0" y="914400"/>
            <a:ext cx="9144000" cy="2286000"/>
            <a:chOff x="0" y="4572000"/>
            <a:chExt cx="9144000" cy="2286000"/>
          </a:xfrm>
        </p:grpSpPr>
        <p:pic>
          <p:nvPicPr>
            <p:cNvPr id="35" name="Picture 1030"/>
            <p:cNvPicPr>
              <a:picLocks noChangeAspect="1" noChangeArrowheads="1"/>
            </p:cNvPicPr>
            <p:nvPr/>
          </p:nvPicPr>
          <p:blipFill>
            <a:blip r:embed="rId3" cstate="print"/>
            <a:srcRect t="25926"/>
            <a:stretch>
              <a:fillRect/>
            </a:stretch>
          </p:blipFill>
          <p:spPr bwMode="auto">
            <a:xfrm>
              <a:off x="0" y="4572000"/>
              <a:ext cx="9144000" cy="1524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6" name="Rectangle 35"/>
            <p:cNvSpPr/>
            <p:nvPr/>
          </p:nvSpPr>
          <p:spPr>
            <a:xfrm>
              <a:off x="914400" y="6457890"/>
              <a:ext cx="8229600" cy="400110"/>
            </a:xfrm>
            <a:prstGeom prst="rect">
              <a:avLst/>
            </a:prstGeom>
            <a:noFill/>
            <a:ln>
              <a:noFill/>
            </a:ln>
            <a:effectLst>
              <a:glow rad="63500">
                <a:schemeClr val="accent1">
                  <a:satMod val="175000"/>
                  <a:alpha val="40000"/>
                </a:schemeClr>
              </a:glow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square">
              <a:spAutoFit/>
            </a:bodyPr>
            <a:lstStyle/>
            <a:p>
              <a:pPr algn="l"/>
              <a:r>
                <a:rPr lang="en-US" altLang="zh-CN" b="1" dirty="0" smtClean="0">
                  <a:solidFill>
                    <a:srgbClr val="FF00FF"/>
                  </a:solidFill>
                  <a:latin typeface="Arial" pitchFamily="34" charset="0"/>
                  <a:cs typeface="Arial" pitchFamily="34" charset="0"/>
                </a:rPr>
                <a:t>Initial conditions  </a:t>
              </a:r>
              <a:r>
                <a:rPr lang="en-US" altLang="zh-CN" b="1" dirty="0" smtClean="0">
                  <a:latin typeface="Arial" pitchFamily="34" charset="0"/>
                  <a:cs typeface="Arial" pitchFamily="34" charset="0"/>
                </a:rPr>
                <a:t>  </a:t>
              </a:r>
              <a:r>
                <a:rPr lang="en-US" altLang="zh-CN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viscous hydro </a:t>
              </a:r>
              <a:r>
                <a:rPr lang="en-US" altLang="zh-CN" b="1" dirty="0" smtClean="0">
                  <a:latin typeface="+mj-lt"/>
                  <a:cs typeface="Arial" pitchFamily="34" charset="0"/>
                </a:rPr>
                <a:t>               </a:t>
              </a:r>
              <a:r>
                <a:rPr lang="en-US" altLang="zh-CN" b="1" dirty="0" err="1" smtClean="0">
                  <a:solidFill>
                    <a:srgbClr val="006600"/>
                  </a:solidFill>
                  <a:latin typeface="Arial" pitchFamily="34" charset="0"/>
                  <a:cs typeface="Arial" pitchFamily="34" charset="0"/>
                </a:rPr>
                <a:t>hadron</a:t>
              </a:r>
              <a:r>
                <a:rPr lang="en-US" altLang="zh-CN" b="1" dirty="0" smtClean="0">
                  <a:solidFill>
                    <a:srgbClr val="006600"/>
                  </a:solidFill>
                  <a:latin typeface="Arial" pitchFamily="34" charset="0"/>
                  <a:cs typeface="Arial" pitchFamily="34" charset="0"/>
                </a:rPr>
                <a:t> cascade  </a:t>
              </a:r>
              <a:endParaRPr lang="zh-CN" altLang="en-US" dirty="0">
                <a:latin typeface="+mj-lt"/>
              </a:endParaRPr>
            </a:p>
          </p:txBody>
        </p:sp>
        <p:sp>
          <p:nvSpPr>
            <p:cNvPr id="38" name="Left Brace 37"/>
            <p:cNvSpPr/>
            <p:nvPr/>
          </p:nvSpPr>
          <p:spPr bwMode="auto">
            <a:xfrm rot="-5400000">
              <a:off x="1952655" y="5288651"/>
              <a:ext cx="285690" cy="1905000"/>
            </a:xfrm>
            <a:prstGeom prst="leftBrace">
              <a:avLst>
                <a:gd name="adj1" fmla="val 49286"/>
                <a:gd name="adj2" fmla="val 50476"/>
              </a:avLst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40" name="Left Brace 39"/>
            <p:cNvSpPr/>
            <p:nvPr/>
          </p:nvSpPr>
          <p:spPr bwMode="auto">
            <a:xfrm rot="-5400000">
              <a:off x="3857655" y="5517251"/>
              <a:ext cx="285690" cy="1447800"/>
            </a:xfrm>
            <a:prstGeom prst="leftBrace">
              <a:avLst>
                <a:gd name="adj1" fmla="val 49286"/>
                <a:gd name="adj2" fmla="val 50476"/>
              </a:avLst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41" name="Left Brace 40"/>
            <p:cNvSpPr/>
            <p:nvPr/>
          </p:nvSpPr>
          <p:spPr bwMode="auto">
            <a:xfrm rot="-5400000">
              <a:off x="6715155" y="4412351"/>
              <a:ext cx="285690" cy="3657600"/>
            </a:xfrm>
            <a:prstGeom prst="leftBrace">
              <a:avLst>
                <a:gd name="adj1" fmla="val 49286"/>
                <a:gd name="adj2" fmla="val 50476"/>
              </a:avLst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3200400" y="4953000"/>
              <a:ext cx="146527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 smtClean="0">
                  <a:solidFill>
                    <a:srgbClr val="FF0000"/>
                  </a:solidFill>
                </a:rPr>
                <a:t>QGP</a:t>
              </a:r>
              <a:endParaRPr lang="zh-CN" altLang="en-US" sz="2400" b="1" dirty="0">
                <a:solidFill>
                  <a:srgbClr val="FF0000"/>
                </a:solidFill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4876800" y="4800600"/>
              <a:ext cx="146527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 err="1" smtClean="0">
                  <a:solidFill>
                    <a:schemeClr val="accent1">
                      <a:lumMod val="50000"/>
                    </a:schemeClr>
                  </a:solidFill>
                </a:rPr>
                <a:t>Hadron</a:t>
              </a:r>
              <a:r>
                <a:rPr lang="en-US" altLang="zh-CN" sz="2400" b="1" dirty="0" smtClean="0">
                  <a:solidFill>
                    <a:schemeClr val="accent1">
                      <a:lumMod val="50000"/>
                    </a:schemeClr>
                  </a:solidFill>
                </a:rPr>
                <a:t> </a:t>
              </a:r>
            </a:p>
            <a:p>
              <a:pPr algn="ctr"/>
              <a:r>
                <a:rPr lang="en-US" altLang="zh-CN" sz="2400" b="1" dirty="0" smtClean="0">
                  <a:solidFill>
                    <a:schemeClr val="accent1">
                      <a:lumMod val="50000"/>
                    </a:schemeClr>
                  </a:solidFill>
                </a:rPr>
                <a:t>Gas</a:t>
              </a:r>
              <a:endParaRPr lang="zh-CN" altLang="en-US" sz="2400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2743200" y="152400"/>
            <a:ext cx="3276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u="sng" dirty="0" err="1" smtClean="0"/>
              <a:t>iEBE</a:t>
            </a:r>
            <a:r>
              <a:rPr lang="en-US" altLang="zh-CN" sz="2800" b="1" u="sng" dirty="0" smtClean="0"/>
              <a:t>-VISHNU</a:t>
            </a:r>
            <a:endParaRPr lang="zh-CN" altLang="en-US" sz="2800" b="1" u="sng" dirty="0"/>
          </a:p>
        </p:txBody>
      </p:sp>
      <p:sp>
        <p:nvSpPr>
          <p:cNvPr id="19" name="Rectangle 18"/>
          <p:cNvSpPr/>
          <p:nvPr/>
        </p:nvSpPr>
        <p:spPr>
          <a:xfrm>
            <a:off x="762000" y="4191000"/>
            <a:ext cx="7924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zh-CN" b="1" dirty="0" smtClean="0">
                <a:solidFill>
                  <a:schemeClr val="accent6"/>
                </a:solidFill>
              </a:rPr>
              <a:t>- HIJING initial conditions (depose energy by strings)</a:t>
            </a:r>
            <a:endParaRPr lang="en-US" altLang="zh-CN" sz="14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09600" y="3733800"/>
            <a:ext cx="228940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u="sng" dirty="0" smtClean="0">
                <a:solidFill>
                  <a:srgbClr val="FF00FF"/>
                </a:solidFill>
                <a:latin typeface="Arial" pitchFamily="34" charset="0"/>
                <a:cs typeface="Arial" pitchFamily="34" charset="0"/>
              </a:rPr>
              <a:t>Initial conditions </a:t>
            </a:r>
            <a:endParaRPr lang="zh-CN" altLang="en-US" u="sng" dirty="0"/>
          </a:p>
        </p:txBody>
      </p:sp>
      <p:pic>
        <p:nvPicPr>
          <p:cNvPr id="262144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9052" y="4572000"/>
            <a:ext cx="7562997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2349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3244149"/>
            <a:ext cx="3657600" cy="34614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623491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34001" y="5715000"/>
            <a:ext cx="1447800" cy="43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1258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685800"/>
            <a:ext cx="4191000" cy="297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0" y="0"/>
            <a:ext cx="9177338" cy="719138"/>
          </a:xfrm>
          <a:prstGeom prst="rect">
            <a:avLst/>
          </a:prstGeom>
          <a:solidFill>
            <a:srgbClr val="A4BBFA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eaLnBrk="0" hangingPunct="0">
              <a:defRPr/>
            </a:pPr>
            <a:r>
              <a:rPr lang="en-US" altLang="zh-CN" sz="36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Collective flow in </a:t>
            </a:r>
            <a:r>
              <a:rPr lang="en-US" altLang="zh-CN" sz="3600" kern="0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p+p</a:t>
            </a:r>
            <a:r>
              <a:rPr lang="en-US" altLang="zh-CN" sz="36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 -- </a:t>
            </a:r>
            <a:r>
              <a:rPr lang="en-US" altLang="zh-CN" sz="32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Hydro Simulations</a:t>
            </a:r>
            <a:endParaRPr kumimoji="1" lang="en-US" altLang="zh-CN" sz="32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71257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838200"/>
            <a:ext cx="3733800" cy="2700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1257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" y="3429000"/>
            <a:ext cx="3886200" cy="3160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715000" y="3733800"/>
            <a:ext cx="2971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u="sng" dirty="0" err="1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iEBE</a:t>
            </a:r>
            <a:r>
              <a:rPr lang="en-US" altLang="zh-CN" b="1" u="sng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-VISHNU </a:t>
            </a:r>
          </a:p>
          <a:p>
            <a:pPr algn="ctr"/>
            <a:r>
              <a:rPr lang="en-US" altLang="zh-CN" b="1" u="sng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(HIJING (hot spots))</a:t>
            </a:r>
            <a:endParaRPr lang="zh-CN" altLang="en-US" b="1" u="sng" dirty="0">
              <a:solidFill>
                <a:schemeClr val="accent6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57800" y="4495800"/>
            <a:ext cx="3505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dirty="0" smtClean="0"/>
              <a:t>-Multiplicity dependent V</a:t>
            </a:r>
            <a:r>
              <a:rPr lang="en-US" altLang="zh-CN" sz="1050" dirty="0" smtClean="0"/>
              <a:t>2</a:t>
            </a:r>
            <a:endParaRPr lang="zh-CN" altLang="en-US" sz="1050" dirty="0"/>
          </a:p>
        </p:txBody>
      </p:sp>
      <p:sp>
        <p:nvSpPr>
          <p:cNvPr id="10" name="TextBox 9"/>
          <p:cNvSpPr txBox="1"/>
          <p:nvPr/>
        </p:nvSpPr>
        <p:spPr>
          <a:xfrm>
            <a:off x="5257800" y="4876800"/>
            <a:ext cx="3733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dirty="0" smtClean="0"/>
              <a:t>-development of triangular flow at</a:t>
            </a:r>
          </a:p>
          <a:p>
            <a:pPr algn="l"/>
            <a:r>
              <a:rPr lang="en-US" altLang="zh-CN" dirty="0" smtClean="0"/>
              <a:t>high multiplicity events </a:t>
            </a:r>
            <a:endParaRPr lang="zh-CN" altLang="en-US" sz="1050" dirty="0"/>
          </a:p>
        </p:txBody>
      </p:sp>
      <p:sp>
        <p:nvSpPr>
          <p:cNvPr id="11" name="TextBox 10"/>
          <p:cNvSpPr txBox="1"/>
          <p:nvPr/>
        </p:nvSpPr>
        <p:spPr>
          <a:xfrm>
            <a:off x="5257800" y="5562600"/>
            <a:ext cx="3657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dirty="0" smtClean="0"/>
              <a:t>-The trend of changing sign of C</a:t>
            </a:r>
            <a:r>
              <a:rPr lang="en-US" altLang="zh-CN" sz="1100" b="1" dirty="0" smtClean="0"/>
              <a:t>2</a:t>
            </a:r>
            <a:r>
              <a:rPr lang="en-US" altLang="zh-CN" dirty="0" smtClean="0"/>
              <a:t>{4} (high statistical run is still needed )</a:t>
            </a:r>
            <a:endParaRPr lang="zh-CN" altLang="en-US" sz="10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0" y="0"/>
            <a:ext cx="9177338" cy="719138"/>
          </a:xfrm>
          <a:prstGeom prst="rect">
            <a:avLst/>
          </a:prstGeom>
          <a:solidFill>
            <a:srgbClr val="A4BBFA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eaLnBrk="0" hangingPunct="0">
              <a:defRPr/>
            </a:pPr>
            <a:r>
              <a:rPr lang="en-US" altLang="zh-CN" sz="36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zh-CN" sz="3600" kern="0" dirty="0" smtClean="0">
                <a:solidFill>
                  <a:schemeClr val="tx2"/>
                </a:solidFill>
              </a:rPr>
              <a:t>Collective flow in </a:t>
            </a:r>
            <a:r>
              <a:rPr lang="en-US" altLang="zh-CN" sz="3600" kern="0" dirty="0" err="1" smtClean="0">
                <a:solidFill>
                  <a:schemeClr val="tx2"/>
                </a:solidFill>
              </a:rPr>
              <a:t>p+p</a:t>
            </a:r>
            <a:r>
              <a:rPr lang="en-US" altLang="zh-CN" sz="3600" kern="0" dirty="0" smtClean="0">
                <a:solidFill>
                  <a:schemeClr val="tx2"/>
                </a:solidFill>
              </a:rPr>
              <a:t>  -- </a:t>
            </a:r>
            <a:r>
              <a:rPr lang="en-US" altLang="zh-CN" sz="3200" kern="0" dirty="0" smtClean="0">
                <a:solidFill>
                  <a:schemeClr val="tx2"/>
                </a:solidFill>
              </a:rPr>
              <a:t>Hydro Simulations</a:t>
            </a:r>
            <a:endParaRPr kumimoji="1" lang="en-US" altLang="zh-CN" sz="32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71360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838200"/>
            <a:ext cx="42672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1360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5800" y="3657600"/>
            <a:ext cx="44958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1360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762000"/>
            <a:ext cx="4371975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762000" y="4038600"/>
            <a:ext cx="2971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u="sng" dirty="0" err="1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iEBE</a:t>
            </a:r>
            <a:r>
              <a:rPr lang="en-US" altLang="zh-CN" b="1" u="sng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-VISHNU </a:t>
            </a:r>
          </a:p>
          <a:p>
            <a:pPr algn="ctr"/>
            <a:r>
              <a:rPr lang="en-US" altLang="zh-CN" b="1" u="sng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(HIJING (hot spots))</a:t>
            </a:r>
            <a:endParaRPr lang="zh-CN" altLang="en-US" b="1" u="sng" dirty="0">
              <a:solidFill>
                <a:schemeClr val="accent6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5800" y="4800600"/>
            <a:ext cx="3505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dirty="0" smtClean="0"/>
              <a:t>-Similar mass-ordering of h K and </a:t>
            </a:r>
            <a:r>
              <a:rPr lang="en-US" altLang="zh-CN" dirty="0" smtClean="0">
                <a:sym typeface="Symbol"/>
              </a:rPr>
              <a:t> as observed in exp.</a:t>
            </a:r>
            <a:endParaRPr lang="zh-CN" altLang="en-US" sz="1050" dirty="0"/>
          </a:p>
        </p:txBody>
      </p:sp>
      <p:sp>
        <p:nvSpPr>
          <p:cNvPr id="8" name="TextBox 7"/>
          <p:cNvSpPr txBox="1"/>
          <p:nvPr/>
        </p:nvSpPr>
        <p:spPr>
          <a:xfrm>
            <a:off x="685800" y="5486400"/>
            <a:ext cx="3505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dirty="0" smtClean="0"/>
              <a:t>-also shows mass-ordering of  </a:t>
            </a:r>
          </a:p>
          <a:p>
            <a:pPr algn="l"/>
            <a:r>
              <a:rPr lang="en-US" altLang="zh-CN" dirty="0" smtClean="0">
                <a:sym typeface="Symbol"/>
              </a:rPr>
              <a:t> K p.</a:t>
            </a:r>
            <a:endParaRPr lang="zh-CN" altLang="en-US" sz="10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514600" y="228600"/>
            <a:ext cx="4114801" cy="5411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5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altLang="zh-CN" sz="4000" u="sng" dirty="0" smtClean="0">
                <a:solidFill>
                  <a:srgbClr val="CC0000"/>
                </a:solidFill>
                <a:latin typeface="Arial" charset="0"/>
              </a:rPr>
              <a:t>Summary </a:t>
            </a:r>
          </a:p>
        </p:txBody>
      </p:sp>
      <p:sp>
        <p:nvSpPr>
          <p:cNvPr id="6" name="Rectangle 5"/>
          <p:cNvSpPr/>
          <p:nvPr/>
        </p:nvSpPr>
        <p:spPr>
          <a:xfrm>
            <a:off x="533400" y="990600"/>
            <a:ext cx="83820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3000"/>
              </a:lnSpc>
              <a:spcBef>
                <a:spcPts val="0"/>
              </a:spcBef>
            </a:pPr>
            <a:r>
              <a:rPr lang="en-US" altLang="zh-CN" u="sng" dirty="0" smtClean="0">
                <a:solidFill>
                  <a:schemeClr val="accent6">
                    <a:lumMod val="75000"/>
                  </a:schemeClr>
                </a:solidFill>
                <a:latin typeface="Arial" charset="0"/>
              </a:rPr>
              <a:t>Higher-Order Flow Harmonics of Identified Hadrons in 2.76 A </a:t>
            </a:r>
            <a:r>
              <a:rPr lang="en-US" altLang="zh-CN" u="sng" dirty="0" err="1" smtClean="0">
                <a:solidFill>
                  <a:schemeClr val="accent6">
                    <a:lumMod val="75000"/>
                  </a:schemeClr>
                </a:solidFill>
                <a:latin typeface="Arial" charset="0"/>
              </a:rPr>
              <a:t>TeV</a:t>
            </a:r>
            <a:r>
              <a:rPr lang="en-US" altLang="zh-CN" u="sng" dirty="0" smtClean="0">
                <a:solidFill>
                  <a:schemeClr val="accent6">
                    <a:lumMod val="75000"/>
                  </a:schemeClr>
                </a:solidFill>
                <a:latin typeface="Arial" charset="0"/>
              </a:rPr>
              <a:t> </a:t>
            </a:r>
            <a:r>
              <a:rPr lang="en-US" altLang="zh-CN" u="sng" dirty="0" err="1" smtClean="0">
                <a:solidFill>
                  <a:schemeClr val="accent6">
                    <a:lumMod val="75000"/>
                  </a:schemeClr>
                </a:solidFill>
                <a:latin typeface="Arial" charset="0"/>
              </a:rPr>
              <a:t>Pb+Pb</a:t>
            </a:r>
            <a:r>
              <a:rPr lang="en-US" altLang="zh-CN" u="sng" dirty="0" smtClean="0">
                <a:solidFill>
                  <a:schemeClr val="accent6">
                    <a:lumMod val="75000"/>
                  </a:schemeClr>
                </a:solidFill>
                <a:latin typeface="Arial" charset="0"/>
              </a:rPr>
              <a:t> collisions</a:t>
            </a:r>
            <a:r>
              <a:rPr lang="en-US" altLang="zh-CN" dirty="0" smtClean="0">
                <a:latin typeface="Arial" charset="0"/>
              </a:rPr>
              <a:t> </a:t>
            </a:r>
            <a:endParaRPr lang="en-US" altLang="zh-CN" sz="1400" dirty="0" smtClean="0">
              <a:solidFill>
                <a:srgbClr val="CC0099"/>
              </a:solidFill>
              <a:latin typeface="Arial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57200" y="2971800"/>
            <a:ext cx="7543800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3000"/>
              </a:lnSpc>
              <a:spcBef>
                <a:spcPts val="0"/>
              </a:spcBef>
            </a:pPr>
            <a:r>
              <a:rPr lang="en-US" altLang="zh-CN" u="sng" dirty="0" smtClean="0">
                <a:solidFill>
                  <a:schemeClr val="accent6">
                    <a:lumMod val="75000"/>
                  </a:schemeClr>
                </a:solidFill>
                <a:latin typeface="Arial" charset="0"/>
              </a:rPr>
              <a:t>Correlations of flow harmonics in 2.76 A </a:t>
            </a:r>
            <a:r>
              <a:rPr lang="en-US" altLang="zh-CN" u="sng" dirty="0" err="1" smtClean="0">
                <a:solidFill>
                  <a:schemeClr val="accent6">
                    <a:lumMod val="75000"/>
                  </a:schemeClr>
                </a:solidFill>
                <a:latin typeface="Arial" charset="0"/>
              </a:rPr>
              <a:t>TeV</a:t>
            </a:r>
            <a:r>
              <a:rPr lang="en-US" altLang="zh-CN" u="sng" dirty="0" smtClean="0">
                <a:solidFill>
                  <a:schemeClr val="accent6">
                    <a:lumMod val="75000"/>
                  </a:schemeClr>
                </a:solidFill>
                <a:latin typeface="Arial" charset="0"/>
              </a:rPr>
              <a:t> </a:t>
            </a:r>
            <a:r>
              <a:rPr lang="en-US" altLang="zh-CN" u="sng" dirty="0" err="1" smtClean="0">
                <a:solidFill>
                  <a:schemeClr val="accent6">
                    <a:lumMod val="75000"/>
                  </a:schemeClr>
                </a:solidFill>
                <a:latin typeface="Arial" charset="0"/>
              </a:rPr>
              <a:t>Pb+Pb</a:t>
            </a:r>
            <a:r>
              <a:rPr lang="en-US" altLang="zh-CN" u="sng" dirty="0" smtClean="0">
                <a:solidFill>
                  <a:schemeClr val="accent6">
                    <a:lumMod val="75000"/>
                  </a:schemeClr>
                </a:solidFill>
                <a:latin typeface="Arial" charset="0"/>
              </a:rPr>
              <a:t> collisions</a:t>
            </a:r>
            <a:r>
              <a:rPr lang="en-US" altLang="zh-CN" dirty="0" smtClean="0">
                <a:latin typeface="Arial" charset="0"/>
              </a:rPr>
              <a:t> </a:t>
            </a:r>
            <a:endParaRPr lang="en-US" altLang="zh-CN" sz="1400" dirty="0" smtClean="0">
              <a:solidFill>
                <a:srgbClr val="CC0099"/>
              </a:solidFill>
              <a:latin typeface="Arial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57200" y="5562600"/>
            <a:ext cx="4800600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3000"/>
              </a:lnSpc>
              <a:spcBef>
                <a:spcPts val="0"/>
              </a:spcBef>
            </a:pPr>
            <a:r>
              <a:rPr lang="en-US" altLang="zh-CN" u="sng" dirty="0" smtClean="0">
                <a:solidFill>
                  <a:schemeClr val="accent6">
                    <a:lumMod val="75000"/>
                  </a:schemeClr>
                </a:solidFill>
                <a:latin typeface="Arial" charset="0"/>
              </a:rPr>
              <a:t>Collective flow in </a:t>
            </a:r>
            <a:r>
              <a:rPr lang="en-US" altLang="zh-CN" u="sng" dirty="0" err="1" smtClean="0">
                <a:solidFill>
                  <a:schemeClr val="accent6">
                    <a:lumMod val="75000"/>
                  </a:schemeClr>
                </a:solidFill>
                <a:latin typeface="Arial" charset="0"/>
              </a:rPr>
              <a:t>p+p</a:t>
            </a:r>
            <a:r>
              <a:rPr lang="en-US" altLang="zh-CN" u="sng" dirty="0" smtClean="0">
                <a:solidFill>
                  <a:schemeClr val="accent6">
                    <a:lumMod val="75000"/>
                  </a:schemeClr>
                </a:solidFill>
                <a:latin typeface="Arial" charset="0"/>
              </a:rPr>
              <a:t> collisions</a:t>
            </a:r>
            <a:r>
              <a:rPr lang="en-US" altLang="zh-CN" dirty="0" smtClean="0">
                <a:latin typeface="Arial" charset="0"/>
              </a:rPr>
              <a:t> </a:t>
            </a:r>
            <a:endParaRPr lang="en-US" altLang="zh-CN" sz="1400" dirty="0" smtClean="0">
              <a:solidFill>
                <a:srgbClr val="CC0099"/>
              </a:solidFill>
              <a:latin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5800" y="1828800"/>
            <a:ext cx="8153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dirty="0" smtClean="0"/>
              <a:t>-</a:t>
            </a:r>
            <a:r>
              <a:rPr lang="en-US" altLang="zh-CN" dirty="0" err="1" smtClean="0"/>
              <a:t>iEBE</a:t>
            </a:r>
            <a:r>
              <a:rPr lang="en-US" altLang="zh-CN" dirty="0" smtClean="0"/>
              <a:t>-VISHNU nicely describe the </a:t>
            </a:r>
            <a:r>
              <a:rPr lang="en-US" altLang="zh-CN" dirty="0" err="1" smtClean="0"/>
              <a:t>V</a:t>
            </a:r>
            <a:r>
              <a:rPr lang="en-US" altLang="zh-CN" sz="1400" dirty="0" err="1" smtClean="0"/>
              <a:t>n</a:t>
            </a:r>
            <a:r>
              <a:rPr lang="en-US" altLang="zh-CN" dirty="0" smtClean="0"/>
              <a:t> data from ALICE</a:t>
            </a:r>
            <a:endParaRPr lang="zh-CN" altLang="en-US" dirty="0"/>
          </a:p>
        </p:txBody>
      </p:sp>
      <p:sp>
        <p:nvSpPr>
          <p:cNvPr id="8" name="Rectangle 7"/>
          <p:cNvSpPr/>
          <p:nvPr/>
        </p:nvSpPr>
        <p:spPr>
          <a:xfrm>
            <a:off x="685800" y="2209800"/>
            <a:ext cx="8458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zh-CN" dirty="0" smtClean="0">
                <a:latin typeface="+mn-lt"/>
                <a:ea typeface="Arial Unicode MS" pitchFamily="34" charset="-122"/>
                <a:cs typeface="Arial Unicode MS" pitchFamily="34" charset="-122"/>
              </a:rPr>
              <a:t>-</a:t>
            </a:r>
            <a:r>
              <a:rPr lang="en-US" altLang="zh-CN" dirty="0" err="1" smtClean="0">
                <a:latin typeface="+mn-lt"/>
                <a:ea typeface="Arial Unicode MS" pitchFamily="34" charset="-122"/>
                <a:cs typeface="Arial Unicode MS" pitchFamily="34" charset="-122"/>
              </a:rPr>
              <a:t>Hadronic</a:t>
            </a:r>
            <a:r>
              <a:rPr lang="en-US" altLang="zh-CN" dirty="0" smtClean="0">
                <a:latin typeface="+mn-lt"/>
                <a:ea typeface="Arial Unicode MS" pitchFamily="34" charset="-122"/>
                <a:cs typeface="Arial Unicode MS" pitchFamily="34" charset="-122"/>
              </a:rPr>
              <a:t> interactions rebalance the generations of radial and anisotropic flow, leading to a nice description of </a:t>
            </a:r>
            <a:r>
              <a:rPr lang="en-US" altLang="zh-CN" dirty="0" err="1" smtClean="0">
                <a:latin typeface="+mn-lt"/>
                <a:ea typeface="Arial Unicode MS" pitchFamily="34" charset="-122"/>
                <a:cs typeface="Arial Unicode MS" pitchFamily="34" charset="-122"/>
              </a:rPr>
              <a:t>v</a:t>
            </a:r>
            <a:r>
              <a:rPr lang="en-US" altLang="zh-CN" sz="1200" dirty="0" err="1" smtClean="0">
                <a:latin typeface="+mn-lt"/>
                <a:ea typeface="Arial Unicode MS" pitchFamily="34" charset="-122"/>
                <a:cs typeface="Arial Unicode MS" pitchFamily="34" charset="-122"/>
              </a:rPr>
              <a:t>n</a:t>
            </a:r>
            <a:r>
              <a:rPr lang="en-US" altLang="zh-CN" dirty="0" smtClean="0">
                <a:latin typeface="+mn-lt"/>
                <a:ea typeface="Arial Unicode MS" pitchFamily="34" charset="-122"/>
                <a:cs typeface="Arial Unicode MS" pitchFamily="34" charset="-122"/>
              </a:rPr>
              <a:t> of identified hadrons</a:t>
            </a:r>
            <a:endParaRPr lang="zh-CN" altLang="en-US" dirty="0">
              <a:latin typeface="+mn-lt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62000" y="3429000"/>
            <a:ext cx="8001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dirty="0" smtClean="0"/>
              <a:t>-iEBE-VISH2+1 qualitatively describe SC(3,2), SC(4,2)</a:t>
            </a:r>
            <a:r>
              <a:rPr lang="en-US" altLang="zh-CN" dirty="0" smtClean="0">
                <a:ea typeface="Arial Unicode MS" pitchFamily="34" charset="-122"/>
                <a:cs typeface="Arial Unicode MS" pitchFamily="34" charset="-122"/>
              </a:rPr>
              <a:t>; V</a:t>
            </a:r>
            <a:r>
              <a:rPr lang="en-US" altLang="zh-CN" sz="1200" b="1" dirty="0" smtClean="0">
                <a:ea typeface="Arial Unicode MS" pitchFamily="34" charset="-122"/>
                <a:cs typeface="Arial Unicode MS" pitchFamily="34" charset="-122"/>
              </a:rPr>
              <a:t>2</a:t>
            </a:r>
            <a:r>
              <a:rPr lang="en-US" altLang="zh-CN" dirty="0" smtClean="0">
                <a:ea typeface="Arial Unicode MS" pitchFamily="34" charset="-122"/>
                <a:cs typeface="Arial Unicode MS" pitchFamily="34" charset="-122"/>
              </a:rPr>
              <a:t> and V</a:t>
            </a:r>
            <a:r>
              <a:rPr lang="en-US" altLang="zh-CN" sz="1200" b="1" dirty="0" smtClean="0">
                <a:ea typeface="Arial Unicode MS" pitchFamily="34" charset="-122"/>
                <a:cs typeface="Arial Unicode MS" pitchFamily="34" charset="-122"/>
              </a:rPr>
              <a:t>4</a:t>
            </a:r>
            <a:r>
              <a:rPr lang="en-US" altLang="zh-CN" dirty="0" smtClean="0">
                <a:ea typeface="Arial Unicode MS" pitchFamily="34" charset="-122"/>
                <a:cs typeface="Arial Unicode MS" pitchFamily="34" charset="-122"/>
              </a:rPr>
              <a:t> are correlated, V</a:t>
            </a:r>
            <a:r>
              <a:rPr lang="en-US" altLang="zh-CN" sz="1200" b="1" dirty="0" smtClean="0">
                <a:ea typeface="Arial Unicode MS" pitchFamily="34" charset="-122"/>
                <a:cs typeface="Arial Unicode MS" pitchFamily="34" charset="-122"/>
              </a:rPr>
              <a:t>2</a:t>
            </a:r>
            <a:r>
              <a:rPr lang="en-US" altLang="zh-CN" dirty="0" smtClean="0">
                <a:ea typeface="Arial Unicode MS" pitchFamily="34" charset="-122"/>
                <a:cs typeface="Arial Unicode MS" pitchFamily="34" charset="-122"/>
              </a:rPr>
              <a:t> and V</a:t>
            </a:r>
            <a:r>
              <a:rPr lang="en-US" altLang="zh-CN" sz="1200" b="1" dirty="0" smtClean="0">
                <a:ea typeface="Arial Unicode MS" pitchFamily="34" charset="-122"/>
                <a:cs typeface="Arial Unicode MS" pitchFamily="34" charset="-122"/>
              </a:rPr>
              <a:t>3</a:t>
            </a:r>
            <a:r>
              <a:rPr lang="en-US" altLang="zh-CN" dirty="0" smtClean="0">
                <a:ea typeface="Arial Unicode MS" pitchFamily="34" charset="-122"/>
                <a:cs typeface="Arial Unicode MS" pitchFamily="34" charset="-122"/>
              </a:rPr>
              <a:t> are anti-correlated </a:t>
            </a:r>
            <a:r>
              <a:rPr lang="en-US" altLang="zh-CN" dirty="0" smtClean="0"/>
              <a:t>;  </a:t>
            </a:r>
            <a:endParaRPr lang="zh-CN" alt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62000" y="4114800"/>
            <a:ext cx="7848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dirty="0" smtClean="0"/>
              <a:t>-Predictions of SC(5,2), SC(5,3)</a:t>
            </a:r>
            <a:r>
              <a:rPr lang="en-US" altLang="zh-CN" dirty="0" smtClean="0">
                <a:ea typeface="Arial Unicode MS" pitchFamily="34" charset="-122"/>
                <a:cs typeface="Arial Unicode MS" pitchFamily="34" charset="-122"/>
              </a:rPr>
              <a:t> and</a:t>
            </a:r>
            <a:r>
              <a:rPr lang="en-US" altLang="zh-CN" dirty="0" smtClean="0"/>
              <a:t> SC(4,3)</a:t>
            </a:r>
            <a:r>
              <a:rPr lang="en-US" altLang="zh-CN" dirty="0" smtClean="0">
                <a:ea typeface="Arial Unicode MS" pitchFamily="34" charset="-122"/>
                <a:cs typeface="Arial Unicode MS" pitchFamily="34" charset="-122"/>
              </a:rPr>
              <a:t> shows V</a:t>
            </a:r>
            <a:r>
              <a:rPr lang="en-US" altLang="zh-CN" sz="1200" b="1" dirty="0" smtClean="0">
                <a:ea typeface="Arial Unicode MS" pitchFamily="34" charset="-122"/>
                <a:cs typeface="Arial Unicode MS" pitchFamily="34" charset="-122"/>
              </a:rPr>
              <a:t>2</a:t>
            </a:r>
            <a:r>
              <a:rPr lang="en-US" altLang="zh-CN" dirty="0" smtClean="0">
                <a:ea typeface="Arial Unicode MS" pitchFamily="34" charset="-122"/>
                <a:cs typeface="Arial Unicode MS" pitchFamily="34" charset="-122"/>
              </a:rPr>
              <a:t> and V</a:t>
            </a:r>
            <a:r>
              <a:rPr lang="en-US" altLang="zh-CN" sz="1200" b="1" dirty="0" smtClean="0">
                <a:ea typeface="Arial Unicode MS" pitchFamily="34" charset="-122"/>
                <a:cs typeface="Arial Unicode MS" pitchFamily="34" charset="-122"/>
              </a:rPr>
              <a:t>5</a:t>
            </a:r>
            <a:r>
              <a:rPr lang="en-US" altLang="zh-CN" dirty="0" smtClean="0">
                <a:ea typeface="Arial Unicode MS" pitchFamily="34" charset="-122"/>
                <a:cs typeface="Arial Unicode MS" pitchFamily="34" charset="-122"/>
              </a:rPr>
              <a:t>, V</a:t>
            </a:r>
            <a:r>
              <a:rPr lang="en-US" altLang="zh-CN" sz="1200" b="1" dirty="0" smtClean="0">
                <a:ea typeface="Arial Unicode MS" pitchFamily="34" charset="-122"/>
                <a:cs typeface="Arial Unicode MS" pitchFamily="34" charset="-122"/>
              </a:rPr>
              <a:t>3</a:t>
            </a:r>
            <a:r>
              <a:rPr lang="en-US" altLang="zh-CN" dirty="0" smtClean="0">
                <a:ea typeface="Arial Unicode MS" pitchFamily="34" charset="-122"/>
                <a:cs typeface="Arial Unicode MS" pitchFamily="34" charset="-122"/>
              </a:rPr>
              <a:t> and V</a:t>
            </a:r>
            <a:r>
              <a:rPr lang="en-US" altLang="zh-CN" sz="1200" b="1" dirty="0" smtClean="0">
                <a:ea typeface="Arial Unicode MS" pitchFamily="34" charset="-122"/>
                <a:cs typeface="Arial Unicode MS" pitchFamily="34" charset="-122"/>
              </a:rPr>
              <a:t>5</a:t>
            </a:r>
            <a:r>
              <a:rPr lang="en-US" altLang="zh-CN" dirty="0" smtClean="0">
                <a:ea typeface="Arial Unicode MS" pitchFamily="34" charset="-122"/>
                <a:cs typeface="Arial Unicode MS" pitchFamily="34" charset="-122"/>
              </a:rPr>
              <a:t> are correlated, V</a:t>
            </a:r>
            <a:r>
              <a:rPr lang="en-US" altLang="zh-CN" sz="1200" b="1" dirty="0" smtClean="0">
                <a:ea typeface="Arial Unicode MS" pitchFamily="34" charset="-122"/>
                <a:cs typeface="Arial Unicode MS" pitchFamily="34" charset="-122"/>
              </a:rPr>
              <a:t>3</a:t>
            </a:r>
            <a:r>
              <a:rPr lang="en-US" altLang="zh-CN" dirty="0" smtClean="0">
                <a:ea typeface="Arial Unicode MS" pitchFamily="34" charset="-122"/>
                <a:cs typeface="Arial Unicode MS" pitchFamily="34" charset="-122"/>
              </a:rPr>
              <a:t> and V</a:t>
            </a:r>
            <a:r>
              <a:rPr lang="en-US" altLang="zh-CN" sz="1200" b="1" dirty="0" smtClean="0">
                <a:ea typeface="Arial Unicode MS" pitchFamily="34" charset="-122"/>
                <a:cs typeface="Arial Unicode MS" pitchFamily="34" charset="-122"/>
              </a:rPr>
              <a:t>4</a:t>
            </a:r>
            <a:r>
              <a:rPr lang="en-US" altLang="zh-CN" dirty="0" smtClean="0">
                <a:ea typeface="Arial Unicode MS" pitchFamily="34" charset="-122"/>
                <a:cs typeface="Arial Unicode MS" pitchFamily="34" charset="-122"/>
              </a:rPr>
              <a:t> are anti-correlated </a:t>
            </a:r>
            <a:r>
              <a:rPr lang="en-US" altLang="zh-CN" dirty="0" smtClean="0"/>
              <a:t>;  </a:t>
            </a:r>
            <a:endParaRPr lang="zh-CN" alt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762000" y="4800600"/>
            <a:ext cx="7848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dirty="0" smtClean="0"/>
              <a:t>-Normalized symmetric </a:t>
            </a:r>
            <a:r>
              <a:rPr lang="en-US" altLang="zh-CN" dirty="0" err="1" smtClean="0"/>
              <a:t>cumulants</a:t>
            </a:r>
            <a:r>
              <a:rPr lang="en-US" altLang="zh-CN" dirty="0" smtClean="0"/>
              <a:t> NSC(3,2) are insensitive to both initial conditions and </a:t>
            </a:r>
            <a:r>
              <a:rPr lang="en-US" altLang="zh-CN" dirty="0" smtClean="0">
                <a:sym typeface="Symbol"/>
              </a:rPr>
              <a:t>/s</a:t>
            </a:r>
            <a:r>
              <a:rPr lang="en-US" altLang="zh-CN" dirty="0" smtClean="0"/>
              <a:t> </a:t>
            </a:r>
            <a:endParaRPr lang="zh-CN" altLang="en-US" dirty="0"/>
          </a:p>
        </p:txBody>
      </p:sp>
      <p:sp>
        <p:nvSpPr>
          <p:cNvPr id="16" name="Rectangle 15"/>
          <p:cNvSpPr/>
          <p:nvPr/>
        </p:nvSpPr>
        <p:spPr>
          <a:xfrm>
            <a:off x="685800" y="6019800"/>
            <a:ext cx="8458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zh-CN" dirty="0" smtClean="0"/>
              <a:t>-hydrodynamics can naturally describes v2 v3, C2{4} and the v2 mass-ordering</a:t>
            </a:r>
          </a:p>
          <a:p>
            <a:pPr algn="l"/>
            <a:r>
              <a:rPr lang="en-US" altLang="zh-CN" dirty="0" smtClean="0"/>
              <a:t>in the high multiplicity events     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67000" y="2819400"/>
            <a:ext cx="4953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4000" b="1" dirty="0" smtClean="0">
                <a:solidFill>
                  <a:srgbClr val="C00000"/>
                </a:solidFill>
              </a:rPr>
              <a:t>Thank  You</a:t>
            </a:r>
            <a:endParaRPr lang="zh-CN" altLang="en-US" sz="4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77338" cy="719138"/>
          </a:xfrm>
          <a:solidFill>
            <a:srgbClr val="A4BBFA"/>
          </a:solidFill>
        </p:spPr>
        <p:txBody>
          <a:bodyPr/>
          <a:lstStyle/>
          <a:p>
            <a:pPr lvl="0" algn="l"/>
            <a:r>
              <a:rPr lang="en-US" altLang="zh-CN" sz="2800" dirty="0" smtClean="0"/>
              <a:t> </a:t>
            </a:r>
            <a:r>
              <a:rPr lang="en-US" altLang="zh-CN" sz="2800" dirty="0" err="1" smtClean="0"/>
              <a:t>SC</a:t>
            </a:r>
            <a:r>
              <a:rPr lang="en-US" altLang="zh-CN" sz="2800" baseline="35000" dirty="0" err="1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v</a:t>
            </a:r>
            <a:r>
              <a:rPr lang="en-US" altLang="zh-CN" sz="2800" dirty="0" smtClean="0"/>
              <a:t>(3,2)  &amp; </a:t>
            </a:r>
            <a:r>
              <a:rPr lang="en-US" altLang="zh-CN" sz="2800" dirty="0" err="1" smtClean="0"/>
              <a:t>SC</a:t>
            </a:r>
            <a:r>
              <a:rPr lang="en-US" altLang="zh-CN" sz="2800" baseline="35000" dirty="0" err="1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v</a:t>
            </a:r>
            <a:r>
              <a:rPr lang="en-US" altLang="zh-CN" sz="2800" dirty="0" smtClean="0"/>
              <a:t>(4,2) –hydrodynamic simulations with </a:t>
            </a:r>
            <a:r>
              <a:rPr lang="en-US" altLang="zh-CN" sz="2800" dirty="0" smtClean="0">
                <a:sym typeface="Symbol"/>
              </a:rPr>
              <a:t>/s(T)</a:t>
            </a:r>
            <a:r>
              <a:rPr lang="en-US" altLang="zh-CN" sz="2800" dirty="0" smtClean="0"/>
              <a:t> </a:t>
            </a:r>
          </a:p>
        </p:txBody>
      </p:sp>
      <p:pic>
        <p:nvPicPr>
          <p:cNvPr id="25139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762000"/>
            <a:ext cx="4800600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139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914400"/>
            <a:ext cx="4343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14"/>
          <p:cNvSpPr/>
          <p:nvPr/>
        </p:nvSpPr>
        <p:spPr>
          <a:xfrm>
            <a:off x="762000" y="685800"/>
            <a:ext cx="333617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 smtClean="0">
                <a:solidFill>
                  <a:srgbClr val="CC00CC"/>
                </a:solidFill>
              </a:rPr>
              <a:t>Niemi</a:t>
            </a:r>
            <a:r>
              <a:rPr lang="en-US" altLang="zh-CN" dirty="0" smtClean="0">
                <a:solidFill>
                  <a:srgbClr val="CC00CC"/>
                </a:solidFill>
              </a:rPr>
              <a:t> </a:t>
            </a:r>
            <a:r>
              <a:rPr lang="en-US" altLang="zh-CN" i="1" dirty="0" smtClean="0">
                <a:solidFill>
                  <a:srgbClr val="CC00CC"/>
                </a:solidFill>
              </a:rPr>
              <a:t>et al, arXiv:1505.02677</a:t>
            </a:r>
            <a:endParaRPr lang="zh-CN" altLang="en-US" dirty="0">
              <a:solidFill>
                <a:srgbClr val="CC00CC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81000" y="5791200"/>
            <a:ext cx="8763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zh-CN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-hydrodynamic simulations with </a:t>
            </a:r>
            <a:r>
              <a:rPr lang="en-US" altLang="zh-CN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Symbol"/>
              </a:rPr>
              <a:t>/s(T)</a:t>
            </a:r>
            <a:r>
              <a:rPr lang="en-US" altLang="zh-CN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correctly capture the sign of SC(3,2) and SC(4,2), but can not quantitatively describe the data </a:t>
            </a:r>
            <a:endParaRPr lang="zh-CN" altLang="en-US" dirty="0">
              <a:solidFill>
                <a:schemeClr val="accent6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143000" y="304800"/>
            <a:ext cx="6477001" cy="11439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5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altLang="zh-CN" sz="3200" dirty="0" smtClean="0">
                <a:solidFill>
                  <a:srgbClr val="CC0000"/>
                </a:solidFill>
                <a:latin typeface="Arial" charset="0"/>
              </a:rPr>
              <a:t>Fluctuations and  Correlations</a:t>
            </a:r>
          </a:p>
          <a:p>
            <a:pPr algn="ctr">
              <a:lnSpc>
                <a:spcPts val="35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altLang="zh-CN" sz="3200" dirty="0" smtClean="0">
                <a:solidFill>
                  <a:srgbClr val="CC0000"/>
                </a:solidFill>
                <a:latin typeface="Arial" charset="0"/>
              </a:rPr>
              <a:t>in smaller systems </a:t>
            </a:r>
          </a:p>
        </p:txBody>
      </p:sp>
      <p:sp>
        <p:nvSpPr>
          <p:cNvPr id="10" name="Oval 9"/>
          <p:cNvSpPr/>
          <p:nvPr/>
        </p:nvSpPr>
        <p:spPr>
          <a:xfrm>
            <a:off x="5410200" y="3124200"/>
            <a:ext cx="228600" cy="519351"/>
          </a:xfrm>
          <a:prstGeom prst="ellipse">
            <a:avLst/>
          </a:prstGeom>
        </p:spPr>
        <p:txBody>
          <a:bodyPr wrap="square" rtlCol="0" anchor="ctr">
            <a:spAutoFit/>
          </a:bodyPr>
          <a:lstStyle/>
          <a:p>
            <a:pPr algn="l">
              <a:spcBef>
                <a:spcPts val="200"/>
              </a:spcBef>
            </a:pPr>
            <a:endParaRPr lang="zh-CN" altLang="en-US" sz="1800" dirty="0" err="1" smtClean="0">
              <a:solidFill>
                <a:srgbClr val="FFC000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5181600" y="3048000"/>
            <a:ext cx="304800" cy="152400"/>
          </a:xfrm>
          <a:prstGeom prst="ellipse">
            <a:avLst/>
          </a:prstGeom>
        </p:spPr>
        <p:txBody>
          <a:bodyPr wrap="square" rtlCol="0" anchor="ctr">
            <a:spAutoFit/>
          </a:bodyPr>
          <a:lstStyle/>
          <a:p>
            <a:pPr algn="l">
              <a:spcBef>
                <a:spcPts val="200"/>
              </a:spcBef>
            </a:pPr>
            <a:endParaRPr lang="zh-CN" altLang="en-US" sz="1800" dirty="0" err="1" smtClean="0"/>
          </a:p>
        </p:txBody>
      </p:sp>
      <p:sp>
        <p:nvSpPr>
          <p:cNvPr id="18" name="Rectangle 17"/>
          <p:cNvSpPr/>
          <p:nvPr/>
        </p:nvSpPr>
        <p:spPr>
          <a:xfrm>
            <a:off x="3810000" y="1371600"/>
            <a:ext cx="467788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 smtClean="0">
                <a:solidFill>
                  <a:schemeClr val="accent6"/>
                </a:solidFill>
                <a:latin typeface="Arial" charset="0"/>
              </a:rPr>
              <a:t>-</a:t>
            </a:r>
            <a:r>
              <a:rPr lang="en-US" altLang="zh-CN" sz="3200" dirty="0" err="1" smtClean="0">
                <a:solidFill>
                  <a:schemeClr val="accent6"/>
                </a:solidFill>
                <a:latin typeface="Arial" charset="0"/>
              </a:rPr>
              <a:t>p+Pb</a:t>
            </a:r>
            <a:r>
              <a:rPr lang="en-US" altLang="zh-CN" sz="3200" dirty="0" smtClean="0">
                <a:solidFill>
                  <a:schemeClr val="accent6"/>
                </a:solidFill>
                <a:latin typeface="Arial" charset="0"/>
              </a:rPr>
              <a:t> collisions at 5 </a:t>
            </a:r>
            <a:r>
              <a:rPr lang="en-US" altLang="zh-CN" sz="3200" dirty="0" err="1" smtClean="0">
                <a:solidFill>
                  <a:schemeClr val="accent6"/>
                </a:solidFill>
                <a:latin typeface="Arial" charset="0"/>
              </a:rPr>
              <a:t>TeV</a:t>
            </a:r>
            <a:endParaRPr lang="zh-CN" altLang="en-US" sz="3200" dirty="0">
              <a:solidFill>
                <a:schemeClr val="accent6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371600" y="2133600"/>
            <a:ext cx="685800" cy="609600"/>
          </a:xfrm>
          <a:prstGeom prst="rect">
            <a:avLst/>
          </a:prstGeom>
        </p:spPr>
        <p:txBody>
          <a:bodyPr wrap="square" rtlCol="0" anchor="ctr">
            <a:spAutoFit/>
          </a:bodyPr>
          <a:lstStyle/>
          <a:p>
            <a:pPr algn="l">
              <a:spcBef>
                <a:spcPts val="200"/>
              </a:spcBef>
            </a:pPr>
            <a:endParaRPr lang="zh-CN" altLang="en-US" sz="1800" dirty="0" err="1" smtClean="0"/>
          </a:p>
        </p:txBody>
      </p:sp>
      <p:sp>
        <p:nvSpPr>
          <p:cNvPr id="13" name="Rectangle 12"/>
          <p:cNvSpPr/>
          <p:nvPr/>
        </p:nvSpPr>
        <p:spPr>
          <a:xfrm>
            <a:off x="609600" y="2590800"/>
            <a:ext cx="8001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zh-CN" sz="2400" u="sng" dirty="0" smtClean="0">
                <a:solidFill>
                  <a:srgbClr val="0066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Where dose the correlations (collective flow)  in 5.02 </a:t>
            </a:r>
            <a:r>
              <a:rPr lang="en-US" altLang="zh-CN" sz="2400" u="sng" dirty="0" err="1" smtClean="0">
                <a:solidFill>
                  <a:srgbClr val="0066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TeV</a:t>
            </a:r>
            <a:r>
              <a:rPr lang="en-US" altLang="zh-CN" sz="2400" u="sng" dirty="0" smtClean="0">
                <a:solidFill>
                  <a:srgbClr val="0066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p-</a:t>
            </a:r>
            <a:r>
              <a:rPr lang="en-US" altLang="zh-CN" sz="2400" u="sng" dirty="0" err="1" smtClean="0">
                <a:solidFill>
                  <a:srgbClr val="0066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Pb</a:t>
            </a:r>
            <a:r>
              <a:rPr lang="en-US" altLang="zh-CN" sz="2400" u="sng" dirty="0" smtClean="0">
                <a:solidFill>
                  <a:srgbClr val="0066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collisions  come from?</a:t>
            </a:r>
            <a:endParaRPr lang="zh-CN" altLang="en-US" sz="2400" u="sng" dirty="0">
              <a:solidFill>
                <a:srgbClr val="0066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066800" y="3505200"/>
            <a:ext cx="7162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zh-CN" sz="2400" dirty="0" smtClean="0">
                <a:solidFill>
                  <a:srgbClr val="0066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-Initial State? </a:t>
            </a:r>
          </a:p>
          <a:p>
            <a:pPr algn="l"/>
            <a:r>
              <a:rPr lang="en-US" altLang="zh-CN" sz="2400" dirty="0" smtClean="0">
                <a:solidFill>
                  <a:srgbClr val="0066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-QGP  ?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09600" y="4724400"/>
            <a:ext cx="6553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zh-CN" sz="2400" u="sng" dirty="0" err="1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UrQMD</a:t>
            </a:r>
            <a:r>
              <a:rPr lang="en-US" altLang="zh-CN" sz="2400" u="sng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Baseline Calculations</a:t>
            </a:r>
            <a:endParaRPr lang="zh-CN" altLang="en-US" sz="2400" u="sng" dirty="0"/>
          </a:p>
        </p:txBody>
      </p:sp>
      <p:sp>
        <p:nvSpPr>
          <p:cNvPr id="17" name="Rectangle 16"/>
          <p:cNvSpPr/>
          <p:nvPr/>
        </p:nvSpPr>
        <p:spPr>
          <a:xfrm>
            <a:off x="609600" y="5181600"/>
            <a:ext cx="8305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zh-CN" dirty="0" smtClean="0">
                <a:latin typeface="+mn-lt"/>
                <a:ea typeface="Arial Unicode MS" pitchFamily="34" charset="-122"/>
                <a:cs typeface="Arial Unicode MS" pitchFamily="34" charset="-122"/>
              </a:rPr>
              <a:t>Assumption: p-</a:t>
            </a:r>
            <a:r>
              <a:rPr lang="en-US" altLang="zh-CN" dirty="0" err="1" smtClean="0">
                <a:latin typeface="+mn-lt"/>
                <a:ea typeface="Arial Unicode MS" pitchFamily="34" charset="-122"/>
                <a:cs typeface="Arial Unicode MS" pitchFamily="34" charset="-122"/>
              </a:rPr>
              <a:t>Pb</a:t>
            </a:r>
            <a:r>
              <a:rPr lang="en-US" altLang="zh-CN" dirty="0" smtClean="0">
                <a:latin typeface="+mn-lt"/>
                <a:ea typeface="Arial Unicode MS" pitchFamily="34" charset="-122"/>
                <a:cs typeface="Arial Unicode MS" pitchFamily="34" charset="-122"/>
              </a:rPr>
              <a:t> collisions only produce </a:t>
            </a:r>
            <a:r>
              <a:rPr lang="en-US" altLang="zh-CN" dirty="0" err="1" smtClean="0">
                <a:latin typeface="+mn-lt"/>
                <a:ea typeface="Arial Unicode MS" pitchFamily="34" charset="-122"/>
                <a:cs typeface="Arial Unicode MS" pitchFamily="34" charset="-122"/>
              </a:rPr>
              <a:t>hadronic</a:t>
            </a:r>
            <a:r>
              <a:rPr lang="en-US" altLang="zh-CN" dirty="0" smtClean="0">
                <a:latin typeface="+mn-lt"/>
                <a:ea typeface="Arial Unicode MS" pitchFamily="34" charset="-122"/>
                <a:cs typeface="Arial Unicode MS" pitchFamily="34" charset="-122"/>
              </a:rPr>
              <a:t> systems without reach the thresh hold of the QGP formation   </a:t>
            </a:r>
            <a:endParaRPr lang="zh-CN" altLang="en-US" dirty="0">
              <a:latin typeface="+mn-lt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181600" y="4800600"/>
            <a:ext cx="35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1800" b="1" dirty="0" smtClean="0">
                <a:solidFill>
                  <a:srgbClr val="CC00CC"/>
                </a:solidFill>
              </a:rPr>
              <a:t>Zhou,  Zhu,  Li,  Song, PRC 2015</a:t>
            </a:r>
            <a:endParaRPr lang="zh-CN" altLang="en-US" sz="1800" b="1" dirty="0">
              <a:solidFill>
                <a:srgbClr val="CC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324600" cy="34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733800"/>
            <a:ext cx="4286693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/>
          <a:srcRect r="44267"/>
          <a:stretch>
            <a:fillRect/>
          </a:stretch>
        </p:blipFill>
        <p:spPr bwMode="auto">
          <a:xfrm>
            <a:off x="4648200" y="3733800"/>
            <a:ext cx="41910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6705600" y="0"/>
            <a:ext cx="2209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zh-CN" b="1" dirty="0" smtClean="0">
                <a:solidFill>
                  <a:srgbClr val="CC00CC"/>
                </a:solidFill>
              </a:rPr>
              <a:t>Zhou,  Zhu,  Li,  Song, PRC2015</a:t>
            </a:r>
            <a:endParaRPr lang="zh-CN" altLang="en-US" b="1" dirty="0">
              <a:solidFill>
                <a:srgbClr val="CC00CC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477000" y="762000"/>
            <a:ext cx="24384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zh-CN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-The </a:t>
            </a:r>
            <a:r>
              <a:rPr lang="en-US" altLang="zh-CN" dirty="0" err="1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UrQMD</a:t>
            </a:r>
            <a:r>
              <a:rPr lang="en-US" altLang="zh-CN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systems are largely influenced by non-flow</a:t>
            </a:r>
            <a:r>
              <a:rPr lang="zh-CN" altLang="en-US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</a:t>
            </a:r>
            <a:r>
              <a:rPr lang="en-US" altLang="zh-CN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effects  </a:t>
            </a:r>
            <a:endParaRPr lang="zh-CN" altLang="en-US" dirty="0">
              <a:solidFill>
                <a:schemeClr val="accent6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477000" y="2209800"/>
            <a:ext cx="25146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zh-CN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-To reproduce the flow data, effects from initial state and/or QGP are needed   </a:t>
            </a:r>
            <a:endParaRPr lang="zh-CN" altLang="en-US" dirty="0">
              <a:solidFill>
                <a:schemeClr val="accent6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108000" y="4572000"/>
            <a:ext cx="8839200" cy="2286000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 anchor="ctr">
            <a:spAutoFit/>
          </a:bodyPr>
          <a:lstStyle/>
          <a:p>
            <a:pPr algn="l">
              <a:spcBef>
                <a:spcPts val="200"/>
              </a:spcBef>
            </a:pPr>
            <a:endParaRPr lang="zh-CN" altLang="en-US" sz="1800" dirty="0" err="1" smtClean="0"/>
          </a:p>
        </p:txBody>
      </p:sp>
      <p:sp>
        <p:nvSpPr>
          <p:cNvPr id="91" name="Rectangle 90"/>
          <p:cNvSpPr/>
          <p:nvPr/>
        </p:nvSpPr>
        <p:spPr>
          <a:xfrm>
            <a:off x="4419600" y="4006334"/>
            <a:ext cx="4724400" cy="369332"/>
          </a:xfrm>
          <a:prstGeom prst="rect">
            <a:avLst/>
          </a:prstGeom>
        </p:spPr>
        <p:txBody>
          <a:bodyPr wrap="square" rtlCol="0" anchor="ctr">
            <a:spAutoFit/>
          </a:bodyPr>
          <a:lstStyle/>
          <a:p>
            <a:pPr algn="l">
              <a:spcBef>
                <a:spcPts val="200"/>
              </a:spcBef>
            </a:pPr>
            <a:endParaRPr lang="zh-CN" altLang="en-US" sz="1800" dirty="0" err="1" smtClean="0"/>
          </a:p>
        </p:txBody>
      </p:sp>
      <p:sp>
        <p:nvSpPr>
          <p:cNvPr id="18" name="Rectangle 17"/>
          <p:cNvSpPr/>
          <p:nvPr/>
        </p:nvSpPr>
        <p:spPr>
          <a:xfrm>
            <a:off x="304800" y="4724400"/>
            <a:ext cx="7315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b="1" u="sng" dirty="0" smtClean="0">
                <a:solidFill>
                  <a:srgbClr val="C00000"/>
                </a:solidFill>
                <a:latin typeface="Arial" charset="0"/>
              </a:rPr>
              <a:t>TODAY’S  TOPIC</a:t>
            </a:r>
            <a:r>
              <a:rPr lang="en-US" altLang="zh-CN" u="sng" dirty="0" smtClean="0">
                <a:solidFill>
                  <a:srgbClr val="C00000"/>
                </a:solidFill>
                <a:latin typeface="Arial" charset="0"/>
              </a:rPr>
              <a:t>: </a:t>
            </a:r>
            <a:r>
              <a:rPr lang="en-US" altLang="zh-CN" u="sng" dirty="0" smtClean="0">
                <a:latin typeface="Arial" charset="0"/>
              </a:rPr>
              <a:t>Collective Flow in Large and Small Systems</a:t>
            </a:r>
          </a:p>
        </p:txBody>
      </p:sp>
      <p:sp>
        <p:nvSpPr>
          <p:cNvPr id="19" name="Rectangle 18"/>
          <p:cNvSpPr/>
          <p:nvPr/>
        </p:nvSpPr>
        <p:spPr>
          <a:xfrm>
            <a:off x="533400" y="5181600"/>
            <a:ext cx="359380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dirty="0" smtClean="0">
                <a:latin typeface="Arial" charset="0"/>
              </a:rPr>
              <a:t>-2.76 A </a:t>
            </a:r>
            <a:r>
              <a:rPr lang="en-US" altLang="zh-CN" dirty="0" err="1" smtClean="0">
                <a:latin typeface="Arial" charset="0"/>
              </a:rPr>
              <a:t>TeV</a:t>
            </a:r>
            <a:r>
              <a:rPr lang="en-US" altLang="zh-CN" dirty="0" smtClean="0">
                <a:latin typeface="Arial" charset="0"/>
              </a:rPr>
              <a:t> </a:t>
            </a:r>
            <a:r>
              <a:rPr lang="en-US" altLang="zh-CN" dirty="0" err="1" smtClean="0">
                <a:latin typeface="Arial" charset="0"/>
              </a:rPr>
              <a:t>Pb+Pb</a:t>
            </a:r>
            <a:r>
              <a:rPr lang="en-US" altLang="zh-CN" dirty="0" smtClean="0">
                <a:latin typeface="Arial" charset="0"/>
              </a:rPr>
              <a:t> collisions </a:t>
            </a:r>
          </a:p>
        </p:txBody>
      </p:sp>
      <p:sp>
        <p:nvSpPr>
          <p:cNvPr id="20" name="Rectangle 19"/>
          <p:cNvSpPr/>
          <p:nvPr/>
        </p:nvSpPr>
        <p:spPr>
          <a:xfrm>
            <a:off x="381000" y="6324600"/>
            <a:ext cx="8763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dirty="0" smtClean="0">
                <a:latin typeface="Arial" charset="0"/>
              </a:rPr>
              <a:t>   -Collective flow in 7 &amp; 13 </a:t>
            </a:r>
            <a:r>
              <a:rPr lang="en-US" altLang="zh-CN" dirty="0" err="1" smtClean="0">
                <a:latin typeface="Arial" charset="0"/>
              </a:rPr>
              <a:t>TeV</a:t>
            </a:r>
            <a:r>
              <a:rPr lang="en-US" altLang="zh-CN" dirty="0" smtClean="0">
                <a:latin typeface="Arial" charset="0"/>
              </a:rPr>
              <a:t>  </a:t>
            </a:r>
            <a:r>
              <a:rPr lang="en-US" altLang="zh-CN" dirty="0" err="1" smtClean="0">
                <a:latin typeface="Arial" charset="0"/>
              </a:rPr>
              <a:t>p+p</a:t>
            </a:r>
            <a:r>
              <a:rPr lang="en-US" altLang="zh-CN" dirty="0" smtClean="0">
                <a:latin typeface="Arial" charset="0"/>
              </a:rPr>
              <a:t> collisions </a:t>
            </a:r>
            <a:r>
              <a:rPr lang="en-US" altLang="zh-CN" sz="1400" dirty="0" smtClean="0">
                <a:solidFill>
                  <a:srgbClr val="CC0099"/>
                </a:solidFill>
                <a:latin typeface="+mn-lt"/>
              </a:rPr>
              <a:t>(Zhu, </a:t>
            </a:r>
            <a:r>
              <a:rPr lang="en-US" altLang="zh-CN" sz="1400" dirty="0" err="1" smtClean="0">
                <a:solidFill>
                  <a:srgbClr val="CC0099"/>
                </a:solidFill>
                <a:latin typeface="+mn-lt"/>
              </a:rPr>
              <a:t>Xu</a:t>
            </a:r>
            <a:r>
              <a:rPr lang="en-US" altLang="zh-CN" sz="1400" dirty="0" smtClean="0">
                <a:solidFill>
                  <a:srgbClr val="CC0099"/>
                </a:solidFill>
                <a:latin typeface="+mn-lt"/>
              </a:rPr>
              <a:t>, Deng, Zhou, Song, in preparation)  </a:t>
            </a:r>
          </a:p>
        </p:txBody>
      </p:sp>
      <p:sp>
        <p:nvSpPr>
          <p:cNvPr id="7" name="Rectangle 6"/>
          <p:cNvSpPr/>
          <p:nvPr/>
        </p:nvSpPr>
        <p:spPr>
          <a:xfrm>
            <a:off x="838200" y="5562600"/>
            <a:ext cx="8915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Bef>
                <a:spcPts val="0"/>
              </a:spcBef>
            </a:pPr>
            <a:r>
              <a:rPr lang="en-US" altLang="zh-CN" dirty="0" smtClean="0">
                <a:latin typeface="Arial" charset="0"/>
              </a:rPr>
              <a:t>-Higher-Order Flow Harmonics of Identified Hadrons </a:t>
            </a:r>
            <a:r>
              <a:rPr lang="en-US" altLang="zh-CN" sz="1400" dirty="0" smtClean="0">
                <a:solidFill>
                  <a:srgbClr val="CC0099"/>
                </a:solidFill>
                <a:latin typeface="Arial" charset="0"/>
              </a:rPr>
              <a:t>(</a:t>
            </a:r>
            <a:r>
              <a:rPr lang="en-US" altLang="zh-CN" sz="1400" dirty="0" err="1" smtClean="0">
                <a:solidFill>
                  <a:srgbClr val="CC0099"/>
                </a:solidFill>
                <a:latin typeface="Arial" charset="0"/>
              </a:rPr>
              <a:t>Xu</a:t>
            </a:r>
            <a:r>
              <a:rPr lang="en-US" altLang="zh-CN" sz="1400" dirty="0" smtClean="0">
                <a:solidFill>
                  <a:srgbClr val="CC0099"/>
                </a:solidFill>
                <a:latin typeface="Arial" charset="0"/>
              </a:rPr>
              <a:t>, Li, Song PRC2016) </a:t>
            </a:r>
          </a:p>
        </p:txBody>
      </p:sp>
      <p:sp>
        <p:nvSpPr>
          <p:cNvPr id="8" name="Rectangle 7"/>
          <p:cNvSpPr/>
          <p:nvPr/>
        </p:nvSpPr>
        <p:spPr>
          <a:xfrm>
            <a:off x="838200" y="5943600"/>
            <a:ext cx="7620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dirty="0" smtClean="0">
                <a:latin typeface="Arial" charset="0"/>
              </a:rPr>
              <a:t>-Correlations of Flow Harmonics</a:t>
            </a:r>
            <a:r>
              <a:rPr lang="en-US" altLang="zh-CN" dirty="0" smtClean="0">
                <a:solidFill>
                  <a:srgbClr val="CC0099"/>
                </a:solidFill>
                <a:latin typeface="Arial" charset="0"/>
              </a:rPr>
              <a:t> </a:t>
            </a:r>
            <a:r>
              <a:rPr lang="en-US" altLang="zh-CN" sz="1400" dirty="0" smtClean="0">
                <a:solidFill>
                  <a:srgbClr val="CC0099"/>
                </a:solidFill>
                <a:latin typeface="Arial" charset="0"/>
              </a:rPr>
              <a:t>(Zhu, </a:t>
            </a:r>
            <a:r>
              <a:rPr lang="en-US" altLang="zh-CN" sz="1400" dirty="0" err="1" smtClean="0">
                <a:solidFill>
                  <a:srgbClr val="CC0099"/>
                </a:solidFill>
                <a:latin typeface="Arial" charset="0"/>
              </a:rPr>
              <a:t>Xu</a:t>
            </a:r>
            <a:r>
              <a:rPr lang="en-US" altLang="zh-CN" sz="1400" dirty="0" smtClean="0">
                <a:solidFill>
                  <a:srgbClr val="CC0099"/>
                </a:solidFill>
                <a:latin typeface="Arial" charset="0"/>
              </a:rPr>
              <a:t>, Zhou,</a:t>
            </a:r>
            <a:r>
              <a:rPr lang="en-US" altLang="zh-CN" sz="1400" dirty="0" smtClean="0">
                <a:latin typeface="Arial" charset="0"/>
              </a:rPr>
              <a:t> </a:t>
            </a:r>
            <a:r>
              <a:rPr lang="en-US" altLang="zh-CN" sz="1400" dirty="0" smtClean="0">
                <a:solidFill>
                  <a:srgbClr val="CC0099"/>
                </a:solidFill>
                <a:latin typeface="Arial" charset="0"/>
              </a:rPr>
              <a:t>Song, in preparation) </a:t>
            </a:r>
            <a:r>
              <a:rPr lang="en-US" altLang="zh-CN" sz="1400" dirty="0" smtClean="0">
                <a:latin typeface="Arial" charset="0"/>
              </a:rPr>
              <a:t>  </a:t>
            </a:r>
          </a:p>
        </p:txBody>
      </p:sp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108267" cy="2057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0"/>
            <a:ext cx="3246570" cy="21012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Rectangle 10"/>
          <p:cNvSpPr/>
          <p:nvPr/>
        </p:nvSpPr>
        <p:spPr>
          <a:xfrm>
            <a:off x="5105400" y="0"/>
            <a:ext cx="2438400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l"/>
            <a:r>
              <a:rPr lang="en-US" altLang="zh-CN" sz="1600" dirty="0" smtClean="0">
                <a:solidFill>
                  <a:srgbClr val="CC00CC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C. Gale, PRL2013     </a:t>
            </a:r>
            <a:endParaRPr lang="en-US" altLang="zh-CN" sz="1600" dirty="0">
              <a:solidFill>
                <a:srgbClr val="CC00CC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/>
          <a:srcRect r="25374"/>
          <a:stretch>
            <a:fillRect/>
          </a:stretch>
        </p:blipFill>
        <p:spPr bwMode="auto">
          <a:xfrm>
            <a:off x="762000" y="2057400"/>
            <a:ext cx="5029200" cy="2362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Rectangle 7"/>
          <p:cNvSpPr/>
          <p:nvPr/>
        </p:nvSpPr>
        <p:spPr>
          <a:xfrm>
            <a:off x="3200400" y="2133600"/>
            <a:ext cx="2286000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l"/>
            <a:r>
              <a:rPr lang="en-US" sz="1600" dirty="0" err="1" smtClean="0">
                <a:solidFill>
                  <a:srgbClr val="CC00CC"/>
                </a:solidFill>
              </a:rPr>
              <a:t>Qiu</a:t>
            </a:r>
            <a:r>
              <a:rPr lang="en-US" sz="1600" dirty="0" smtClean="0">
                <a:solidFill>
                  <a:srgbClr val="CC00CC"/>
                </a:solidFill>
              </a:rPr>
              <a:t> &amp; Heinz, PLB 2012</a:t>
            </a:r>
            <a:endParaRPr lang="en-US" sz="1600" dirty="0">
              <a:solidFill>
                <a:srgbClr val="CC00CC"/>
              </a:solidFill>
            </a:endParaRPr>
          </a:p>
        </p:txBody>
      </p:sp>
      <p:pic>
        <p:nvPicPr>
          <p:cNvPr id="14" name="Picture 1"/>
          <p:cNvPicPr>
            <a:picLocks noChangeAspect="1" noChangeArrowheads="1"/>
          </p:cNvPicPr>
          <p:nvPr/>
        </p:nvPicPr>
        <p:blipFill>
          <a:blip r:embed="rId5" cstate="print"/>
          <a:srcRect l="4058" r="52038" b="1"/>
          <a:stretch>
            <a:fillRect/>
          </a:stretch>
        </p:blipFill>
        <p:spPr bwMode="auto">
          <a:xfrm>
            <a:off x="6019800" y="381000"/>
            <a:ext cx="2772031" cy="40221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2"/>
          <p:cNvSpPr txBox="1">
            <a:spLocks noChangeArrowheads="1"/>
          </p:cNvSpPr>
          <p:nvPr/>
        </p:nvSpPr>
        <p:spPr bwMode="auto">
          <a:xfrm>
            <a:off x="-33338" y="0"/>
            <a:ext cx="9177338" cy="719138"/>
          </a:xfrm>
          <a:prstGeom prst="rect">
            <a:avLst/>
          </a:prstGeom>
          <a:solidFill>
            <a:srgbClr val="A4BBFA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defRPr/>
            </a:pPr>
            <a:r>
              <a:rPr lang="en-US" altLang="zh-CN" sz="3200" kern="0" dirty="0" smtClean="0">
                <a:solidFill>
                  <a:schemeClr val="tx2"/>
                </a:solidFill>
                <a:latin typeface="+mn-lt"/>
              </a:rPr>
              <a:t>V</a:t>
            </a:r>
            <a:r>
              <a:rPr lang="en-US" altLang="zh-CN" kern="0" dirty="0" smtClean="0">
                <a:solidFill>
                  <a:schemeClr val="tx2"/>
                </a:solidFill>
                <a:latin typeface="+mn-lt"/>
              </a:rPr>
              <a:t>2</a:t>
            </a:r>
            <a:r>
              <a:rPr lang="en-US" altLang="zh-CN" sz="3200" kern="0" dirty="0" smtClean="0">
                <a:solidFill>
                  <a:schemeClr val="tx2"/>
                </a:solidFill>
                <a:latin typeface="+mn-lt"/>
              </a:rPr>
              <a:t> mass ordering in </a:t>
            </a:r>
            <a:r>
              <a:rPr lang="en-US" altLang="zh-CN" sz="3200" kern="0" dirty="0" err="1" smtClean="0">
                <a:solidFill>
                  <a:schemeClr val="tx2"/>
                </a:solidFill>
                <a:latin typeface="+mn-lt"/>
              </a:rPr>
              <a:t>p+Pb</a:t>
            </a:r>
            <a:r>
              <a:rPr lang="en-US" altLang="zh-CN" sz="3200" kern="0" dirty="0" smtClean="0">
                <a:solidFill>
                  <a:schemeClr val="tx2"/>
                </a:solidFill>
                <a:latin typeface="+mn-lt"/>
              </a:rPr>
              <a:t> collisions </a:t>
            </a:r>
            <a:r>
              <a:rPr lang="en-US" altLang="zh-CN" sz="3200" kern="0" dirty="0" smtClean="0">
                <a:solidFill>
                  <a:schemeClr val="tx2"/>
                </a:solidFill>
                <a:latin typeface="+mn-lt"/>
                <a:ea typeface="+mj-ea"/>
                <a:cs typeface="+mj-cs"/>
              </a:rPr>
              <a:t>at  5.02 </a:t>
            </a:r>
            <a:r>
              <a:rPr lang="en-US" altLang="zh-CN" sz="3200" kern="0" dirty="0" err="1" smtClean="0">
                <a:solidFill>
                  <a:schemeClr val="tx2"/>
                </a:solidFill>
                <a:latin typeface="+mn-lt"/>
                <a:ea typeface="+mj-ea"/>
                <a:cs typeface="+mj-cs"/>
              </a:rPr>
              <a:t>TeV</a:t>
            </a:r>
            <a:endParaRPr kumimoji="1" lang="en-US" altLang="zh-CN" sz="32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pic>
        <p:nvPicPr>
          <p:cNvPr id="199065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990600"/>
            <a:ext cx="8639175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762000" y="6248400"/>
            <a:ext cx="7848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zh-CN" sz="1600" dirty="0" smtClean="0">
                <a:solidFill>
                  <a:schemeClr val="accent2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V</a:t>
            </a:r>
            <a:r>
              <a:rPr lang="en-US" altLang="zh-CN" sz="1100" b="1" dirty="0" smtClean="0">
                <a:solidFill>
                  <a:schemeClr val="accent2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2</a:t>
            </a:r>
            <a:r>
              <a:rPr lang="en-US" altLang="zh-CN" dirty="0" smtClean="0">
                <a:solidFill>
                  <a:schemeClr val="accent2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mass ordering is produced by </a:t>
            </a:r>
            <a:r>
              <a:rPr lang="en-US" altLang="zh-CN" dirty="0" err="1" smtClean="0">
                <a:solidFill>
                  <a:schemeClr val="accent2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UrQMD</a:t>
            </a:r>
            <a:r>
              <a:rPr lang="en-US" altLang="zh-CN" dirty="0" smtClean="0">
                <a:solidFill>
                  <a:schemeClr val="accent2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, similar to the ALICE data</a:t>
            </a:r>
            <a:endParaRPr lang="zh-CN" altLang="en-US" dirty="0">
              <a:solidFill>
                <a:schemeClr val="accent2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070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914400"/>
            <a:ext cx="7371523" cy="4834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2"/>
          <p:cNvSpPr txBox="1">
            <a:spLocks noChangeArrowheads="1"/>
          </p:cNvSpPr>
          <p:nvPr/>
        </p:nvSpPr>
        <p:spPr bwMode="auto">
          <a:xfrm>
            <a:off x="0" y="0"/>
            <a:ext cx="9177338" cy="719138"/>
          </a:xfrm>
          <a:prstGeom prst="rect">
            <a:avLst/>
          </a:prstGeom>
          <a:solidFill>
            <a:srgbClr val="A4BBFA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eaLnBrk="0" hangingPunct="0">
              <a:defRPr/>
            </a:pPr>
            <a:r>
              <a:rPr lang="en-US" altLang="zh-CN" sz="32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 </a:t>
            </a:r>
            <a:r>
              <a:rPr lang="en-US" altLang="zh-CN" sz="3200" kern="0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Hadronic</a:t>
            </a:r>
            <a:r>
              <a:rPr lang="en-US" altLang="zh-CN" sz="32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interactions  &amp;  v2 mass ordering</a:t>
            </a:r>
            <a:endParaRPr kumimoji="1" lang="en-US" altLang="zh-CN" sz="32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876800" y="685800"/>
            <a:ext cx="426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1800" b="1" dirty="0" smtClean="0">
                <a:solidFill>
                  <a:srgbClr val="CC00CC"/>
                </a:solidFill>
              </a:rPr>
              <a:t>Zhou,  Zhu,  Li,  Song, </a:t>
            </a:r>
            <a:r>
              <a:rPr lang="en-US" altLang="zh-CN" sz="1800" b="1" dirty="0" err="1" smtClean="0">
                <a:solidFill>
                  <a:srgbClr val="CC00CC"/>
                </a:solidFill>
              </a:rPr>
              <a:t>arXiv</a:t>
            </a:r>
            <a:r>
              <a:rPr lang="en-US" altLang="zh-CN" sz="1800" b="1" dirty="0" smtClean="0">
                <a:solidFill>
                  <a:srgbClr val="CC00CC"/>
                </a:solidFill>
              </a:rPr>
              <a:t>: 1503.06986  </a:t>
            </a:r>
            <a:endParaRPr lang="zh-CN" altLang="en-US" sz="1800" b="1" dirty="0">
              <a:solidFill>
                <a:srgbClr val="CC00CC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8600" y="5867400"/>
            <a:ext cx="8915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zh-CN" dirty="0" smtClean="0">
                <a:solidFill>
                  <a:schemeClr val="accent2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-</a:t>
            </a:r>
            <a:r>
              <a:rPr lang="en-US" altLang="zh-CN" dirty="0" err="1" smtClean="0">
                <a:solidFill>
                  <a:schemeClr val="accent2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Hadronic</a:t>
            </a:r>
            <a:r>
              <a:rPr lang="en-US" altLang="zh-CN" dirty="0" smtClean="0">
                <a:solidFill>
                  <a:schemeClr val="accent2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interaction can generate a mass ordering for 2- particle correlations</a:t>
            </a:r>
            <a:endParaRPr lang="zh-CN" altLang="en-US" dirty="0">
              <a:solidFill>
                <a:schemeClr val="accent2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8600" y="6248400"/>
            <a:ext cx="8915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zh-CN" dirty="0" smtClean="0">
                <a:solidFill>
                  <a:schemeClr val="accent2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-Additive quark model: different M-M M-B cross-sections</a:t>
            </a:r>
            <a:endParaRPr lang="zh-CN" altLang="en-US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143000" y="609600"/>
            <a:ext cx="69342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</a:pPr>
            <a:r>
              <a:rPr lang="en-US" altLang="zh-CN" sz="3200" dirty="0" smtClean="0">
                <a:solidFill>
                  <a:srgbClr val="CC0000"/>
                </a:solidFill>
                <a:latin typeface="Arial" charset="0"/>
              </a:rPr>
              <a:t>Higher-Order Flow Harmonics of Identified Hadrons </a:t>
            </a:r>
          </a:p>
          <a:p>
            <a:pPr algn="ctr">
              <a:spcBef>
                <a:spcPts val="0"/>
              </a:spcBef>
            </a:pPr>
            <a:r>
              <a:rPr lang="en-US" altLang="zh-CN" sz="3200" dirty="0" smtClean="0">
                <a:solidFill>
                  <a:srgbClr val="CC0000"/>
                </a:solidFill>
                <a:latin typeface="Arial" charset="0"/>
              </a:rPr>
              <a:t>in 2.76 A </a:t>
            </a:r>
            <a:r>
              <a:rPr lang="en-US" altLang="zh-CN" sz="3200" dirty="0" err="1" smtClean="0">
                <a:solidFill>
                  <a:srgbClr val="CC0000"/>
                </a:solidFill>
                <a:latin typeface="Arial" charset="0"/>
              </a:rPr>
              <a:t>TeV</a:t>
            </a:r>
            <a:r>
              <a:rPr lang="en-US" altLang="zh-CN" sz="3200" dirty="0" smtClean="0">
                <a:solidFill>
                  <a:srgbClr val="CC0000"/>
                </a:solidFill>
                <a:latin typeface="Arial" charset="0"/>
              </a:rPr>
              <a:t>  </a:t>
            </a:r>
            <a:r>
              <a:rPr lang="en-US" altLang="zh-CN" sz="3200" dirty="0" err="1" smtClean="0">
                <a:solidFill>
                  <a:srgbClr val="CC0000"/>
                </a:solidFill>
                <a:latin typeface="Arial" charset="0"/>
              </a:rPr>
              <a:t>Pb+Pb</a:t>
            </a:r>
            <a:r>
              <a:rPr lang="en-US" altLang="zh-CN" sz="3200" dirty="0" smtClean="0">
                <a:solidFill>
                  <a:srgbClr val="CC0000"/>
                </a:solidFill>
                <a:latin typeface="Arial" charset="0"/>
              </a:rPr>
              <a:t> collisions 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t="58935"/>
          <a:stretch>
            <a:fillRect/>
          </a:stretch>
        </p:blipFill>
        <p:spPr bwMode="auto">
          <a:xfrm>
            <a:off x="152400" y="2895600"/>
            <a:ext cx="83820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096000" y="2590800"/>
            <a:ext cx="1905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srgbClr val="CC0099"/>
                </a:solidFill>
              </a:rPr>
              <a:t>ALICE: 1606.06507</a:t>
            </a:r>
            <a:endParaRPr lang="zh-CN" altLang="en-US" sz="1600" dirty="0">
              <a:solidFill>
                <a:srgbClr val="CC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3" name="Oval 1035"/>
          <p:cNvSpPr>
            <a:spLocks noChangeArrowheads="1"/>
          </p:cNvSpPr>
          <p:nvPr/>
        </p:nvSpPr>
        <p:spPr bwMode="auto">
          <a:xfrm>
            <a:off x="2971800" y="990600"/>
            <a:ext cx="3200400" cy="2286000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endParaRPr kumimoji="0" lang="en-US" sz="1800">
              <a:latin typeface="Arial" charset="0"/>
            </a:endParaRPr>
          </a:p>
        </p:txBody>
      </p:sp>
      <p:sp>
        <p:nvSpPr>
          <p:cNvPr id="2066" name="Rectangle 1040"/>
          <p:cNvSpPr>
            <a:spLocks noChangeArrowheads="1"/>
          </p:cNvSpPr>
          <p:nvPr/>
        </p:nvSpPr>
        <p:spPr bwMode="auto">
          <a:xfrm>
            <a:off x="1447800" y="5943600"/>
            <a:ext cx="76200" cy="7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endParaRPr kumimoji="0" lang="en-US" sz="1800">
              <a:latin typeface="Arial" charset="0"/>
            </a:endParaRPr>
          </a:p>
        </p:txBody>
      </p:sp>
      <p:sp>
        <p:nvSpPr>
          <p:cNvPr id="2070" name="Text Box 1072"/>
          <p:cNvSpPr txBox="1">
            <a:spLocks noChangeArrowheads="1"/>
          </p:cNvSpPr>
          <p:nvPr/>
        </p:nvSpPr>
        <p:spPr bwMode="auto">
          <a:xfrm>
            <a:off x="9051925" y="459422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eaLnBrk="0" hangingPunct="0">
              <a:spcBef>
                <a:spcPct val="50000"/>
              </a:spcBef>
            </a:pPr>
            <a:endParaRPr kumimoji="0" lang="en-US" sz="1800">
              <a:latin typeface="Arial" charset="0"/>
            </a:endParaRPr>
          </a:p>
        </p:txBody>
      </p:sp>
      <p:sp>
        <p:nvSpPr>
          <p:cNvPr id="2071" name="AutoShape 1074"/>
          <p:cNvSpPr>
            <a:spLocks noChangeArrowheads="1"/>
          </p:cNvSpPr>
          <p:nvPr/>
        </p:nvSpPr>
        <p:spPr bwMode="auto">
          <a:xfrm>
            <a:off x="7086600" y="4343400"/>
            <a:ext cx="1828800" cy="304800"/>
          </a:xfrm>
          <a:prstGeom prst="bracketPair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eaLnBrk="0" hangingPunct="0">
              <a:spcBef>
                <a:spcPct val="50000"/>
              </a:spcBef>
            </a:pPr>
            <a:endParaRPr kumimoji="0" lang="en-US" sz="1800">
              <a:latin typeface="Arial" charset="0"/>
            </a:endParaRPr>
          </a:p>
        </p:txBody>
      </p:sp>
      <p:sp>
        <p:nvSpPr>
          <p:cNvPr id="2072" name="AutoShape 1075"/>
          <p:cNvSpPr>
            <a:spLocks noChangeArrowheads="1"/>
          </p:cNvSpPr>
          <p:nvPr/>
        </p:nvSpPr>
        <p:spPr bwMode="auto">
          <a:xfrm>
            <a:off x="7086600" y="4343400"/>
            <a:ext cx="1828800" cy="304800"/>
          </a:xfrm>
          <a:prstGeom prst="bracketPair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eaLnBrk="0" hangingPunct="0">
              <a:spcBef>
                <a:spcPct val="50000"/>
              </a:spcBef>
            </a:pPr>
            <a:endParaRPr kumimoji="0" lang="en-US" sz="1800">
              <a:latin typeface="Arial" charset="0"/>
            </a:endParaRPr>
          </a:p>
        </p:txBody>
      </p:sp>
      <p:grpSp>
        <p:nvGrpSpPr>
          <p:cNvPr id="6" name="Group 32"/>
          <p:cNvGrpSpPr/>
          <p:nvPr/>
        </p:nvGrpSpPr>
        <p:grpSpPr>
          <a:xfrm>
            <a:off x="0" y="914400"/>
            <a:ext cx="9144000" cy="2286000"/>
            <a:chOff x="0" y="4572000"/>
            <a:chExt cx="9144000" cy="2286000"/>
          </a:xfrm>
        </p:grpSpPr>
        <p:pic>
          <p:nvPicPr>
            <p:cNvPr id="35" name="Picture 1030"/>
            <p:cNvPicPr>
              <a:picLocks noChangeAspect="1" noChangeArrowheads="1"/>
            </p:cNvPicPr>
            <p:nvPr/>
          </p:nvPicPr>
          <p:blipFill>
            <a:blip r:embed="rId3" cstate="print"/>
            <a:srcRect t="25926"/>
            <a:stretch>
              <a:fillRect/>
            </a:stretch>
          </p:blipFill>
          <p:spPr bwMode="auto">
            <a:xfrm>
              <a:off x="0" y="4572000"/>
              <a:ext cx="9144000" cy="1524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6" name="Rectangle 35"/>
            <p:cNvSpPr/>
            <p:nvPr/>
          </p:nvSpPr>
          <p:spPr>
            <a:xfrm>
              <a:off x="914400" y="6457890"/>
              <a:ext cx="8229600" cy="400110"/>
            </a:xfrm>
            <a:prstGeom prst="rect">
              <a:avLst/>
            </a:prstGeom>
            <a:noFill/>
            <a:ln>
              <a:noFill/>
            </a:ln>
            <a:effectLst>
              <a:glow rad="63500">
                <a:schemeClr val="accent1">
                  <a:satMod val="175000"/>
                  <a:alpha val="40000"/>
                </a:schemeClr>
              </a:glow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square">
              <a:spAutoFit/>
            </a:bodyPr>
            <a:lstStyle/>
            <a:p>
              <a:pPr algn="l"/>
              <a:r>
                <a:rPr lang="en-US" altLang="zh-CN" b="1" dirty="0" smtClean="0">
                  <a:solidFill>
                    <a:srgbClr val="FF00FF"/>
                  </a:solidFill>
                  <a:latin typeface="Arial" pitchFamily="34" charset="0"/>
                  <a:cs typeface="Arial" pitchFamily="34" charset="0"/>
                </a:rPr>
                <a:t>Initial conditions  </a:t>
              </a:r>
              <a:r>
                <a:rPr lang="en-US" altLang="zh-CN" b="1" dirty="0" smtClean="0">
                  <a:latin typeface="Arial" pitchFamily="34" charset="0"/>
                  <a:cs typeface="Arial" pitchFamily="34" charset="0"/>
                </a:rPr>
                <a:t>  </a:t>
              </a:r>
              <a:r>
                <a:rPr lang="en-US" altLang="zh-CN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viscous hydro </a:t>
              </a:r>
              <a:r>
                <a:rPr lang="en-US" altLang="zh-CN" b="1" dirty="0" smtClean="0">
                  <a:latin typeface="+mj-lt"/>
                  <a:cs typeface="Arial" pitchFamily="34" charset="0"/>
                </a:rPr>
                <a:t>               </a:t>
              </a:r>
              <a:r>
                <a:rPr lang="en-US" altLang="zh-CN" b="1" dirty="0" err="1" smtClean="0">
                  <a:solidFill>
                    <a:srgbClr val="006600"/>
                  </a:solidFill>
                  <a:latin typeface="Arial" pitchFamily="34" charset="0"/>
                  <a:cs typeface="Arial" pitchFamily="34" charset="0"/>
                </a:rPr>
                <a:t>hadron</a:t>
              </a:r>
              <a:r>
                <a:rPr lang="en-US" altLang="zh-CN" b="1" dirty="0" smtClean="0">
                  <a:solidFill>
                    <a:srgbClr val="006600"/>
                  </a:solidFill>
                  <a:latin typeface="Arial" pitchFamily="34" charset="0"/>
                  <a:cs typeface="Arial" pitchFamily="34" charset="0"/>
                </a:rPr>
                <a:t> cascade  </a:t>
              </a:r>
              <a:endParaRPr lang="zh-CN" altLang="en-US" dirty="0">
                <a:latin typeface="+mj-lt"/>
              </a:endParaRPr>
            </a:p>
          </p:txBody>
        </p:sp>
        <p:sp>
          <p:nvSpPr>
            <p:cNvPr id="38" name="Left Brace 37"/>
            <p:cNvSpPr/>
            <p:nvPr/>
          </p:nvSpPr>
          <p:spPr bwMode="auto">
            <a:xfrm rot="-5400000">
              <a:off x="1952655" y="5288651"/>
              <a:ext cx="285690" cy="1905000"/>
            </a:xfrm>
            <a:prstGeom prst="leftBrace">
              <a:avLst>
                <a:gd name="adj1" fmla="val 49286"/>
                <a:gd name="adj2" fmla="val 50476"/>
              </a:avLst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40" name="Left Brace 39"/>
            <p:cNvSpPr/>
            <p:nvPr/>
          </p:nvSpPr>
          <p:spPr bwMode="auto">
            <a:xfrm rot="-5400000">
              <a:off x="3857655" y="5517251"/>
              <a:ext cx="285690" cy="1447800"/>
            </a:xfrm>
            <a:prstGeom prst="leftBrace">
              <a:avLst>
                <a:gd name="adj1" fmla="val 49286"/>
                <a:gd name="adj2" fmla="val 50476"/>
              </a:avLst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41" name="Left Brace 40"/>
            <p:cNvSpPr/>
            <p:nvPr/>
          </p:nvSpPr>
          <p:spPr bwMode="auto">
            <a:xfrm rot="-5400000">
              <a:off x="6715155" y="4412351"/>
              <a:ext cx="285690" cy="3657600"/>
            </a:xfrm>
            <a:prstGeom prst="leftBrace">
              <a:avLst>
                <a:gd name="adj1" fmla="val 49286"/>
                <a:gd name="adj2" fmla="val 50476"/>
              </a:avLst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3200400" y="4953000"/>
              <a:ext cx="146527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 smtClean="0">
                  <a:solidFill>
                    <a:srgbClr val="FF0000"/>
                  </a:solidFill>
                </a:rPr>
                <a:t>QGP</a:t>
              </a:r>
              <a:endParaRPr lang="zh-CN" altLang="en-US" sz="2400" b="1" dirty="0">
                <a:solidFill>
                  <a:srgbClr val="FF0000"/>
                </a:solidFill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4876800" y="4800600"/>
              <a:ext cx="146527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 err="1" smtClean="0">
                  <a:solidFill>
                    <a:schemeClr val="accent1">
                      <a:lumMod val="50000"/>
                    </a:schemeClr>
                  </a:solidFill>
                </a:rPr>
                <a:t>Hadron</a:t>
              </a:r>
              <a:r>
                <a:rPr lang="en-US" altLang="zh-CN" sz="2400" b="1" dirty="0" smtClean="0">
                  <a:solidFill>
                    <a:schemeClr val="accent1">
                      <a:lumMod val="50000"/>
                    </a:schemeClr>
                  </a:solidFill>
                </a:rPr>
                <a:t> </a:t>
              </a:r>
            </a:p>
            <a:p>
              <a:pPr algn="ctr"/>
              <a:r>
                <a:rPr lang="en-US" altLang="zh-CN" sz="2400" b="1" dirty="0" smtClean="0">
                  <a:solidFill>
                    <a:schemeClr val="accent1">
                      <a:lumMod val="50000"/>
                    </a:schemeClr>
                  </a:solidFill>
                </a:rPr>
                <a:t>Gas</a:t>
              </a:r>
              <a:endParaRPr lang="zh-CN" altLang="en-US" sz="2400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2743200" y="152400"/>
            <a:ext cx="3276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u="sng" dirty="0" err="1" smtClean="0"/>
              <a:t>iEBE</a:t>
            </a:r>
            <a:r>
              <a:rPr lang="en-US" altLang="zh-CN" sz="2800" b="1" u="sng" dirty="0" smtClean="0"/>
              <a:t>-VISHNU</a:t>
            </a:r>
            <a:endParaRPr lang="zh-CN" altLang="en-US" sz="2800" b="1" u="sng" dirty="0"/>
          </a:p>
        </p:txBody>
      </p:sp>
      <p:sp>
        <p:nvSpPr>
          <p:cNvPr id="17" name="Rectangle 16"/>
          <p:cNvSpPr/>
          <p:nvPr/>
        </p:nvSpPr>
        <p:spPr>
          <a:xfrm>
            <a:off x="1219200" y="4572000"/>
            <a:ext cx="4343400" cy="4001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zh-CN" dirty="0" smtClean="0">
                <a:latin typeface="Arial" charset="0"/>
              </a:rPr>
              <a:t>-fluctuations of nucleon positions  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762000" y="4191000"/>
            <a:ext cx="7924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zh-CN" b="1" dirty="0" smtClean="0">
                <a:solidFill>
                  <a:schemeClr val="accent6"/>
                </a:solidFill>
              </a:rPr>
              <a:t>- MC-</a:t>
            </a:r>
            <a:r>
              <a:rPr lang="en-US" altLang="zh-CN" b="1" dirty="0" err="1" smtClean="0">
                <a:solidFill>
                  <a:schemeClr val="accent6"/>
                </a:solidFill>
              </a:rPr>
              <a:t>Glauber</a:t>
            </a:r>
            <a:r>
              <a:rPr lang="en-US" altLang="zh-CN" b="1" dirty="0" smtClean="0">
                <a:solidFill>
                  <a:schemeClr val="accent6"/>
                </a:solidFill>
              </a:rPr>
              <a:t> or MC-KLN  </a:t>
            </a:r>
            <a:r>
              <a:rPr lang="en-US" altLang="zh-CN" sz="1400" b="1" dirty="0" smtClean="0">
                <a:solidFill>
                  <a:schemeClr val="bg2">
                    <a:lumMod val="75000"/>
                  </a:schemeClr>
                </a:solidFill>
              </a:rPr>
              <a:t>( … Song et al PRL 2011, PRC 2011  … …)    </a:t>
            </a:r>
            <a:endParaRPr lang="en-US" altLang="zh-CN" sz="14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219200" y="5410200"/>
            <a:ext cx="642034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latin typeface="Arial" charset="0"/>
              </a:rPr>
              <a:t>-fluctuations of </a:t>
            </a:r>
            <a:r>
              <a:rPr lang="en-US" altLang="zh-CN" dirty="0" err="1" smtClean="0">
                <a:latin typeface="Arial" charset="0"/>
              </a:rPr>
              <a:t>partons</a:t>
            </a:r>
            <a:r>
              <a:rPr lang="en-US" altLang="zh-CN" dirty="0" smtClean="0">
                <a:latin typeface="Arial" charset="0"/>
              </a:rPr>
              <a:t> in momentum &amp; position space </a:t>
            </a:r>
            <a:endParaRPr lang="zh-CN" altLang="en-US" dirty="0"/>
          </a:p>
        </p:txBody>
      </p:sp>
      <p:sp>
        <p:nvSpPr>
          <p:cNvPr id="21" name="Rectangle 20"/>
          <p:cNvSpPr/>
          <p:nvPr/>
        </p:nvSpPr>
        <p:spPr>
          <a:xfrm>
            <a:off x="609600" y="3733800"/>
            <a:ext cx="228940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u="sng" dirty="0" smtClean="0">
                <a:solidFill>
                  <a:srgbClr val="FF00FF"/>
                </a:solidFill>
                <a:latin typeface="Arial" pitchFamily="34" charset="0"/>
                <a:cs typeface="Arial" pitchFamily="34" charset="0"/>
              </a:rPr>
              <a:t>Initial conditions </a:t>
            </a:r>
            <a:endParaRPr lang="zh-CN" altLang="en-US" u="sng" dirty="0"/>
          </a:p>
        </p:txBody>
      </p:sp>
      <p:sp>
        <p:nvSpPr>
          <p:cNvPr id="23" name="Rectangle 22"/>
          <p:cNvSpPr/>
          <p:nvPr/>
        </p:nvSpPr>
        <p:spPr>
          <a:xfrm>
            <a:off x="838200" y="5029200"/>
            <a:ext cx="6324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zh-CN" b="1" dirty="0" smtClean="0">
                <a:solidFill>
                  <a:schemeClr val="accent6"/>
                </a:solidFill>
              </a:rPr>
              <a:t>- AMPT initial conditions </a:t>
            </a:r>
            <a:r>
              <a:rPr lang="en-US" altLang="zh-CN" sz="1400" b="1" dirty="0" smtClean="0">
                <a:solidFill>
                  <a:schemeClr val="bg2">
                    <a:lumMod val="75000"/>
                  </a:schemeClr>
                </a:solidFill>
              </a:rPr>
              <a:t>(</a:t>
            </a:r>
            <a:r>
              <a:rPr lang="en-US" altLang="zh-CN" sz="1400" b="1" dirty="0" err="1" smtClean="0">
                <a:solidFill>
                  <a:schemeClr val="bg2">
                    <a:lumMod val="75000"/>
                  </a:schemeClr>
                </a:solidFill>
              </a:rPr>
              <a:t>Xu</a:t>
            </a:r>
            <a:r>
              <a:rPr lang="en-US" altLang="zh-CN" sz="1400" b="1" dirty="0" smtClean="0">
                <a:solidFill>
                  <a:schemeClr val="bg2">
                    <a:lumMod val="75000"/>
                  </a:schemeClr>
                </a:solidFill>
              </a:rPr>
              <a:t>, Li &amp; Song PRC2016 )</a:t>
            </a:r>
            <a:endParaRPr lang="en-US" altLang="zh-CN" sz="1400" b="1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2681857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0" y="5867400"/>
            <a:ext cx="6248400" cy="601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0608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686" y="762000"/>
            <a:ext cx="8701314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77338" cy="719138"/>
          </a:xfrm>
          <a:solidFill>
            <a:srgbClr val="A4BBFA"/>
          </a:solidFill>
        </p:spPr>
        <p:txBody>
          <a:bodyPr/>
          <a:lstStyle/>
          <a:p>
            <a:r>
              <a:rPr lang="en-US" altLang="zh-CN" sz="3200" dirty="0" smtClean="0"/>
              <a:t>P</a:t>
            </a:r>
            <a:r>
              <a:rPr lang="en-US" altLang="zh-CN" sz="1200" b="1" dirty="0" smtClean="0"/>
              <a:t>T</a:t>
            </a:r>
            <a:r>
              <a:rPr lang="en-US" altLang="zh-CN" sz="3200" dirty="0" smtClean="0"/>
              <a:t> spectra &amp; </a:t>
            </a:r>
            <a:r>
              <a:rPr lang="en-US" altLang="zh-CN" sz="3200" dirty="0" err="1" smtClean="0"/>
              <a:t>V</a:t>
            </a:r>
            <a:r>
              <a:rPr lang="en-US" altLang="zh-CN" sz="2000" dirty="0" err="1" smtClean="0"/>
              <a:t>n</a:t>
            </a:r>
            <a:endParaRPr lang="en-US" altLang="zh-CN" sz="2800" dirty="0" smtClean="0"/>
          </a:p>
        </p:txBody>
      </p:sp>
      <p:pic>
        <p:nvPicPr>
          <p:cNvPr id="260608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4052609"/>
            <a:ext cx="3581400" cy="2805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953000" y="4419600"/>
            <a:ext cx="3581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u="sng" dirty="0" err="1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iEBE</a:t>
            </a:r>
            <a:r>
              <a:rPr lang="en-US" altLang="zh-CN" b="1" u="sng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-VISHNU </a:t>
            </a:r>
          </a:p>
          <a:p>
            <a:pPr algn="ctr"/>
            <a:r>
              <a:rPr lang="en-US" altLang="zh-CN" b="1" u="sng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(AMPT initial conditions)</a:t>
            </a:r>
            <a:endParaRPr lang="zh-CN" altLang="en-US" b="1" u="sng" dirty="0">
              <a:solidFill>
                <a:schemeClr val="accent6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76800" y="5181600"/>
            <a:ext cx="42672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en-US" altLang="zh-CN" dirty="0" smtClean="0"/>
              <a:t>- Free parameters:  ( </a:t>
            </a:r>
            <a:r>
              <a:rPr lang="en-US" altLang="zh-CN" dirty="0" smtClean="0">
                <a:sym typeface="Symbol"/>
              </a:rPr>
              <a:t></a:t>
            </a:r>
            <a:r>
              <a:rPr lang="en-US" altLang="zh-CN" sz="1000" dirty="0" smtClean="0">
                <a:sym typeface="Symbol"/>
              </a:rPr>
              <a:t>0</a:t>
            </a:r>
            <a:r>
              <a:rPr lang="en-US" altLang="zh-CN" dirty="0" smtClean="0"/>
              <a:t>,  S</a:t>
            </a:r>
            <a:r>
              <a:rPr lang="en-US" altLang="zh-CN" sz="1000" dirty="0" smtClean="0"/>
              <a:t>0 </a:t>
            </a:r>
            <a:r>
              <a:rPr lang="en-US" altLang="zh-CN" sz="1600" dirty="0" smtClean="0"/>
              <a:t>, </a:t>
            </a:r>
            <a:r>
              <a:rPr lang="en-US" altLang="zh-CN" sz="1600" dirty="0" smtClean="0">
                <a:sym typeface="Symbol"/>
              </a:rPr>
              <a:t>/s</a:t>
            </a:r>
            <a:r>
              <a:rPr lang="en-US" altLang="zh-CN" sz="1600" dirty="0" smtClean="0"/>
              <a:t> , </a:t>
            </a:r>
            <a:r>
              <a:rPr lang="en-US" altLang="zh-CN" sz="1600" dirty="0" smtClean="0">
                <a:sym typeface="Symbol"/>
              </a:rPr>
              <a:t></a:t>
            </a:r>
            <a:r>
              <a:rPr lang="en-US" altLang="zh-CN" dirty="0" smtClean="0"/>
              <a:t>)</a:t>
            </a:r>
          </a:p>
          <a:p>
            <a:pPr algn="l"/>
            <a:r>
              <a:rPr lang="en-US" altLang="zh-CN" dirty="0" smtClean="0"/>
              <a:t>- Fine tune free parameters to nicely fit </a:t>
            </a:r>
          </a:p>
          <a:p>
            <a:pPr algn="l"/>
            <a:r>
              <a:rPr lang="en-US" altLang="zh-CN" dirty="0" smtClean="0"/>
              <a:t>   the </a:t>
            </a:r>
            <a:r>
              <a:rPr lang="en-US" altLang="zh-CN" dirty="0" err="1" smtClean="0"/>
              <a:t>pT</a:t>
            </a:r>
            <a:r>
              <a:rPr lang="en-US" altLang="zh-CN" dirty="0" smtClean="0"/>
              <a:t> spectra (PID) and </a:t>
            </a:r>
            <a:r>
              <a:rPr lang="en-US" altLang="zh-CN" dirty="0" err="1" smtClean="0"/>
              <a:t>V</a:t>
            </a:r>
            <a:r>
              <a:rPr lang="en-US" altLang="zh-CN" sz="1400" dirty="0" err="1" smtClean="0"/>
              <a:t>n</a:t>
            </a:r>
            <a:r>
              <a:rPr lang="en-US" altLang="zh-CN" dirty="0" smtClean="0"/>
              <a:t> of all</a:t>
            </a:r>
          </a:p>
          <a:p>
            <a:pPr algn="l"/>
            <a:r>
              <a:rPr lang="en-US" altLang="zh-CN" dirty="0" smtClean="0"/>
              <a:t>   charged  hadrons </a:t>
            </a:r>
            <a:endParaRPr lang="zh-CN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0" y="762000"/>
            <a:ext cx="259080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 err="1" smtClean="0">
                <a:solidFill>
                  <a:srgbClr val="CC0099"/>
                </a:solidFill>
              </a:rPr>
              <a:t>Xu</a:t>
            </a:r>
            <a:r>
              <a:rPr lang="en-US" altLang="zh-CN" sz="1600" dirty="0" smtClean="0">
                <a:solidFill>
                  <a:srgbClr val="CC0099"/>
                </a:solidFill>
              </a:rPr>
              <a:t>, Li, Song PRC 2016</a:t>
            </a:r>
            <a:endParaRPr lang="zh-CN" altLang="en-US" sz="1600" dirty="0">
              <a:solidFill>
                <a:srgbClr val="CC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77338" cy="719138"/>
          </a:xfrm>
          <a:solidFill>
            <a:srgbClr val="A4BBFA"/>
          </a:solidFill>
        </p:spPr>
        <p:txBody>
          <a:bodyPr/>
          <a:lstStyle/>
          <a:p>
            <a:r>
              <a:rPr lang="en-US" altLang="zh-CN" sz="3200" dirty="0" smtClean="0"/>
              <a:t>V</a:t>
            </a:r>
            <a:r>
              <a:rPr lang="en-US" altLang="zh-CN" sz="2000" dirty="0" smtClean="0"/>
              <a:t>2,  </a:t>
            </a:r>
            <a:r>
              <a:rPr lang="en-US" altLang="zh-CN" sz="3200" dirty="0" smtClean="0"/>
              <a:t>V</a:t>
            </a:r>
            <a:r>
              <a:rPr lang="en-US" altLang="zh-CN" sz="2000" dirty="0" smtClean="0"/>
              <a:t>3,  </a:t>
            </a:r>
            <a:r>
              <a:rPr lang="en-US" altLang="zh-CN" sz="3200" dirty="0" smtClean="0"/>
              <a:t>V</a:t>
            </a:r>
            <a:r>
              <a:rPr lang="en-US" altLang="zh-CN" sz="2000" dirty="0" smtClean="0"/>
              <a:t>4    </a:t>
            </a:r>
            <a:r>
              <a:rPr lang="en-US" altLang="zh-CN" sz="3600" dirty="0" smtClean="0"/>
              <a:t>of identified hadrons</a:t>
            </a:r>
            <a:endParaRPr lang="en-US" altLang="zh-CN" sz="2800" dirty="0" smtClean="0"/>
          </a:p>
        </p:txBody>
      </p:sp>
      <p:sp>
        <p:nvSpPr>
          <p:cNvPr id="6" name="Rounded Rectangle 5"/>
          <p:cNvSpPr/>
          <p:nvPr/>
        </p:nvSpPr>
        <p:spPr>
          <a:xfrm>
            <a:off x="6781800" y="1066800"/>
            <a:ext cx="2362200" cy="685800"/>
          </a:xfrm>
          <a:prstGeom prst="round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pPr algn="l">
              <a:spcBef>
                <a:spcPts val="200"/>
              </a:spcBef>
            </a:pPr>
            <a:endParaRPr lang="zh-CN" altLang="en-US" sz="1800" dirty="0" err="1" smtClean="0"/>
          </a:p>
        </p:txBody>
      </p:sp>
      <p:pic>
        <p:nvPicPr>
          <p:cNvPr id="26071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838200"/>
            <a:ext cx="8229600" cy="542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609600" y="6248400"/>
            <a:ext cx="8305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zh-CN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-V</a:t>
            </a:r>
            <a:r>
              <a:rPr lang="en-US" altLang="zh-CN" sz="1200" b="1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3</a:t>
            </a:r>
            <a:r>
              <a:rPr lang="en-US" altLang="zh-CN" sz="1200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</a:t>
            </a:r>
            <a:r>
              <a:rPr lang="en-US" altLang="zh-CN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&amp; V</a:t>
            </a:r>
            <a:r>
              <a:rPr lang="en-US" altLang="zh-CN" sz="1200" b="1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4</a:t>
            </a:r>
            <a:r>
              <a:rPr lang="en-US" altLang="zh-CN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shows similar mass orderings as V</a:t>
            </a:r>
            <a:r>
              <a:rPr lang="en-US" altLang="zh-CN" sz="1200" b="1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2</a:t>
            </a:r>
            <a:r>
              <a:rPr lang="en-US" altLang="zh-CN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for various centrality  </a:t>
            </a:r>
            <a:endParaRPr lang="zh-CN" altLang="en-US" dirty="0">
              <a:solidFill>
                <a:schemeClr val="accent6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53200" y="762000"/>
            <a:ext cx="2590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 err="1" smtClean="0">
                <a:solidFill>
                  <a:srgbClr val="CC0099"/>
                </a:solidFill>
              </a:rPr>
              <a:t>Xu</a:t>
            </a:r>
            <a:r>
              <a:rPr lang="en-US" altLang="zh-CN" sz="1600" dirty="0" smtClean="0">
                <a:solidFill>
                  <a:srgbClr val="CC0099"/>
                </a:solidFill>
              </a:rPr>
              <a:t>, Li, Song PRC 2016</a:t>
            </a:r>
            <a:endParaRPr lang="zh-CN" altLang="en-US" sz="1600" dirty="0">
              <a:solidFill>
                <a:srgbClr val="CC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6781800" y="1066800"/>
            <a:ext cx="2362200" cy="685800"/>
          </a:xfrm>
          <a:prstGeom prst="round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pPr algn="l">
              <a:spcBef>
                <a:spcPts val="200"/>
              </a:spcBef>
            </a:pPr>
            <a:endParaRPr lang="zh-CN" altLang="en-US" sz="1800" dirty="0" err="1" smtClean="0"/>
          </a:p>
        </p:txBody>
      </p:sp>
      <p:pic>
        <p:nvPicPr>
          <p:cNvPr id="267571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0"/>
            <a:ext cx="3827366" cy="3187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7571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4400" y="1"/>
            <a:ext cx="3962400" cy="3303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7571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" y="3276600"/>
            <a:ext cx="4114800" cy="339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105400" y="3657600"/>
            <a:ext cx="4038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-</a:t>
            </a:r>
            <a:r>
              <a:rPr lang="en-US" altLang="zh-CN" dirty="0" err="1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iEBE</a:t>
            </a:r>
            <a:r>
              <a:rPr lang="en-US" altLang="zh-CN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-VISHNU (AMPT initial conditions) nicely describe the ALICE </a:t>
            </a:r>
            <a:r>
              <a:rPr lang="en-US" altLang="zh-CN" dirty="0" err="1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V</a:t>
            </a:r>
            <a:r>
              <a:rPr lang="en-US" altLang="zh-CN" sz="1400" b="1" dirty="0" err="1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n</a:t>
            </a:r>
            <a:r>
              <a:rPr lang="en-US" altLang="zh-CN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of </a:t>
            </a:r>
            <a:r>
              <a:rPr lang="en-US" altLang="zh-CN" dirty="0" err="1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pions,kaons</a:t>
            </a:r>
            <a:r>
              <a:rPr lang="en-US" altLang="zh-CN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and protons at various centralities </a:t>
            </a:r>
            <a:endParaRPr lang="zh-CN" altLang="en-US" dirty="0">
              <a:solidFill>
                <a:schemeClr val="accent6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62600" y="6248400"/>
            <a:ext cx="1981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1600" dirty="0" smtClean="0">
                <a:solidFill>
                  <a:srgbClr val="CC0099"/>
                </a:solidFill>
              </a:rPr>
              <a:t>ALICE: 1606.06507</a:t>
            </a:r>
            <a:endParaRPr lang="zh-CN" altLang="en-US" sz="1600" dirty="0">
              <a:solidFill>
                <a:srgbClr val="CC0099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62600" y="6519446"/>
            <a:ext cx="3581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1600" dirty="0" err="1" smtClean="0">
                <a:solidFill>
                  <a:srgbClr val="CC0099"/>
                </a:solidFill>
              </a:rPr>
              <a:t>iEBE</a:t>
            </a:r>
            <a:r>
              <a:rPr lang="en-US" altLang="zh-CN" sz="1600" dirty="0" smtClean="0">
                <a:solidFill>
                  <a:srgbClr val="CC0099"/>
                </a:solidFill>
              </a:rPr>
              <a:t>- VISHNU: </a:t>
            </a:r>
            <a:r>
              <a:rPr lang="en-US" altLang="zh-CN" sz="1600" dirty="0" err="1" smtClean="0">
                <a:solidFill>
                  <a:srgbClr val="CC0099"/>
                </a:solidFill>
              </a:rPr>
              <a:t>Xu</a:t>
            </a:r>
            <a:r>
              <a:rPr lang="en-US" altLang="zh-CN" sz="1600" dirty="0" smtClean="0">
                <a:solidFill>
                  <a:srgbClr val="CC0099"/>
                </a:solidFill>
              </a:rPr>
              <a:t>, Li, Song PRC 2016</a:t>
            </a:r>
            <a:endParaRPr lang="zh-CN" altLang="en-US" sz="1600" dirty="0">
              <a:solidFill>
                <a:srgbClr val="CC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6781800" y="1066800"/>
            <a:ext cx="2362200" cy="685800"/>
          </a:xfrm>
          <a:prstGeom prst="round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pPr algn="l">
              <a:spcBef>
                <a:spcPts val="200"/>
              </a:spcBef>
            </a:pPr>
            <a:endParaRPr lang="zh-CN" altLang="en-US" sz="1800" dirty="0" err="1" smtClean="0"/>
          </a:p>
        </p:txBody>
      </p:sp>
      <p:pic>
        <p:nvPicPr>
          <p:cNvPr id="267571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0"/>
            <a:ext cx="3827366" cy="3187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7571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4400" y="1"/>
            <a:ext cx="3962400" cy="3303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7571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" y="3276600"/>
            <a:ext cx="4114800" cy="339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105400" y="3657600"/>
            <a:ext cx="4038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-</a:t>
            </a:r>
            <a:r>
              <a:rPr lang="en-US" altLang="zh-CN" dirty="0" err="1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iEBE</a:t>
            </a:r>
            <a:r>
              <a:rPr lang="en-US" altLang="zh-CN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-VISHNU (AMPT initial conditions) nicely describe the ALICE </a:t>
            </a:r>
            <a:r>
              <a:rPr lang="en-US" altLang="zh-CN" dirty="0" err="1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V</a:t>
            </a:r>
            <a:r>
              <a:rPr lang="en-US" altLang="zh-CN" sz="1400" b="1" dirty="0" err="1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n</a:t>
            </a:r>
            <a:r>
              <a:rPr lang="en-US" altLang="zh-CN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of </a:t>
            </a:r>
            <a:r>
              <a:rPr lang="en-US" altLang="zh-CN" dirty="0" err="1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pions,kaons</a:t>
            </a:r>
            <a:r>
              <a:rPr lang="en-US" altLang="zh-CN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and protons at various centralities </a:t>
            </a:r>
            <a:endParaRPr lang="zh-CN" altLang="en-US" dirty="0">
              <a:solidFill>
                <a:schemeClr val="accent6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pic>
        <p:nvPicPr>
          <p:cNvPr id="2721794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47800" y="643827"/>
            <a:ext cx="3276600" cy="57618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5105400" y="5257800"/>
            <a:ext cx="4038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-AMPT can only capture the </a:t>
            </a:r>
            <a:r>
              <a:rPr lang="en-US" altLang="zh-CN" dirty="0" err="1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V</a:t>
            </a:r>
            <a:r>
              <a:rPr lang="en-US" altLang="zh-CN" sz="1400" b="1" dirty="0" err="1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n</a:t>
            </a:r>
            <a:r>
              <a:rPr lang="en-US" altLang="zh-CN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mass-ordering, but not quantitatively describe the data </a:t>
            </a:r>
            <a:endParaRPr lang="zh-CN" altLang="en-US" dirty="0">
              <a:solidFill>
                <a:schemeClr val="accent6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62600" y="6248400"/>
            <a:ext cx="1981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1600" dirty="0" smtClean="0">
                <a:solidFill>
                  <a:srgbClr val="CC0099"/>
                </a:solidFill>
              </a:rPr>
              <a:t>ALICE: 1606.06507</a:t>
            </a:r>
            <a:endParaRPr lang="zh-CN" altLang="en-US" sz="1600" dirty="0">
              <a:solidFill>
                <a:srgbClr val="CC0099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62600" y="6519446"/>
            <a:ext cx="3581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1600" dirty="0" err="1" smtClean="0">
                <a:solidFill>
                  <a:srgbClr val="CC0099"/>
                </a:solidFill>
              </a:rPr>
              <a:t>iEBE</a:t>
            </a:r>
            <a:r>
              <a:rPr lang="en-US" altLang="zh-CN" sz="1600" dirty="0" smtClean="0">
                <a:solidFill>
                  <a:srgbClr val="CC0099"/>
                </a:solidFill>
              </a:rPr>
              <a:t>- VISHNU: </a:t>
            </a:r>
            <a:r>
              <a:rPr lang="en-US" altLang="zh-CN" sz="1600" dirty="0" err="1" smtClean="0">
                <a:solidFill>
                  <a:srgbClr val="CC0099"/>
                </a:solidFill>
              </a:rPr>
              <a:t>Xu</a:t>
            </a:r>
            <a:r>
              <a:rPr lang="en-US" altLang="zh-CN" sz="1600" dirty="0" smtClean="0">
                <a:solidFill>
                  <a:srgbClr val="CC0099"/>
                </a:solidFill>
              </a:rPr>
              <a:t>, Li, Song PRC 2016</a:t>
            </a:r>
            <a:endParaRPr lang="zh-CN" altLang="en-US" sz="1600" dirty="0">
              <a:solidFill>
                <a:srgbClr val="CC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默认设计模板">
  <a:themeElements>
    <a:clrScheme name="默认设计模板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默认设计模板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wrap="square">
        <a:spAutoFit/>
      </a:bodyPr>
      <a:lstStyle>
        <a:defPPr algn="l">
          <a:spcBef>
            <a:spcPts val="200"/>
          </a:spcBef>
          <a:defRPr sz="1800" dirty="0" err="1" smtClean="0"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25749</TotalTime>
  <Words>1358</Words>
  <Application>Microsoft Office PowerPoint</Application>
  <PresentationFormat>On-screen Show (4:3)</PresentationFormat>
  <Paragraphs>171</Paragraphs>
  <Slides>31</Slides>
  <Notes>24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3" baseType="lpstr">
      <vt:lpstr>默认设计模板</vt:lpstr>
      <vt:lpstr>Equation</vt:lpstr>
      <vt:lpstr>Slide 1</vt:lpstr>
      <vt:lpstr>Slide 2</vt:lpstr>
      <vt:lpstr>Slide 3</vt:lpstr>
      <vt:lpstr>Slide 4</vt:lpstr>
      <vt:lpstr>Slide 5</vt:lpstr>
      <vt:lpstr>PT spectra &amp; Vn</vt:lpstr>
      <vt:lpstr>V2,  V3,  V4    of identified hadrons</vt:lpstr>
      <vt:lpstr>Slide 8</vt:lpstr>
      <vt:lpstr>Slide 9</vt:lpstr>
      <vt:lpstr>Mass splitting of Vn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 SCv(3,2)  &amp; SCv(4,2) –hydrodynamic simulations with /s(T) </vt:lpstr>
      <vt:lpstr>Slide 28</vt:lpstr>
      <vt:lpstr>Slide 29</vt:lpstr>
      <vt:lpstr>Slide 30</vt:lpstr>
      <vt:lpstr>Slide 31</vt:lpstr>
    </vt:vector>
  </TitlesOfParts>
  <Company>ss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ss</dc:creator>
  <cp:lastModifiedBy>PKU</cp:lastModifiedBy>
  <cp:revision>1808</cp:revision>
  <dcterms:created xsi:type="dcterms:W3CDTF">2008-03-08T21:31:53Z</dcterms:created>
  <dcterms:modified xsi:type="dcterms:W3CDTF">2016-06-30T07:31:00Z</dcterms:modified>
</cp:coreProperties>
</file>