
<file path=[Content_Types].xml><?xml version="1.0" encoding="utf-8"?>
<Types xmlns="http://schemas.openxmlformats.org/package/2006/content-types">
  <Override PartName="/ppt/embeddings/oleObject24.bin" ContentType="application/vnd.openxmlformats-officedocument.oleObject"/>
  <Override PartName="/ppt/slides/slide14.xml" ContentType="application/vnd.openxmlformats-officedocument.presentationml.slide+xml"/>
  <Override PartName="/ppt/embeddings/oleObject8.bin" ContentType="application/vnd.openxmlformats-officedocument.oleObject"/>
  <Override PartName="/ppt/embeddings/oleObject1.bin" ContentType="application/vnd.openxmlformats-officedocument.oleObject"/>
  <Override PartName="/ppt/embeddings/oleObject16.bin" ContentType="application/vnd.openxmlformats-officedocument.oleObject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embeddings/oleObject23.bin" ContentType="application/vnd.openxmlformats-officedocument.oleObject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embeddings/oleObject7.bin" ContentType="application/vnd.openxmlformats-officedocument.oleObject"/>
  <Override PartName="/docProps/core.xml" ContentType="application/vnd.openxmlformats-package.core-properties+xml"/>
  <Override PartName="/ppt/embeddings/oleObject15.bin" ContentType="application/vnd.openxmlformats-officedocument.oleObject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Default Extension="vml" ContentType="application/vnd.openxmlformats-officedocument.vmlDrawing"/>
  <Override PartName="/ppt/slides/slide20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embeddings/oleObject22.bin" ContentType="application/vnd.openxmlformats-officedocument.oleObject"/>
  <Override PartName="/ppt/slides/slide12.xml" ContentType="application/vnd.openxmlformats-officedocument.presentationml.slide+xml"/>
  <Override PartName="/ppt/embeddings/oleObject6.bin" ContentType="application/vnd.openxmlformats-officedocument.oleObject"/>
  <Override PartName="/ppt/embeddings/oleObject14.bin" ContentType="application/vnd.openxmlformats-officedocument.oleObject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embeddings/oleObject12.bin" ContentType="application/vnd.openxmlformats-officedocument.oleObject"/>
  <Override PartName="/ppt/embeddings/oleObject28.bin" ContentType="application/vnd.openxmlformats-officedocument.oleObject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embeddings/oleObject21.bin" ContentType="application/vnd.openxmlformats-officedocument.oleObject"/>
  <Override PartName="/ppt/slides/slide11.xml" ContentType="application/vnd.openxmlformats-officedocument.presentationml.slide+xml"/>
  <Override PartName="/ppt/embeddings/oleObject5.bin" ContentType="application/vnd.openxmlformats-officedocument.oleObject"/>
  <Override PartName="/ppt/embeddings/oleObject13.bin" ContentType="application/vnd.openxmlformats-officedocument.oleObject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embeddings/oleObject11.bin" ContentType="application/vnd.openxmlformats-officedocument.oleObject"/>
  <Override PartName="/ppt/slides/slide2.xml" ContentType="application/vnd.openxmlformats-officedocument.presentationml.slide+xml"/>
  <Override PartName="/ppt/embeddings/oleObject27.bin" ContentType="application/vnd.openxmlformats-officedocument.oleObject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embeddings/oleObject20.bin" ContentType="application/vnd.openxmlformats-officedocument.oleObject"/>
  <Override PartName="/ppt/slides/slide10.xml" ContentType="application/vnd.openxmlformats-officedocument.presentationml.slide+xml"/>
  <Override PartName="/ppt/embeddings/oleObject4.bin" ContentType="application/vnd.openxmlformats-officedocument.oleObject"/>
  <Override PartName="/docProps/app.xml" ContentType="application/vnd.openxmlformats-officedocument.extended-properties+xml"/>
  <Override PartName="/ppt/embeddings/oleObject19.bin" ContentType="application/vnd.openxmlformats-officedocument.oleObject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embeddings/oleObject10.bin" ContentType="application/vnd.openxmlformats-officedocument.oleObject"/>
  <Override PartName="/ppt/slides/slide1.xml" ContentType="application/vnd.openxmlformats-officedocument.presentationml.slide+xml"/>
  <Override PartName="/ppt/embeddings/oleObject26.bin" ContentType="application/vnd.openxmlformats-officedocument.oleObject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viewProps.xml" ContentType="application/vnd.openxmlformats-officedocument.presentationml.viewProps+xml"/>
  <Override PartName="/ppt/embeddings/oleObject3.bin" ContentType="application/vnd.openxmlformats-officedocument.oleObject"/>
  <Override PartName="/ppt/embeddings/oleObject18.bin" ContentType="application/vnd.openxmlformats-officedocument.oleObject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embeddings/oleObject25.bin" ContentType="application/vnd.openxmlformats-officedocument.oleObject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embeddings/oleObject9.bin" ContentType="application/vnd.openxmlformats-officedocument.oleObject"/>
  <Override PartName="/ppt/embeddings/oleObject2.bin" ContentType="application/vnd.openxmlformats-officedocument.oleObject"/>
  <Override PartName="/ppt/embeddings/oleObject17.bin" ContentType="application/vnd.openxmlformats-officedocument.oleObject"/>
  <Override PartName="/ppt/notesSlides/notesSlide2.xml" ContentType="application/vnd.openxmlformats-officedocument.presentationml.notes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0.xml" ContentType="application/vnd.openxmlformats-officedocument.presentationml.slideLayout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307" r:id="rId10"/>
    <p:sldId id="266" r:id="rId11"/>
    <p:sldId id="295" r:id="rId12"/>
    <p:sldId id="270" r:id="rId13"/>
    <p:sldId id="297" r:id="rId14"/>
    <p:sldId id="308" r:id="rId15"/>
    <p:sldId id="306" r:id="rId16"/>
    <p:sldId id="282" r:id="rId17"/>
    <p:sldId id="278" r:id="rId18"/>
    <p:sldId id="281" r:id="rId19"/>
    <p:sldId id="285" r:id="rId20"/>
    <p:sldId id="298" r:id="rId21"/>
    <p:sldId id="292" r:id="rId22"/>
    <p:sldId id="293" r:id="rId23"/>
    <p:sldId id="290" r:id="rId24"/>
    <p:sldId id="309" r:id="rId25"/>
    <p:sldId id="268" r:id="rId26"/>
    <p:sldId id="269" r:id="rId27"/>
    <p:sldId id="287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F1419"/>
    <a:srgbClr val="A1C5FF"/>
    <a:srgbClr val="115420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15705" autoAdjust="0"/>
    <p:restoredTop sz="99842" autoAdjust="0"/>
  </p:normalViewPr>
  <p:slideViewPr>
    <p:cSldViewPr snapToGrid="0" snapToObjects="1">
      <p:cViewPr>
        <p:scale>
          <a:sx n="100" d="100"/>
          <a:sy n="100" d="100"/>
        </p:scale>
        <p:origin x="-2688" y="-1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60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6" Type="http://schemas.openxmlformats.org/officeDocument/2006/relationships/image" Target="../media/image10.emf"/><Relationship Id="rId7" Type="http://schemas.openxmlformats.org/officeDocument/2006/relationships/image" Target="../media/image11.emf"/><Relationship Id="rId8" Type="http://schemas.openxmlformats.org/officeDocument/2006/relationships/image" Target="../media/image12.emf"/><Relationship Id="rId9" Type="http://schemas.openxmlformats.org/officeDocument/2006/relationships/image" Target="../media/image13.emf"/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Relationship Id="rId2" Type="http://schemas.openxmlformats.org/officeDocument/2006/relationships/image" Target="../media/image3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Relationship Id="rId2" Type="http://schemas.openxmlformats.org/officeDocument/2006/relationships/image" Target="../media/image3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Relationship Id="rId2" Type="http://schemas.openxmlformats.org/officeDocument/2006/relationships/image" Target="../media/image59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4" Type="http://schemas.openxmlformats.org/officeDocument/2006/relationships/image" Target="../media/image73.emf"/><Relationship Id="rId5" Type="http://schemas.openxmlformats.org/officeDocument/2006/relationships/image" Target="../media/image74.emf"/><Relationship Id="rId6" Type="http://schemas.openxmlformats.org/officeDocument/2006/relationships/image" Target="../media/image75.emf"/><Relationship Id="rId7" Type="http://schemas.openxmlformats.org/officeDocument/2006/relationships/image" Target="../media/image76.emf"/><Relationship Id="rId1" Type="http://schemas.openxmlformats.org/officeDocument/2006/relationships/image" Target="../media/image70.emf"/><Relationship Id="rId2" Type="http://schemas.openxmlformats.org/officeDocument/2006/relationships/image" Target="../media/image7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4E3528-3FBD-FF4A-995E-C43AFD79924C}" type="datetimeFigureOut">
              <a:rPr lang="en-US" smtClean="0"/>
              <a:pPr/>
              <a:t>6/29/16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6E6A4-0A6A-7E45-9067-827D98AA5F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86992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2AE892-6B3D-CE4A-845C-73C8B6AF604B}" type="datetimeFigureOut">
              <a:rPr lang="en-US" smtClean="0"/>
              <a:pPr/>
              <a:t>6/29/16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73CF9-88D9-8648-815B-B4DC3AF1B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366849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85992C-9159-C24F-A909-78A9849ECCB6}" type="slidenum">
              <a:rPr lang="en-US"/>
              <a:pPr/>
              <a:t>21</a:t>
            </a:fld>
            <a:endParaRPr lang="en-US"/>
          </a:p>
        </p:txBody>
      </p:sp>
      <p:sp>
        <p:nvSpPr>
          <p:cNvPr id="221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19F5EB-BD98-1344-9B3A-928E7459B37B}" type="slidenum">
              <a:rPr lang="en-US"/>
              <a:pPr/>
              <a:t>22</a:t>
            </a:fld>
            <a:endParaRPr lang="en-US"/>
          </a:p>
        </p:txBody>
      </p:sp>
      <p:sp>
        <p:nvSpPr>
          <p:cNvPr id="15155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B922-FD22-B847-8B41-37EB272D4B61}" type="datetime1">
              <a:rPr lang="en-US" smtClean="0"/>
              <a:pPr/>
              <a:t>6/29/16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38982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0CC3-A729-6243-B04D-7E22FD02C5F5}" type="datetime1">
              <a:rPr lang="en-US" smtClean="0"/>
              <a:pPr/>
              <a:t>6/29/16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01895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1DF6D-F862-0743-8388-C759D7C3B4DE}" type="datetime1">
              <a:rPr lang="en-US" smtClean="0"/>
              <a:pPr/>
              <a:t>6/29/16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5509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7328B-0AB2-B346-AE23-D4EBABEB42E4}" type="datetime1">
              <a:rPr lang="en-US" smtClean="0"/>
              <a:pPr/>
              <a:t>6/29/16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73847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8248-B323-3F4B-BC09-BA9A6BEF7392}" type="datetime1">
              <a:rPr lang="en-US" smtClean="0"/>
              <a:pPr/>
              <a:t>6/29/16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57197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4A27-FAA5-0548-A2A5-7B59EEF4AB95}" type="datetime1">
              <a:rPr lang="en-US" smtClean="0"/>
              <a:pPr/>
              <a:t>6/29/16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21198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261B3-ECEC-4C42-A9AB-26C550564E46}" type="datetime1">
              <a:rPr lang="en-US" smtClean="0"/>
              <a:pPr/>
              <a:t>6/29/16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86660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7A77C-7740-264C-9F2A-8DB5B5DE4E5A}" type="datetime1">
              <a:rPr lang="en-US" smtClean="0"/>
              <a:pPr/>
              <a:t>6/29/16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46875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F843D-337A-9A47-B801-C86ED0486C69}" type="datetime1">
              <a:rPr lang="en-US" smtClean="0"/>
              <a:pPr/>
              <a:t>6/29/16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46670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E90B-E8AF-3743-B2D9-09B27C3D36DF}" type="datetime1">
              <a:rPr lang="en-US" smtClean="0"/>
              <a:pPr/>
              <a:t>6/29/16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12575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12CB-84CB-AF41-BF19-46290A19DC79}" type="datetime1">
              <a:rPr lang="en-US" smtClean="0"/>
              <a:pPr/>
              <a:t>6/29/16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4271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A28EB-FF92-C046-8AF3-49C2B31A9A73}" type="datetime1">
              <a:rPr lang="en-US" smtClean="0"/>
              <a:pPr/>
              <a:t>6/29/16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F0927-C920-2F44-B256-41FB1F7353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26168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emf"/><Relationship Id="rId3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emf"/><Relationship Id="rId3" Type="http://schemas.openxmlformats.org/officeDocument/2006/relationships/image" Target="../media/image3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4" Type="http://schemas.openxmlformats.org/officeDocument/2006/relationships/oleObject" Target="../embeddings/oleObject16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image" Target="../media/image42.emf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7" Type="http://schemas.openxmlformats.org/officeDocument/2006/relationships/oleObject" Target="../embeddings/oleObject17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emf"/><Relationship Id="rId3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4.png"/><Relationship Id="rId3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4" Type="http://schemas.openxmlformats.org/officeDocument/2006/relationships/oleObject" Target="../embeddings/oleObject19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8.png"/><Relationship Id="rId12" Type="http://schemas.openxmlformats.org/officeDocument/2006/relationships/oleObject" Target="../embeddings/oleObject20.bin"/><Relationship Id="rId13" Type="http://schemas.openxmlformats.org/officeDocument/2006/relationships/oleObject" Target="../embeddings/oleObject21.bin"/><Relationship Id="rId14" Type="http://schemas.openxmlformats.org/officeDocument/2006/relationships/image" Target="../media/image69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62.png"/><Relationship Id="rId6" Type="http://schemas.openxmlformats.org/officeDocument/2006/relationships/image" Target="../media/image63.png"/><Relationship Id="rId7" Type="http://schemas.openxmlformats.org/officeDocument/2006/relationships/image" Target="../media/image64.png"/><Relationship Id="rId8" Type="http://schemas.openxmlformats.org/officeDocument/2006/relationships/image" Target="../media/image65.png"/><Relationship Id="rId9" Type="http://schemas.openxmlformats.org/officeDocument/2006/relationships/image" Target="../media/image66.png"/><Relationship Id="rId10" Type="http://schemas.openxmlformats.org/officeDocument/2006/relationships/image" Target="../media/image67.png"/></Relationships>
</file>

<file path=ppt/slides/_rels/slide26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7.bin"/><Relationship Id="rId12" Type="http://schemas.openxmlformats.org/officeDocument/2006/relationships/oleObject" Target="../embeddings/oleObject28.bin"/><Relationship Id="rId13" Type="http://schemas.openxmlformats.org/officeDocument/2006/relationships/image" Target="../media/image80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6" Type="http://schemas.openxmlformats.org/officeDocument/2006/relationships/oleObject" Target="../embeddings/oleObject22.bin"/><Relationship Id="rId7" Type="http://schemas.openxmlformats.org/officeDocument/2006/relationships/oleObject" Target="../embeddings/oleObject23.bin"/><Relationship Id="rId8" Type="http://schemas.openxmlformats.org/officeDocument/2006/relationships/oleObject" Target="../embeddings/oleObject24.bin"/><Relationship Id="rId9" Type="http://schemas.openxmlformats.org/officeDocument/2006/relationships/oleObject" Target="../embeddings/oleObject25.bin"/><Relationship Id="rId10" Type="http://schemas.openxmlformats.org/officeDocument/2006/relationships/oleObject" Target="../embeddings/oleObject26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81.png"/><Relationship Id="rId5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9.bin"/><Relationship Id="rId12" Type="http://schemas.openxmlformats.org/officeDocument/2006/relationships/oleObject" Target="../embeddings/oleObject10.bin"/><Relationship Id="rId13" Type="http://schemas.openxmlformats.org/officeDocument/2006/relationships/oleObject" Target="../embeddings/oleObject11.bin"/><Relationship Id="rId14" Type="http://schemas.openxmlformats.org/officeDocument/2006/relationships/oleObject" Target="../embeddings/oleObject12.bin"/><Relationship Id="rId15" Type="http://schemas.openxmlformats.org/officeDocument/2006/relationships/oleObject" Target="../embeddings/oleObject13.bin"/><Relationship Id="rId16" Type="http://schemas.openxmlformats.org/officeDocument/2006/relationships/oleObject" Target="../embeddings/oleObject14.bin"/><Relationship Id="rId17" Type="http://schemas.openxmlformats.org/officeDocument/2006/relationships/image" Target="../media/image14.png"/><Relationship Id="rId18" Type="http://schemas.openxmlformats.org/officeDocument/2006/relationships/image" Target="../media/image1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oleObject2.bin"/><Relationship Id="rId5" Type="http://schemas.openxmlformats.org/officeDocument/2006/relationships/oleObject" Target="../embeddings/oleObject3.bin"/><Relationship Id="rId6" Type="http://schemas.openxmlformats.org/officeDocument/2006/relationships/oleObject" Target="../embeddings/oleObject4.bin"/><Relationship Id="rId7" Type="http://schemas.openxmlformats.org/officeDocument/2006/relationships/oleObject" Target="../embeddings/oleObject5.bin"/><Relationship Id="rId8" Type="http://schemas.openxmlformats.org/officeDocument/2006/relationships/oleObject" Target="../embeddings/oleObject6.bin"/><Relationship Id="rId9" Type="http://schemas.openxmlformats.org/officeDocument/2006/relationships/oleObject" Target="../embeddings/oleObject7.bin"/><Relationship Id="rId10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3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emf"/><Relationship Id="rId8" Type="http://schemas.openxmlformats.org/officeDocument/2006/relationships/image" Target="../media/image2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emf"/><Relationship Id="rId3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890307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Phenomenological Implications of the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spectra of </a:t>
            </a:r>
            <a:r>
              <a:rPr lang="en-US" dirty="0" err="1" smtClean="0">
                <a:solidFill>
                  <a:srgbClr val="FF0000"/>
                </a:solidFill>
              </a:rPr>
              <a:t>φ</a:t>
            </a:r>
            <a:r>
              <a:rPr lang="en-US" dirty="0" smtClean="0"/>
              <a:t> and </a:t>
            </a:r>
            <a:r>
              <a:rPr lang="en-US" dirty="0" err="1" smtClean="0">
                <a:solidFill>
                  <a:srgbClr val="FF0000"/>
                </a:solidFill>
              </a:rPr>
              <a:t>Ω</a:t>
            </a:r>
            <a:r>
              <a:rPr lang="en-US" dirty="0" smtClean="0"/>
              <a:t> produced at LHC and RHIC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267012" y="3183964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Rudolph C. </a:t>
            </a:r>
            <a:r>
              <a:rPr lang="en-US" dirty="0" err="1" smtClean="0">
                <a:solidFill>
                  <a:srgbClr val="0000FF"/>
                </a:solidFill>
              </a:rPr>
              <a:t>Hwa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University of Oregon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07143" y="5095875"/>
            <a:ext cx="76050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8000"/>
                </a:solidFill>
              </a:rPr>
              <a:t>Strangeness in Quark Matter 2016, Berkeley, CA 				      June 30, 2016</a:t>
            </a:r>
            <a:endParaRPr lang="en-US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2711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571" y="1796143"/>
            <a:ext cx="4943929" cy="39847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6799" y="1889264"/>
            <a:ext cx="3762674" cy="3263307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526143" y="508000"/>
            <a:ext cx="4526643" cy="523220"/>
            <a:chOff x="526143" y="508000"/>
            <a:chExt cx="4526643" cy="523220"/>
          </a:xfrm>
        </p:grpSpPr>
        <p:sp>
          <p:nvSpPr>
            <p:cNvPr id="5" name="TextBox 4"/>
            <p:cNvSpPr txBox="1"/>
            <p:nvPr/>
          </p:nvSpPr>
          <p:spPr>
            <a:xfrm>
              <a:off x="526143" y="508000"/>
              <a:ext cx="16872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STAR BES</a:t>
              </a:r>
              <a:endParaRPr lang="en-US" sz="28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122715" y="616857"/>
              <a:ext cx="2930071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8000"/>
                  </a:solidFill>
                </a:rPr>
                <a:t>PRC 93, 021903 R (2016)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5529" y="1142999"/>
            <a:ext cx="2429332" cy="471715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2857500" y="4127500"/>
            <a:ext cx="1070429" cy="489857"/>
            <a:chOff x="2857500" y="4127500"/>
            <a:chExt cx="1070429" cy="489857"/>
          </a:xfrm>
        </p:grpSpPr>
        <p:cxnSp>
          <p:nvCxnSpPr>
            <p:cNvPr id="10" name="Straight Arrow Connector 9"/>
            <p:cNvCxnSpPr/>
            <p:nvPr/>
          </p:nvCxnSpPr>
          <p:spPr>
            <a:xfrm flipH="1" flipV="1">
              <a:off x="2857500" y="4127500"/>
              <a:ext cx="1070429" cy="2721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3184071" y="4308929"/>
              <a:ext cx="743858" cy="30842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934357" y="4284142"/>
            <a:ext cx="6452181" cy="2235292"/>
            <a:chOff x="934357" y="4284142"/>
            <a:chExt cx="6452181" cy="2235292"/>
          </a:xfrm>
        </p:grpSpPr>
        <p:sp>
          <p:nvSpPr>
            <p:cNvPr id="14" name="TextBox 13"/>
            <p:cNvSpPr txBox="1"/>
            <p:nvPr/>
          </p:nvSpPr>
          <p:spPr>
            <a:xfrm rot="20859447">
              <a:off x="3944067" y="4284142"/>
              <a:ext cx="34424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STAR preliminary</a:t>
              </a:r>
              <a:endParaRPr lang="en-US" sz="28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34357" y="5996214"/>
              <a:ext cx="57331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Courtesy of Xiaoping Zhang (STAR)</a:t>
              </a:r>
              <a:endParaRPr lang="en-US" sz="2800" dirty="0"/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-52186" y="2270123"/>
            <a:ext cx="803780" cy="3528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-75849" y="4403825"/>
            <a:ext cx="844813" cy="34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03281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654351" y="279029"/>
            <a:ext cx="5340078" cy="4107752"/>
            <a:chOff x="1654351" y="279029"/>
            <a:chExt cx="5340078" cy="4107752"/>
          </a:xfrm>
        </p:grpSpPr>
        <p:grpSp>
          <p:nvGrpSpPr>
            <p:cNvPr id="6" name="Group 5"/>
            <p:cNvGrpSpPr/>
            <p:nvPr/>
          </p:nvGrpSpPr>
          <p:grpSpPr>
            <a:xfrm>
              <a:off x="1654351" y="279029"/>
              <a:ext cx="5340078" cy="4107752"/>
              <a:chOff x="1654351" y="279029"/>
              <a:chExt cx="5340078" cy="4107752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654351" y="279029"/>
                <a:ext cx="5340078" cy="4107752"/>
              </a:xfrm>
              <a:prstGeom prst="rect">
                <a:avLst/>
              </a:prstGeom>
            </p:spPr>
          </p:pic>
          <p:sp>
            <p:nvSpPr>
              <p:cNvPr id="5" name="5-Point Star 4"/>
              <p:cNvSpPr/>
              <p:nvPr/>
            </p:nvSpPr>
            <p:spPr>
              <a:xfrm>
                <a:off x="6377735" y="584904"/>
                <a:ext cx="253187" cy="183827"/>
              </a:xfrm>
              <a:prstGeom prst="star5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2573480" y="3233684"/>
              <a:ext cx="1194830" cy="3843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Rectangle 3"/>
          <p:cNvSpPr/>
          <p:nvPr/>
        </p:nvSpPr>
        <p:spPr>
          <a:xfrm>
            <a:off x="6244048" y="584904"/>
            <a:ext cx="484617" cy="3509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829844" y="2322905"/>
            <a:ext cx="250664" cy="14204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372189">
            <a:off x="1778629" y="2289239"/>
            <a:ext cx="292100" cy="175264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267374" y="4695944"/>
            <a:ext cx="8614473" cy="1756261"/>
            <a:chOff x="267374" y="4695944"/>
            <a:chExt cx="8614473" cy="1756261"/>
          </a:xfrm>
        </p:grpSpPr>
        <p:sp>
          <p:nvSpPr>
            <p:cNvPr id="9" name="TextBox 8"/>
            <p:cNvSpPr txBox="1"/>
            <p:nvPr/>
          </p:nvSpPr>
          <p:spPr>
            <a:xfrm>
              <a:off x="1076611" y="4695944"/>
              <a:ext cx="45334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u="sng" dirty="0" smtClean="0">
                  <a:solidFill>
                    <a:srgbClr val="0000FF"/>
                  </a:solidFill>
                </a:rPr>
                <a:t>Prediction</a:t>
              </a:r>
              <a:r>
                <a:rPr lang="en-US" sz="2800" dirty="0" smtClean="0">
                  <a:solidFill>
                    <a:srgbClr val="0000FF"/>
                  </a:solidFill>
                </a:rPr>
                <a:t> without theory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673744" y="5498098"/>
              <a:ext cx="2227003" cy="626684"/>
            </a:xfrm>
            <a:prstGeom prst="rect">
              <a:avLst/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67374" y="5498098"/>
              <a:ext cx="861447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</a:rPr>
                <a:t>At 	</a:t>
              </a:r>
              <a:r>
                <a:rPr lang="en-US" sz="2800" dirty="0">
                  <a:solidFill>
                    <a:srgbClr val="FF0000"/>
                  </a:solidFill>
                </a:rPr>
                <a:t>√</a:t>
              </a:r>
              <a:r>
                <a:rPr lang="en-US" sz="2800" dirty="0" smtClean="0">
                  <a:solidFill>
                    <a:srgbClr val="FF0000"/>
                  </a:solidFill>
                </a:rPr>
                <a:t>s=5.02 </a:t>
              </a:r>
              <a:r>
                <a:rPr lang="en-US" sz="2800" dirty="0" err="1" smtClean="0">
                  <a:solidFill>
                    <a:srgbClr val="FF0000"/>
                  </a:solidFill>
                </a:rPr>
                <a:t>TeV</a:t>
              </a:r>
              <a:r>
                <a:rPr lang="en-US" sz="2800" dirty="0" smtClean="0">
                  <a:solidFill>
                    <a:srgbClr val="FF0000"/>
                  </a:solidFill>
                </a:rPr>
                <a:t>,  </a:t>
              </a:r>
              <a:r>
                <a:rPr lang="en-US" sz="2800" dirty="0" err="1" smtClean="0">
                  <a:solidFill>
                    <a:srgbClr val="FF0000"/>
                  </a:solidFill>
                </a:rPr>
                <a:t>T</a:t>
              </a:r>
              <a:r>
                <a:rPr lang="en-US" sz="2800" baseline="-25000" dirty="0" err="1" smtClean="0">
                  <a:solidFill>
                    <a:srgbClr val="FF0000"/>
                  </a:solidFill>
                </a:rPr>
                <a:t>φΩ</a:t>
              </a:r>
              <a:r>
                <a:rPr lang="en-US" sz="2800" dirty="0" smtClean="0">
                  <a:solidFill>
                    <a:srgbClr val="FF0000"/>
                  </a:solidFill>
                </a:rPr>
                <a:t>=0.54 </a:t>
              </a:r>
              <a:r>
                <a:rPr lang="en-US" sz="2800" dirty="0" err="1" smtClean="0">
                  <a:solidFill>
                    <a:srgbClr val="FF0000"/>
                  </a:solidFill>
                </a:rPr>
                <a:t>GeV</a:t>
              </a:r>
              <a:r>
                <a:rPr lang="en-US" sz="2800" dirty="0" smtClean="0">
                  <a:solidFill>
                    <a:srgbClr val="FF0000"/>
                  </a:solidFill>
                </a:rPr>
                <a:t>   for 0&lt;</a:t>
              </a:r>
              <a:r>
                <a:rPr lang="en-US" sz="2800" dirty="0" err="1" smtClean="0">
                  <a:solidFill>
                    <a:srgbClr val="FF0000"/>
                  </a:solidFill>
                </a:rPr>
                <a:t>p</a:t>
              </a:r>
              <a:r>
                <a:rPr lang="en-US" sz="2800" baseline="-25000" dirty="0" err="1" smtClean="0">
                  <a:solidFill>
                    <a:srgbClr val="FF0000"/>
                  </a:solidFill>
                </a:rPr>
                <a:t>T</a:t>
              </a:r>
              <a:r>
                <a:rPr lang="en-US" sz="2800" dirty="0" smtClean="0">
                  <a:solidFill>
                    <a:srgbClr val="FF0000"/>
                  </a:solidFill>
                </a:rPr>
                <a:t>&lt;7 </a:t>
              </a:r>
              <a:r>
                <a:rPr lang="en-US" sz="2800" dirty="0" err="1" smtClean="0">
                  <a:solidFill>
                    <a:srgbClr val="FF0000"/>
                  </a:solidFill>
                </a:rPr>
                <a:t>GeV</a:t>
              </a:r>
              <a:r>
                <a:rPr lang="en-US" sz="2800" dirty="0" smtClean="0">
                  <a:solidFill>
                    <a:srgbClr val="FF0000"/>
                  </a:solidFill>
                </a:rPr>
                <a:t>/c, 												</a:t>
              </a:r>
              <a:r>
                <a:rPr lang="en-US" sz="2800" dirty="0" err="1" smtClean="0">
                  <a:solidFill>
                    <a:srgbClr val="FF0000"/>
                  </a:solidFill>
                </a:rPr>
                <a:t>N</a:t>
              </a:r>
              <a:r>
                <a:rPr lang="en-US" sz="2800" baseline="-25000" dirty="0" err="1" smtClean="0">
                  <a:solidFill>
                    <a:srgbClr val="FF0000"/>
                  </a:solidFill>
                </a:rPr>
                <a:t>part</a:t>
              </a:r>
              <a:r>
                <a:rPr lang="en-US" sz="2800" dirty="0" smtClean="0">
                  <a:solidFill>
                    <a:srgbClr val="FF0000"/>
                  </a:solidFill>
                </a:rPr>
                <a:t>&gt;100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15" name="Straight Arrow Connector 14"/>
          <p:cNvCxnSpPr/>
          <p:nvPr/>
        </p:nvCxnSpPr>
        <p:spPr>
          <a:xfrm flipV="1">
            <a:off x="4926148" y="1938867"/>
            <a:ext cx="0" cy="2877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722948" y="2091267"/>
            <a:ext cx="0" cy="2877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6208728" y="1015998"/>
            <a:ext cx="0" cy="2877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41331" y="2175814"/>
            <a:ext cx="48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200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491565" y="2380504"/>
            <a:ext cx="567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130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5985933" y="1242743"/>
            <a:ext cx="567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2.76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58395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08000" y="431800"/>
            <a:ext cx="817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3366FF"/>
                </a:solidFill>
              </a:rPr>
              <a:t>The simple description works very well for </a:t>
            </a:r>
            <a:r>
              <a:rPr lang="en-US" sz="2800" dirty="0" err="1" smtClean="0">
                <a:solidFill>
                  <a:srgbClr val="FF0000"/>
                </a:solidFill>
              </a:rPr>
              <a:t>φ</a:t>
            </a:r>
            <a:r>
              <a:rPr lang="en-US" sz="2800" dirty="0" smtClean="0">
                <a:solidFill>
                  <a:srgbClr val="3366FF"/>
                </a:solidFill>
              </a:rPr>
              <a:t> and </a:t>
            </a:r>
            <a:r>
              <a:rPr lang="en-US" sz="2800" dirty="0" err="1" smtClean="0">
                <a:solidFill>
                  <a:srgbClr val="FF0000"/>
                </a:solidFill>
              </a:rPr>
              <a:t>Ω</a:t>
            </a:r>
            <a:r>
              <a:rPr lang="en-US" sz="2800" dirty="0" smtClean="0">
                <a:solidFill>
                  <a:srgbClr val="3366FF"/>
                </a:solidFill>
              </a:rPr>
              <a:t> because </a:t>
            </a:r>
            <a:r>
              <a:rPr lang="en-US" sz="2800" dirty="0" smtClean="0">
                <a:solidFill>
                  <a:srgbClr val="FF0000"/>
                </a:solidFill>
              </a:rPr>
              <a:t>s</a:t>
            </a:r>
            <a:r>
              <a:rPr lang="en-US" sz="2800" dirty="0" smtClean="0">
                <a:solidFill>
                  <a:srgbClr val="3366FF"/>
                </a:solidFill>
              </a:rPr>
              <a:t> quarks are suppressed in jet fragmentation.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3300" y="1530697"/>
            <a:ext cx="7404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8000"/>
                </a:solidFill>
              </a:rPr>
              <a:t>There are few </a:t>
            </a:r>
            <a:r>
              <a:rPr lang="en-US" sz="2800" dirty="0" smtClean="0">
                <a:solidFill>
                  <a:srgbClr val="FF0000"/>
                </a:solidFill>
              </a:rPr>
              <a:t>s</a:t>
            </a:r>
            <a:r>
              <a:rPr lang="en-US" sz="2800" dirty="0" smtClean="0">
                <a:solidFill>
                  <a:srgbClr val="008000"/>
                </a:solidFill>
              </a:rPr>
              <a:t> quarks in </a:t>
            </a:r>
            <a:r>
              <a:rPr lang="en-US" sz="2800" dirty="0" err="1" smtClean="0">
                <a:solidFill>
                  <a:srgbClr val="008000"/>
                </a:solidFill>
              </a:rPr>
              <a:t>parton</a:t>
            </a:r>
            <a:r>
              <a:rPr lang="en-US" sz="2800" dirty="0" smtClean="0">
                <a:solidFill>
                  <a:srgbClr val="008000"/>
                </a:solidFill>
              </a:rPr>
              <a:t> showers.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2882900"/>
            <a:ext cx="8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situation is different for </a:t>
            </a:r>
            <a:r>
              <a:rPr lang="en-US" sz="2800" u="sng" dirty="0" smtClean="0"/>
              <a:t>light</a:t>
            </a:r>
            <a:r>
              <a:rPr lang="en-US" sz="2800" dirty="0" smtClean="0"/>
              <a:t> quarks.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003300" y="3198091"/>
            <a:ext cx="7683500" cy="2964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aseline="-25000" dirty="0" smtClean="0">
              <a:solidFill>
                <a:srgbClr val="660066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80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u, d </a:t>
            </a:r>
            <a:r>
              <a:rPr lang="en-US" sz="2800" dirty="0" smtClean="0">
                <a:solidFill>
                  <a:srgbClr val="660066"/>
                </a:solidFill>
              </a:rPr>
              <a:t>quarks dominate </a:t>
            </a:r>
            <a:r>
              <a:rPr lang="en-US" sz="2800" dirty="0" err="1" smtClean="0">
                <a:solidFill>
                  <a:srgbClr val="660066"/>
                </a:solidFill>
              </a:rPr>
              <a:t>parton</a:t>
            </a:r>
            <a:r>
              <a:rPr lang="en-US" sz="2800" dirty="0" smtClean="0">
                <a:solidFill>
                  <a:srgbClr val="660066"/>
                </a:solidFill>
              </a:rPr>
              <a:t> showers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660066"/>
                </a:solidFill>
              </a:rPr>
              <a:t>hard </a:t>
            </a:r>
            <a:r>
              <a:rPr lang="en-US" sz="2800" dirty="0" err="1" smtClean="0">
                <a:solidFill>
                  <a:srgbClr val="660066"/>
                </a:solidFill>
              </a:rPr>
              <a:t>partons</a:t>
            </a:r>
            <a:r>
              <a:rPr lang="en-US" sz="2800" dirty="0" smtClean="0">
                <a:solidFill>
                  <a:srgbClr val="660066"/>
                </a:solidFill>
              </a:rPr>
              <a:t> generate soft </a:t>
            </a:r>
            <a:r>
              <a:rPr lang="en-US" sz="2800" dirty="0" err="1" smtClean="0">
                <a:solidFill>
                  <a:srgbClr val="660066"/>
                </a:solidFill>
              </a:rPr>
              <a:t>pions</a:t>
            </a:r>
            <a:endParaRPr lang="en-US" sz="2800" dirty="0" smtClean="0">
              <a:solidFill>
                <a:srgbClr val="660066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 err="1">
                <a:solidFill>
                  <a:srgbClr val="660066"/>
                </a:solidFill>
              </a:rPr>
              <a:t>s</a:t>
            </a:r>
            <a:r>
              <a:rPr lang="en-US" sz="2800" dirty="0" err="1" smtClean="0">
                <a:solidFill>
                  <a:srgbClr val="660066"/>
                </a:solidFill>
              </a:rPr>
              <a:t>emihard</a:t>
            </a:r>
            <a:r>
              <a:rPr lang="en-US" sz="2800" dirty="0" smtClean="0">
                <a:solidFill>
                  <a:srgbClr val="660066"/>
                </a:solidFill>
              </a:rPr>
              <a:t> </a:t>
            </a:r>
            <a:r>
              <a:rPr lang="en-US" sz="2800" dirty="0" err="1" smtClean="0">
                <a:solidFill>
                  <a:srgbClr val="660066"/>
                </a:solidFill>
              </a:rPr>
              <a:t>partons</a:t>
            </a:r>
            <a:r>
              <a:rPr lang="en-US" sz="2800" dirty="0" smtClean="0">
                <a:solidFill>
                  <a:srgbClr val="660066"/>
                </a:solidFill>
              </a:rPr>
              <a:t> (</a:t>
            </a:r>
            <a:r>
              <a:rPr lang="en-US" sz="2800" dirty="0" err="1" smtClean="0">
                <a:solidFill>
                  <a:srgbClr val="660066"/>
                </a:solidFill>
              </a:rPr>
              <a:t>minijets</a:t>
            </a:r>
            <a:r>
              <a:rPr lang="en-US" sz="2800" dirty="0" smtClean="0">
                <a:solidFill>
                  <a:srgbClr val="660066"/>
                </a:solidFill>
              </a:rPr>
              <a:t>) give rise to soft </a:t>
            </a:r>
            <a:r>
              <a:rPr lang="en-US" sz="2800" dirty="0" err="1" smtClean="0">
                <a:solidFill>
                  <a:srgbClr val="660066"/>
                </a:solidFill>
              </a:rPr>
              <a:t>partons</a:t>
            </a:r>
            <a:r>
              <a:rPr lang="en-US" sz="2800" dirty="0" smtClean="0">
                <a:solidFill>
                  <a:srgbClr val="660066"/>
                </a:solidFill>
              </a:rPr>
              <a:t> in medium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rgbClr val="660066"/>
                </a:solidFill>
              </a:rPr>
              <a:t>r</a:t>
            </a:r>
            <a:r>
              <a:rPr lang="en-US" sz="2800" dirty="0" smtClean="0">
                <a:solidFill>
                  <a:srgbClr val="660066"/>
                </a:solidFill>
              </a:rPr>
              <a:t>esonance decays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660066"/>
                </a:solidFill>
              </a:rPr>
              <a:t>+ …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663700" y="2273300"/>
            <a:ext cx="5918200" cy="523220"/>
            <a:chOff x="1663700" y="2273300"/>
            <a:chExt cx="5918200" cy="523220"/>
          </a:xfrm>
        </p:grpSpPr>
        <p:sp>
          <p:nvSpPr>
            <p:cNvPr id="8" name="TextBox 7"/>
            <p:cNvSpPr txBox="1"/>
            <p:nvPr/>
          </p:nvSpPr>
          <p:spPr>
            <a:xfrm>
              <a:off x="1663700" y="2273300"/>
              <a:ext cx="5918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TT + TS + SS          TTT + TTS + TSS + SSS</a:t>
              </a:r>
              <a:endParaRPr lang="en-US" sz="2800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5092700" y="2430740"/>
              <a:ext cx="558800" cy="3048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3073400" y="2430740"/>
              <a:ext cx="381000" cy="3048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2438400" y="2468840"/>
              <a:ext cx="381000" cy="3048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6781800" y="2415520"/>
              <a:ext cx="558800" cy="3048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5930900" y="2430740"/>
              <a:ext cx="558800" cy="3048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41371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24200" y="782489"/>
            <a:ext cx="279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8000"/>
                </a:solidFill>
              </a:rPr>
              <a:t>ALICE   2.76 </a:t>
            </a:r>
            <a:r>
              <a:rPr lang="en-US" sz="2800" dirty="0" err="1" smtClean="0">
                <a:solidFill>
                  <a:srgbClr val="008000"/>
                </a:solidFill>
              </a:rPr>
              <a:t>TeV</a:t>
            </a:r>
            <a:endParaRPr lang="en-US" sz="2800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17385" y="1949641"/>
            <a:ext cx="698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</a:t>
            </a:r>
            <a:endParaRPr lang="en-US" sz="3600" dirty="0"/>
          </a:p>
        </p:txBody>
      </p:sp>
      <p:grpSp>
        <p:nvGrpSpPr>
          <p:cNvPr id="5" name="Group 4"/>
          <p:cNvGrpSpPr/>
          <p:nvPr/>
        </p:nvGrpSpPr>
        <p:grpSpPr>
          <a:xfrm>
            <a:off x="0" y="1998880"/>
            <a:ext cx="4602060" cy="3499386"/>
            <a:chOff x="0" y="1998880"/>
            <a:chExt cx="4602060" cy="3499386"/>
          </a:xfrm>
        </p:grpSpPr>
        <p:grpSp>
          <p:nvGrpSpPr>
            <p:cNvPr id="11" name="Group 10"/>
            <p:cNvGrpSpPr/>
            <p:nvPr/>
          </p:nvGrpSpPr>
          <p:grpSpPr>
            <a:xfrm>
              <a:off x="0" y="1998880"/>
              <a:ext cx="4602060" cy="3499386"/>
              <a:chOff x="4799376" y="444500"/>
              <a:chExt cx="4230323" cy="3352800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799376" y="444500"/>
                <a:ext cx="4230323" cy="3352800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6946900" y="469899"/>
                <a:ext cx="7493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/>
                  <a:t>π</a:t>
                </a:r>
                <a:endParaRPr lang="en-US" sz="3600" dirty="0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1013378" y="4595145"/>
              <a:ext cx="751991" cy="327959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1286740" y="6149848"/>
            <a:ext cx="710214" cy="20650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965794" y="6047433"/>
            <a:ext cx="685147" cy="23610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4602059" y="1949641"/>
            <a:ext cx="4504163" cy="3548625"/>
            <a:chOff x="4602059" y="1949641"/>
            <a:chExt cx="4504163" cy="3548625"/>
          </a:xfrm>
        </p:grpSpPr>
        <p:grpSp>
          <p:nvGrpSpPr>
            <p:cNvPr id="6" name="Group 5"/>
            <p:cNvGrpSpPr/>
            <p:nvPr/>
          </p:nvGrpSpPr>
          <p:grpSpPr>
            <a:xfrm>
              <a:off x="4602059" y="2025389"/>
              <a:ext cx="4504163" cy="3472877"/>
              <a:chOff x="4602059" y="2025389"/>
              <a:chExt cx="4504163" cy="3472877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02059" y="2025389"/>
                <a:ext cx="4504163" cy="3472877"/>
              </a:xfrm>
              <a:prstGeom prst="rect">
                <a:avLst/>
              </a:prstGeom>
            </p:spPr>
          </p:pic>
          <p:sp>
            <p:nvSpPr>
              <p:cNvPr id="18" name="Rectangle 17"/>
              <p:cNvSpPr/>
              <p:nvPr/>
            </p:nvSpPr>
            <p:spPr>
              <a:xfrm>
                <a:off x="5618614" y="4595145"/>
                <a:ext cx="694359" cy="300288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7138571" y="1949641"/>
              <a:ext cx="5773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/>
                <a:t>p</a:t>
              </a:r>
              <a:endParaRPr lang="en-US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3970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447800" y="1603573"/>
            <a:ext cx="6227617" cy="606227"/>
            <a:chOff x="1549400" y="841573"/>
            <a:chExt cx="6227617" cy="606227"/>
          </a:xfrm>
        </p:grpSpPr>
        <p:sp>
          <p:nvSpPr>
            <p:cNvPr id="3" name="TextBox 2"/>
            <p:cNvSpPr txBox="1"/>
            <p:nvPr/>
          </p:nvSpPr>
          <p:spPr>
            <a:xfrm>
              <a:off x="1549400" y="850900"/>
              <a:ext cx="5765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The origin of                        and </a:t>
              </a:r>
              <a:endParaRPr lang="en-US" sz="2800" dirty="0"/>
            </a:p>
          </p:txBody>
        </p:sp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60080281"/>
                </p:ext>
              </p:extLst>
            </p:nvPr>
          </p:nvGraphicFramePr>
          <p:xfrm>
            <a:off x="3575049" y="850900"/>
            <a:ext cx="1763569" cy="596900"/>
          </p:xfrm>
          <a:graphic>
            <a:graphicData uri="http://schemas.openxmlformats.org/presentationml/2006/ole">
              <p:oleObj spid="_x0000_s1083" name="Equation" r:id="rId3" imgW="825500" imgH="279400" progId="">
                <p:embed/>
              </p:oleObj>
            </a:graphicData>
          </a:graphic>
        </p:graphicFrame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80969968"/>
                </p:ext>
              </p:extLst>
            </p:nvPr>
          </p:nvGraphicFramePr>
          <p:xfrm>
            <a:off x="6013448" y="841573"/>
            <a:ext cx="1763569" cy="606227"/>
          </p:xfrm>
          <a:graphic>
            <a:graphicData uri="http://schemas.openxmlformats.org/presentationml/2006/ole">
              <p:oleObj spid="_x0000_s1084" name="Equation" r:id="rId4" imgW="812800" imgH="279400" progId="">
                <p:embed/>
              </p:oleObj>
            </a:graphicData>
          </a:graphic>
        </p:graphicFrame>
      </p:grpSp>
      <p:sp>
        <p:nvSpPr>
          <p:cNvPr id="7" name="TextBox 6"/>
          <p:cNvSpPr txBox="1"/>
          <p:nvPr/>
        </p:nvSpPr>
        <p:spPr>
          <a:xfrm>
            <a:off x="1447800" y="2209800"/>
            <a:ext cx="648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</a:t>
            </a:r>
            <a:r>
              <a:rPr lang="en-US" sz="2800" dirty="0" smtClean="0"/>
              <a:t>an be found in the Recombination Model.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324100" y="3274080"/>
            <a:ext cx="4508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It can be shown that </a:t>
            </a:r>
            <a:r>
              <a:rPr lang="en-US" sz="2800" dirty="0" err="1" smtClean="0">
                <a:solidFill>
                  <a:srgbClr val="0000FF"/>
                </a:solidFill>
              </a:rPr>
              <a:t>T</a:t>
            </a:r>
            <a:r>
              <a:rPr lang="en-US" sz="2800" baseline="-25000" dirty="0" err="1" smtClean="0">
                <a:solidFill>
                  <a:srgbClr val="0000FF"/>
                </a:solidFill>
              </a:rPr>
              <a:t>φ</a:t>
            </a:r>
            <a:r>
              <a:rPr lang="en-US" sz="2800" dirty="0" smtClean="0">
                <a:solidFill>
                  <a:srgbClr val="0000FF"/>
                </a:solidFill>
              </a:rPr>
              <a:t>=T</a:t>
            </a:r>
            <a:r>
              <a:rPr lang="en-US" sz="2800" baseline="-25000" dirty="0" smtClean="0">
                <a:solidFill>
                  <a:srgbClr val="0000FF"/>
                </a:solidFill>
              </a:rPr>
              <a:t>Ω</a:t>
            </a:r>
            <a:r>
              <a:rPr lang="en-US" sz="2800" dirty="0" smtClean="0">
                <a:solidFill>
                  <a:srgbClr val="0000FF"/>
                </a:solidFill>
              </a:rPr>
              <a:t>.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5000" y="5040172"/>
            <a:ext cx="8509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Continue with phenomenological observations.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500" y="4229100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(2 slides at the end)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04989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375232" y="240713"/>
            <a:ext cx="4004033" cy="3098638"/>
            <a:chOff x="375232" y="240713"/>
            <a:chExt cx="4004033" cy="309863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5232" y="240713"/>
              <a:ext cx="4004033" cy="3098638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110399" y="2456791"/>
              <a:ext cx="909470" cy="3201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64940" y="228013"/>
            <a:ext cx="4014325" cy="3108903"/>
            <a:chOff x="364940" y="228013"/>
            <a:chExt cx="4014325" cy="3108903"/>
          </a:xfrm>
        </p:grpSpPr>
        <p:grpSp>
          <p:nvGrpSpPr>
            <p:cNvPr id="6" name="Group 5"/>
            <p:cNvGrpSpPr/>
            <p:nvPr/>
          </p:nvGrpSpPr>
          <p:grpSpPr>
            <a:xfrm>
              <a:off x="364940" y="228013"/>
              <a:ext cx="4014325" cy="3108903"/>
              <a:chOff x="1295400" y="927100"/>
              <a:chExt cx="6540500" cy="4991100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95400" y="927100"/>
                <a:ext cx="6540500" cy="4991100"/>
              </a:xfrm>
              <a:prstGeom prst="rect">
                <a:avLst/>
              </a:prstGeom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2509969" y="4505228"/>
                <a:ext cx="1481790" cy="5140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29885" y="392829"/>
              <a:ext cx="325967" cy="385233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4752872" y="131731"/>
            <a:ext cx="3610450" cy="1258511"/>
            <a:chOff x="4752872" y="131731"/>
            <a:chExt cx="3610450" cy="1258511"/>
          </a:xfrm>
        </p:grpSpPr>
        <p:sp>
          <p:nvSpPr>
            <p:cNvPr id="8" name="TextBox 7"/>
            <p:cNvSpPr txBox="1"/>
            <p:nvPr/>
          </p:nvSpPr>
          <p:spPr>
            <a:xfrm>
              <a:off x="5767292" y="131731"/>
              <a:ext cx="25512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8000"/>
                  </a:solidFill>
                </a:rPr>
                <a:t>PRC </a:t>
              </a:r>
              <a:r>
                <a:rPr lang="en-US" b="1" dirty="0">
                  <a:solidFill>
                    <a:srgbClr val="008000"/>
                  </a:solidFill>
                </a:rPr>
                <a:t>93</a:t>
              </a:r>
              <a:r>
                <a:rPr lang="en-US" dirty="0">
                  <a:solidFill>
                    <a:srgbClr val="008000"/>
                  </a:solidFill>
                </a:rPr>
                <a:t>, 034913 (2016) PLB </a:t>
              </a:r>
              <a:r>
                <a:rPr lang="en-US" b="1" dirty="0">
                  <a:solidFill>
                    <a:srgbClr val="008000"/>
                  </a:solidFill>
                </a:rPr>
                <a:t>728</a:t>
              </a:r>
              <a:r>
                <a:rPr lang="en-US" dirty="0">
                  <a:solidFill>
                    <a:srgbClr val="008000"/>
                  </a:solidFill>
                </a:rPr>
                <a:t>, 216 (2014</a:t>
              </a:r>
              <a:r>
                <a:rPr lang="en-US" dirty="0" smtClean="0">
                  <a:solidFill>
                    <a:srgbClr val="008000"/>
                  </a:solidFill>
                </a:rPr>
                <a:t>)</a:t>
              </a:r>
              <a:endParaRPr lang="en-US" dirty="0">
                <a:solidFill>
                  <a:srgbClr val="008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52872" y="240713"/>
              <a:ext cx="8037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ALICE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797694" y="590023"/>
              <a:ext cx="3565628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STAR</a:t>
              </a:r>
              <a:r>
                <a:rPr lang="en-US" sz="2800" dirty="0" smtClean="0"/>
                <a:t>     </a:t>
              </a:r>
              <a:r>
                <a:rPr lang="en-US" dirty="0" smtClean="0">
                  <a:solidFill>
                    <a:srgbClr val="008000"/>
                  </a:solidFill>
                </a:rPr>
                <a:t>PRC </a:t>
              </a:r>
              <a:r>
                <a:rPr lang="en-US" b="1" dirty="0">
                  <a:solidFill>
                    <a:srgbClr val="008000"/>
                  </a:solidFill>
                </a:rPr>
                <a:t>88</a:t>
              </a:r>
              <a:r>
                <a:rPr lang="en-US" dirty="0">
                  <a:solidFill>
                    <a:srgbClr val="008000"/>
                  </a:solidFill>
                </a:rPr>
                <a:t>, 024906 (2013) </a:t>
              </a:r>
              <a:r>
                <a:rPr lang="en-US" dirty="0" smtClean="0">
                  <a:solidFill>
                    <a:srgbClr val="008000"/>
                  </a:solidFill>
                </a:rPr>
                <a:t>  		         PRL </a:t>
              </a:r>
              <a:r>
                <a:rPr lang="en-US" b="1" dirty="0">
                  <a:solidFill>
                    <a:srgbClr val="008000"/>
                  </a:solidFill>
                </a:rPr>
                <a:t>98</a:t>
              </a:r>
              <a:r>
                <a:rPr lang="en-US" dirty="0">
                  <a:solidFill>
                    <a:srgbClr val="008000"/>
                  </a:solidFill>
                </a:rPr>
                <a:t>, 062301 (2007</a:t>
              </a:r>
              <a:r>
                <a:rPr lang="en-US" dirty="0" smtClean="0">
                  <a:solidFill>
                    <a:srgbClr val="008000"/>
                  </a:solidFill>
                </a:rPr>
                <a:t>)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454148" y="1219202"/>
            <a:ext cx="7359652" cy="817263"/>
            <a:chOff x="1454148" y="1219202"/>
            <a:chExt cx="7359652" cy="817263"/>
          </a:xfrm>
        </p:grpSpPr>
        <p:sp>
          <p:nvSpPr>
            <p:cNvPr id="13" name="Oval 12"/>
            <p:cNvSpPr/>
            <p:nvPr/>
          </p:nvSpPr>
          <p:spPr>
            <a:xfrm>
              <a:off x="1454148" y="1219202"/>
              <a:ext cx="215901" cy="321732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648200" y="1574800"/>
              <a:ext cx="4165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Not much change at low </a:t>
              </a:r>
              <a:r>
                <a:rPr lang="en-US" sz="2400" dirty="0" err="1">
                  <a:solidFill>
                    <a:srgbClr val="FF0000"/>
                  </a:solidFill>
                </a:rPr>
                <a:t>p</a:t>
              </a:r>
              <a:r>
                <a:rPr lang="en-US" sz="2400" baseline="-25000" dirty="0" err="1">
                  <a:solidFill>
                    <a:srgbClr val="FF0000"/>
                  </a:solidFill>
                </a:rPr>
                <a:t>T</a:t>
              </a:r>
              <a:r>
                <a:rPr lang="en-US" sz="2400" dirty="0" err="1" smtClean="0">
                  <a:solidFill>
                    <a:srgbClr val="FF0000"/>
                  </a:solidFill>
                </a:rPr>
                <a:t>.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648200" y="1928167"/>
            <a:ext cx="416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Not what hydro can explain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61618" y="3907017"/>
            <a:ext cx="80997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We are concerned about the physics that make sense for </a:t>
            </a:r>
            <a:r>
              <a:rPr lang="en-US" sz="2400" dirty="0" err="1" smtClean="0">
                <a:solidFill>
                  <a:srgbClr val="FF0000"/>
                </a:solidFill>
              </a:rPr>
              <a:t>p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 up 		to 7 </a:t>
            </a:r>
            <a:r>
              <a:rPr lang="en-US" sz="2400" dirty="0" err="1" smtClean="0">
                <a:solidFill>
                  <a:srgbClr val="FF0000"/>
                </a:solidFill>
              </a:rPr>
              <a:t>GeV</a:t>
            </a:r>
            <a:r>
              <a:rPr lang="en-US" sz="2400" dirty="0" smtClean="0">
                <a:solidFill>
                  <a:srgbClr val="FF0000"/>
                </a:solidFill>
              </a:rPr>
              <a:t>/c.</a:t>
            </a:r>
            <a:endParaRPr lang="en-US" sz="2400" dirty="0">
              <a:solidFill>
                <a:srgbClr val="FF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48200" y="2364432"/>
            <a:ext cx="3715122" cy="494116"/>
            <a:chOff x="4648200" y="2364432"/>
            <a:chExt cx="3715122" cy="494116"/>
          </a:xfrm>
        </p:grpSpPr>
        <p:sp>
          <p:nvSpPr>
            <p:cNvPr id="24" name="Rectangle 23"/>
            <p:cNvSpPr/>
            <p:nvPr/>
          </p:nvSpPr>
          <p:spPr>
            <a:xfrm>
              <a:off x="6565901" y="2411070"/>
              <a:ext cx="596899" cy="447478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648200" y="2364432"/>
              <a:ext cx="37151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0000FF"/>
                  </a:solidFill>
                </a:rPr>
                <a:t>No mention of flow </a:t>
              </a:r>
              <a:r>
                <a:rPr lang="en-US" sz="2400" dirty="0" smtClean="0">
                  <a:solidFill>
                    <a:srgbClr val="0000FF"/>
                  </a:solidFill>
                </a:rPr>
                <a:t>.</a:t>
              </a:r>
              <a:endParaRPr lang="en-US" sz="24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57185" y="1263650"/>
            <a:ext cx="6162715" cy="5151457"/>
            <a:chOff x="657185" y="1263650"/>
            <a:chExt cx="6162715" cy="5151457"/>
          </a:xfrm>
        </p:grpSpPr>
        <p:grpSp>
          <p:nvGrpSpPr>
            <p:cNvPr id="29" name="Group 28"/>
            <p:cNvGrpSpPr/>
            <p:nvPr/>
          </p:nvGrpSpPr>
          <p:grpSpPr>
            <a:xfrm>
              <a:off x="1892869" y="1263650"/>
              <a:ext cx="1333500" cy="850900"/>
              <a:chOff x="1892869" y="1263650"/>
              <a:chExt cx="1333500" cy="850900"/>
            </a:xfrm>
          </p:grpSpPr>
          <p:sp>
            <p:nvSpPr>
              <p:cNvPr id="27" name="Up-Down Arrow 26"/>
              <p:cNvSpPr/>
              <p:nvPr/>
            </p:nvSpPr>
            <p:spPr>
              <a:xfrm>
                <a:off x="1892869" y="1263650"/>
                <a:ext cx="254000" cy="412750"/>
              </a:xfrm>
              <a:prstGeom prst="up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Up-Down Arrow 27"/>
              <p:cNvSpPr/>
              <p:nvPr/>
            </p:nvSpPr>
            <p:spPr>
              <a:xfrm>
                <a:off x="2972369" y="1701800"/>
                <a:ext cx="254000" cy="412750"/>
              </a:xfrm>
              <a:prstGeom prst="up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657185" y="5461000"/>
              <a:ext cx="61627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0000FF"/>
                  </a:solidFill>
                </a:rPr>
                <a:t>ΔT=T</a:t>
              </a:r>
              <a:r>
                <a:rPr lang="en-US" sz="2800" baseline="-25000" dirty="0" smtClean="0">
                  <a:solidFill>
                    <a:srgbClr val="0000FF"/>
                  </a:solidFill>
                </a:rPr>
                <a:t>Ω</a:t>
              </a:r>
              <a:r>
                <a:rPr lang="en-US" sz="2800" dirty="0" smtClean="0">
                  <a:solidFill>
                    <a:srgbClr val="0000FF"/>
                  </a:solidFill>
                </a:rPr>
                <a:t>-</a:t>
              </a:r>
              <a:r>
                <a:rPr lang="en-US" sz="2800" dirty="0" err="1" smtClean="0">
                  <a:solidFill>
                    <a:srgbClr val="0000FF"/>
                  </a:solidFill>
                </a:rPr>
                <a:t>T</a:t>
              </a:r>
              <a:r>
                <a:rPr lang="en-US" sz="2800" baseline="-25000" dirty="0" err="1" smtClean="0">
                  <a:solidFill>
                    <a:srgbClr val="0000FF"/>
                  </a:solidFill>
                </a:rPr>
                <a:t>p</a:t>
              </a:r>
              <a:r>
                <a:rPr lang="en-US" sz="2800" dirty="0" smtClean="0">
                  <a:solidFill>
                    <a:srgbClr val="0000FF"/>
                  </a:solidFill>
                </a:rPr>
                <a:t>=65 MeV (Au-Au 200 </a:t>
              </a:r>
              <a:r>
                <a:rPr lang="en-US" sz="2800" dirty="0" err="1" smtClean="0">
                  <a:solidFill>
                    <a:srgbClr val="0000FF"/>
                  </a:solidFill>
                </a:rPr>
                <a:t>GeV</a:t>
              </a:r>
              <a:r>
                <a:rPr lang="en-US" sz="2800" dirty="0" smtClean="0">
                  <a:solidFill>
                    <a:srgbClr val="0000FF"/>
                  </a:solidFill>
                </a:rPr>
                <a:t>)</a:t>
              </a:r>
            </a:p>
            <a:p>
              <a:r>
                <a:rPr lang="en-US" sz="2800" dirty="0">
                  <a:solidFill>
                    <a:srgbClr val="0000FF"/>
                  </a:solidFill>
                </a:rPr>
                <a:t>	</a:t>
              </a:r>
              <a:r>
                <a:rPr lang="en-US" sz="2800" dirty="0" smtClean="0">
                  <a:solidFill>
                    <a:srgbClr val="0000FF"/>
                  </a:solidFill>
                </a:rPr>
                <a:t>		=100 MeV (</a:t>
              </a:r>
              <a:r>
                <a:rPr lang="en-US" sz="2800" dirty="0" err="1" smtClean="0">
                  <a:solidFill>
                    <a:srgbClr val="0000FF"/>
                  </a:solidFill>
                </a:rPr>
                <a:t>Pb-Pb</a:t>
              </a:r>
              <a:r>
                <a:rPr lang="en-US" sz="2800" dirty="0" smtClean="0">
                  <a:solidFill>
                    <a:srgbClr val="0000FF"/>
                  </a:solidFill>
                </a:rPr>
                <a:t> 2.76 </a:t>
              </a:r>
              <a:r>
                <a:rPr lang="en-US" sz="2800" dirty="0" err="1" smtClean="0">
                  <a:solidFill>
                    <a:srgbClr val="0000FF"/>
                  </a:solidFill>
                </a:rPr>
                <a:t>TeV</a:t>
              </a:r>
              <a:r>
                <a:rPr lang="en-US" sz="2800" dirty="0" smtClean="0">
                  <a:solidFill>
                    <a:srgbClr val="0000FF"/>
                  </a:solidFill>
                </a:rPr>
                <a:t>)</a:t>
              </a:r>
              <a:endParaRPr lang="en-US" sz="2800" dirty="0">
                <a:solidFill>
                  <a:srgbClr val="0000FF"/>
                </a:solidFill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6955095" y="5575300"/>
            <a:ext cx="147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Ridge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648200" y="2858548"/>
            <a:ext cx="416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800000"/>
                </a:solidFill>
              </a:rPr>
              <a:t>No need for radial velocity, </a:t>
            </a:r>
            <a:r>
              <a:rPr lang="en-US" sz="2400" dirty="0" err="1">
                <a:solidFill>
                  <a:srgbClr val="800000"/>
                </a:solidFill>
              </a:rPr>
              <a:t>T</a:t>
            </a:r>
            <a:r>
              <a:rPr lang="en-US" sz="2400" baseline="-25000" dirty="0" err="1">
                <a:solidFill>
                  <a:srgbClr val="800000"/>
                </a:solidFill>
              </a:rPr>
              <a:t>kin</a:t>
            </a:r>
            <a:r>
              <a:rPr lang="en-US" sz="2400" dirty="0">
                <a:solidFill>
                  <a:srgbClr val="800000"/>
                </a:solidFill>
              </a:rPr>
              <a:t>, </a:t>
            </a:r>
            <a:r>
              <a:rPr lang="en-US" sz="2400" dirty="0" smtClean="0">
                <a:solidFill>
                  <a:srgbClr val="800000"/>
                </a:solidFill>
              </a:rPr>
              <a:t>				blast </a:t>
            </a:r>
            <a:r>
              <a:rPr lang="en-US" sz="2400" dirty="0">
                <a:solidFill>
                  <a:srgbClr val="800000"/>
                </a:solidFill>
              </a:rPr>
              <a:t>wave, etc</a:t>
            </a:r>
            <a:r>
              <a:rPr lang="en-US" sz="2400" dirty="0" smtClean="0">
                <a:solidFill>
                  <a:srgbClr val="800000"/>
                </a:solidFill>
              </a:rPr>
              <a:t>.</a:t>
            </a:r>
            <a:endParaRPr lang="en-US" sz="2400" dirty="0">
              <a:solidFill>
                <a:srgbClr val="800000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1733" y="1657462"/>
            <a:ext cx="343469" cy="343469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561618" y="4747894"/>
            <a:ext cx="4349049" cy="461665"/>
            <a:chOff x="561618" y="4747894"/>
            <a:chExt cx="4349049" cy="461665"/>
          </a:xfrm>
        </p:grpSpPr>
        <p:sp>
          <p:nvSpPr>
            <p:cNvPr id="20" name="TextBox 19"/>
            <p:cNvSpPr txBox="1"/>
            <p:nvPr/>
          </p:nvSpPr>
          <p:spPr>
            <a:xfrm>
              <a:off x="561618" y="4747894"/>
              <a:ext cx="4349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Compare the data of       to p.</a:t>
              </a:r>
              <a:endParaRPr lang="en-US" sz="2400" dirty="0"/>
            </a:p>
          </p:txBody>
        </p:sp>
        <p:graphicFrame>
          <p:nvGraphicFramePr>
            <p:cNvPr id="19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3334892"/>
                </p:ext>
              </p:extLst>
            </p:nvPr>
          </p:nvGraphicFramePr>
          <p:xfrm>
            <a:off x="3288140" y="4790597"/>
            <a:ext cx="369460" cy="369460"/>
          </p:xfrm>
          <a:graphic>
            <a:graphicData uri="http://schemas.openxmlformats.org/presentationml/2006/ole">
              <p:oleObj spid="_x0000_s43030" name="Equation" r:id="rId7" imgW="165100" imgH="165100" progId="">
                <p:embed/>
              </p:oleObj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50111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1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055542"/>
            <a:ext cx="2133600" cy="365125"/>
          </a:xfrm>
        </p:spPr>
        <p:txBody>
          <a:bodyPr/>
          <a:lstStyle/>
          <a:p>
            <a:fld id="{347F0927-C920-2F44-B256-41FB1F735324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311" y="2113340"/>
            <a:ext cx="4401897" cy="33014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8372" y="308791"/>
            <a:ext cx="74556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Recall the original discovery of </a:t>
            </a:r>
            <a:r>
              <a:rPr lang="en-US" sz="2800" u="sng" dirty="0" smtClean="0"/>
              <a:t>Ridge</a:t>
            </a:r>
            <a:r>
              <a:rPr lang="en-US" sz="2800" dirty="0" smtClean="0"/>
              <a:t> by STAR  ---  		J. </a:t>
            </a:r>
            <a:r>
              <a:rPr lang="en-US" sz="2800" dirty="0" err="1" smtClean="0"/>
              <a:t>Putschke</a:t>
            </a:r>
            <a:r>
              <a:rPr lang="en-US" sz="2800" dirty="0" smtClean="0"/>
              <a:t> at QM06 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78090" y="1502592"/>
            <a:ext cx="383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STAR   PRC </a:t>
            </a:r>
            <a:r>
              <a:rPr lang="en-US" sz="2400" b="1" dirty="0" smtClean="0">
                <a:solidFill>
                  <a:srgbClr val="008000"/>
                </a:solidFill>
              </a:rPr>
              <a:t>80</a:t>
            </a:r>
            <a:r>
              <a:rPr lang="en-US" sz="2400" dirty="0" smtClean="0">
                <a:solidFill>
                  <a:srgbClr val="008000"/>
                </a:solidFill>
              </a:rPr>
              <a:t>, 064912 (2009)</a:t>
            </a:r>
            <a:endParaRPr lang="en-US" sz="2400" dirty="0">
              <a:solidFill>
                <a:srgbClr val="008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" y="5439828"/>
            <a:ext cx="2955061" cy="4175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4415" y="5406403"/>
            <a:ext cx="2039934" cy="389987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418373" y="6069245"/>
            <a:ext cx="8023229" cy="523220"/>
            <a:chOff x="418373" y="6069245"/>
            <a:chExt cx="8023229" cy="523220"/>
          </a:xfrm>
        </p:grpSpPr>
        <p:sp>
          <p:nvSpPr>
            <p:cNvPr id="16" name="TextBox 15"/>
            <p:cNvSpPr txBox="1"/>
            <p:nvPr/>
          </p:nvSpPr>
          <p:spPr>
            <a:xfrm>
              <a:off x="418373" y="6069245"/>
              <a:ext cx="80232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So far no LHC data on	           dependence of Ridge. </a:t>
              </a:r>
              <a:endParaRPr lang="en-US" sz="2800" dirty="0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27965" y="6070122"/>
              <a:ext cx="879777" cy="517436"/>
            </a:xfrm>
            <a:prstGeom prst="rect">
              <a:avLst/>
            </a:prstGeom>
          </p:spPr>
        </p:pic>
      </p:grpSp>
      <p:sp>
        <p:nvSpPr>
          <p:cNvPr id="3" name="Rectangle 2"/>
          <p:cNvSpPr/>
          <p:nvPr/>
        </p:nvSpPr>
        <p:spPr>
          <a:xfrm>
            <a:off x="5589799" y="4487050"/>
            <a:ext cx="860612" cy="32587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4834172" y="1625600"/>
            <a:ext cx="4041726" cy="3713739"/>
            <a:chOff x="4834172" y="1625600"/>
            <a:chExt cx="4041726" cy="3713739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34172" y="2253636"/>
              <a:ext cx="4041726" cy="3085703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742200" y="1625600"/>
              <a:ext cx="2944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00FF"/>
                  </a:solidFill>
                </a:rPr>
                <a:t>Identified, un-triggered</a:t>
              </a:r>
              <a:endParaRPr lang="en-US" sz="2000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05239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937" y="1429135"/>
            <a:ext cx="6951980" cy="37973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58900" y="736600"/>
            <a:ext cx="5346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CMS</a:t>
            </a:r>
            <a:r>
              <a:rPr lang="en-US" sz="2800" dirty="0" smtClean="0">
                <a:solidFill>
                  <a:srgbClr val="008000"/>
                </a:solidFill>
              </a:rPr>
              <a:t>  </a:t>
            </a:r>
            <a:r>
              <a:rPr lang="en-US" sz="2000" dirty="0" smtClean="0">
                <a:solidFill>
                  <a:srgbClr val="008000"/>
                </a:solidFill>
              </a:rPr>
              <a:t>JHEP07(2011)076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20301" y="712822"/>
            <a:ext cx="3391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on       dependence 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5640" y="771464"/>
            <a:ext cx="537177" cy="439509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4916106" y="3143711"/>
            <a:ext cx="3274188" cy="3212639"/>
            <a:chOff x="4916106" y="3143711"/>
            <a:chExt cx="3274188" cy="3212639"/>
          </a:xfrm>
        </p:grpSpPr>
        <p:sp>
          <p:nvSpPr>
            <p:cNvPr id="15" name="TextBox 14"/>
            <p:cNvSpPr txBox="1"/>
            <p:nvPr/>
          </p:nvSpPr>
          <p:spPr>
            <a:xfrm>
              <a:off x="4916106" y="5402243"/>
              <a:ext cx="327418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Ridge is suppressed at high trigger </a:t>
              </a:r>
              <a:r>
                <a:rPr lang="en-US" sz="2800" dirty="0" err="1" smtClean="0"/>
                <a:t>p</a:t>
              </a:r>
              <a:r>
                <a:rPr lang="en-US" sz="2800" baseline="-25000" dirty="0" err="1" smtClean="0"/>
                <a:t>T</a:t>
              </a:r>
              <a:r>
                <a:rPr lang="en-US" sz="2800" dirty="0" smtClean="0"/>
                <a:t>.</a:t>
              </a:r>
              <a:endParaRPr lang="en-US" sz="2800" dirty="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5344551" y="3143711"/>
              <a:ext cx="2078978" cy="994622"/>
              <a:chOff x="5344551" y="3143711"/>
              <a:chExt cx="2078978" cy="994622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5344551" y="3143711"/>
                <a:ext cx="2078978" cy="99462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Down Arrow 6"/>
              <p:cNvSpPr/>
              <p:nvPr/>
            </p:nvSpPr>
            <p:spPr>
              <a:xfrm>
                <a:off x="6963510" y="3463412"/>
                <a:ext cx="195380" cy="479550"/>
              </a:xfrm>
              <a:prstGeom prst="downArrow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2108200" y="1429135"/>
            <a:ext cx="4953000" cy="3797300"/>
            <a:chOff x="2108200" y="1429135"/>
            <a:chExt cx="4953000" cy="3797300"/>
          </a:xfrm>
        </p:grpSpPr>
        <p:sp>
          <p:nvSpPr>
            <p:cNvPr id="12" name="Donut 11"/>
            <p:cNvSpPr/>
            <p:nvPr/>
          </p:nvSpPr>
          <p:spPr>
            <a:xfrm>
              <a:off x="2108200" y="1429135"/>
              <a:ext cx="2032000" cy="602865"/>
            </a:xfrm>
            <a:prstGeom prst="donut">
              <a:avLst>
                <a:gd name="adj" fmla="val 0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Donut 12"/>
            <p:cNvSpPr/>
            <p:nvPr/>
          </p:nvSpPr>
          <p:spPr>
            <a:xfrm>
              <a:off x="5372100" y="4744605"/>
              <a:ext cx="1689100" cy="481830"/>
            </a:xfrm>
            <a:prstGeom prst="donut">
              <a:avLst>
                <a:gd name="adj" fmla="val 0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Donut 15"/>
            <p:cNvSpPr/>
            <p:nvPr/>
          </p:nvSpPr>
          <p:spPr>
            <a:xfrm>
              <a:off x="2298700" y="4744605"/>
              <a:ext cx="1689100" cy="481830"/>
            </a:xfrm>
            <a:prstGeom prst="donut">
              <a:avLst>
                <a:gd name="adj" fmla="val 0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0057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52346" y="934088"/>
            <a:ext cx="4174024" cy="3807502"/>
            <a:chOff x="479569" y="1725077"/>
            <a:chExt cx="4174024" cy="3807502"/>
          </a:xfrm>
        </p:grpSpPr>
        <p:sp>
          <p:nvSpPr>
            <p:cNvPr id="3" name="Oval 2"/>
            <p:cNvSpPr/>
            <p:nvPr/>
          </p:nvSpPr>
          <p:spPr>
            <a:xfrm>
              <a:off x="1056827" y="1829392"/>
              <a:ext cx="3596766" cy="370318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79569" y="1725077"/>
              <a:ext cx="8525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0-5% c</a:t>
              </a:r>
              <a:endParaRPr lang="en-US" dirty="0"/>
            </a:p>
          </p:txBody>
        </p:sp>
      </p:grpSp>
      <p:sp>
        <p:nvSpPr>
          <p:cNvPr id="4" name="Right Triangle 3"/>
          <p:cNvSpPr/>
          <p:nvPr/>
        </p:nvSpPr>
        <p:spPr>
          <a:xfrm rot="20541244" flipH="1">
            <a:off x="3937455" y="2542925"/>
            <a:ext cx="663121" cy="268900"/>
          </a:xfrm>
          <a:prstGeom prst="rtTriangl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 rot="13525437">
            <a:off x="2980117" y="1441426"/>
            <a:ext cx="1081444" cy="1514240"/>
          </a:xfrm>
          <a:prstGeom prst="triangl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2942305" y="703255"/>
            <a:ext cx="4842268" cy="2059383"/>
            <a:chOff x="2942305" y="703255"/>
            <a:chExt cx="4842268" cy="2059383"/>
          </a:xfrm>
        </p:grpSpPr>
        <p:cxnSp>
          <p:nvCxnSpPr>
            <p:cNvPr id="6" name="Straight Arrow Connector 5"/>
            <p:cNvCxnSpPr/>
            <p:nvPr/>
          </p:nvCxnSpPr>
          <p:spPr>
            <a:xfrm flipV="1">
              <a:off x="2942305" y="1164920"/>
              <a:ext cx="1765462" cy="159771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187807" y="703255"/>
              <a:ext cx="35967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hard </a:t>
              </a:r>
              <a:r>
                <a:rPr lang="en-US" sz="2400" dirty="0" err="1" smtClean="0"/>
                <a:t>parton</a:t>
              </a:r>
              <a:r>
                <a:rPr lang="en-US" sz="2400" dirty="0" smtClean="0"/>
                <a:t> from interior</a:t>
              </a:r>
              <a:endParaRPr lang="en-US" sz="24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187807" y="1322073"/>
            <a:ext cx="1743418" cy="724777"/>
            <a:chOff x="4187807" y="1322073"/>
            <a:chExt cx="1743418" cy="724777"/>
          </a:xfrm>
        </p:grpSpPr>
        <p:cxnSp>
          <p:nvCxnSpPr>
            <p:cNvPr id="14" name="Straight Arrow Connector 13"/>
            <p:cNvCxnSpPr>
              <a:endCxn id="21" idx="1"/>
            </p:cNvCxnSpPr>
            <p:nvPr/>
          </p:nvCxnSpPr>
          <p:spPr>
            <a:xfrm flipV="1">
              <a:off x="4187807" y="1506739"/>
              <a:ext cx="437925" cy="13538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4625732" y="1322073"/>
              <a:ext cx="1305493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l</a:t>
              </a:r>
              <a:r>
                <a:rPr lang="en-US" dirty="0" smtClean="0">
                  <a:solidFill>
                    <a:srgbClr val="0000FF"/>
                  </a:solidFill>
                </a:rPr>
                <a:t>ow trigger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84477" y="1611476"/>
              <a:ext cx="532124" cy="435374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/>
        </p:nvGrpSpPr>
        <p:grpSpPr>
          <a:xfrm>
            <a:off x="4005287" y="1541474"/>
            <a:ext cx="4681513" cy="1361064"/>
            <a:chOff x="4005287" y="2359884"/>
            <a:chExt cx="4681513" cy="1361064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4005287" y="2610880"/>
              <a:ext cx="2122536" cy="111006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324480" y="2359884"/>
              <a:ext cx="236232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hard </a:t>
              </a:r>
              <a:r>
                <a:rPr lang="en-US" sz="2400" dirty="0" err="1"/>
                <a:t>parton</a:t>
              </a:r>
              <a:r>
                <a:rPr lang="en-US" sz="2400" dirty="0"/>
                <a:t> from </a:t>
              </a:r>
              <a:r>
                <a:rPr lang="en-US" sz="2400" dirty="0" smtClean="0"/>
                <a:t>near the surface</a:t>
              </a:r>
              <a:endParaRPr lang="en-US" sz="2400" dirty="0"/>
            </a:p>
            <a:p>
              <a:endParaRPr lang="en-US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688537" y="2299439"/>
            <a:ext cx="2184701" cy="609067"/>
            <a:chOff x="4715760" y="3117071"/>
            <a:chExt cx="2184701" cy="609067"/>
          </a:xfrm>
        </p:grpSpPr>
        <p:cxnSp>
          <p:nvCxnSpPr>
            <p:cNvPr id="19" name="Straight Arrow Connector 18"/>
            <p:cNvCxnSpPr/>
            <p:nvPr/>
          </p:nvCxnSpPr>
          <p:spPr>
            <a:xfrm flipV="1">
              <a:off x="4715760" y="3117071"/>
              <a:ext cx="923614" cy="257536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5157991" y="3347966"/>
              <a:ext cx="14387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h</a:t>
              </a:r>
              <a:r>
                <a:rPr lang="en-US" dirty="0" smtClean="0">
                  <a:solidFill>
                    <a:srgbClr val="0000FF"/>
                  </a:solidFill>
                </a:rPr>
                <a:t>igh trigger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94831" y="3312441"/>
              <a:ext cx="505630" cy="413697"/>
            </a:xfrm>
            <a:prstGeom prst="rect">
              <a:avLst/>
            </a:prstGeom>
          </p:spPr>
        </p:pic>
      </p:grpSp>
      <p:sp>
        <p:nvSpPr>
          <p:cNvPr id="31" name="TextBox 30"/>
          <p:cNvSpPr txBox="1"/>
          <p:nvPr/>
        </p:nvSpPr>
        <p:spPr>
          <a:xfrm>
            <a:off x="1304913" y="108988"/>
            <a:ext cx="3996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Transverse plane</a:t>
            </a:r>
            <a:endParaRPr lang="en-US" sz="2800" dirty="0">
              <a:solidFill>
                <a:srgbClr val="0000FF"/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3731848" y="2168017"/>
            <a:ext cx="4764229" cy="1678263"/>
            <a:chOff x="3731848" y="2168017"/>
            <a:chExt cx="4764229" cy="1678263"/>
          </a:xfrm>
        </p:grpSpPr>
        <p:sp>
          <p:nvSpPr>
            <p:cNvPr id="40" name="TextBox 39"/>
            <p:cNvSpPr txBox="1"/>
            <p:nvPr/>
          </p:nvSpPr>
          <p:spPr>
            <a:xfrm>
              <a:off x="5130768" y="3015283"/>
              <a:ext cx="33653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Energy loss enhances thermal </a:t>
              </a:r>
              <a:r>
                <a:rPr lang="en-US" sz="2400" dirty="0" err="1" smtClean="0">
                  <a:solidFill>
                    <a:srgbClr val="FF0000"/>
                  </a:solidFill>
                </a:rPr>
                <a:t>partons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 flipV="1">
              <a:off x="3731848" y="2168017"/>
              <a:ext cx="1288173" cy="135248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 flipV="1">
              <a:off x="4514985" y="2670453"/>
              <a:ext cx="505036" cy="44464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2849569" y="3211511"/>
            <a:ext cx="6165019" cy="1551775"/>
            <a:chOff x="2849569" y="3211511"/>
            <a:chExt cx="6165019" cy="1551775"/>
          </a:xfrm>
        </p:grpSpPr>
        <p:grpSp>
          <p:nvGrpSpPr>
            <p:cNvPr id="18" name="Group 17"/>
            <p:cNvGrpSpPr/>
            <p:nvPr/>
          </p:nvGrpSpPr>
          <p:grpSpPr>
            <a:xfrm>
              <a:off x="2849569" y="3211511"/>
              <a:ext cx="1621309" cy="1486613"/>
              <a:chOff x="2849569" y="3211511"/>
              <a:chExt cx="1621309" cy="1486613"/>
            </a:xfrm>
          </p:grpSpPr>
          <p:sp>
            <p:nvSpPr>
              <p:cNvPr id="7" name="Isosceles Triangle 6"/>
              <p:cNvSpPr/>
              <p:nvPr/>
            </p:nvSpPr>
            <p:spPr>
              <a:xfrm rot="18877817">
                <a:off x="2975727" y="3085353"/>
                <a:ext cx="1077853" cy="1330169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Arrow Connector 9"/>
              <p:cNvCxnSpPr>
                <a:stCxn id="7" idx="0"/>
              </p:cNvCxnSpPr>
              <p:nvPr/>
            </p:nvCxnSpPr>
            <p:spPr>
              <a:xfrm>
                <a:off x="3041343" y="3283196"/>
                <a:ext cx="1398316" cy="137932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Down Arrow 15"/>
              <p:cNvSpPr/>
              <p:nvPr/>
            </p:nvSpPr>
            <p:spPr>
              <a:xfrm rot="19941182">
                <a:off x="3639589" y="4263623"/>
                <a:ext cx="294258" cy="434501"/>
              </a:xfrm>
              <a:prstGeom prst="downArrow">
                <a:avLst/>
              </a:prstGeom>
              <a:solidFill>
                <a:srgbClr val="80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Down Arrow 31"/>
              <p:cNvSpPr/>
              <p:nvPr/>
            </p:nvSpPr>
            <p:spPr>
              <a:xfrm rot="18550555">
                <a:off x="4106499" y="3880324"/>
                <a:ext cx="294258" cy="434501"/>
              </a:xfrm>
              <a:prstGeom prst="downArrow">
                <a:avLst/>
              </a:prstGeom>
              <a:solidFill>
                <a:srgbClr val="80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4731887" y="3932289"/>
              <a:ext cx="428270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800000"/>
                  </a:solidFill>
                </a:rPr>
                <a:t>Ridge comes from the enhanced thermal </a:t>
              </a:r>
              <a:r>
                <a:rPr lang="en-US" sz="2400" dirty="0" err="1" smtClean="0">
                  <a:solidFill>
                    <a:srgbClr val="800000"/>
                  </a:solidFill>
                </a:rPr>
                <a:t>partons</a:t>
              </a:r>
              <a:endParaRPr lang="en-US" sz="2400" dirty="0">
                <a:solidFill>
                  <a:srgbClr val="800000"/>
                </a:solidFill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20730" y="5870914"/>
            <a:ext cx="8669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Jets and Ridges are in all events, whether triggered or not. </a:t>
            </a:r>
            <a:endParaRPr lang="en-US" sz="2800" dirty="0"/>
          </a:p>
        </p:txBody>
      </p:sp>
      <p:grpSp>
        <p:nvGrpSpPr>
          <p:cNvPr id="38" name="Group 37"/>
          <p:cNvGrpSpPr/>
          <p:nvPr/>
        </p:nvGrpSpPr>
        <p:grpSpPr>
          <a:xfrm>
            <a:off x="1096443" y="5347694"/>
            <a:ext cx="6221096" cy="523220"/>
            <a:chOff x="1096443" y="5347694"/>
            <a:chExt cx="6221096" cy="523220"/>
          </a:xfrm>
        </p:grpSpPr>
        <p:sp>
          <p:nvSpPr>
            <p:cNvPr id="28" name="TextBox 27"/>
            <p:cNvSpPr txBox="1"/>
            <p:nvPr/>
          </p:nvSpPr>
          <p:spPr>
            <a:xfrm>
              <a:off x="1304913" y="5347694"/>
              <a:ext cx="60126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 </a:t>
              </a:r>
              <a:r>
                <a:rPr lang="en-US" sz="2800" dirty="0" smtClean="0">
                  <a:solidFill>
                    <a:srgbClr val="3366FF"/>
                  </a:solidFill>
                </a:rPr>
                <a:t>and       are in the Ridge with higher T</a:t>
              </a:r>
              <a:endParaRPr lang="en-US" sz="2800" dirty="0">
                <a:solidFill>
                  <a:srgbClr val="3366FF"/>
                </a:solidFill>
              </a:endParaRPr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89744" y="5454108"/>
              <a:ext cx="358314" cy="358314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96443" y="5454108"/>
              <a:ext cx="277871" cy="416806"/>
            </a:xfrm>
            <a:prstGeom prst="rect">
              <a:avLst/>
            </a:prstGeom>
          </p:spPr>
        </p:pic>
      </p:grpSp>
      <p:grpSp>
        <p:nvGrpSpPr>
          <p:cNvPr id="46" name="Group 45"/>
          <p:cNvGrpSpPr/>
          <p:nvPr/>
        </p:nvGrpSpPr>
        <p:grpSpPr>
          <a:xfrm>
            <a:off x="3731848" y="4821473"/>
            <a:ext cx="5282740" cy="474658"/>
            <a:chOff x="3731848" y="4821473"/>
            <a:chExt cx="5282740" cy="474658"/>
          </a:xfrm>
        </p:grpSpPr>
        <p:sp>
          <p:nvSpPr>
            <p:cNvPr id="41" name="TextBox 40"/>
            <p:cNvSpPr txBox="1"/>
            <p:nvPr/>
          </p:nvSpPr>
          <p:spPr>
            <a:xfrm>
              <a:off x="3731848" y="4834466"/>
              <a:ext cx="4827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CF1419"/>
                  </a:solidFill>
                </a:rPr>
                <a:t>Thus ridge yield is suppressed at high </a:t>
              </a:r>
              <a:endParaRPr lang="en-US" sz="2400" dirty="0">
                <a:solidFill>
                  <a:srgbClr val="CF1419"/>
                </a:solidFill>
              </a:endParaRPr>
            </a:p>
          </p:txBody>
        </p:sp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34451" y="4821473"/>
              <a:ext cx="580137" cy="4746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93567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1370294" y="768731"/>
            <a:ext cx="2807433" cy="2790828"/>
          </a:xfrm>
          <a:prstGeom prst="ellipse">
            <a:avLst/>
          </a:prstGeom>
          <a:solidFill>
            <a:srgbClr val="A1C5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2032203" y="1167070"/>
            <a:ext cx="2663562" cy="1277806"/>
            <a:chOff x="2032203" y="1167070"/>
            <a:chExt cx="2663562" cy="1277806"/>
          </a:xfrm>
        </p:grpSpPr>
        <p:cxnSp>
          <p:nvCxnSpPr>
            <p:cNvPr id="28" name="Straight Arrow Connector 27"/>
            <p:cNvCxnSpPr/>
            <p:nvPr/>
          </p:nvCxnSpPr>
          <p:spPr>
            <a:xfrm flipV="1">
              <a:off x="3459158" y="1167070"/>
              <a:ext cx="1236607" cy="57928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>
              <a:off x="2032203" y="1770425"/>
              <a:ext cx="1412072" cy="674451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5213803" y="492991"/>
            <a:ext cx="36012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For every hard </a:t>
            </a:r>
            <a:r>
              <a:rPr lang="en-US" sz="2400" dirty="0" err="1" smtClean="0"/>
              <a:t>parton</a:t>
            </a:r>
            <a:r>
              <a:rPr lang="en-US" sz="2400" dirty="0" smtClean="0"/>
              <a:t> that emerges, </a:t>
            </a:r>
            <a:r>
              <a:rPr lang="en-US" sz="2400" smtClean="0"/>
              <a:t>there may </a:t>
            </a:r>
            <a:r>
              <a:rPr lang="en-US" sz="2400" dirty="0" smtClean="0"/>
              <a:t>be a partner </a:t>
            </a:r>
            <a:r>
              <a:rPr lang="en-US" sz="2400" smtClean="0"/>
              <a:t>that traverses </a:t>
            </a:r>
            <a:r>
              <a:rPr lang="en-US" sz="2400" dirty="0" smtClean="0"/>
              <a:t>the whole medium without emerging.</a:t>
            </a:r>
            <a:endParaRPr lang="en-US" sz="2400" dirty="0"/>
          </a:p>
        </p:txBody>
      </p:sp>
      <p:grpSp>
        <p:nvGrpSpPr>
          <p:cNvPr id="10" name="Group 9"/>
          <p:cNvGrpSpPr/>
          <p:nvPr/>
        </p:nvGrpSpPr>
        <p:grpSpPr>
          <a:xfrm>
            <a:off x="998970" y="1167070"/>
            <a:ext cx="7370330" cy="4337909"/>
            <a:chOff x="998970" y="1167070"/>
            <a:chExt cx="7370330" cy="4337909"/>
          </a:xfrm>
        </p:grpSpPr>
        <p:grpSp>
          <p:nvGrpSpPr>
            <p:cNvPr id="4" name="Group 3"/>
            <p:cNvGrpSpPr/>
            <p:nvPr/>
          </p:nvGrpSpPr>
          <p:grpSpPr>
            <a:xfrm>
              <a:off x="998970" y="1167070"/>
              <a:ext cx="7370330" cy="4337909"/>
              <a:chOff x="998970" y="1167070"/>
              <a:chExt cx="7370330" cy="4337909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084686" y="1167070"/>
                <a:ext cx="1625136" cy="2180857"/>
                <a:chOff x="2084686" y="1167070"/>
                <a:chExt cx="1625136" cy="2180857"/>
              </a:xfrm>
            </p:grpSpPr>
            <p:cxnSp>
              <p:nvCxnSpPr>
                <p:cNvPr id="18" name="Straight Arrow Connector 17"/>
                <p:cNvCxnSpPr/>
                <p:nvPr/>
              </p:nvCxnSpPr>
              <p:spPr>
                <a:xfrm flipH="1">
                  <a:off x="2729883" y="2988629"/>
                  <a:ext cx="829540" cy="233961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Arrow Connector 4"/>
                <p:cNvCxnSpPr/>
                <p:nvPr/>
              </p:nvCxnSpPr>
              <p:spPr>
                <a:xfrm flipV="1">
                  <a:off x="2648679" y="1559792"/>
                  <a:ext cx="375995" cy="158759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Arrow Connector 5"/>
                <p:cNvCxnSpPr/>
                <p:nvPr/>
              </p:nvCxnSpPr>
              <p:spPr>
                <a:xfrm flipH="1">
                  <a:off x="2155707" y="1718551"/>
                  <a:ext cx="64495" cy="350943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Arrow Connector 6"/>
                <p:cNvCxnSpPr/>
                <p:nvPr/>
              </p:nvCxnSpPr>
              <p:spPr>
                <a:xfrm flipV="1">
                  <a:off x="3396319" y="1167070"/>
                  <a:ext cx="246659" cy="392723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Arrow Connector 7"/>
                <p:cNvCxnSpPr/>
                <p:nvPr/>
              </p:nvCxnSpPr>
              <p:spPr>
                <a:xfrm flipV="1">
                  <a:off x="3105879" y="2175751"/>
                  <a:ext cx="603943" cy="1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Arrow Connector 12"/>
                <p:cNvCxnSpPr/>
                <p:nvPr/>
              </p:nvCxnSpPr>
              <p:spPr>
                <a:xfrm flipH="1">
                  <a:off x="2272685" y="2610252"/>
                  <a:ext cx="152401" cy="737675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Arrow Connector 13"/>
                <p:cNvCxnSpPr/>
                <p:nvPr/>
              </p:nvCxnSpPr>
              <p:spPr>
                <a:xfrm flipH="1" flipV="1">
                  <a:off x="2729882" y="2470571"/>
                  <a:ext cx="375998" cy="139681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Arrow Connector 16"/>
                <p:cNvCxnSpPr/>
                <p:nvPr/>
              </p:nvCxnSpPr>
              <p:spPr>
                <a:xfrm flipH="1" flipV="1">
                  <a:off x="2084686" y="1216834"/>
                  <a:ext cx="375998" cy="139681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" name="TextBox 33"/>
              <p:cNvSpPr txBox="1"/>
              <p:nvPr/>
            </p:nvSpPr>
            <p:spPr>
              <a:xfrm>
                <a:off x="998970" y="4119984"/>
                <a:ext cx="7370330" cy="13849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There can be many </a:t>
                </a:r>
                <a:r>
                  <a:rPr lang="en-US" sz="2800" dirty="0" err="1" smtClean="0">
                    <a:solidFill>
                      <a:srgbClr val="FF0000"/>
                    </a:solidFill>
                  </a:rPr>
                  <a:t>semihard</a:t>
                </a:r>
                <a:r>
                  <a:rPr lang="en-US" sz="28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2800" dirty="0" err="1" smtClean="0">
                    <a:solidFill>
                      <a:srgbClr val="FF0000"/>
                    </a:solidFill>
                  </a:rPr>
                  <a:t>partons</a:t>
                </a:r>
                <a:r>
                  <a:rPr lang="en-US" sz="2800" dirty="0" smtClean="0">
                    <a:solidFill>
                      <a:srgbClr val="FF0000"/>
                    </a:solidFill>
                  </a:rPr>
                  <a:t>, copiously produced at LHC, that can alter the thermal description throughout the evolution.</a:t>
                </a:r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20" name="Straight Arrow Connector 19"/>
            <p:cNvCxnSpPr/>
            <p:nvPr/>
          </p:nvCxnSpPr>
          <p:spPr>
            <a:xfrm flipV="1">
              <a:off x="3592845" y="2788090"/>
              <a:ext cx="751991" cy="20054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>
          <a:xfrm>
            <a:off x="4988206" y="2550435"/>
            <a:ext cx="382679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The energy-losing processes take time, since </a:t>
            </a:r>
            <a:r>
              <a:rPr lang="en-US" sz="2400" dirty="0" err="1" smtClean="0">
                <a:solidFill>
                  <a:srgbClr val="0000FF"/>
                </a:solidFill>
              </a:rPr>
              <a:t>partons</a:t>
            </a:r>
            <a:r>
              <a:rPr lang="en-US" sz="2400" dirty="0" smtClean="0">
                <a:solidFill>
                  <a:srgbClr val="0000FF"/>
                </a:solidFill>
              </a:rPr>
              <a:t> can take  10 </a:t>
            </a:r>
            <a:r>
              <a:rPr lang="en-US" sz="2400" dirty="0" err="1" smtClean="0">
                <a:solidFill>
                  <a:srgbClr val="0000FF"/>
                </a:solidFill>
              </a:rPr>
              <a:t>fm</a:t>
            </a:r>
            <a:r>
              <a:rPr lang="en-US" sz="2400" dirty="0" smtClean="0">
                <a:solidFill>
                  <a:srgbClr val="0000FF"/>
                </a:solidFill>
              </a:rPr>
              <a:t>/c to traverse …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3370" y="5633754"/>
            <a:ext cx="804343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Hard and soft processes are intricately mixed.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1628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28134" y="533400"/>
            <a:ext cx="80348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 smtClean="0">
                <a:solidFill>
                  <a:srgbClr val="0000FF"/>
                </a:solidFill>
              </a:rPr>
              <a:t>Outline</a:t>
            </a:r>
            <a:r>
              <a:rPr lang="en-US" sz="3600" dirty="0" smtClean="0">
                <a:solidFill>
                  <a:srgbClr val="0000FF"/>
                </a:solidFill>
              </a:rPr>
              <a:t>       </a:t>
            </a:r>
            <a:r>
              <a:rPr lang="en-US" sz="3600" u="sng" dirty="0" smtClean="0">
                <a:solidFill>
                  <a:srgbClr val="0000FF"/>
                </a:solidFill>
              </a:rPr>
              <a:t>Nature of this talk</a:t>
            </a:r>
          </a:p>
          <a:p>
            <a:endParaRPr lang="en-US" sz="3600" dirty="0">
              <a:solidFill>
                <a:srgbClr val="0000FF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3600" dirty="0" smtClean="0">
                <a:solidFill>
                  <a:srgbClr val="0000FF"/>
                </a:solidFill>
              </a:rPr>
              <a:t>Mostly data</a:t>
            </a:r>
            <a:endParaRPr lang="en-US" sz="3600" dirty="0">
              <a:solidFill>
                <a:srgbClr val="0000FF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3600" dirty="0" smtClean="0">
                <a:solidFill>
                  <a:srgbClr val="0000FF"/>
                </a:solidFill>
              </a:rPr>
              <a:t>Search for simplicity and regularity</a:t>
            </a:r>
          </a:p>
          <a:p>
            <a:pPr marL="342900" indent="-342900">
              <a:buFont typeface="Arial"/>
              <a:buChar char="•"/>
            </a:pPr>
            <a:r>
              <a:rPr lang="en-US" sz="3600" dirty="0" smtClean="0">
                <a:solidFill>
                  <a:srgbClr val="0000FF"/>
                </a:solidFill>
              </a:rPr>
              <a:t>Not much theory</a:t>
            </a:r>
            <a:endParaRPr lang="en-US" sz="3600" dirty="0">
              <a:solidFill>
                <a:srgbClr val="0000FF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3600" dirty="0" smtClean="0">
                <a:solidFill>
                  <a:srgbClr val="0000FF"/>
                </a:solidFill>
              </a:rPr>
              <a:t>Implications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420427" y="5142978"/>
            <a:ext cx="6622905" cy="1395414"/>
            <a:chOff x="1420427" y="5142978"/>
            <a:chExt cx="6622905" cy="1395414"/>
          </a:xfrm>
        </p:grpSpPr>
        <p:sp>
          <p:nvSpPr>
            <p:cNvPr id="2" name="Rectangle 1"/>
            <p:cNvSpPr/>
            <p:nvPr/>
          </p:nvSpPr>
          <p:spPr>
            <a:xfrm>
              <a:off x="1420427" y="5142978"/>
              <a:ext cx="5974150" cy="1395414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642531" y="5280627"/>
              <a:ext cx="640080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Work done in collaboration with </a:t>
              </a:r>
            </a:p>
            <a:p>
              <a:r>
                <a:rPr lang="en-US" sz="3200" dirty="0"/>
                <a:t>	</a:t>
              </a:r>
              <a:r>
                <a:rPr lang="en-US" sz="3200" dirty="0" err="1" smtClean="0"/>
                <a:t>Lilin</a:t>
              </a:r>
              <a:r>
                <a:rPr lang="en-US" sz="3200" dirty="0" smtClean="0"/>
                <a:t> Zhu (Sichuan University)</a:t>
              </a:r>
              <a:endParaRPr lang="en-US" sz="3200" dirty="0"/>
            </a:p>
          </p:txBody>
        </p:sp>
      </p:grpSp>
      <p:cxnSp>
        <p:nvCxnSpPr>
          <p:cNvPr id="8" name="Straight Connector 7"/>
          <p:cNvCxnSpPr/>
          <p:nvPr/>
        </p:nvCxnSpPr>
        <p:spPr>
          <a:xfrm flipV="1">
            <a:off x="821068" y="718350"/>
            <a:ext cx="1257260" cy="513108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270485" y="3949720"/>
            <a:ext cx="69017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m</a:t>
            </a:r>
            <a:r>
              <a:rPr lang="en-US" sz="2800" smtClean="0">
                <a:solidFill>
                  <a:srgbClr val="FF0000"/>
                </a:solidFill>
              </a:rPr>
              <a:t>ore </a:t>
            </a:r>
            <a:r>
              <a:rPr lang="en-US" sz="2800" dirty="0" smtClean="0">
                <a:solidFill>
                  <a:srgbClr val="FF0000"/>
                </a:solidFill>
              </a:rPr>
              <a:t>far-reaching than </a:t>
            </a:r>
            <a:r>
              <a:rPr lang="en-US" sz="2800" dirty="0" err="1" smtClean="0">
                <a:solidFill>
                  <a:srgbClr val="FF0000"/>
                </a:solidFill>
              </a:rPr>
              <a:t>φ</a:t>
            </a:r>
            <a:r>
              <a:rPr lang="en-US" sz="2800" dirty="0" smtClean="0">
                <a:solidFill>
                  <a:srgbClr val="FF0000"/>
                </a:solidFill>
              </a:rPr>
              <a:t> and </a:t>
            </a:r>
            <a:r>
              <a:rPr lang="en-US" sz="2800" dirty="0" err="1" smtClean="0">
                <a:solidFill>
                  <a:srgbClr val="FF0000"/>
                </a:solidFill>
              </a:rPr>
              <a:t>Ω</a:t>
            </a:r>
            <a:r>
              <a:rPr lang="en-US" sz="2800" dirty="0" smtClean="0">
                <a:solidFill>
                  <a:srgbClr val="FF0000"/>
                </a:solidFill>
              </a:rPr>
              <a:t> themselves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42148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06282" y="2475743"/>
            <a:ext cx="5939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Ridge-tsunami analogy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7843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FE491-3AF2-3F4B-BF4C-25E6C496DF47}" type="slidenum">
              <a:rPr lang="en-US"/>
              <a:pPr/>
              <a:t>21</a:t>
            </a:fld>
            <a:endParaRPr lang="en-US"/>
          </a:p>
        </p:txBody>
      </p:sp>
      <p:pic>
        <p:nvPicPr>
          <p:cNvPr id="2201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596900"/>
            <a:ext cx="6400800" cy="486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892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6178999" y="2690399"/>
            <a:ext cx="2015132" cy="1562787"/>
            <a:chOff x="6178999" y="2690399"/>
            <a:chExt cx="2015132" cy="1562787"/>
          </a:xfrm>
        </p:grpSpPr>
        <p:sp>
          <p:nvSpPr>
            <p:cNvPr id="11" name="Isosceles Triangle 10"/>
            <p:cNvSpPr/>
            <p:nvPr/>
          </p:nvSpPr>
          <p:spPr>
            <a:xfrm rot="6068416">
              <a:off x="6922880" y="2981934"/>
              <a:ext cx="1066452" cy="1476051"/>
            </a:xfrm>
            <a:prstGeom prst="triangle">
              <a:avLst>
                <a:gd name="adj" fmla="val 48614"/>
              </a:avLst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545" name="Text Box 17"/>
            <p:cNvSpPr txBox="1">
              <a:spLocks noChangeArrowheads="1"/>
            </p:cNvSpPr>
            <p:nvPr/>
          </p:nvSpPr>
          <p:spPr bwMode="auto">
            <a:xfrm>
              <a:off x="6324600" y="2690399"/>
              <a:ext cx="457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/>
                <a:t>A</a:t>
              </a:r>
            </a:p>
          </p:txBody>
        </p:sp>
        <p:sp>
          <p:nvSpPr>
            <p:cNvPr id="150546" name="Text Box 18"/>
            <p:cNvSpPr txBox="1">
              <a:spLocks noChangeArrowheads="1"/>
            </p:cNvSpPr>
            <p:nvPr/>
          </p:nvSpPr>
          <p:spPr bwMode="auto">
            <a:xfrm>
              <a:off x="6178999" y="3854221"/>
              <a:ext cx="374201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/>
                <a:t>B</a:t>
              </a:r>
            </a:p>
          </p:txBody>
        </p:sp>
        <p:sp>
          <p:nvSpPr>
            <p:cNvPr id="150548" name="AutoShape 20"/>
            <p:cNvSpPr>
              <a:spLocks noChangeArrowheads="1"/>
            </p:cNvSpPr>
            <p:nvPr/>
          </p:nvSpPr>
          <p:spPr bwMode="auto">
            <a:xfrm rot="15016651">
              <a:off x="6557954" y="2793998"/>
              <a:ext cx="381000" cy="2286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549" name="AutoShape 21"/>
            <p:cNvSpPr>
              <a:spLocks noChangeArrowheads="1"/>
            </p:cNvSpPr>
            <p:nvPr/>
          </p:nvSpPr>
          <p:spPr bwMode="auto">
            <a:xfrm rot="14830244">
              <a:off x="6383560" y="3812129"/>
              <a:ext cx="381000" cy="182385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38DE9-1F3D-DD43-BE2A-7056BDAD5EB3}" type="slidenum">
              <a:rPr lang="en-US"/>
              <a:pPr/>
              <a:t>22</a:t>
            </a:fld>
            <a:endParaRPr lang="en-US"/>
          </a:p>
        </p:txBody>
      </p:sp>
      <p:pic>
        <p:nvPicPr>
          <p:cNvPr id="150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5054600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grpSp>
        <p:nvGrpSpPr>
          <p:cNvPr id="150531" name="Group 3"/>
          <p:cNvGrpSpPr>
            <a:grpSpLocks/>
          </p:cNvGrpSpPr>
          <p:nvPr/>
        </p:nvGrpSpPr>
        <p:grpSpPr bwMode="auto">
          <a:xfrm>
            <a:off x="7162800" y="990600"/>
            <a:ext cx="1600200" cy="2195513"/>
            <a:chOff x="4512" y="624"/>
            <a:chExt cx="1008" cy="1383"/>
          </a:xfrm>
        </p:grpSpPr>
        <p:sp>
          <p:nvSpPr>
            <p:cNvPr id="150532" name="Line 4"/>
            <p:cNvSpPr>
              <a:spLocks noChangeShapeType="1"/>
            </p:cNvSpPr>
            <p:nvPr/>
          </p:nvSpPr>
          <p:spPr bwMode="auto">
            <a:xfrm flipV="1">
              <a:off x="4944" y="816"/>
              <a:ext cx="288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533" name="Line 5"/>
            <p:cNvSpPr>
              <a:spLocks noChangeShapeType="1"/>
            </p:cNvSpPr>
            <p:nvPr/>
          </p:nvSpPr>
          <p:spPr bwMode="auto">
            <a:xfrm flipH="1" flipV="1">
              <a:off x="4608" y="1728"/>
              <a:ext cx="33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534" name="Text Box 6"/>
            <p:cNvSpPr txBox="1">
              <a:spLocks noChangeArrowheads="1"/>
            </p:cNvSpPr>
            <p:nvPr/>
          </p:nvSpPr>
          <p:spPr bwMode="auto">
            <a:xfrm>
              <a:off x="5280" y="624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z</a:t>
              </a:r>
            </a:p>
          </p:txBody>
        </p:sp>
        <p:sp>
          <p:nvSpPr>
            <p:cNvPr id="150535" name="Text Box 7"/>
            <p:cNvSpPr txBox="1">
              <a:spLocks noChangeArrowheads="1"/>
            </p:cNvSpPr>
            <p:nvPr/>
          </p:nvSpPr>
          <p:spPr bwMode="auto">
            <a:xfrm>
              <a:off x="4512" y="1776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x</a:t>
              </a:r>
            </a:p>
          </p:txBody>
        </p:sp>
      </p:grpSp>
      <p:grpSp>
        <p:nvGrpSpPr>
          <p:cNvPr id="150541" name="Group 13"/>
          <p:cNvGrpSpPr>
            <a:grpSpLocks/>
          </p:cNvGrpSpPr>
          <p:nvPr/>
        </p:nvGrpSpPr>
        <p:grpSpPr bwMode="auto">
          <a:xfrm>
            <a:off x="7239000" y="3352800"/>
            <a:ext cx="1600200" cy="914400"/>
            <a:chOff x="4560" y="2112"/>
            <a:chExt cx="1008" cy="576"/>
          </a:xfrm>
        </p:grpSpPr>
        <p:sp>
          <p:nvSpPr>
            <p:cNvPr id="150542" name="Text Box 14"/>
            <p:cNvSpPr txBox="1">
              <a:spLocks noChangeArrowheads="1"/>
            </p:cNvSpPr>
            <p:nvPr/>
          </p:nvSpPr>
          <p:spPr bwMode="auto">
            <a:xfrm>
              <a:off x="4704" y="2160"/>
              <a:ext cx="864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/>
                <a:t>hard scattering</a:t>
              </a:r>
            </a:p>
          </p:txBody>
        </p:sp>
        <p:sp>
          <p:nvSpPr>
            <p:cNvPr id="150543" name="Oval 15"/>
            <p:cNvSpPr>
              <a:spLocks noChangeArrowheads="1"/>
            </p:cNvSpPr>
            <p:nvPr/>
          </p:nvSpPr>
          <p:spPr bwMode="auto">
            <a:xfrm>
              <a:off x="4560" y="2112"/>
              <a:ext cx="100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0547" name="Text Box 19"/>
          <p:cNvSpPr txBox="1">
            <a:spLocks noChangeArrowheads="1"/>
          </p:cNvSpPr>
          <p:nvPr/>
        </p:nvSpPr>
        <p:spPr bwMode="auto">
          <a:xfrm>
            <a:off x="5444067" y="152400"/>
            <a:ext cx="354753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A &amp; B are </a:t>
            </a:r>
            <a:r>
              <a:rPr lang="en-US" sz="1800" u="sng" dirty="0" smtClean="0"/>
              <a:t>not</a:t>
            </a:r>
            <a:r>
              <a:rPr lang="en-US" sz="1800" dirty="0" smtClean="0"/>
              <a:t> longitudinally correlated</a:t>
            </a:r>
            <a:r>
              <a:rPr lang="en-US" sz="1800" dirty="0"/>
              <a:t>, but </a:t>
            </a:r>
            <a:r>
              <a:rPr lang="en-US" sz="1800" u="sng" dirty="0"/>
              <a:t>are</a:t>
            </a:r>
            <a:r>
              <a:rPr lang="en-US" sz="1800" dirty="0"/>
              <a:t> </a:t>
            </a:r>
            <a:r>
              <a:rPr lang="ja-JP" altLang="en-US" sz="1800" dirty="0"/>
              <a:t>“</a:t>
            </a:r>
            <a:r>
              <a:rPr lang="en-US" sz="1800" dirty="0"/>
              <a:t>vertically</a:t>
            </a:r>
            <a:r>
              <a:rPr lang="ja-JP" altLang="en-US" sz="1800" dirty="0"/>
              <a:t>”</a:t>
            </a:r>
            <a:r>
              <a:rPr lang="en-US" sz="1800" dirty="0"/>
              <a:t> </a:t>
            </a:r>
            <a:r>
              <a:rPr lang="en-US" sz="1800" dirty="0" smtClean="0"/>
              <a:t>correlated, when a tsunami strikes.</a:t>
            </a:r>
            <a:endParaRPr lang="en-US" sz="1800" dirty="0"/>
          </a:p>
        </p:txBody>
      </p:sp>
      <p:sp>
        <p:nvSpPr>
          <p:cNvPr id="150539" name="Rectangle 11"/>
          <p:cNvSpPr>
            <a:spLocks noChangeArrowheads="1"/>
          </p:cNvSpPr>
          <p:nvPr/>
        </p:nvSpPr>
        <p:spPr bwMode="auto">
          <a:xfrm>
            <a:off x="7239000" y="1066800"/>
            <a:ext cx="685800" cy="762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0550" name="Text Box 22"/>
          <p:cNvSpPr txBox="1">
            <a:spLocks noChangeArrowheads="1"/>
          </p:cNvSpPr>
          <p:nvPr/>
        </p:nvSpPr>
        <p:spPr bwMode="auto">
          <a:xfrm>
            <a:off x="5638800" y="5571066"/>
            <a:ext cx="3352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Ridge </a:t>
            </a:r>
            <a:r>
              <a:rPr lang="en-US" dirty="0" smtClean="0"/>
              <a:t>is </a:t>
            </a:r>
            <a:r>
              <a:rPr lang="en-US" sz="1800" dirty="0"/>
              <a:t>analogous to </a:t>
            </a:r>
            <a:r>
              <a:rPr lang="en-US" sz="1800" dirty="0" smtClean="0"/>
              <a:t>tsunami</a:t>
            </a:r>
            <a:r>
              <a:rPr lang="en-US" dirty="0"/>
              <a:t>.</a:t>
            </a:r>
            <a:endParaRPr lang="en-US" sz="1800" dirty="0"/>
          </a:p>
        </p:txBody>
      </p:sp>
      <p:grpSp>
        <p:nvGrpSpPr>
          <p:cNvPr id="4" name="Group 3"/>
          <p:cNvGrpSpPr/>
          <p:nvPr/>
        </p:nvGrpSpPr>
        <p:grpSpPr>
          <a:xfrm>
            <a:off x="1811867" y="1557867"/>
            <a:ext cx="1244600" cy="3592731"/>
            <a:chOff x="1811867" y="1557867"/>
            <a:chExt cx="1244600" cy="3592731"/>
          </a:xfrm>
        </p:grpSpPr>
        <p:sp>
          <p:nvSpPr>
            <p:cNvPr id="2" name="TextBox 1"/>
            <p:cNvSpPr txBox="1"/>
            <p:nvPr/>
          </p:nvSpPr>
          <p:spPr>
            <a:xfrm>
              <a:off x="2675467" y="1557867"/>
              <a:ext cx="381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solidFill>
                    <a:srgbClr val="FFFF00"/>
                  </a:solidFill>
                </a:rPr>
                <a:t>A</a:t>
              </a:r>
              <a:endParaRPr lang="en-US" sz="3600" dirty="0">
                <a:solidFill>
                  <a:srgbClr val="FFFF00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811867" y="4504267"/>
              <a:ext cx="482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solidFill>
                    <a:srgbClr val="FFFF00"/>
                  </a:solidFill>
                </a:rPr>
                <a:t>B</a:t>
              </a:r>
              <a:endParaRPr lang="en-US" sz="36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528733" y="5948864"/>
            <a:ext cx="3386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Rising tide raises all boats</a:t>
            </a:r>
            <a:endParaRPr lang="en-US" sz="2400" dirty="0">
              <a:solidFill>
                <a:srgbClr val="0000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553200" y="1296456"/>
            <a:ext cx="1510161" cy="4189944"/>
            <a:chOff x="6553200" y="1296456"/>
            <a:chExt cx="1510161" cy="4189944"/>
          </a:xfrm>
        </p:grpSpPr>
        <p:grpSp>
          <p:nvGrpSpPr>
            <p:cNvPr id="8" name="Group 7"/>
            <p:cNvGrpSpPr/>
            <p:nvPr/>
          </p:nvGrpSpPr>
          <p:grpSpPr>
            <a:xfrm>
              <a:off x="6553200" y="1371600"/>
              <a:ext cx="1371600" cy="4114800"/>
              <a:chOff x="6553200" y="1371600"/>
              <a:chExt cx="1371600" cy="4114800"/>
            </a:xfrm>
          </p:grpSpPr>
          <p:sp>
            <p:nvSpPr>
              <p:cNvPr id="150538" name="Arc 10"/>
              <p:cNvSpPr>
                <a:spLocks/>
              </p:cNvSpPr>
              <p:nvPr/>
            </p:nvSpPr>
            <p:spPr bwMode="auto">
              <a:xfrm flipH="1">
                <a:off x="6553200" y="1371600"/>
                <a:ext cx="1371600" cy="4114800"/>
              </a:xfrm>
              <a:custGeom>
                <a:avLst/>
                <a:gdLst>
                  <a:gd name="G0" fmla="+- 0 0 0"/>
                  <a:gd name="G1" fmla="+- 21597 0 0"/>
                  <a:gd name="G2" fmla="+- 21600 0 0"/>
                  <a:gd name="T0" fmla="*/ 353 w 21600"/>
                  <a:gd name="T1" fmla="*/ 0 h 21597"/>
                  <a:gd name="T2" fmla="*/ 21600 w 21600"/>
                  <a:gd name="T3" fmla="*/ 21597 h 21597"/>
                  <a:gd name="T4" fmla="*/ 0 w 21600"/>
                  <a:gd name="T5" fmla="*/ 21597 h 21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597" fill="none" extrusionOk="0">
                    <a:moveTo>
                      <a:pt x="353" y="-1"/>
                    </a:moveTo>
                    <a:cubicBezTo>
                      <a:pt x="12143" y="192"/>
                      <a:pt x="21600" y="9805"/>
                      <a:pt x="21600" y="21597"/>
                    </a:cubicBezTo>
                  </a:path>
                  <a:path w="21600" h="21597" stroke="0" extrusionOk="0">
                    <a:moveTo>
                      <a:pt x="353" y="-1"/>
                    </a:moveTo>
                    <a:cubicBezTo>
                      <a:pt x="12143" y="192"/>
                      <a:pt x="21600" y="9805"/>
                      <a:pt x="21600" y="21597"/>
                    </a:cubicBezTo>
                    <a:lnTo>
                      <a:pt x="0" y="21597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0540" name="Text Box 12"/>
              <p:cNvSpPr txBox="1">
                <a:spLocks noChangeArrowheads="1"/>
              </p:cNvSpPr>
              <p:nvPr/>
            </p:nvSpPr>
            <p:spPr bwMode="auto">
              <a:xfrm rot="16406927">
                <a:off x="6362700" y="4433888"/>
                <a:ext cx="1535113" cy="396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dirty="0">
                    <a:solidFill>
                      <a:schemeClr val="accent2"/>
                    </a:solidFill>
                  </a:rPr>
                  <a:t>medium</a:t>
                </a:r>
                <a:endParaRPr lang="en-US" sz="2000" dirty="0"/>
              </a:p>
            </p:txBody>
          </p:sp>
        </p:grpSp>
        <p:sp>
          <p:nvSpPr>
            <p:cNvPr id="5" name="Rectangle 4"/>
            <p:cNvSpPr/>
            <p:nvPr/>
          </p:nvSpPr>
          <p:spPr>
            <a:xfrm rot="19784941">
              <a:off x="7225161" y="1296456"/>
              <a:ext cx="838200" cy="4741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12091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5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47" grpId="0"/>
      <p:bldP spid="150550" grpId="0" build="p" autoUpdateAnimBg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9278" y="180510"/>
            <a:ext cx="291629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/>
              <a:t>SUMMARY</a:t>
            </a:r>
            <a:endParaRPr lang="en-US" sz="32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751383" y="776953"/>
            <a:ext cx="5296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00000"/>
              <a:buFont typeface="Arial"/>
              <a:buChar char="•"/>
            </a:pPr>
            <a:r>
              <a:rPr lang="en-US" sz="2800" dirty="0" smtClean="0">
                <a:solidFill>
                  <a:srgbClr val="0000FF"/>
                </a:solidFill>
              </a:rPr>
              <a:t>Mainly empirical observations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1383" y="1219100"/>
            <a:ext cx="485422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 smtClean="0">
                <a:solidFill>
                  <a:srgbClr val="0000FF"/>
                </a:solidFill>
              </a:rPr>
              <a:t>Not much theory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762670" y="1655511"/>
            <a:ext cx="6707481" cy="954107"/>
            <a:chOff x="1260593" y="2891741"/>
            <a:chExt cx="6707481" cy="954107"/>
          </a:xfrm>
        </p:grpSpPr>
        <p:grpSp>
          <p:nvGrpSpPr>
            <p:cNvPr id="12" name="Group 11"/>
            <p:cNvGrpSpPr/>
            <p:nvPr/>
          </p:nvGrpSpPr>
          <p:grpSpPr>
            <a:xfrm>
              <a:off x="1260593" y="2891741"/>
              <a:ext cx="6707481" cy="954107"/>
              <a:chOff x="1260593" y="2891741"/>
              <a:chExt cx="6707481" cy="954107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580444" y="2982148"/>
                <a:ext cx="304957" cy="457436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1260593" y="2891741"/>
                <a:ext cx="6707481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/>
                  <a:buChar char="•"/>
                </a:pPr>
                <a:r>
                  <a:rPr lang="en-US" sz="2800" dirty="0" smtClean="0">
                    <a:solidFill>
                      <a:srgbClr val="0000FF"/>
                    </a:solidFill>
                  </a:rPr>
                  <a:t> and      are special, since they receive no contribution from jet fragmentation</a:t>
                </a:r>
                <a:endParaRPr lang="en-US" sz="2800" dirty="0">
                  <a:solidFill>
                    <a:srgbClr val="0000FF"/>
                  </a:solidFill>
                </a:endParaRPr>
              </a:p>
            </p:txBody>
          </p:sp>
        </p:grp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64740" y="2953927"/>
              <a:ext cx="414867" cy="414867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751382" y="2524951"/>
            <a:ext cx="81767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00000"/>
              <a:buFont typeface="Arial"/>
              <a:buChar char="•"/>
            </a:pPr>
            <a:r>
              <a:rPr lang="en-US" sz="2800" dirty="0" smtClean="0">
                <a:solidFill>
                  <a:srgbClr val="0000FF"/>
                </a:solidFill>
              </a:rPr>
              <a:t>No need for flow, radial velocity, or blast wave</a:t>
            </a:r>
          </a:p>
          <a:p>
            <a:pPr marL="285750" indent="-285750">
              <a:buSzPct val="100000"/>
              <a:buFont typeface="Arial"/>
              <a:buChar char="•"/>
            </a:pPr>
            <a:r>
              <a:rPr lang="en-US" sz="2800" dirty="0" smtClean="0">
                <a:solidFill>
                  <a:srgbClr val="0000FF"/>
                </a:solidFill>
              </a:rPr>
              <a:t>Usual hydrodynamics cannot generate thermal</a:t>
            </a:r>
            <a:r>
              <a:rPr lang="en-US" sz="2800" dirty="0" smtClean="0">
                <a:solidFill>
                  <a:srgbClr val="0000FF"/>
                </a:solidFill>
              </a:rPr>
              <a:t> 			</a:t>
            </a:r>
            <a:r>
              <a:rPr lang="en-US" sz="2800" dirty="0" err="1" smtClean="0">
                <a:solidFill>
                  <a:srgbClr val="FF0000"/>
                </a:solidFill>
              </a:rPr>
              <a:t>s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smtClean="0">
                <a:solidFill>
                  <a:srgbClr val="0000FF"/>
                </a:solidFill>
              </a:rPr>
              <a:t>quark distribution out to 4 </a:t>
            </a:r>
            <a:r>
              <a:rPr lang="en-US" sz="2800" dirty="0" err="1" smtClean="0">
                <a:solidFill>
                  <a:srgbClr val="0000FF"/>
                </a:solidFill>
              </a:rPr>
              <a:t>GeV/c</a:t>
            </a:r>
            <a:endParaRPr lang="en-US" sz="2800" dirty="0" smtClean="0">
              <a:solidFill>
                <a:srgbClr val="0000FF"/>
              </a:solidFill>
            </a:endParaRPr>
          </a:p>
          <a:p>
            <a:pPr marL="285750" indent="-285750">
              <a:buSzPct val="100000"/>
              <a:buFont typeface="Arial"/>
              <a:buChar char="•"/>
            </a:pPr>
            <a:r>
              <a:rPr lang="en-US" sz="2800" dirty="0" smtClean="0">
                <a:solidFill>
                  <a:srgbClr val="0000FF"/>
                </a:solidFill>
              </a:rPr>
              <a:t>It is suggested that </a:t>
            </a:r>
            <a:r>
              <a:rPr lang="en-US" sz="2800" dirty="0" err="1" smtClean="0">
                <a:solidFill>
                  <a:srgbClr val="FF0000"/>
                </a:solidFill>
              </a:rPr>
              <a:t>φ</a:t>
            </a:r>
            <a:r>
              <a:rPr lang="en-US" sz="2800" dirty="0" smtClean="0">
                <a:solidFill>
                  <a:srgbClr val="0000FF"/>
                </a:solidFill>
              </a:rPr>
              <a:t> and </a:t>
            </a:r>
            <a:r>
              <a:rPr lang="en-US" sz="2800" dirty="0" err="1" smtClean="0">
                <a:solidFill>
                  <a:srgbClr val="FF0000"/>
                </a:solidFill>
              </a:rPr>
              <a:t>Ω</a:t>
            </a:r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 smtClean="0">
                <a:solidFill>
                  <a:srgbClr val="0000FF"/>
                </a:solidFill>
              </a:rPr>
              <a:t>are to be found in the </a:t>
            </a:r>
            <a:r>
              <a:rPr lang="en-US" sz="2800" dirty="0" smtClean="0">
                <a:solidFill>
                  <a:srgbClr val="FF0000"/>
                </a:solidFill>
              </a:rPr>
              <a:t>Ridge</a:t>
            </a:r>
            <a:r>
              <a:rPr lang="en-US" sz="2800" dirty="0" smtClean="0">
                <a:solidFill>
                  <a:srgbClr val="3366FF"/>
                </a:solidFill>
              </a:rPr>
              <a:t>.</a:t>
            </a:r>
            <a:endParaRPr lang="en-US" sz="2800" dirty="0">
              <a:solidFill>
                <a:srgbClr val="3366FF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923536" y="5003800"/>
            <a:ext cx="7318764" cy="1409700"/>
            <a:chOff x="923536" y="5003800"/>
            <a:chExt cx="7318764" cy="1409700"/>
          </a:xfrm>
        </p:grpSpPr>
        <p:sp>
          <p:nvSpPr>
            <p:cNvPr id="20" name="Rectangle 19"/>
            <p:cNvSpPr/>
            <p:nvPr/>
          </p:nvSpPr>
          <p:spPr>
            <a:xfrm>
              <a:off x="923536" y="5003800"/>
              <a:ext cx="7318764" cy="1409700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181770" y="5003800"/>
              <a:ext cx="697163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/>
                <a:t>We need more experimental and theoretical verification of that idea.</a:t>
              </a:r>
              <a:endParaRPr lang="en-US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8740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24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447800" y="1603573"/>
            <a:ext cx="6489700" cy="1129447"/>
            <a:chOff x="1549400" y="841573"/>
            <a:chExt cx="6489700" cy="1129447"/>
          </a:xfrm>
        </p:grpSpPr>
        <p:grpSp>
          <p:nvGrpSpPr>
            <p:cNvPr id="6" name="Group 5"/>
            <p:cNvGrpSpPr/>
            <p:nvPr/>
          </p:nvGrpSpPr>
          <p:grpSpPr>
            <a:xfrm>
              <a:off x="1549400" y="841573"/>
              <a:ext cx="6227617" cy="606227"/>
              <a:chOff x="1549400" y="841573"/>
              <a:chExt cx="6227617" cy="606227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1549400" y="850900"/>
                <a:ext cx="5765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Derivation of                        and </a:t>
                </a:r>
                <a:endParaRPr lang="en-US" sz="2800" dirty="0"/>
              </a:p>
            </p:txBody>
          </p:sp>
          <p:graphicFrame>
            <p:nvGraphicFramePr>
              <p:cNvPr id="4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70274204"/>
                  </p:ext>
                </p:extLst>
              </p:nvPr>
            </p:nvGraphicFramePr>
            <p:xfrm>
              <a:off x="3575049" y="850900"/>
              <a:ext cx="1763569" cy="596900"/>
            </p:xfrm>
            <a:graphic>
              <a:graphicData uri="http://schemas.openxmlformats.org/presentationml/2006/ole">
                <p:oleObj spid="_x0000_s39979" name="Equation" r:id="rId3" imgW="825500" imgH="279400" progId="">
                  <p:embed/>
                </p:oleObj>
              </a:graphicData>
            </a:graphic>
          </p:graphicFrame>
          <p:graphicFrame>
            <p:nvGraphicFramePr>
              <p:cNvPr id="5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93103172"/>
                  </p:ext>
                </p:extLst>
              </p:nvPr>
            </p:nvGraphicFramePr>
            <p:xfrm>
              <a:off x="6013448" y="841573"/>
              <a:ext cx="1763569" cy="606227"/>
            </p:xfrm>
            <a:graphic>
              <a:graphicData uri="http://schemas.openxmlformats.org/presentationml/2006/ole">
                <p:oleObj spid="_x0000_s39980" name="Equation" r:id="rId4" imgW="812800" imgH="279400" progId="">
                  <p:embed/>
                </p:oleObj>
              </a:graphicData>
            </a:graphic>
          </p:graphicFrame>
        </p:grpSp>
        <p:sp>
          <p:nvSpPr>
            <p:cNvPr id="7" name="TextBox 6"/>
            <p:cNvSpPr txBox="1"/>
            <p:nvPr/>
          </p:nvSpPr>
          <p:spPr>
            <a:xfrm>
              <a:off x="1549400" y="1447800"/>
              <a:ext cx="6489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		in the </a:t>
              </a:r>
              <a:r>
                <a:rPr lang="en-US" sz="2800" u="sng" dirty="0" smtClean="0"/>
                <a:t>Recombination Model</a:t>
              </a:r>
              <a:r>
                <a:rPr lang="en-US" sz="2800" dirty="0" smtClean="0"/>
                <a:t>.</a:t>
              </a:r>
              <a:endParaRPr 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4983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7857" y="913291"/>
            <a:ext cx="7002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Invariant distribution at </a:t>
            </a:r>
            <a:r>
              <a:rPr lang="en-US" sz="2800" dirty="0" err="1" smtClean="0">
                <a:solidFill>
                  <a:srgbClr val="0000FF"/>
                </a:solidFill>
              </a:rPr>
              <a:t>hadronization</a:t>
            </a:r>
            <a:r>
              <a:rPr lang="en-US" sz="2800" dirty="0" smtClean="0">
                <a:solidFill>
                  <a:srgbClr val="0000FF"/>
                </a:solidFill>
              </a:rPr>
              <a:t> at y≈0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1999" y="253999"/>
            <a:ext cx="5343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In the Recombination Model</a:t>
            </a:r>
            <a:endParaRPr lang="en-US" sz="2800" u="sng" dirty="0"/>
          </a:p>
        </p:txBody>
      </p:sp>
      <p:grpSp>
        <p:nvGrpSpPr>
          <p:cNvPr id="7" name="Group 6"/>
          <p:cNvGrpSpPr/>
          <p:nvPr/>
        </p:nvGrpSpPr>
        <p:grpSpPr>
          <a:xfrm>
            <a:off x="4029529" y="2191710"/>
            <a:ext cx="1507674" cy="734733"/>
            <a:chOff x="4029529" y="2191710"/>
            <a:chExt cx="1507674" cy="73473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29529" y="2423885"/>
              <a:ext cx="1507674" cy="502558"/>
            </a:xfrm>
            <a:prstGeom prst="rect">
              <a:avLst/>
            </a:prstGeom>
          </p:spPr>
        </p:pic>
        <p:cxnSp>
          <p:nvCxnSpPr>
            <p:cNvPr id="18" name="Straight Arrow Connector 17"/>
            <p:cNvCxnSpPr/>
            <p:nvPr/>
          </p:nvCxnSpPr>
          <p:spPr>
            <a:xfrm flipV="1">
              <a:off x="4635499" y="2191710"/>
              <a:ext cx="0" cy="32657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5561980" y="2255211"/>
            <a:ext cx="3469534" cy="856290"/>
            <a:chOff x="5561980" y="2255211"/>
            <a:chExt cx="3469534" cy="856290"/>
          </a:xfrm>
        </p:grpSpPr>
        <p:cxnSp>
          <p:nvCxnSpPr>
            <p:cNvPr id="20" name="Straight Arrow Connector 19"/>
            <p:cNvCxnSpPr/>
            <p:nvPr/>
          </p:nvCxnSpPr>
          <p:spPr>
            <a:xfrm flipH="1" flipV="1">
              <a:off x="5561980" y="2267508"/>
              <a:ext cx="309048" cy="30842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21829" y="2255211"/>
              <a:ext cx="3109685" cy="856290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1407133" y="3020785"/>
            <a:ext cx="7624381" cy="644072"/>
            <a:chOff x="1407133" y="3020785"/>
            <a:chExt cx="7624381" cy="644072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07133" y="3020785"/>
              <a:ext cx="6188692" cy="644072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53829" y="3218543"/>
              <a:ext cx="1077685" cy="319314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3514376" y="3536041"/>
            <a:ext cx="4045654" cy="895894"/>
            <a:chOff x="3532030" y="3537856"/>
            <a:chExt cx="4045654" cy="895894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92057" y="3858985"/>
              <a:ext cx="478971" cy="574765"/>
            </a:xfrm>
            <a:prstGeom prst="rect">
              <a:avLst/>
            </a:prstGeom>
          </p:spPr>
        </p:pic>
        <p:sp>
          <p:nvSpPr>
            <p:cNvPr id="30" name="Left Brace 29"/>
            <p:cNvSpPr/>
            <p:nvPr/>
          </p:nvSpPr>
          <p:spPr>
            <a:xfrm rot="16200000">
              <a:off x="5394293" y="1675593"/>
              <a:ext cx="321128" cy="4045654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489857" y="3697096"/>
            <a:ext cx="1596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</a:t>
            </a:r>
            <a:endParaRPr lang="en-US" sz="24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98711" y="4324281"/>
            <a:ext cx="3483429" cy="972120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4901821" y="4810341"/>
            <a:ext cx="2346667" cy="899630"/>
            <a:chOff x="4901821" y="4810341"/>
            <a:chExt cx="2346667" cy="899630"/>
          </a:xfrm>
        </p:grpSpPr>
        <p:sp>
          <p:nvSpPr>
            <p:cNvPr id="40" name="Rectangle 39"/>
            <p:cNvSpPr/>
            <p:nvPr/>
          </p:nvSpPr>
          <p:spPr>
            <a:xfrm>
              <a:off x="5537203" y="4810341"/>
              <a:ext cx="1711285" cy="861705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772804" y="4942459"/>
              <a:ext cx="1253928" cy="626964"/>
            </a:xfrm>
            <a:prstGeom prst="rect">
              <a:avLst/>
            </a:prstGeom>
          </p:spPr>
        </p:pic>
        <p:cxnSp>
          <p:nvCxnSpPr>
            <p:cNvPr id="43" name="Straight Arrow Connector 42"/>
            <p:cNvCxnSpPr/>
            <p:nvPr/>
          </p:nvCxnSpPr>
          <p:spPr>
            <a:xfrm flipH="1" flipV="1">
              <a:off x="4901821" y="4810341"/>
              <a:ext cx="660159" cy="15352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H="1">
              <a:off x="5118000" y="5498747"/>
              <a:ext cx="419203" cy="21122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/>
          <p:cNvSpPr txBox="1"/>
          <p:nvPr/>
        </p:nvSpPr>
        <p:spPr>
          <a:xfrm>
            <a:off x="373917" y="5889996"/>
            <a:ext cx="2447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0000FF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489857" y="2171701"/>
            <a:ext cx="3350077" cy="921658"/>
            <a:chOff x="489857" y="2171701"/>
            <a:chExt cx="3350077" cy="921658"/>
          </a:xfrm>
        </p:grpSpPr>
        <p:grpSp>
          <p:nvGrpSpPr>
            <p:cNvPr id="6" name="Group 5"/>
            <p:cNvGrpSpPr/>
            <p:nvPr/>
          </p:nvGrpSpPr>
          <p:grpSpPr>
            <a:xfrm>
              <a:off x="2327931" y="2171701"/>
              <a:ext cx="1512003" cy="754742"/>
              <a:chOff x="2327931" y="2171701"/>
              <a:chExt cx="1512003" cy="754742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327931" y="2434772"/>
                <a:ext cx="1420382" cy="491671"/>
              </a:xfrm>
              <a:prstGeom prst="rect">
                <a:avLst/>
              </a:prstGeom>
            </p:spPr>
          </p:pic>
          <p:cxnSp>
            <p:nvCxnSpPr>
              <p:cNvPr id="16" name="Straight Arrow Connector 15"/>
              <p:cNvCxnSpPr/>
              <p:nvPr/>
            </p:nvCxnSpPr>
            <p:spPr>
              <a:xfrm flipV="1">
                <a:off x="3656692" y="2171701"/>
                <a:ext cx="183242" cy="26307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89857" y="2405743"/>
              <a:ext cx="1860608" cy="687616"/>
            </a:xfrm>
            <a:prstGeom prst="rect">
              <a:avLst/>
            </a:prstGeom>
          </p:spPr>
        </p:pic>
      </p:grp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2965353"/>
              </p:ext>
            </p:extLst>
          </p:nvPr>
        </p:nvGraphicFramePr>
        <p:xfrm>
          <a:off x="3975100" y="3175000"/>
          <a:ext cx="127000" cy="203200"/>
        </p:xfrm>
        <a:graphic>
          <a:graphicData uri="http://schemas.openxmlformats.org/presentationml/2006/ole">
            <p:oleObj spid="_x0000_s3416" name="Equation" r:id="rId12" imgW="127000" imgH="203200" progId="">
              <p:embed/>
            </p:oleObj>
          </a:graphicData>
        </a:graphic>
      </p:graphicFrame>
      <p:grpSp>
        <p:nvGrpSpPr>
          <p:cNvPr id="22" name="Group 21"/>
          <p:cNvGrpSpPr/>
          <p:nvPr/>
        </p:nvGrpSpPr>
        <p:grpSpPr>
          <a:xfrm>
            <a:off x="860423" y="1297088"/>
            <a:ext cx="8171091" cy="1108655"/>
            <a:chOff x="860423" y="1297088"/>
            <a:chExt cx="8171091" cy="1108655"/>
          </a:xfrm>
        </p:grpSpPr>
        <p:sp>
          <p:nvSpPr>
            <p:cNvPr id="8" name="TextBox 7"/>
            <p:cNvSpPr txBox="1"/>
            <p:nvPr/>
          </p:nvSpPr>
          <p:spPr>
            <a:xfrm>
              <a:off x="6890657" y="1436511"/>
              <a:ext cx="21408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400" dirty="0">
                <a:solidFill>
                  <a:srgbClr val="008000"/>
                </a:solidFill>
              </a:endParaRPr>
            </a:p>
          </p:txBody>
        </p:sp>
        <p:graphicFrame>
          <p:nvGraphicFramePr>
            <p:cNvPr id="17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67910446"/>
                </p:ext>
              </p:extLst>
            </p:nvPr>
          </p:nvGraphicFramePr>
          <p:xfrm>
            <a:off x="860423" y="1297088"/>
            <a:ext cx="5959021" cy="1108655"/>
          </p:xfrm>
          <a:graphic>
            <a:graphicData uri="http://schemas.openxmlformats.org/presentationml/2006/ole">
              <p:oleObj spid="_x0000_s3417" name="Equation" r:id="rId13" imgW="2730500" imgH="508000" progId="">
                <p:embed/>
              </p:oleObj>
            </a:graphicData>
          </a:graphic>
        </p:graphicFrame>
      </p:grpSp>
      <p:grpSp>
        <p:nvGrpSpPr>
          <p:cNvPr id="21" name="Group 20"/>
          <p:cNvGrpSpPr/>
          <p:nvPr/>
        </p:nvGrpSpPr>
        <p:grpSpPr>
          <a:xfrm>
            <a:off x="1099871" y="4324281"/>
            <a:ext cx="4018127" cy="1902902"/>
            <a:chOff x="1099871" y="4324281"/>
            <a:chExt cx="4018127" cy="1902902"/>
          </a:xfrm>
        </p:grpSpPr>
        <p:grpSp>
          <p:nvGrpSpPr>
            <p:cNvPr id="54" name="Group 53"/>
            <p:cNvGrpSpPr/>
            <p:nvPr/>
          </p:nvGrpSpPr>
          <p:grpSpPr>
            <a:xfrm>
              <a:off x="1099871" y="5296401"/>
              <a:ext cx="4018127" cy="930782"/>
              <a:chOff x="191016" y="5111027"/>
              <a:chExt cx="4018127" cy="930782"/>
            </a:xfrm>
          </p:grpSpPr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91016" y="5486673"/>
                <a:ext cx="4018127" cy="555136"/>
              </a:xfrm>
              <a:prstGeom prst="rect">
                <a:avLst/>
              </a:prstGeom>
            </p:spPr>
          </p:pic>
          <p:sp>
            <p:nvSpPr>
              <p:cNvPr id="37" name="Left Brace 36"/>
              <p:cNvSpPr/>
              <p:nvPr/>
            </p:nvSpPr>
            <p:spPr>
              <a:xfrm rot="16200000">
                <a:off x="1038292" y="4694175"/>
                <a:ext cx="281986" cy="1378857"/>
              </a:xfrm>
              <a:prstGeom prst="leftBrac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Left Brace 37"/>
              <p:cNvSpPr/>
              <p:nvPr/>
            </p:nvSpPr>
            <p:spPr>
              <a:xfrm rot="16200000">
                <a:off x="2547884" y="4725976"/>
                <a:ext cx="281986" cy="1052087"/>
              </a:xfrm>
              <a:prstGeom prst="leftBrac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" name="Donut 2"/>
            <p:cNvSpPr/>
            <p:nvPr/>
          </p:nvSpPr>
          <p:spPr>
            <a:xfrm>
              <a:off x="1286934" y="4324281"/>
              <a:ext cx="694267" cy="1043586"/>
            </a:xfrm>
            <a:prstGeom prst="donut">
              <a:avLst>
                <a:gd name="adj" fmla="val 304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02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435429"/>
            <a:ext cx="4154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Similarly,    </a:t>
            </a:r>
            <a:r>
              <a:rPr lang="en-US" sz="2800" dirty="0" smtClean="0">
                <a:solidFill>
                  <a:srgbClr val="0000FF"/>
                </a:solidFill>
              </a:rPr>
              <a:t>Baryons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015" y="958650"/>
            <a:ext cx="8227785" cy="10650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459" y="2479726"/>
            <a:ext cx="3873500" cy="9889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6118" y="1997325"/>
            <a:ext cx="2056957" cy="468674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3964214" y="1971097"/>
            <a:ext cx="4054929" cy="1150528"/>
            <a:chOff x="3964214" y="1971097"/>
            <a:chExt cx="4054929" cy="1150528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3964214" y="2340429"/>
              <a:ext cx="238536" cy="36354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4816928" y="1971097"/>
              <a:ext cx="32022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3366FF"/>
                  </a:solidFill>
                </a:rPr>
                <a:t>e</a:t>
              </a:r>
              <a:r>
                <a:rPr lang="en-US" sz="2800" dirty="0" smtClean="0">
                  <a:solidFill>
                    <a:srgbClr val="3366FF"/>
                  </a:solidFill>
                </a:rPr>
                <a:t>xponential in </a:t>
              </a:r>
              <a:r>
                <a:rPr lang="en-US" sz="2800" dirty="0" err="1" smtClean="0">
                  <a:solidFill>
                    <a:srgbClr val="3366FF"/>
                  </a:solidFill>
                </a:rPr>
                <a:t>p</a:t>
              </a:r>
              <a:r>
                <a:rPr lang="en-US" sz="2800" baseline="-25000" dirty="0" err="1" smtClean="0">
                  <a:solidFill>
                    <a:srgbClr val="3366FF"/>
                  </a:solidFill>
                </a:rPr>
                <a:t>T</a:t>
              </a:r>
              <a:endParaRPr lang="en-US" sz="2800" baseline="-25000" dirty="0">
                <a:solidFill>
                  <a:srgbClr val="3366FF"/>
                </a:solidFill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5324111" y="2465999"/>
              <a:ext cx="2052669" cy="655626"/>
              <a:chOff x="5324111" y="2465999"/>
              <a:chExt cx="2052669" cy="655626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5324111" y="2494317"/>
                <a:ext cx="2052669" cy="627308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aphicFrame>
            <p:nvGraphicFramePr>
              <p:cNvPr id="6" name="Objec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11284735"/>
                  </p:ext>
                </p:extLst>
              </p:nvPr>
            </p:nvGraphicFramePr>
            <p:xfrm>
              <a:off x="5455833" y="2465999"/>
              <a:ext cx="1668867" cy="655626"/>
            </p:xfrm>
            <a:graphic>
              <a:graphicData uri="http://schemas.openxmlformats.org/presentationml/2006/ole">
                <p:oleObj spid="_x0000_s47179" name="Equation" r:id="rId6" imgW="698500" imgH="279400" progId="">
                  <p:embed/>
                </p:oleObj>
              </a:graphicData>
            </a:graphic>
          </p:graphicFrame>
        </p:grpSp>
      </p:grpSp>
      <p:grpSp>
        <p:nvGrpSpPr>
          <p:cNvPr id="4" name="Group 3"/>
          <p:cNvGrpSpPr/>
          <p:nvPr/>
        </p:nvGrpSpPr>
        <p:grpSpPr>
          <a:xfrm>
            <a:off x="2579914" y="2479725"/>
            <a:ext cx="1052286" cy="1602417"/>
            <a:chOff x="2579914" y="2479725"/>
            <a:chExt cx="1052286" cy="1602417"/>
          </a:xfrm>
        </p:grpSpPr>
        <p:sp>
          <p:nvSpPr>
            <p:cNvPr id="11" name="Left Brace 10"/>
            <p:cNvSpPr/>
            <p:nvPr/>
          </p:nvSpPr>
          <p:spPr>
            <a:xfrm rot="16200000">
              <a:off x="2862037" y="2252939"/>
              <a:ext cx="222251" cy="675823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95208494"/>
                </p:ext>
              </p:extLst>
            </p:nvPr>
          </p:nvGraphicFramePr>
          <p:xfrm>
            <a:off x="2579914" y="3529692"/>
            <a:ext cx="1052286" cy="552450"/>
          </p:xfrm>
          <a:graphic>
            <a:graphicData uri="http://schemas.openxmlformats.org/presentationml/2006/ole">
              <p:oleObj spid="_x0000_s47180" name="Equation" r:id="rId7" imgW="508000" imgH="266700" progId="">
                <p:embed/>
              </p:oleObj>
            </a:graphicData>
          </a:graphic>
        </p:graphicFrame>
      </p:grp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61653714"/>
              </p:ext>
            </p:extLst>
          </p:nvPr>
        </p:nvGraphicFramePr>
        <p:xfrm>
          <a:off x="2598305" y="4273550"/>
          <a:ext cx="2090304" cy="647700"/>
        </p:xfrm>
        <a:graphic>
          <a:graphicData uri="http://schemas.openxmlformats.org/presentationml/2006/ole">
            <p:oleObj spid="_x0000_s47181" name="Equation" r:id="rId8" imgW="901700" imgH="279400" progId="">
              <p:embed/>
            </p:oleObj>
          </a:graphicData>
        </a:graphic>
      </p:graphicFrame>
      <p:grpSp>
        <p:nvGrpSpPr>
          <p:cNvPr id="50" name="Group 49"/>
          <p:cNvGrpSpPr/>
          <p:nvPr/>
        </p:nvGrpSpPr>
        <p:grpSpPr>
          <a:xfrm>
            <a:off x="189602" y="5406155"/>
            <a:ext cx="5219873" cy="1333680"/>
            <a:chOff x="189602" y="5406155"/>
            <a:chExt cx="5219873" cy="1333680"/>
          </a:xfrm>
        </p:grpSpPr>
        <p:sp>
          <p:nvSpPr>
            <p:cNvPr id="12" name="TextBox 11"/>
            <p:cNvSpPr txBox="1"/>
            <p:nvPr/>
          </p:nvSpPr>
          <p:spPr>
            <a:xfrm>
              <a:off x="189602" y="5574589"/>
              <a:ext cx="170911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0000FF"/>
                  </a:solidFill>
                </a:rPr>
                <a:t>Empirical</a:t>
              </a:r>
              <a:endParaRPr lang="en-US" sz="2800" dirty="0">
                <a:solidFill>
                  <a:srgbClr val="0000FF"/>
                </a:solidFill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2318978" y="5406155"/>
              <a:ext cx="3090497" cy="1333680"/>
              <a:chOff x="322943" y="5374620"/>
              <a:chExt cx="3090497" cy="1333680"/>
            </a:xfrm>
          </p:grpSpPr>
          <p:graphicFrame>
            <p:nvGraphicFramePr>
              <p:cNvPr id="14" name="Object 1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73114379"/>
                  </p:ext>
                </p:extLst>
              </p:nvPr>
            </p:nvGraphicFramePr>
            <p:xfrm>
              <a:off x="322943" y="5374620"/>
              <a:ext cx="1624771" cy="679450"/>
            </p:xfrm>
            <a:graphic>
              <a:graphicData uri="http://schemas.openxmlformats.org/presentationml/2006/ole">
                <p:oleObj spid="_x0000_s47182" name="Equation" r:id="rId9" imgW="698500" imgH="292100" progId="">
                  <p:embed/>
                </p:oleObj>
              </a:graphicData>
            </a:graphic>
          </p:graphicFrame>
          <p:graphicFrame>
            <p:nvGraphicFramePr>
              <p:cNvPr id="15" name="Object 1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81096207"/>
                  </p:ext>
                </p:extLst>
              </p:nvPr>
            </p:nvGraphicFramePr>
            <p:xfrm>
              <a:off x="361044" y="6004400"/>
              <a:ext cx="1554446" cy="703900"/>
            </p:xfrm>
            <a:graphic>
              <a:graphicData uri="http://schemas.openxmlformats.org/presentationml/2006/ole">
                <p:oleObj spid="_x0000_s47183" name="Equation" r:id="rId10" imgW="673100" imgH="304800" progId="">
                  <p:embed/>
                </p:oleObj>
              </a:graphicData>
            </a:graphic>
          </p:graphicFrame>
          <p:graphicFrame>
            <p:nvGraphicFramePr>
              <p:cNvPr id="16" name="Object 1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95220003"/>
                  </p:ext>
                </p:extLst>
              </p:nvPr>
            </p:nvGraphicFramePr>
            <p:xfrm>
              <a:off x="2133600" y="5393670"/>
              <a:ext cx="1279840" cy="559930"/>
            </p:xfrm>
            <a:graphic>
              <a:graphicData uri="http://schemas.openxmlformats.org/presentationml/2006/ole">
                <p:oleObj spid="_x0000_s47184" name="Equation" r:id="rId11" imgW="609600" imgH="266700" progId="">
                  <p:embed/>
                </p:oleObj>
              </a:graphicData>
            </a:graphic>
          </p:graphicFrame>
          <p:graphicFrame>
            <p:nvGraphicFramePr>
              <p:cNvPr id="17" name="Object 1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32045640"/>
                  </p:ext>
                </p:extLst>
              </p:nvPr>
            </p:nvGraphicFramePr>
            <p:xfrm>
              <a:off x="2171700" y="6045199"/>
              <a:ext cx="1100409" cy="605225"/>
            </p:xfrm>
            <a:graphic>
              <a:graphicData uri="http://schemas.openxmlformats.org/presentationml/2006/ole">
                <p:oleObj spid="_x0000_s47185" name="Equation" r:id="rId12" imgW="508000" imgH="279400" progId="">
                  <p:embed/>
                </p:oleObj>
              </a:graphicData>
            </a:graphic>
          </p:graphicFrame>
        </p:grpSp>
      </p:grpSp>
      <p:sp>
        <p:nvSpPr>
          <p:cNvPr id="29" name="Rectangle 28"/>
          <p:cNvSpPr/>
          <p:nvPr/>
        </p:nvSpPr>
        <p:spPr>
          <a:xfrm>
            <a:off x="8019143" y="2701976"/>
            <a:ext cx="802123" cy="34945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3911525" y="3727585"/>
            <a:ext cx="2129271" cy="756263"/>
            <a:chOff x="3911525" y="3727585"/>
            <a:chExt cx="2129271" cy="756263"/>
          </a:xfrm>
        </p:grpSpPr>
        <p:grpSp>
          <p:nvGrpSpPr>
            <p:cNvPr id="37" name="Group 36"/>
            <p:cNvGrpSpPr/>
            <p:nvPr/>
          </p:nvGrpSpPr>
          <p:grpSpPr>
            <a:xfrm>
              <a:off x="5257867" y="3893360"/>
              <a:ext cx="782929" cy="574532"/>
              <a:chOff x="5976460" y="3960628"/>
              <a:chExt cx="782929" cy="574532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5976460" y="4011940"/>
                <a:ext cx="695040" cy="52322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00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027967" y="3960628"/>
                <a:ext cx="73142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800000"/>
                    </a:solidFill>
                  </a:rPr>
                  <a:t>3:2</a:t>
                </a:r>
                <a:endParaRPr lang="en-US" sz="2800" dirty="0">
                  <a:solidFill>
                    <a:srgbClr val="800000"/>
                  </a:solidFill>
                </a:endParaRPr>
              </a:p>
            </p:txBody>
          </p:sp>
        </p:grpSp>
        <p:cxnSp>
          <p:nvCxnSpPr>
            <p:cNvPr id="39" name="Straight Connector 38"/>
            <p:cNvCxnSpPr/>
            <p:nvPr/>
          </p:nvCxnSpPr>
          <p:spPr>
            <a:xfrm>
              <a:off x="3911525" y="3727585"/>
              <a:ext cx="1356619" cy="23304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4816928" y="4432536"/>
              <a:ext cx="451216" cy="5131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5607230" y="3944672"/>
            <a:ext cx="3203121" cy="2446602"/>
            <a:chOff x="5607230" y="3944672"/>
            <a:chExt cx="3203121" cy="2446602"/>
          </a:xfrm>
        </p:grpSpPr>
        <p:grpSp>
          <p:nvGrpSpPr>
            <p:cNvPr id="52" name="Group 51"/>
            <p:cNvGrpSpPr/>
            <p:nvPr/>
          </p:nvGrpSpPr>
          <p:grpSpPr>
            <a:xfrm>
              <a:off x="5607230" y="5699124"/>
              <a:ext cx="1070522" cy="692150"/>
              <a:chOff x="5607230" y="5699124"/>
              <a:chExt cx="1070522" cy="69215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5982712" y="5752314"/>
                <a:ext cx="695040" cy="523220"/>
              </a:xfrm>
              <a:prstGeom prst="rect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00"/>
                  </a:solidFill>
                </a:endParaRPr>
              </a:p>
            </p:txBody>
          </p:sp>
          <p:grpSp>
            <p:nvGrpSpPr>
              <p:cNvPr id="51" name="Group 50"/>
              <p:cNvGrpSpPr/>
              <p:nvPr/>
            </p:nvGrpSpPr>
            <p:grpSpPr>
              <a:xfrm>
                <a:off x="5607230" y="5699124"/>
                <a:ext cx="1070522" cy="692150"/>
                <a:chOff x="5607230" y="5699124"/>
                <a:chExt cx="1070522" cy="692150"/>
              </a:xfrm>
            </p:grpSpPr>
            <p:sp>
              <p:nvSpPr>
                <p:cNvPr id="18" name="Right Brace 17"/>
                <p:cNvSpPr/>
                <p:nvPr/>
              </p:nvSpPr>
              <p:spPr>
                <a:xfrm>
                  <a:off x="5607230" y="5699124"/>
                  <a:ext cx="218760" cy="692150"/>
                </a:xfrm>
                <a:prstGeom prst="rightBrac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6002309" y="5699124"/>
                  <a:ext cx="675443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800" dirty="0" smtClean="0"/>
                    <a:t>3:2</a:t>
                  </a:r>
                  <a:endParaRPr lang="en-US" sz="2800" dirty="0"/>
                </a:p>
              </p:txBody>
            </p:sp>
          </p:grpSp>
        </p:grpSp>
        <p:sp>
          <p:nvSpPr>
            <p:cNvPr id="46" name="TextBox 45"/>
            <p:cNvSpPr txBox="1"/>
            <p:nvPr/>
          </p:nvSpPr>
          <p:spPr>
            <a:xfrm>
              <a:off x="6153848" y="3944672"/>
              <a:ext cx="2656503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0000FF"/>
                  </a:solidFill>
                </a:rPr>
                <a:t>Expected in Recombination model</a:t>
              </a:r>
              <a:endParaRPr lang="en-US" sz="28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01351" y="2399698"/>
            <a:ext cx="1708448" cy="1682444"/>
            <a:chOff x="501351" y="2399698"/>
            <a:chExt cx="1708448" cy="168244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26146" y="3653969"/>
              <a:ext cx="1569968" cy="428173"/>
            </a:xfrm>
            <a:prstGeom prst="rect">
              <a:avLst/>
            </a:prstGeom>
          </p:spPr>
        </p:pic>
        <p:sp>
          <p:nvSpPr>
            <p:cNvPr id="23" name="Curved Right Arrow 22"/>
            <p:cNvSpPr/>
            <p:nvPr/>
          </p:nvSpPr>
          <p:spPr>
            <a:xfrm flipH="1">
              <a:off x="2000838" y="3112250"/>
              <a:ext cx="208961" cy="517762"/>
            </a:xfrm>
            <a:prstGeom prst="curv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Donut 39"/>
            <p:cNvSpPr/>
            <p:nvPr/>
          </p:nvSpPr>
          <p:spPr>
            <a:xfrm>
              <a:off x="501351" y="2399698"/>
              <a:ext cx="694267" cy="1169156"/>
            </a:xfrm>
            <a:prstGeom prst="donut">
              <a:avLst>
                <a:gd name="adj" fmla="val 304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2666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449" y="407224"/>
            <a:ext cx="426484" cy="4264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21933" y="365445"/>
            <a:ext cx="38281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spectra are exponential out to </a:t>
            </a:r>
            <a:r>
              <a:rPr lang="en-US" sz="2800" dirty="0" err="1" smtClean="0">
                <a:solidFill>
                  <a:srgbClr val="0000FF"/>
                </a:solidFill>
              </a:rPr>
              <a:t>p</a:t>
            </a:r>
            <a:r>
              <a:rPr lang="en-US" sz="2800" baseline="-25000" dirty="0" err="1" smtClean="0">
                <a:solidFill>
                  <a:srgbClr val="0000FF"/>
                </a:solidFill>
              </a:rPr>
              <a:t>T</a:t>
            </a:r>
            <a:r>
              <a:rPr lang="en-US" sz="2800" dirty="0" smtClean="0">
                <a:solidFill>
                  <a:srgbClr val="0000FF"/>
                </a:solidFill>
              </a:rPr>
              <a:t>=6.5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/</a:t>
            </a:r>
            <a:r>
              <a:rPr lang="en-US" sz="2800" dirty="0" smtClean="0">
                <a:solidFill>
                  <a:srgbClr val="3366FF"/>
                </a:solidFill>
              </a:rPr>
              <a:t>c</a:t>
            </a:r>
            <a:endParaRPr lang="en-US" sz="2800" dirty="0">
              <a:solidFill>
                <a:srgbClr val="3366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8886" y="1478972"/>
            <a:ext cx="44534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If it is thermal, randomness would imply that particles are uncorrelated.</a:t>
            </a:r>
            <a:endParaRPr lang="en-US" sz="2800" dirty="0"/>
          </a:p>
        </p:txBody>
      </p:sp>
      <p:grpSp>
        <p:nvGrpSpPr>
          <p:cNvPr id="4" name="Group 3"/>
          <p:cNvGrpSpPr/>
          <p:nvPr/>
        </p:nvGrpSpPr>
        <p:grpSpPr>
          <a:xfrm>
            <a:off x="202918" y="4084168"/>
            <a:ext cx="3935419" cy="2677656"/>
            <a:chOff x="202918" y="4084168"/>
            <a:chExt cx="3935419" cy="2677656"/>
          </a:xfrm>
        </p:grpSpPr>
        <p:sp>
          <p:nvSpPr>
            <p:cNvPr id="14" name="TextBox 13"/>
            <p:cNvSpPr txBox="1"/>
            <p:nvPr/>
          </p:nvSpPr>
          <p:spPr>
            <a:xfrm>
              <a:off x="202918" y="4084168"/>
              <a:ext cx="3935419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0000FF"/>
                  </a:solidFill>
                </a:rPr>
                <a:t>That can be explained by 	  being in the Ridge:  all particles in the Ridge are correlated to the trigger and to each other.</a:t>
              </a:r>
            </a:p>
            <a:p>
              <a:r>
                <a:rPr lang="en-US" sz="2800" dirty="0">
                  <a:solidFill>
                    <a:srgbClr val="3366FF"/>
                  </a:solidFill>
                </a:rPr>
                <a:t>	</a:t>
              </a:r>
              <a:r>
                <a:rPr lang="en-US" sz="2800" dirty="0" smtClean="0">
                  <a:solidFill>
                    <a:srgbClr val="3366FF"/>
                  </a:solidFill>
                </a:rPr>
                <a:t> 			</a:t>
              </a:r>
              <a:endParaRPr lang="en-US" dirty="0">
                <a:solidFill>
                  <a:srgbClr val="008000"/>
                </a:solidFill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0348" y="4591403"/>
              <a:ext cx="388485" cy="388485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4850054" y="0"/>
            <a:ext cx="4293946" cy="3383362"/>
            <a:chOff x="4850054" y="0"/>
            <a:chExt cx="4293946" cy="338336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50054" y="0"/>
              <a:ext cx="4293946" cy="3383362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5623221" y="2657136"/>
              <a:ext cx="929979" cy="2068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33687" y="3083280"/>
            <a:ext cx="9010313" cy="3657025"/>
            <a:chOff x="133687" y="3083280"/>
            <a:chExt cx="9010313" cy="3657025"/>
          </a:xfrm>
        </p:grpSpPr>
        <p:grpSp>
          <p:nvGrpSpPr>
            <p:cNvPr id="20" name="Group 19"/>
            <p:cNvGrpSpPr/>
            <p:nvPr/>
          </p:nvGrpSpPr>
          <p:grpSpPr>
            <a:xfrm>
              <a:off x="133687" y="3083280"/>
              <a:ext cx="9010313" cy="3657025"/>
              <a:chOff x="133687" y="3083280"/>
              <a:chExt cx="9010313" cy="3657025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133687" y="3083280"/>
                <a:ext cx="4280306" cy="954107"/>
                <a:chOff x="133687" y="3083280"/>
                <a:chExt cx="4280306" cy="954107"/>
              </a:xfrm>
            </p:grpSpPr>
            <p:sp>
              <p:nvSpPr>
                <p:cNvPr id="10" name="TextBox 9"/>
                <p:cNvSpPr txBox="1"/>
                <p:nvPr/>
              </p:nvSpPr>
              <p:spPr>
                <a:xfrm>
                  <a:off x="133687" y="3083280"/>
                  <a:ext cx="4280306" cy="9541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800" dirty="0" smtClean="0">
                      <a:solidFill>
                        <a:srgbClr val="FF0000"/>
                      </a:solidFill>
                    </a:rPr>
                    <a:t>But STAR has found hadrons correlated to       triggers. </a:t>
                  </a:r>
                  <a:endParaRPr lang="en-US" sz="2000" dirty="0">
                    <a:solidFill>
                      <a:srgbClr val="FF0000"/>
                    </a:solidFill>
                  </a:endParaRPr>
                </a:p>
              </p:txBody>
            </p:sp>
            <p:pic>
              <p:nvPicPr>
                <p:cNvPr id="11" name="Picture 10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170628" y="3567659"/>
                  <a:ext cx="426484" cy="426484"/>
                </a:xfrm>
                <a:prstGeom prst="rect">
                  <a:avLst/>
                </a:prstGeom>
              </p:spPr>
            </p:pic>
          </p:grpSp>
          <p:grpSp>
            <p:nvGrpSpPr>
              <p:cNvPr id="13" name="Group 12"/>
              <p:cNvGrpSpPr/>
              <p:nvPr/>
            </p:nvGrpSpPr>
            <p:grpSpPr>
              <a:xfrm>
                <a:off x="4413993" y="3515872"/>
                <a:ext cx="4730007" cy="3224433"/>
                <a:chOff x="4413993" y="3515872"/>
                <a:chExt cx="4730007" cy="3224433"/>
              </a:xfrm>
            </p:grpSpPr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413993" y="3515872"/>
                  <a:ext cx="4730007" cy="3205603"/>
                </a:xfrm>
                <a:prstGeom prst="rect">
                  <a:avLst/>
                </a:prstGeom>
              </p:spPr>
            </p:pic>
            <p:sp>
              <p:nvSpPr>
                <p:cNvPr id="12" name="TextBox 11"/>
                <p:cNvSpPr txBox="1"/>
                <p:nvPr/>
              </p:nvSpPr>
              <p:spPr>
                <a:xfrm>
                  <a:off x="5848818" y="6370973"/>
                  <a:ext cx="173793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rgbClr val="008000"/>
                      </a:solidFill>
                    </a:rPr>
                    <a:t>(0705.3371) </a:t>
                  </a:r>
                  <a:endParaRPr lang="en-US" dirty="0"/>
                </a:p>
              </p:txBody>
            </p:sp>
          </p:grpSp>
        </p:grpSp>
        <p:cxnSp>
          <p:nvCxnSpPr>
            <p:cNvPr id="22" name="Straight Arrow Connector 21"/>
            <p:cNvCxnSpPr/>
            <p:nvPr/>
          </p:nvCxnSpPr>
          <p:spPr>
            <a:xfrm>
              <a:off x="4144305" y="3835299"/>
              <a:ext cx="2540058" cy="49299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25498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700" y="801687"/>
            <a:ext cx="6832600" cy="4826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69949" y="238125"/>
            <a:ext cx="7662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φ</a:t>
            </a:r>
            <a:r>
              <a:rPr lang="en-US" sz="2800" dirty="0" smtClean="0"/>
              <a:t> production at LHC  ---	</a:t>
            </a:r>
            <a:r>
              <a:rPr lang="en-US" sz="2800" dirty="0" smtClean="0">
                <a:solidFill>
                  <a:srgbClr val="660066"/>
                </a:solidFill>
              </a:rPr>
              <a:t>ALICE</a:t>
            </a:r>
            <a:r>
              <a:rPr lang="en-US" dirty="0" smtClean="0"/>
              <a:t>	 </a:t>
            </a:r>
            <a:r>
              <a:rPr lang="en-US" dirty="0" smtClean="0">
                <a:solidFill>
                  <a:srgbClr val="008000"/>
                </a:solidFill>
              </a:rPr>
              <a:t>Phys. Rev. C 91, 024609 (2015)</a:t>
            </a:r>
            <a:endParaRPr lang="en-US" dirty="0">
              <a:solidFill>
                <a:srgbClr val="008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94519" y="5627687"/>
            <a:ext cx="8319286" cy="667286"/>
            <a:chOff x="594519" y="5627687"/>
            <a:chExt cx="8319286" cy="667286"/>
          </a:xfrm>
        </p:grpSpPr>
        <p:grpSp>
          <p:nvGrpSpPr>
            <p:cNvPr id="14" name="Group 13"/>
            <p:cNvGrpSpPr/>
            <p:nvPr/>
          </p:nvGrpSpPr>
          <p:grpSpPr>
            <a:xfrm>
              <a:off x="594519" y="5627687"/>
              <a:ext cx="8319286" cy="667286"/>
              <a:chOff x="594519" y="5627687"/>
              <a:chExt cx="8319286" cy="667286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4519" y="5627687"/>
                <a:ext cx="4852988" cy="667286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88005" y="5627687"/>
                <a:ext cx="3225800" cy="659224"/>
              </a:xfrm>
              <a:prstGeom prst="rect">
                <a:avLst/>
              </a:prstGeom>
            </p:spPr>
          </p:pic>
        </p:grpSp>
        <p:sp>
          <p:nvSpPr>
            <p:cNvPr id="5" name="TextBox 4"/>
            <p:cNvSpPr txBox="1"/>
            <p:nvPr/>
          </p:nvSpPr>
          <p:spPr>
            <a:xfrm>
              <a:off x="5447507" y="5874841"/>
              <a:ext cx="2404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,</a:t>
              </a:r>
              <a:endParaRPr 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608513" y="5592381"/>
            <a:ext cx="4206874" cy="694530"/>
            <a:chOff x="4608513" y="5592381"/>
            <a:chExt cx="4206874" cy="694530"/>
          </a:xfrm>
        </p:grpSpPr>
        <p:sp>
          <p:nvSpPr>
            <p:cNvPr id="11" name="Donut 10"/>
            <p:cNvSpPr/>
            <p:nvPr/>
          </p:nvSpPr>
          <p:spPr>
            <a:xfrm>
              <a:off x="4608513" y="5985286"/>
              <a:ext cx="412749" cy="301625"/>
            </a:xfrm>
            <a:prstGeom prst="donut">
              <a:avLst>
                <a:gd name="adj" fmla="val 0"/>
              </a:avLst>
            </a:prstGeom>
            <a:ln w="2857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rgbClr val="FF6600"/>
                </a:solidFill>
              </a:endParaRPr>
            </a:p>
          </p:txBody>
        </p:sp>
        <p:sp>
          <p:nvSpPr>
            <p:cNvPr id="12" name="Donut 11"/>
            <p:cNvSpPr/>
            <p:nvPr/>
          </p:nvSpPr>
          <p:spPr>
            <a:xfrm>
              <a:off x="8532812" y="5806693"/>
              <a:ext cx="282575" cy="357186"/>
            </a:xfrm>
            <a:prstGeom prst="donut">
              <a:avLst>
                <a:gd name="adj" fmla="val 0"/>
              </a:avLst>
            </a:prstGeom>
            <a:ln w="28575" cmpd="sng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Donut 12"/>
            <p:cNvSpPr/>
            <p:nvPr/>
          </p:nvSpPr>
          <p:spPr>
            <a:xfrm>
              <a:off x="8439149" y="5592381"/>
              <a:ext cx="187325" cy="214312"/>
            </a:xfrm>
            <a:prstGeom prst="donut">
              <a:avLst>
                <a:gd name="adj" fmla="val 0"/>
              </a:avLst>
            </a:prstGeom>
            <a:ln w="28575" cmpd="sng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611" y="1127125"/>
            <a:ext cx="6286239" cy="43910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14700" y="5699125"/>
            <a:ext cx="3238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800000"/>
                </a:solidFill>
              </a:rPr>
              <a:t>ALICE</a:t>
            </a:r>
            <a:r>
              <a:rPr lang="en-US" sz="2800" dirty="0" smtClean="0"/>
              <a:t>	</a:t>
            </a:r>
            <a:r>
              <a:rPr lang="en-US" sz="2800" dirty="0"/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PLB </a:t>
            </a:r>
            <a:r>
              <a:rPr lang="en-US" sz="2000" b="1" dirty="0" smtClean="0">
                <a:solidFill>
                  <a:srgbClr val="008000"/>
                </a:solidFill>
              </a:rPr>
              <a:t>728</a:t>
            </a:r>
            <a:r>
              <a:rPr lang="en-US" sz="2000" dirty="0" smtClean="0">
                <a:solidFill>
                  <a:srgbClr val="008000"/>
                </a:solidFill>
              </a:rPr>
              <a:t>, 216 (2014)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9813" y="460375"/>
            <a:ext cx="3770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Ω</a:t>
            </a:r>
            <a:r>
              <a:rPr lang="en-US" sz="2800" dirty="0" smtClean="0"/>
              <a:t>	production at LHC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675437"/>
            <a:ext cx="2133600" cy="365125"/>
          </a:xfrm>
        </p:spPr>
        <p:txBody>
          <a:bodyPr/>
          <a:lstStyle/>
          <a:p>
            <a:fld id="{347F0927-C920-2F44-B256-41FB1F735324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39" name="Group 38"/>
          <p:cNvGrpSpPr/>
          <p:nvPr/>
        </p:nvGrpSpPr>
        <p:grpSpPr>
          <a:xfrm>
            <a:off x="517769" y="713519"/>
            <a:ext cx="3047999" cy="2989997"/>
            <a:chOff x="517769" y="410308"/>
            <a:chExt cx="3047999" cy="2989997"/>
          </a:xfrm>
        </p:grpSpPr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80698209"/>
                </p:ext>
              </p:extLst>
            </p:nvPr>
          </p:nvGraphicFramePr>
          <p:xfrm>
            <a:off x="858715" y="1080965"/>
            <a:ext cx="899746" cy="1032062"/>
          </p:xfrm>
          <a:graphic>
            <a:graphicData uri="http://schemas.openxmlformats.org/presentationml/2006/ole">
              <p:oleObj spid="_x0000_s37165" name="Equation" r:id="rId3" imgW="431800" imgH="495300" progId="">
                <p:embed/>
              </p:oleObj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>
              <a:off x="517769" y="410308"/>
              <a:ext cx="15616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0000FF"/>
                  </a:solidFill>
                </a:rPr>
                <a:t>Mesons</a:t>
              </a:r>
              <a:endParaRPr lang="en-US" sz="2800" dirty="0">
                <a:solidFill>
                  <a:srgbClr val="0000FF"/>
                </a:solidFill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761999" y="2181412"/>
              <a:ext cx="2803769" cy="1218893"/>
              <a:chOff x="761999" y="2181412"/>
              <a:chExt cx="2803769" cy="1218893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761999" y="2569308"/>
                <a:ext cx="280376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115420"/>
                    </a:solidFill>
                  </a:rPr>
                  <a:t>usual presentation of data</a:t>
                </a:r>
                <a:endParaRPr lang="en-US" sz="2400" dirty="0">
                  <a:solidFill>
                    <a:srgbClr val="115420"/>
                  </a:solidFill>
                </a:endParaRPr>
              </a:p>
            </p:txBody>
          </p:sp>
          <p:sp>
            <p:nvSpPr>
              <p:cNvPr id="6" name="Up Arrow 5"/>
              <p:cNvSpPr/>
              <p:nvPr/>
            </p:nvSpPr>
            <p:spPr>
              <a:xfrm>
                <a:off x="1123462" y="2181412"/>
                <a:ext cx="156307" cy="387896"/>
              </a:xfrm>
              <a:prstGeom prst="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8000"/>
                  </a:solidFill>
                </a:endParaRPr>
              </a:p>
            </p:txBody>
          </p:sp>
        </p:grpSp>
      </p:grp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00546781"/>
              </p:ext>
            </p:extLst>
          </p:nvPr>
        </p:nvGraphicFramePr>
        <p:xfrm>
          <a:off x="5245100" y="3608387"/>
          <a:ext cx="127000" cy="203200"/>
        </p:xfrm>
        <a:graphic>
          <a:graphicData uri="http://schemas.openxmlformats.org/presentationml/2006/ole">
            <p:oleObj spid="_x0000_s37166" name="Equation" r:id="rId4" imgW="127000" imgH="203200" progId="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91543952"/>
              </p:ext>
            </p:extLst>
          </p:nvPr>
        </p:nvGraphicFramePr>
        <p:xfrm>
          <a:off x="5245100" y="3608387"/>
          <a:ext cx="127000" cy="203200"/>
        </p:xfrm>
        <a:graphic>
          <a:graphicData uri="http://schemas.openxmlformats.org/presentationml/2006/ole">
            <p:oleObj spid="_x0000_s37167" name="Equation" r:id="rId5" imgW="127000" imgH="203200" progId="">
              <p:embed/>
            </p:oleObj>
          </a:graphicData>
        </a:graphic>
      </p:graphicFrame>
      <p:grpSp>
        <p:nvGrpSpPr>
          <p:cNvPr id="30" name="Group 29"/>
          <p:cNvGrpSpPr/>
          <p:nvPr/>
        </p:nvGrpSpPr>
        <p:grpSpPr>
          <a:xfrm>
            <a:off x="2079380" y="1419592"/>
            <a:ext cx="1273191" cy="1032062"/>
            <a:chOff x="2079380" y="1100505"/>
            <a:chExt cx="1273191" cy="1032062"/>
          </a:xfrm>
        </p:grpSpPr>
        <p:graphicFrame>
          <p:nvGraphicFramePr>
            <p:cNvPr id="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60973965"/>
                </p:ext>
              </p:extLst>
            </p:nvPr>
          </p:nvGraphicFramePr>
          <p:xfrm>
            <a:off x="2823308" y="1100505"/>
            <a:ext cx="529263" cy="1032062"/>
          </p:xfrm>
          <a:graphic>
            <a:graphicData uri="http://schemas.openxmlformats.org/presentationml/2006/ole">
              <p:oleObj spid="_x0000_s37168" name="Equation" r:id="rId6" imgW="241300" imgH="495300" progId="">
                <p:embed/>
              </p:oleObj>
            </a:graphicData>
          </a:graphic>
        </p:graphicFrame>
        <p:graphicFrame>
          <p:nvGraphicFramePr>
            <p:cNvPr id="1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16870384"/>
                </p:ext>
              </p:extLst>
            </p:nvPr>
          </p:nvGraphicFramePr>
          <p:xfrm>
            <a:off x="2079380" y="1424841"/>
            <a:ext cx="382465" cy="382465"/>
          </p:xfrm>
          <a:graphic>
            <a:graphicData uri="http://schemas.openxmlformats.org/presentationml/2006/ole">
              <p:oleObj spid="_x0000_s37169" name="Equation" r:id="rId7" imgW="139700" imgH="139700" progId="">
                <p:embed/>
              </p:oleObj>
            </a:graphicData>
          </a:graphic>
        </p:graphicFrame>
      </p:grp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54614672"/>
              </p:ext>
            </p:extLst>
          </p:nvPr>
        </p:nvGraphicFramePr>
        <p:xfrm>
          <a:off x="5245100" y="3608387"/>
          <a:ext cx="127000" cy="203200"/>
        </p:xfrm>
        <a:graphic>
          <a:graphicData uri="http://schemas.openxmlformats.org/presentationml/2006/ole">
            <p:oleObj spid="_x0000_s37170" name="Equation" r:id="rId8" imgW="127000" imgH="203200" progId="">
              <p:embed/>
            </p:oleObj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91262626"/>
              </p:ext>
            </p:extLst>
          </p:nvPr>
        </p:nvGraphicFramePr>
        <p:xfrm>
          <a:off x="5245100" y="3608387"/>
          <a:ext cx="127000" cy="203200"/>
        </p:xfrm>
        <a:graphic>
          <a:graphicData uri="http://schemas.openxmlformats.org/presentationml/2006/ole">
            <p:oleObj spid="_x0000_s37171" name="Equation" r:id="rId9" imgW="127000" imgH="203200" progId="">
              <p:embed/>
            </p:oleObj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3964841" y="1507512"/>
            <a:ext cx="3557467" cy="2211880"/>
            <a:chOff x="3964841" y="1507512"/>
            <a:chExt cx="3557467" cy="2211880"/>
          </a:xfrm>
        </p:grpSpPr>
        <p:grpSp>
          <p:nvGrpSpPr>
            <p:cNvPr id="31" name="Group 30"/>
            <p:cNvGrpSpPr/>
            <p:nvPr/>
          </p:nvGrpSpPr>
          <p:grpSpPr>
            <a:xfrm>
              <a:off x="3964841" y="1507512"/>
              <a:ext cx="2046306" cy="848727"/>
              <a:chOff x="3964841" y="1188425"/>
              <a:chExt cx="2046306" cy="848727"/>
            </a:xfrm>
          </p:grpSpPr>
          <p:graphicFrame>
            <p:nvGraphicFramePr>
              <p:cNvPr id="14" name="Object 1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13231745"/>
                  </p:ext>
                </p:extLst>
              </p:nvPr>
            </p:nvGraphicFramePr>
            <p:xfrm>
              <a:off x="4572000" y="1188425"/>
              <a:ext cx="1439147" cy="848727"/>
            </p:xfrm>
            <a:graphic>
              <a:graphicData uri="http://schemas.openxmlformats.org/presentationml/2006/ole">
                <p:oleObj spid="_x0000_s37172" name="Equation" r:id="rId10" imgW="495300" imgH="292100" progId="">
                  <p:embed/>
                </p:oleObj>
              </a:graphicData>
            </a:graphic>
          </p:graphicFrame>
          <p:graphicFrame>
            <p:nvGraphicFramePr>
              <p:cNvPr id="16" name="Object 1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95678089"/>
                  </p:ext>
                </p:extLst>
              </p:nvPr>
            </p:nvGraphicFramePr>
            <p:xfrm>
              <a:off x="3964841" y="1450732"/>
              <a:ext cx="434749" cy="356577"/>
            </p:xfrm>
            <a:graphic>
              <a:graphicData uri="http://schemas.openxmlformats.org/presentationml/2006/ole">
                <p:oleObj spid="_x0000_s37173" name="Equation" r:id="rId11" imgW="139700" imgH="127000" progId="">
                  <p:embed/>
                </p:oleObj>
              </a:graphicData>
            </a:graphic>
          </p:graphicFrame>
        </p:grpSp>
        <p:grpSp>
          <p:nvGrpSpPr>
            <p:cNvPr id="32" name="Group 31"/>
            <p:cNvGrpSpPr/>
            <p:nvPr/>
          </p:nvGrpSpPr>
          <p:grpSpPr>
            <a:xfrm>
              <a:off x="4288692" y="2432114"/>
              <a:ext cx="3233616" cy="1287278"/>
              <a:chOff x="4288692" y="2113027"/>
              <a:chExt cx="3233616" cy="1287278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4288692" y="2569308"/>
                <a:ext cx="323361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0000FF"/>
                    </a:solidFill>
                  </a:rPr>
                  <a:t>m</a:t>
                </a:r>
                <a:r>
                  <a:rPr lang="en-US" sz="2400" dirty="0" smtClean="0">
                    <a:solidFill>
                      <a:srgbClr val="0000FF"/>
                    </a:solidFill>
                  </a:rPr>
                  <a:t>odified presentation of data</a:t>
                </a:r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0" name="Up Arrow 19"/>
              <p:cNvSpPr/>
              <p:nvPr/>
            </p:nvSpPr>
            <p:spPr>
              <a:xfrm>
                <a:off x="4822093" y="2113027"/>
                <a:ext cx="156307" cy="387896"/>
              </a:xfrm>
              <a:prstGeom prst="upArrow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90"/>
                  </a:solidFill>
                </a:endParaRPr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2159906" y="4949825"/>
            <a:ext cx="1273857" cy="1058862"/>
            <a:chOff x="2159906" y="4630738"/>
            <a:chExt cx="1273857" cy="1058862"/>
          </a:xfrm>
        </p:grpSpPr>
        <p:graphicFrame>
          <p:nvGraphicFramePr>
            <p:cNvPr id="2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87517329"/>
                </p:ext>
              </p:extLst>
            </p:nvPr>
          </p:nvGraphicFramePr>
          <p:xfrm>
            <a:off x="2903538" y="4630738"/>
            <a:ext cx="530225" cy="1058862"/>
          </p:xfrm>
          <a:graphic>
            <a:graphicData uri="http://schemas.openxmlformats.org/presentationml/2006/ole">
              <p:oleObj spid="_x0000_s37174" name="Equation" r:id="rId12" imgW="241300" imgH="508000" progId="">
                <p:embed/>
              </p:oleObj>
            </a:graphicData>
          </a:graphic>
        </p:graphicFrame>
        <p:graphicFrame>
          <p:nvGraphicFramePr>
            <p:cNvPr id="2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38021684"/>
                </p:ext>
              </p:extLst>
            </p:nvPr>
          </p:nvGraphicFramePr>
          <p:xfrm>
            <a:off x="2159906" y="4967164"/>
            <a:ext cx="382465" cy="382465"/>
          </p:xfrm>
          <a:graphic>
            <a:graphicData uri="http://schemas.openxmlformats.org/presentationml/2006/ole">
              <p:oleObj spid="_x0000_s37175" name="Equation" r:id="rId13" imgW="139700" imgH="139700" progId="">
                <p:embed/>
              </p:oleObj>
            </a:graphicData>
          </a:graphic>
        </p:graphicFrame>
      </p:grpSp>
      <p:grpSp>
        <p:nvGrpSpPr>
          <p:cNvPr id="37" name="Group 36"/>
          <p:cNvGrpSpPr/>
          <p:nvPr/>
        </p:nvGrpSpPr>
        <p:grpSpPr>
          <a:xfrm>
            <a:off x="4045367" y="4080241"/>
            <a:ext cx="1990308" cy="1818909"/>
            <a:chOff x="4045367" y="3761154"/>
            <a:chExt cx="1990308" cy="1818909"/>
          </a:xfrm>
        </p:grpSpPr>
        <p:graphicFrame>
          <p:nvGraphicFramePr>
            <p:cNvPr id="25" name="Objec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30785706"/>
                </p:ext>
              </p:extLst>
            </p:nvPr>
          </p:nvGraphicFramePr>
          <p:xfrm>
            <a:off x="4708525" y="4730750"/>
            <a:ext cx="1327150" cy="849313"/>
          </p:xfrm>
          <a:graphic>
            <a:graphicData uri="http://schemas.openxmlformats.org/presentationml/2006/ole">
              <p:oleObj spid="_x0000_s37176" name="Equation" r:id="rId14" imgW="457200" imgH="292100" progId="">
                <p:embed/>
              </p:oleObj>
            </a:graphicData>
          </a:graphic>
        </p:graphicFrame>
        <p:graphicFrame>
          <p:nvGraphicFramePr>
            <p:cNvPr id="26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0589113"/>
                </p:ext>
              </p:extLst>
            </p:nvPr>
          </p:nvGraphicFramePr>
          <p:xfrm>
            <a:off x="4045367" y="4993055"/>
            <a:ext cx="434749" cy="356577"/>
          </p:xfrm>
          <a:graphic>
            <a:graphicData uri="http://schemas.openxmlformats.org/presentationml/2006/ole">
              <p:oleObj spid="_x0000_s37177" name="Equation" r:id="rId15" imgW="139700" imgH="127000" progId="">
                <p:embed/>
              </p:oleObj>
            </a:graphicData>
          </a:graphic>
        </p:graphicFrame>
        <p:sp>
          <p:nvSpPr>
            <p:cNvPr id="27" name="Down Arrow 26"/>
            <p:cNvSpPr/>
            <p:nvPr/>
          </p:nvSpPr>
          <p:spPr>
            <a:xfrm>
              <a:off x="4822093" y="3761154"/>
              <a:ext cx="156307" cy="869584"/>
            </a:xfrm>
            <a:prstGeom prst="downArrow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17769" y="3449528"/>
            <a:ext cx="1849438" cy="2524909"/>
            <a:chOff x="517769" y="3449528"/>
            <a:chExt cx="1849438" cy="2524909"/>
          </a:xfrm>
        </p:grpSpPr>
        <p:sp>
          <p:nvSpPr>
            <p:cNvPr id="21" name="TextBox 20"/>
            <p:cNvSpPr txBox="1"/>
            <p:nvPr/>
          </p:nvSpPr>
          <p:spPr>
            <a:xfrm>
              <a:off x="517769" y="4177933"/>
              <a:ext cx="18268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0000FF"/>
                  </a:solidFill>
                </a:rPr>
                <a:t>Baryons</a:t>
              </a:r>
              <a:endParaRPr lang="en-US" sz="2800" dirty="0">
                <a:solidFill>
                  <a:srgbClr val="0000FF"/>
                </a:solidFill>
              </a:endParaRPr>
            </a:p>
          </p:txBody>
        </p:sp>
        <p:graphicFrame>
          <p:nvGraphicFramePr>
            <p:cNvPr id="22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10587158"/>
                </p:ext>
              </p:extLst>
            </p:nvPr>
          </p:nvGraphicFramePr>
          <p:xfrm>
            <a:off x="939241" y="4942375"/>
            <a:ext cx="899746" cy="1032062"/>
          </p:xfrm>
          <a:graphic>
            <a:graphicData uri="http://schemas.openxmlformats.org/presentationml/2006/ole">
              <p:oleObj spid="_x0000_s37178" name="Equation" r:id="rId16" imgW="431800" imgH="495300" progId="">
                <p:embed/>
              </p:oleObj>
            </a:graphicData>
          </a:graphic>
        </p:graphicFrame>
        <p:sp>
          <p:nvSpPr>
            <p:cNvPr id="33" name="Down Arrow 32"/>
            <p:cNvSpPr/>
            <p:nvPr/>
          </p:nvSpPr>
          <p:spPr>
            <a:xfrm rot="1728427">
              <a:off x="2182498" y="3449528"/>
              <a:ext cx="184709" cy="1603522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978478" y="252341"/>
            <a:ext cx="599984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 different presentation of data</a:t>
            </a:r>
            <a:endParaRPr lang="en-US" sz="3200" b="1" dirty="0"/>
          </a:p>
        </p:txBody>
      </p:sp>
      <p:sp>
        <p:nvSpPr>
          <p:cNvPr id="40" name="Donut 39"/>
          <p:cNvSpPr/>
          <p:nvPr/>
        </p:nvSpPr>
        <p:spPr>
          <a:xfrm>
            <a:off x="3129643" y="5502309"/>
            <a:ext cx="213857" cy="238978"/>
          </a:xfrm>
          <a:prstGeom prst="donut">
            <a:avLst>
              <a:gd name="adj" fmla="val 0"/>
            </a:avLst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5542644" y="1679510"/>
            <a:ext cx="3015099" cy="3989206"/>
            <a:chOff x="5542644" y="1679510"/>
            <a:chExt cx="3015099" cy="3989206"/>
          </a:xfrm>
        </p:grpSpPr>
        <p:grpSp>
          <p:nvGrpSpPr>
            <p:cNvPr id="48" name="Group 47"/>
            <p:cNvGrpSpPr/>
            <p:nvPr/>
          </p:nvGrpSpPr>
          <p:grpSpPr>
            <a:xfrm>
              <a:off x="5542644" y="2432115"/>
              <a:ext cx="3015099" cy="2684171"/>
              <a:chOff x="5542644" y="2432115"/>
              <a:chExt cx="3015099" cy="2684171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6266543" y="3530938"/>
                <a:ext cx="2291200" cy="1170215"/>
                <a:chOff x="6263157" y="3946071"/>
                <a:chExt cx="2291200" cy="1170215"/>
              </a:xfrm>
            </p:grpSpPr>
            <p:sp>
              <p:nvSpPr>
                <p:cNvPr id="10" name="TextBox 9"/>
                <p:cNvSpPr txBox="1"/>
                <p:nvPr/>
              </p:nvSpPr>
              <p:spPr>
                <a:xfrm>
                  <a:off x="6553200" y="4009571"/>
                  <a:ext cx="2001157" cy="9541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800" dirty="0" smtClean="0"/>
                    <a:t>different dimensions</a:t>
                  </a:r>
                  <a:endParaRPr lang="en-US" sz="2800" dirty="0"/>
                </a:p>
              </p:txBody>
            </p:sp>
            <p:sp>
              <p:nvSpPr>
                <p:cNvPr id="41" name="Frame 40"/>
                <p:cNvSpPr/>
                <p:nvPr/>
              </p:nvSpPr>
              <p:spPr>
                <a:xfrm>
                  <a:off x="6263157" y="3946071"/>
                  <a:ext cx="2291200" cy="1170215"/>
                </a:xfrm>
                <a:prstGeom prst="frame">
                  <a:avLst>
                    <a:gd name="adj1" fmla="val 1973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8" name="Straight Arrow Connector 17"/>
              <p:cNvCxnSpPr/>
              <p:nvPr/>
            </p:nvCxnSpPr>
            <p:spPr>
              <a:xfrm flipH="1" flipV="1">
                <a:off x="5542644" y="2432115"/>
                <a:ext cx="782435" cy="1098823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/>
              <p:nvPr/>
            </p:nvCxnSpPr>
            <p:spPr>
              <a:xfrm flipH="1">
                <a:off x="5664998" y="4701153"/>
                <a:ext cx="601545" cy="415133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6715347" y="1679510"/>
              <a:ext cx="1359202" cy="509701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6873192" y="5116286"/>
              <a:ext cx="1442455" cy="5524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2114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16319" y="261938"/>
            <a:ext cx="2648679" cy="611701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6006" y="261938"/>
            <a:ext cx="2310870" cy="6117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4063" y="6032500"/>
            <a:ext cx="685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One parameter:   </a:t>
            </a:r>
            <a:r>
              <a:rPr lang="en-US" sz="2400" dirty="0" smtClean="0"/>
              <a:t>Inverse slope T</a:t>
            </a:r>
            <a:r>
              <a:rPr lang="en-US" sz="2400" baseline="-25000" dirty="0" smtClean="0"/>
              <a:t>φ</a:t>
            </a:r>
            <a:r>
              <a:rPr lang="en-US" sz="2400" dirty="0" smtClean="0"/>
              <a:t> for all centralities</a:t>
            </a:r>
            <a:endParaRPr lang="en-US" sz="2400" dirty="0"/>
          </a:p>
        </p:txBody>
      </p:sp>
      <p:grpSp>
        <p:nvGrpSpPr>
          <p:cNvPr id="9" name="Group 8"/>
          <p:cNvGrpSpPr/>
          <p:nvPr/>
        </p:nvGrpSpPr>
        <p:grpSpPr>
          <a:xfrm>
            <a:off x="536575" y="873639"/>
            <a:ext cx="6489700" cy="5041900"/>
            <a:chOff x="536575" y="873639"/>
            <a:chExt cx="6489700" cy="50419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6575" y="873639"/>
              <a:ext cx="6489700" cy="504190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742112" y="4829636"/>
              <a:ext cx="1144697" cy="2423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3028" y="3765816"/>
            <a:ext cx="3370972" cy="2380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41120" y="349249"/>
            <a:ext cx="2732233" cy="650585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03237" y="6207125"/>
            <a:ext cx="7032625" cy="365125"/>
          </a:xfrm>
        </p:spPr>
        <p:txBody>
          <a:bodyPr/>
          <a:lstStyle/>
          <a:p>
            <a:r>
              <a:rPr lang="en-US" sz="2400" dirty="0" smtClean="0">
                <a:solidFill>
                  <a:srgbClr val="0000FF"/>
                </a:solidFill>
              </a:rPr>
              <a:t>One parameter:   </a:t>
            </a:r>
            <a:r>
              <a:rPr lang="en-US" sz="2400" dirty="0" smtClean="0">
                <a:solidFill>
                  <a:schemeClr val="tx1"/>
                </a:solidFill>
              </a:rPr>
              <a:t>Inverse slope T</a:t>
            </a:r>
            <a:r>
              <a:rPr lang="en-US" sz="2400" baseline="-25000" dirty="0" smtClean="0">
                <a:solidFill>
                  <a:schemeClr val="tx1"/>
                </a:solidFill>
              </a:rPr>
              <a:t>Ω</a:t>
            </a:r>
            <a:r>
              <a:rPr lang="en-US" sz="2400" dirty="0" smtClean="0">
                <a:solidFill>
                  <a:schemeClr val="tx1"/>
                </a:solidFill>
              </a:rPr>
              <a:t> for all centralities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062" y="1063625"/>
            <a:ext cx="6527800" cy="5143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1500" y="349249"/>
            <a:ext cx="2385480" cy="65058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72418" y="5105377"/>
            <a:ext cx="1219896" cy="30080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88573" y="547688"/>
            <a:ext cx="69770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0000FF"/>
                </a:solidFill>
              </a:rPr>
              <a:t>No theory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611186" y="2032907"/>
            <a:ext cx="5090436" cy="1919062"/>
            <a:chOff x="1257298" y="2079625"/>
            <a:chExt cx="5090436" cy="191906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7299" y="2079625"/>
              <a:ext cx="5090435" cy="1023938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57298" y="2992438"/>
              <a:ext cx="5090435" cy="1006249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-1621091" y="6337342"/>
            <a:ext cx="6516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85226" y="1486106"/>
            <a:ext cx="4947274" cy="523220"/>
            <a:chOff x="1085226" y="1486106"/>
            <a:chExt cx="4947274" cy="523220"/>
          </a:xfrm>
        </p:grpSpPr>
        <p:sp>
          <p:nvSpPr>
            <p:cNvPr id="10" name="Rectangle 9"/>
            <p:cNvSpPr/>
            <p:nvPr/>
          </p:nvSpPr>
          <p:spPr>
            <a:xfrm>
              <a:off x="1085226" y="1486106"/>
              <a:ext cx="494727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indent="-457200">
                <a:buFont typeface="Arial"/>
                <a:buChar char="•"/>
              </a:pPr>
              <a:r>
                <a:rPr lang="en-US" sz="2800" dirty="0">
                  <a:solidFill>
                    <a:srgbClr val="0000FF"/>
                  </a:solidFill>
                </a:rPr>
                <a:t>Exponential in </a:t>
              </a:r>
              <a:r>
                <a:rPr lang="en-US" sz="2800" dirty="0" err="1">
                  <a:solidFill>
                    <a:srgbClr val="0000FF"/>
                  </a:solidFill>
                </a:rPr>
                <a:t>p</a:t>
              </a:r>
              <a:r>
                <a:rPr lang="en-US" sz="2800" baseline="-25000" dirty="0" err="1">
                  <a:solidFill>
                    <a:srgbClr val="0000FF"/>
                  </a:solidFill>
                </a:rPr>
                <a:t>T</a:t>
              </a:r>
              <a:r>
                <a:rPr lang="en-US" sz="2800" dirty="0">
                  <a:solidFill>
                    <a:srgbClr val="0000FF"/>
                  </a:solidFill>
                </a:rPr>
                <a:t>         </a:t>
              </a:r>
              <a:r>
                <a:rPr lang="en-US" sz="2800" dirty="0" smtClean="0">
                  <a:solidFill>
                    <a:srgbClr val="0000FF"/>
                  </a:solidFill>
                </a:rPr>
                <a:t>thermal</a:t>
              </a:r>
              <a:endParaRPr lang="en-US" sz="2800" dirty="0">
                <a:solidFill>
                  <a:srgbClr val="0000FF"/>
                </a:solidFill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83630" y="1659578"/>
              <a:ext cx="367955" cy="267758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5838371" y="1485756"/>
            <a:ext cx="3076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</a:rPr>
              <a:t>, </a:t>
            </a:r>
            <a:r>
              <a:rPr lang="en-US" sz="2800" dirty="0">
                <a:solidFill>
                  <a:srgbClr val="FF0000"/>
                </a:solidFill>
              </a:rPr>
              <a:t>out to </a:t>
            </a:r>
            <a:r>
              <a:rPr lang="en-US" sz="2800" dirty="0" err="1">
                <a:solidFill>
                  <a:srgbClr val="FF0000"/>
                </a:solidFill>
              </a:rPr>
              <a:t>p</a:t>
            </a:r>
            <a:r>
              <a:rPr lang="en-US" sz="2800" baseline="-25000" dirty="0" err="1">
                <a:solidFill>
                  <a:srgbClr val="FF0000"/>
                </a:solidFill>
              </a:rPr>
              <a:t>T</a:t>
            </a:r>
            <a:r>
              <a:rPr lang="en-US" sz="2800" dirty="0">
                <a:solidFill>
                  <a:srgbClr val="FF0000"/>
                </a:solidFill>
              </a:rPr>
              <a:t>=6 </a:t>
            </a:r>
            <a:r>
              <a:rPr lang="en-US" sz="2800" dirty="0" err="1" smtClean="0">
                <a:solidFill>
                  <a:srgbClr val="FF0000"/>
                </a:solidFill>
              </a:rPr>
              <a:t>GeV</a:t>
            </a:r>
            <a:r>
              <a:rPr lang="en-US" sz="2800" dirty="0" smtClean="0">
                <a:solidFill>
                  <a:srgbClr val="FF0000"/>
                </a:solidFill>
              </a:rPr>
              <a:t>/c!</a:t>
            </a:r>
            <a:r>
              <a:rPr lang="en-US" sz="2800" dirty="0" smtClean="0">
                <a:solidFill>
                  <a:srgbClr val="000090"/>
                </a:solidFill>
              </a:rPr>
              <a:t> </a:t>
            </a:r>
            <a:endParaRPr lang="en-US" sz="2800" dirty="0">
              <a:solidFill>
                <a:srgbClr val="000090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085227" y="992979"/>
            <a:ext cx="6902587" cy="587321"/>
            <a:chOff x="1085227" y="992979"/>
            <a:chExt cx="6902587" cy="587321"/>
          </a:xfrm>
        </p:grpSpPr>
        <p:sp>
          <p:nvSpPr>
            <p:cNvPr id="20" name="Rectangle 19"/>
            <p:cNvSpPr/>
            <p:nvPr/>
          </p:nvSpPr>
          <p:spPr>
            <a:xfrm>
              <a:off x="1085227" y="992979"/>
              <a:ext cx="690258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indent="-457200">
                <a:buFont typeface="Arial"/>
                <a:buChar char="•"/>
              </a:pPr>
              <a:r>
                <a:rPr lang="en-US" sz="2800" dirty="0">
                  <a:solidFill>
                    <a:srgbClr val="0000FF"/>
                  </a:solidFill>
                </a:rPr>
                <a:t> </a:t>
              </a:r>
              <a:r>
                <a:rPr lang="en-US" sz="2800" dirty="0" err="1">
                  <a:solidFill>
                    <a:srgbClr val="0000FF"/>
                  </a:solidFill>
                </a:rPr>
                <a:t>T</a:t>
              </a:r>
              <a:r>
                <a:rPr lang="en-US" sz="2800" baseline="-25000" dirty="0" err="1">
                  <a:solidFill>
                    <a:srgbClr val="0000FF"/>
                  </a:solidFill>
                </a:rPr>
                <a:t>φ</a:t>
              </a:r>
              <a:r>
                <a:rPr lang="en-US" sz="2800" dirty="0">
                  <a:solidFill>
                    <a:srgbClr val="0000FF"/>
                  </a:solidFill>
                </a:rPr>
                <a:t> = T</a:t>
              </a:r>
              <a:r>
                <a:rPr lang="en-US" sz="2800" baseline="-25000" dirty="0">
                  <a:solidFill>
                    <a:srgbClr val="0000FF"/>
                  </a:solidFill>
                </a:rPr>
                <a:t>Ω</a:t>
              </a:r>
              <a:r>
                <a:rPr lang="en-US" sz="2800" dirty="0">
                  <a:solidFill>
                    <a:srgbClr val="0000FF"/>
                  </a:solidFill>
                </a:rPr>
                <a:t>  </a:t>
              </a:r>
              <a:r>
                <a:rPr lang="en-US" sz="2800" u="sng" dirty="0" smtClean="0">
                  <a:solidFill>
                    <a:srgbClr val="0000FF"/>
                  </a:solidFill>
                </a:rPr>
                <a:t>same</a:t>
              </a:r>
              <a:r>
                <a:rPr lang="en-US" sz="2800" dirty="0" smtClean="0">
                  <a:solidFill>
                    <a:srgbClr val="0000FF"/>
                  </a:solidFill>
                </a:rPr>
                <a:t> inverse slope for  	and </a:t>
              </a:r>
              <a:endParaRPr lang="en-US" sz="2800" dirty="0">
                <a:solidFill>
                  <a:srgbClr val="0000FF"/>
                </a:solidFill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41259" y="1097445"/>
              <a:ext cx="509681" cy="482855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94312" y="1097446"/>
              <a:ext cx="444926" cy="418754"/>
            </a:xfrm>
            <a:prstGeom prst="rect">
              <a:avLst/>
            </a:prstGeom>
          </p:spPr>
        </p:pic>
      </p:grpSp>
      <p:sp>
        <p:nvSpPr>
          <p:cNvPr id="22" name="TextBox 21"/>
          <p:cNvSpPr txBox="1"/>
          <p:nvPr/>
        </p:nvSpPr>
        <p:spPr>
          <a:xfrm>
            <a:off x="7812350" y="933969"/>
            <a:ext cx="1326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o</a:t>
            </a:r>
            <a:r>
              <a:rPr lang="en-US" dirty="0" smtClean="0">
                <a:solidFill>
                  <a:srgbClr val="008000"/>
                </a:solidFill>
              </a:rPr>
              <a:t>f different dimensions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96983" y="2253222"/>
            <a:ext cx="26726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008000"/>
                </a:solidFill>
              </a:rPr>
              <a:t>p</a:t>
            </a:r>
            <a:r>
              <a:rPr lang="en-US" sz="2800" baseline="-25000" dirty="0" err="1" smtClean="0">
                <a:solidFill>
                  <a:srgbClr val="008000"/>
                </a:solidFill>
              </a:rPr>
              <a:t>T</a:t>
            </a:r>
            <a:r>
              <a:rPr lang="en-US" sz="2800" dirty="0" smtClean="0">
                <a:solidFill>
                  <a:srgbClr val="008000"/>
                </a:solidFill>
              </a:rPr>
              <a:t> and </a:t>
            </a:r>
            <a:r>
              <a:rPr lang="en-US" sz="2800" dirty="0" err="1" smtClean="0">
                <a:solidFill>
                  <a:srgbClr val="008000"/>
                </a:solidFill>
              </a:rPr>
              <a:t>N</a:t>
            </a:r>
            <a:r>
              <a:rPr lang="en-US" sz="2800" baseline="-25000" dirty="0" err="1" smtClean="0">
                <a:solidFill>
                  <a:srgbClr val="008000"/>
                </a:solidFill>
              </a:rPr>
              <a:t>part</a:t>
            </a:r>
            <a:r>
              <a:rPr lang="en-US" sz="2800" baseline="-25000" dirty="0" smtClean="0">
                <a:solidFill>
                  <a:srgbClr val="008000"/>
                </a:solidFill>
              </a:rPr>
              <a:t> </a:t>
            </a:r>
            <a:r>
              <a:rPr lang="en-US" sz="2800" dirty="0" smtClean="0">
                <a:solidFill>
                  <a:srgbClr val="008000"/>
                </a:solidFill>
              </a:rPr>
              <a:t>dependencies are </a:t>
            </a:r>
            <a:r>
              <a:rPr lang="en-US" sz="2800" dirty="0" err="1" smtClean="0">
                <a:solidFill>
                  <a:srgbClr val="008000"/>
                </a:solidFill>
              </a:rPr>
              <a:t>factorizable</a:t>
            </a:r>
            <a:endParaRPr lang="en-US" sz="2800" dirty="0">
              <a:solidFill>
                <a:srgbClr val="008000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85320" y="3841426"/>
            <a:ext cx="8658679" cy="2803645"/>
            <a:chOff x="485320" y="3841426"/>
            <a:chExt cx="8658679" cy="280364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625497" y="4151401"/>
              <a:ext cx="2670629" cy="11684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85320" y="4269330"/>
              <a:ext cx="24368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00FF"/>
                  </a:solidFill>
                </a:rPr>
                <a:t>Centrality dependence </a:t>
              </a:r>
              <a:endParaRPr lang="en-US" sz="2400" dirty="0">
                <a:solidFill>
                  <a:srgbClr val="0000FF"/>
                </a:solidFill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5472890" y="3841426"/>
              <a:ext cx="3671109" cy="2803645"/>
              <a:chOff x="5472890" y="3841426"/>
              <a:chExt cx="3671109" cy="2803645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472890" y="3841426"/>
                <a:ext cx="3671109" cy="2803645"/>
              </a:xfrm>
              <a:prstGeom prst="rect">
                <a:avLst/>
              </a:prstGeom>
            </p:spPr>
          </p:pic>
          <p:sp>
            <p:nvSpPr>
              <p:cNvPr id="25" name="Rectangle 24"/>
              <p:cNvSpPr/>
              <p:nvPr/>
            </p:nvSpPr>
            <p:spPr>
              <a:xfrm>
                <a:off x="8185019" y="5887906"/>
                <a:ext cx="730250" cy="2950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/>
              </a:p>
            </p:txBody>
          </p:sp>
        </p:grpSp>
      </p:grpSp>
      <p:sp>
        <p:nvSpPr>
          <p:cNvPr id="27" name="TextBox 26"/>
          <p:cNvSpPr txBox="1"/>
          <p:nvPr/>
        </p:nvSpPr>
        <p:spPr>
          <a:xfrm>
            <a:off x="611186" y="5682664"/>
            <a:ext cx="3353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a</a:t>
            </a:r>
            <a:r>
              <a:rPr lang="en-US" sz="2800" baseline="-25000" dirty="0" err="1" smtClean="0"/>
              <a:t>φ</a:t>
            </a:r>
            <a:r>
              <a:rPr lang="en-US" sz="2800" dirty="0" smtClean="0"/>
              <a:t>=0.9 ,    </a:t>
            </a:r>
            <a:r>
              <a:rPr lang="en-US" sz="2800" dirty="0" err="1" smtClean="0"/>
              <a:t>a</a:t>
            </a:r>
            <a:r>
              <a:rPr lang="en-US" sz="2800" baseline="-25000" dirty="0" err="1" smtClean="0"/>
              <a:t>Ω</a:t>
            </a:r>
            <a:r>
              <a:rPr lang="en-US" sz="2800" dirty="0" smtClean="0"/>
              <a:t>=1.35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2" grpId="0"/>
      <p:bldP spid="23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F0927-C920-2F44-B256-41FB1F73532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65188" y="452438"/>
            <a:ext cx="73342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That is for LHC energy at 2.76 </a:t>
            </a:r>
            <a:r>
              <a:rPr lang="en-US" sz="2800" dirty="0" err="1" smtClean="0">
                <a:solidFill>
                  <a:srgbClr val="0000FF"/>
                </a:solidFill>
              </a:rPr>
              <a:t>TeV</a:t>
            </a:r>
            <a:r>
              <a:rPr lang="en-US" sz="2800" dirty="0" smtClean="0">
                <a:solidFill>
                  <a:srgbClr val="0000FF"/>
                </a:solidFill>
              </a:rPr>
              <a:t>, 				but true also for nearly all lower energies. 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86474" y="5180579"/>
            <a:ext cx="902390" cy="15875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522955" y="4996752"/>
            <a:ext cx="1127986" cy="34258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005138" y="6038415"/>
            <a:ext cx="3548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8000"/>
                </a:solidFill>
              </a:rPr>
              <a:t>a</a:t>
            </a:r>
            <a:r>
              <a:rPr lang="en-US" sz="2800" dirty="0" smtClean="0">
                <a:solidFill>
                  <a:srgbClr val="008000"/>
                </a:solidFill>
              </a:rPr>
              <a:t>nd at 130 </a:t>
            </a:r>
            <a:r>
              <a:rPr lang="en-US" sz="2800" dirty="0" err="1" smtClean="0">
                <a:solidFill>
                  <a:srgbClr val="008000"/>
                </a:solidFill>
              </a:rPr>
              <a:t>GeV</a:t>
            </a:r>
            <a:endParaRPr lang="en-US" sz="2800" dirty="0">
              <a:solidFill>
                <a:srgbClr val="008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203827" y="1555750"/>
            <a:ext cx="8686173" cy="4492442"/>
            <a:chOff x="203827" y="1555750"/>
            <a:chExt cx="8686173" cy="4492442"/>
          </a:xfrm>
        </p:grpSpPr>
        <p:sp>
          <p:nvSpPr>
            <p:cNvPr id="6" name="TextBox 5"/>
            <p:cNvSpPr txBox="1"/>
            <p:nvPr/>
          </p:nvSpPr>
          <p:spPr>
            <a:xfrm>
              <a:off x="2516188" y="1555750"/>
              <a:ext cx="35480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At RHIC 200 </a:t>
              </a:r>
              <a:r>
                <a:rPr lang="en-US" sz="2800" dirty="0" err="1" smtClean="0"/>
                <a:t>GeV</a:t>
              </a:r>
              <a:endParaRPr lang="en-US" sz="28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20938" y="2120283"/>
              <a:ext cx="4683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err="1" smtClean="0"/>
                <a:t>φ</a:t>
              </a:r>
              <a:endParaRPr lang="en-US" sz="28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723063" y="2124175"/>
              <a:ext cx="8016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err="1" smtClean="0"/>
                <a:t>Ω</a:t>
              </a:r>
              <a:endParaRPr lang="en-US" sz="2800" dirty="0"/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3827" y="2783922"/>
              <a:ext cx="4169067" cy="322635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22800" y="2700719"/>
              <a:ext cx="4267200" cy="33474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30769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3253</TotalTime>
  <Words>967</Words>
  <Application>Microsoft Macintosh PowerPoint</Application>
  <PresentationFormat>On-screen Show (4:3)</PresentationFormat>
  <Paragraphs>160</Paragraphs>
  <Slides>27</Slides>
  <Notes>2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Office Theme</vt:lpstr>
      <vt:lpstr>Equation</vt:lpstr>
      <vt:lpstr>Phenomenological Implications of the pT spectra of φ and Ω produced at LHC and RHIC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2004 Test Drive User</dc:creator>
  <cp:lastModifiedBy>Paul</cp:lastModifiedBy>
  <cp:revision>239</cp:revision>
  <dcterms:created xsi:type="dcterms:W3CDTF">2016-06-29T23:00:47Z</dcterms:created>
  <dcterms:modified xsi:type="dcterms:W3CDTF">2016-06-29T23:04:47Z</dcterms:modified>
</cp:coreProperties>
</file>