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Default Extension="gif" ContentType="image/gi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4" r:id="rId1"/>
  </p:sldMasterIdLst>
  <p:notesMasterIdLst>
    <p:notesMasterId r:id="rId37"/>
  </p:notesMasterIdLst>
  <p:handoutMasterIdLst>
    <p:handoutMasterId r:id="rId38"/>
  </p:handoutMasterIdLst>
  <p:sldIdLst>
    <p:sldId id="257" r:id="rId2"/>
    <p:sldId id="258" r:id="rId3"/>
    <p:sldId id="295" r:id="rId4"/>
    <p:sldId id="318" r:id="rId5"/>
    <p:sldId id="303" r:id="rId6"/>
    <p:sldId id="304" r:id="rId7"/>
    <p:sldId id="305" r:id="rId8"/>
    <p:sldId id="308" r:id="rId9"/>
    <p:sldId id="306" r:id="rId10"/>
    <p:sldId id="319" r:id="rId11"/>
    <p:sldId id="261" r:id="rId12"/>
    <p:sldId id="268" r:id="rId13"/>
    <p:sldId id="290" r:id="rId14"/>
    <p:sldId id="309" r:id="rId15"/>
    <p:sldId id="310" r:id="rId16"/>
    <p:sldId id="339" r:id="rId17"/>
    <p:sldId id="323" r:id="rId18"/>
    <p:sldId id="324" r:id="rId19"/>
    <p:sldId id="325" r:id="rId20"/>
    <p:sldId id="326" r:id="rId21"/>
    <p:sldId id="329" r:id="rId22"/>
    <p:sldId id="330" r:id="rId23"/>
    <p:sldId id="331" r:id="rId24"/>
    <p:sldId id="334" r:id="rId25"/>
    <p:sldId id="335" r:id="rId26"/>
    <p:sldId id="337" r:id="rId27"/>
    <p:sldId id="285" r:id="rId28"/>
    <p:sldId id="286" r:id="rId29"/>
    <p:sldId id="340" r:id="rId30"/>
    <p:sldId id="338" r:id="rId31"/>
    <p:sldId id="336" r:id="rId32"/>
    <p:sldId id="292" r:id="rId33"/>
    <p:sldId id="273" r:id="rId34"/>
    <p:sldId id="287" r:id="rId35"/>
    <p:sldId id="317" r:id="rId3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napVertSplitter="1" horzBarState="maximized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84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2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8C9473-4D2F-AC45-A880-C0FF16307944}" type="datetimeFigureOut">
              <a:rPr lang="en-US" smtClean="0"/>
              <a:pPr/>
              <a:t>6/27/16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CC5A1-5E99-334C-BD6C-52B3BFA1C2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F79F0-BD17-AD43-AD80-899360C8635D}" type="datetimeFigureOut">
              <a:rPr lang="en-US" smtClean="0"/>
              <a:pPr/>
              <a:t>6/27/16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D1FAD-98E2-494F-BDD9-B6285864CB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28738" y="1295400"/>
            <a:ext cx="6486525" cy="3152775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/>
          <a:p>
            <a:pPr defTabSz="914400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/>
            </a:pPr>
            <a:endParaRPr sz="3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rtlCol="0" anchor="b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F3936-415E-BD4B-B349-D164A1B81365}" type="datetimeFigureOut">
              <a:rPr lang="en-US" smtClean="0"/>
              <a:pPr>
                <a:defRPr/>
              </a:pPr>
              <a:t>6/27/16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1C29D-E997-7D40-B084-A051C59EA11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6494211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BA245-812D-8E4E-BADA-C0A56D938785}" type="datetimeFigureOut">
              <a:rPr lang="en-US" smtClean="0"/>
              <a:pPr>
                <a:defRPr/>
              </a:pPr>
              <a:t>6/27/16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BBD0A-7102-084B-B4FC-269E2AE33D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21647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BA245-812D-8E4E-BADA-C0A56D938785}" type="datetimeFigureOut">
              <a:rPr lang="en-US" smtClean="0"/>
              <a:pPr>
                <a:defRPr/>
              </a:pPr>
              <a:t>6/27/16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BBD0A-7102-084B-B4FC-269E2AE33D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78572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BA245-812D-8E4E-BADA-C0A56D938785}" type="datetimeFigureOut">
              <a:rPr lang="en-US" smtClean="0"/>
              <a:pPr>
                <a:defRPr/>
              </a:pPr>
              <a:t>6/27/16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BBD0A-7102-084B-B4FC-269E2AE33D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79460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1AD37-CB1E-F341-A877-C8149CAC80DF}" type="datetimeFigureOut">
              <a:rPr lang="en-US" smtClean="0"/>
              <a:pPr>
                <a:defRPr/>
              </a:pPr>
              <a:t>6/27/16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33FFC-9F0B-FF41-AE6B-EF1B18BB61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2298557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BA245-812D-8E4E-BADA-C0A56D938785}" type="datetimeFigureOut">
              <a:rPr lang="en-US" smtClean="0"/>
              <a:pPr>
                <a:defRPr/>
              </a:pPr>
              <a:t>6/27/16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BBD0A-7102-084B-B4FC-269E2AE33D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90028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BA245-812D-8E4E-BADA-C0A56D938785}" type="datetimeFigureOut">
              <a:rPr lang="en-US" smtClean="0"/>
              <a:pPr>
                <a:defRPr/>
              </a:pPr>
              <a:t>6/27/16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BBD0A-7102-084B-B4FC-269E2AE33D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25483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BA245-812D-8E4E-BADA-C0A56D938785}" type="datetimeFigureOut">
              <a:rPr lang="en-US" smtClean="0"/>
              <a:pPr>
                <a:defRPr/>
              </a:pPr>
              <a:t>6/27/16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BBD0A-7102-084B-B4FC-269E2AE33D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18425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BA245-812D-8E4E-BADA-C0A56D938785}" type="datetimeFigureOut">
              <a:rPr lang="en-US" smtClean="0"/>
              <a:pPr>
                <a:defRPr/>
              </a:pPr>
              <a:t>6/27/16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BBD0A-7102-084B-B4FC-269E2AE33D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23161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BA245-812D-8E4E-BADA-C0A56D938785}" type="datetimeFigureOut">
              <a:rPr lang="en-US" smtClean="0"/>
              <a:pPr>
                <a:defRPr/>
              </a:pPr>
              <a:t>6/27/16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BBD0A-7102-084B-B4FC-269E2AE33D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29329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BA245-812D-8E4E-BADA-C0A56D938785}" type="datetimeFigureOut">
              <a:rPr lang="en-US" smtClean="0"/>
              <a:pPr>
                <a:defRPr/>
              </a:pPr>
              <a:t>6/27/16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BBD0A-7102-084B-B4FC-269E2AE33D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2348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BA245-812D-8E4E-BADA-C0A56D938785}" type="datetimeFigureOut">
              <a:rPr lang="en-US" smtClean="0"/>
              <a:pPr>
                <a:defRPr/>
              </a:pPr>
              <a:t>6/27/16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BBD0A-7102-084B-B4FC-269E2AE33D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91204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jpeg"/><Relationship Id="rId15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49275" y="107950"/>
            <a:ext cx="8042275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49275" y="1600200"/>
            <a:ext cx="804227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28" name="Picture 1" descr="logo-LBL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8100" y="28575"/>
            <a:ext cx="76517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2" descr="JET-logo.gi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201025" y="38100"/>
            <a:ext cx="9429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en-US" sz="3600" b="1" kern="1200">
          <a:solidFill>
            <a:srgbClr val="3366FF"/>
          </a:solidFill>
          <a:latin typeface="Calibri" charset="0"/>
          <a:ea typeface="ＭＳ Ｐゴシック" charset="0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366FF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366FF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366FF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366FF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366FF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366FF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366FF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366FF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9250" indent="-349250" algn="l" rtl="0" eaLnBrk="1" fontAlgn="base" hangingPunct="1">
        <a:spcBef>
          <a:spcPts val="2000"/>
        </a:spcBef>
        <a:spcAft>
          <a:spcPct val="0"/>
        </a:spcAft>
        <a:buClr>
          <a:srgbClr val="6FB7D7"/>
        </a:buClr>
        <a:buSzPct val="110000"/>
        <a:buFont typeface="Wingdings 2" charset="0"/>
        <a:buChar char=""/>
        <a:defRPr lang="en-US" sz="2800" b="1" kern="1200" dirty="0">
          <a:solidFill>
            <a:srgbClr val="000090"/>
          </a:solidFill>
          <a:latin typeface="Calibri" charset="0"/>
          <a:ea typeface="ＭＳ Ｐゴシック" charset="0"/>
          <a:cs typeface="ＭＳ Ｐゴシック" charset="0"/>
        </a:defRPr>
      </a:lvl1pPr>
      <a:lvl2pPr marL="685800" indent="-336550" algn="l" rtl="0" eaLnBrk="1" fontAlgn="base" hangingPunct="1">
        <a:spcBef>
          <a:spcPts val="600"/>
        </a:spcBef>
        <a:spcAft>
          <a:spcPct val="0"/>
        </a:spcAft>
        <a:buClr>
          <a:srgbClr val="215D77"/>
        </a:buClr>
        <a:buSzPct val="110000"/>
        <a:buFont typeface="Wingdings 2" charset="0"/>
        <a:buChar char=""/>
        <a:defRPr lang="en-US" sz="2800" kern="1200" dirty="0">
          <a:solidFill>
            <a:srgbClr val="898989"/>
          </a:solidFill>
          <a:latin typeface="+mn-lt"/>
          <a:ea typeface="ＭＳ Ｐゴシック" charset="0"/>
          <a:cs typeface="+mn-cs"/>
        </a:defRPr>
      </a:lvl2pPr>
      <a:lvl3pPr marL="968375" indent="-282575" algn="l" rtl="0" eaLnBrk="1" fontAlgn="base" hangingPunct="1">
        <a:spcBef>
          <a:spcPts val="600"/>
        </a:spcBef>
        <a:spcAft>
          <a:spcPct val="0"/>
        </a:spcAft>
        <a:buClr>
          <a:srgbClr val="6FB7D7"/>
        </a:buClr>
        <a:buSzPct val="110000"/>
        <a:buFont typeface="Wingdings 2" charset="0"/>
        <a:buChar char=""/>
        <a:defRPr lang="en-US" sz="2400" kern="1200" dirty="0">
          <a:solidFill>
            <a:srgbClr val="898989"/>
          </a:solidFill>
          <a:latin typeface="+mn-lt"/>
          <a:ea typeface="ＭＳ Ｐゴシック" charset="0"/>
          <a:cs typeface="+mn-cs"/>
        </a:defRPr>
      </a:lvl3pPr>
      <a:lvl4pPr marL="1263650" indent="-295275" algn="l" rtl="0" eaLnBrk="1" fontAlgn="base" hangingPunct="1">
        <a:spcBef>
          <a:spcPts val="600"/>
        </a:spcBef>
        <a:spcAft>
          <a:spcPct val="0"/>
        </a:spcAft>
        <a:buClr>
          <a:srgbClr val="215D77"/>
        </a:buClr>
        <a:buSzPct val="110000"/>
        <a:buFont typeface="Wingdings 2" charset="0"/>
        <a:buChar char=""/>
        <a:defRPr lang="en-US" sz="2000" kern="1200" dirty="0">
          <a:solidFill>
            <a:srgbClr val="898989"/>
          </a:solidFill>
          <a:latin typeface="+mn-lt"/>
          <a:ea typeface="ＭＳ Ｐゴシック" charset="0"/>
          <a:cs typeface="+mn-cs"/>
        </a:defRPr>
      </a:lvl4pPr>
      <a:lvl5pPr marL="1546225" indent="-282575" algn="l" rtl="0" eaLnBrk="1" fontAlgn="base" hangingPunct="1">
        <a:spcBef>
          <a:spcPts val="600"/>
        </a:spcBef>
        <a:spcAft>
          <a:spcPct val="0"/>
        </a:spcAft>
        <a:buClr>
          <a:srgbClr val="6FB7D7"/>
        </a:buClr>
        <a:buSzPct val="110000"/>
        <a:buFont typeface="Wingdings 2" charset="0"/>
        <a:buChar char=""/>
        <a:defRPr lang="en-US" sz="2000" kern="1200" dirty="0">
          <a:solidFill>
            <a:srgbClr val="898989"/>
          </a:solidFill>
          <a:latin typeface="+mn-lt"/>
          <a:ea typeface="ＭＳ Ｐゴシック" charset="0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46.pdf"/><Relationship Id="rId5" Type="http://schemas.openxmlformats.org/officeDocument/2006/relationships/image" Target="../media/image64.png"/><Relationship Id="rId6" Type="http://schemas.openxmlformats.org/officeDocument/2006/relationships/image" Target="../media/image47.pdf"/><Relationship Id="rId7" Type="http://schemas.openxmlformats.org/officeDocument/2006/relationships/image" Target="../media/image66.png"/><Relationship Id="rId8" Type="http://schemas.openxmlformats.org/officeDocument/2006/relationships/image" Target="../media/image48.pdf"/><Relationship Id="rId9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d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Relationship Id="rId3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jpeg"/><Relationship Id="rId5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4" Type="http://schemas.openxmlformats.org/officeDocument/2006/relationships/image" Target="../media/image57.jpeg"/><Relationship Id="rId5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df"/><Relationship Id="rId6" Type="http://schemas.openxmlformats.org/officeDocument/2006/relationships/image" Target="../media/image85.png"/><Relationship Id="rId7" Type="http://schemas.openxmlformats.org/officeDocument/2006/relationships/image" Target="../media/image63.pdf"/><Relationship Id="rId8" Type="http://schemas.openxmlformats.org/officeDocument/2006/relationships/image" Target="../media/image87.png"/><Relationship Id="rId9" Type="http://schemas.openxmlformats.org/officeDocument/2006/relationships/image" Target="../media/image64.pdf"/><Relationship Id="rId10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jpeg"/><Relationship Id="rId3" Type="http://schemas.openxmlformats.org/officeDocument/2006/relationships/image" Target="../media/image6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jpeg"/><Relationship Id="rId3" Type="http://schemas.openxmlformats.org/officeDocument/2006/relationships/image" Target="../media/image6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jpeg"/><Relationship Id="rId3" Type="http://schemas.openxmlformats.org/officeDocument/2006/relationships/image" Target="../media/image7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1.png"/><Relationship Id="rId4" Type="http://schemas.openxmlformats.org/officeDocument/2006/relationships/image" Target="../media/image74.pdf"/><Relationship Id="rId5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d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df"/><Relationship Id="rId3" Type="http://schemas.openxmlformats.org/officeDocument/2006/relationships/image" Target="../media/image10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df"/><Relationship Id="rId3" Type="http://schemas.openxmlformats.org/officeDocument/2006/relationships/image" Target="../media/image10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df"/><Relationship Id="rId3" Type="http://schemas.openxmlformats.org/officeDocument/2006/relationships/image" Target="../media/image10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df"/><Relationship Id="rId3" Type="http://schemas.openxmlformats.org/officeDocument/2006/relationships/image" Target="../media/image10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jpeg"/><Relationship Id="rId3" Type="http://schemas.openxmlformats.org/officeDocument/2006/relationships/image" Target="../media/image8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jpeg"/><Relationship Id="rId3" Type="http://schemas.openxmlformats.org/officeDocument/2006/relationships/image" Target="../media/image8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4" Type="http://schemas.openxmlformats.org/officeDocument/2006/relationships/image" Target="../media/image85.emf"/><Relationship Id="rId5" Type="http://schemas.openxmlformats.org/officeDocument/2006/relationships/image" Target="../media/image86.png"/><Relationship Id="rId6" Type="http://schemas.openxmlformats.org/officeDocument/2006/relationships/image" Target="../media/image87.emf"/><Relationship Id="rId7" Type="http://schemas.openxmlformats.org/officeDocument/2006/relationships/image" Target="../media/image88.emf"/><Relationship Id="rId8" Type="http://schemas.openxmlformats.org/officeDocument/2006/relationships/image" Target="../media/image89.emf"/><Relationship Id="rId9" Type="http://schemas.openxmlformats.org/officeDocument/2006/relationships/image" Target="../media/image90.emf"/><Relationship Id="rId10" Type="http://schemas.openxmlformats.org/officeDocument/2006/relationships/image" Target="../media/image9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6" Type="http://schemas.openxmlformats.org/officeDocument/2006/relationships/image" Target="../media/image98.png"/><Relationship Id="rId7" Type="http://schemas.openxmlformats.org/officeDocument/2006/relationships/image" Target="../media/image99.png"/><Relationship Id="rId8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01.emf"/><Relationship Id="rId6" Type="http://schemas.openxmlformats.org/officeDocument/2006/relationships/image" Target="../media/image15.emf"/><Relationship Id="rId7" Type="http://schemas.openxmlformats.org/officeDocument/2006/relationships/image" Target="../media/image102.emf"/><Relationship Id="rId8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9.pdf"/><Relationship Id="rId5" Type="http://schemas.openxmlformats.org/officeDocument/2006/relationships/image" Target="../media/image11.png"/><Relationship Id="rId6" Type="http://schemas.openxmlformats.org/officeDocument/2006/relationships/image" Target="../media/image10.pdf"/><Relationship Id="rId7" Type="http://schemas.openxmlformats.org/officeDocument/2006/relationships/image" Target="../media/image13.png"/><Relationship Id="rId8" Type="http://schemas.openxmlformats.org/officeDocument/2006/relationships/image" Target="../media/image11.pdf"/><Relationship Id="rId9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5" Type="http://schemas.openxmlformats.org/officeDocument/2006/relationships/image" Target="../media/image20.emf"/><Relationship Id="rId6" Type="http://schemas.openxmlformats.org/officeDocument/2006/relationships/hyperlink" Target="http://inspirehep.net/search?cc=Institutions&amp;p=institution:%22Frankfurt%20U.%22&amp;ln=en" TargetMode="External"/><Relationship Id="rId7" Type="http://schemas.openxmlformats.org/officeDocument/2006/relationships/image" Target="../media/image21.pdf"/><Relationship Id="rId8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e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8" Type="http://schemas.openxmlformats.org/officeDocument/2006/relationships/image" Target="../media/image28.emf"/><Relationship Id="rId9" Type="http://schemas.openxmlformats.org/officeDocument/2006/relationships/image" Target="../media/image29.emf"/><Relationship Id="rId10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df"/><Relationship Id="rId5" Type="http://schemas.openxmlformats.org/officeDocument/2006/relationships/image" Target="../media/image39.png"/><Relationship Id="rId6" Type="http://schemas.openxmlformats.org/officeDocument/2006/relationships/image" Target="../media/image34.pdf"/><Relationship Id="rId7" Type="http://schemas.openxmlformats.org/officeDocument/2006/relationships/image" Target="../media/image41.png"/><Relationship Id="rId8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2.png"/><Relationship Id="rId12" Type="http://schemas.openxmlformats.org/officeDocument/2006/relationships/image" Target="../media/image41.pdf"/><Relationship Id="rId13" Type="http://schemas.openxmlformats.org/officeDocument/2006/relationships/image" Target="../media/image54.png"/><Relationship Id="rId14" Type="http://schemas.openxmlformats.org/officeDocument/2006/relationships/image" Target="../media/image42.pdf"/><Relationship Id="rId15" Type="http://schemas.openxmlformats.org/officeDocument/2006/relationships/image" Target="../media/image56.png"/><Relationship Id="rId16" Type="http://schemas.openxmlformats.org/officeDocument/2006/relationships/image" Target="../media/image43.pdf"/><Relationship Id="rId17" Type="http://schemas.openxmlformats.org/officeDocument/2006/relationships/image" Target="../media/image58.png"/><Relationship Id="rId18" Type="http://schemas.openxmlformats.org/officeDocument/2006/relationships/image" Target="../media/image44.pdf"/><Relationship Id="rId19" Type="http://schemas.openxmlformats.org/officeDocument/2006/relationships/image" Target="../media/image60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df"/><Relationship Id="rId3" Type="http://schemas.openxmlformats.org/officeDocument/2006/relationships/image" Target="../media/image44.png"/><Relationship Id="rId4" Type="http://schemas.openxmlformats.org/officeDocument/2006/relationships/image" Target="../media/image37.pdf"/><Relationship Id="rId5" Type="http://schemas.openxmlformats.org/officeDocument/2006/relationships/image" Target="../media/image46.png"/><Relationship Id="rId6" Type="http://schemas.openxmlformats.org/officeDocument/2006/relationships/image" Target="../media/image38.pdf"/><Relationship Id="rId7" Type="http://schemas.openxmlformats.org/officeDocument/2006/relationships/image" Target="../media/image48.png"/><Relationship Id="rId8" Type="http://schemas.openxmlformats.org/officeDocument/2006/relationships/image" Target="../media/image39.pdf"/><Relationship Id="rId9" Type="http://schemas.openxmlformats.org/officeDocument/2006/relationships/image" Target="../media/image50.png"/><Relationship Id="rId10" Type="http://schemas.openxmlformats.org/officeDocument/2006/relationships/image" Target="../media/image40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>
          <a:xfrm>
            <a:off x="431800" y="367394"/>
            <a:ext cx="8305800" cy="137934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/>
              </a:rPr>
              <a:t>Medium Modification of Open Heavy Flavor Production in Heavy-Ion Collisions</a:t>
            </a:r>
            <a:endParaRPr lang="en-US" altLang="zh-CN" dirty="0">
              <a:solidFill>
                <a:srgbClr val="3366FF"/>
              </a:solidFill>
              <a:latin typeface="Arial Rounded MT Bold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30163" y="4298071"/>
            <a:ext cx="9144000" cy="1018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algn="ctr" eaLnBrk="1" hangingPunct="1">
              <a:spcBef>
                <a:spcPts val="300"/>
              </a:spcBef>
            </a:pPr>
            <a:r>
              <a:rPr lang="en-US" altLang="zh-CN" sz="2800" b="1" dirty="0">
                <a:solidFill>
                  <a:srgbClr val="3366FF"/>
                </a:solidFill>
                <a:latin typeface="Calibri" charset="0"/>
                <a:ea typeface="宋体" charset="0"/>
                <a:cs typeface="宋体" charset="0"/>
              </a:rPr>
              <a:t>Shanshan Cao</a:t>
            </a:r>
          </a:p>
          <a:p>
            <a:pPr algn="ctr" eaLnBrk="1" hangingPunct="1">
              <a:spcBef>
                <a:spcPts val="300"/>
              </a:spcBef>
            </a:pPr>
            <a:r>
              <a:rPr lang="en-US" altLang="zh-CN" sz="2800" i="1" dirty="0" smtClean="0">
                <a:solidFill>
                  <a:srgbClr val="3366FF"/>
                </a:solidFill>
                <a:latin typeface="Calibri" charset="0"/>
                <a:ea typeface="宋体" charset="0"/>
                <a:cs typeface="宋体" charset="0"/>
              </a:rPr>
              <a:t>Lawrence Berkeley National Laboratory</a:t>
            </a:r>
            <a:endParaRPr lang="en-US" altLang="zh-CN" sz="2800" i="1" dirty="0">
              <a:solidFill>
                <a:srgbClr val="3366FF"/>
              </a:solidFill>
              <a:latin typeface="Calibri" charset="0"/>
              <a:ea typeface="宋体" charset="0"/>
              <a:cs typeface="宋体" charset="0"/>
            </a:endParaRPr>
          </a:p>
        </p:txBody>
      </p:sp>
      <p:pic>
        <p:nvPicPr>
          <p:cNvPr id="3" name="Picture 2" descr="logo-LB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003879" y="5394957"/>
            <a:ext cx="1755794" cy="12166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128" y="5473467"/>
            <a:ext cx="2255639" cy="11380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950" y="1796171"/>
            <a:ext cx="7200900" cy="2425700"/>
          </a:xfrm>
          <a:prstGeom prst="rect">
            <a:avLst/>
          </a:prstGeom>
          <a:noFill/>
          <a:ln>
            <a:noFill/>
          </a:ln>
          <a:effectLst>
            <a:outerShdw blurRad="346075" dir="2700000" algn="tl" rotWithShape="0">
              <a:srgbClr val="0000FF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7284362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549275" y="31815"/>
            <a:ext cx="8042275" cy="870420"/>
          </a:xfrm>
        </p:spPr>
        <p:txBody>
          <a:bodyPr/>
          <a:lstStyle/>
          <a:p>
            <a:r>
              <a:rPr lang="en-US" sz="3000" dirty="0" smtClean="0"/>
              <a:t>Implementation of Radiative Energy Loss</a:t>
            </a:r>
            <a:endParaRPr lang="en-US" sz="3000" dirty="0"/>
          </a:p>
        </p:txBody>
      </p:sp>
      <p:sp>
        <p:nvSpPr>
          <p:cNvPr id="20" name="TextBox 19"/>
          <p:cNvSpPr txBox="1"/>
          <p:nvPr/>
        </p:nvSpPr>
        <p:spPr>
          <a:xfrm>
            <a:off x="465475" y="751838"/>
            <a:ext cx="84118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sz="2200" b="1" dirty="0" smtClean="0">
                <a:solidFill>
                  <a:srgbClr val="008000"/>
                </a:solidFill>
              </a:rPr>
              <a:t>Alternative approach: calculating inelastic scattering probability based on the average number of medium-induced gluon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685800" y="2438400"/>
            <a:ext cx="7935607" cy="4198016"/>
            <a:chOff x="685800" y="2311400"/>
            <a:chExt cx="7935607" cy="4198016"/>
          </a:xfrm>
        </p:grpSpPr>
        <p:grpSp>
          <p:nvGrpSpPr>
            <p:cNvPr id="2" name="Group 35"/>
            <p:cNvGrpSpPr/>
            <p:nvPr/>
          </p:nvGrpSpPr>
          <p:grpSpPr>
            <a:xfrm>
              <a:off x="723900" y="2311400"/>
              <a:ext cx="6106363" cy="986175"/>
              <a:chOff x="495300" y="1447800"/>
              <a:chExt cx="6106363" cy="986175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495300" y="1447800"/>
                <a:ext cx="345518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dirty="0" smtClean="0">
                    <a:solidFill>
                      <a:srgbClr val="008000"/>
                    </a:solidFill>
                  </a:rPr>
                  <a:t>Average gluon number in </a:t>
                </a:r>
                <a:r>
                  <a:rPr lang="en-US" sz="2200" i="1" dirty="0" err="1" smtClean="0">
                    <a:solidFill>
                      <a:srgbClr val="008000"/>
                    </a:solidFill>
                  </a:rPr>
                  <a:t>Δt</a:t>
                </a:r>
                <a:r>
                  <a:rPr lang="en-US" sz="2200" dirty="0" smtClean="0">
                    <a:solidFill>
                      <a:srgbClr val="008000"/>
                    </a:solidFill>
                  </a:rPr>
                  <a:t>:</a:t>
                </a:r>
                <a:endParaRPr lang="en-US" sz="2200" dirty="0">
                  <a:solidFill>
                    <a:srgbClr val="008000"/>
                  </a:solidFill>
                </a:endParaRPr>
              </a:p>
            </p:txBody>
          </p:sp>
          <p:pic>
            <p:nvPicPr>
              <p:cNvPr id="24" name="Picture 23" descr="latex-image-1.pdf"/>
              <p:cNvPicPr>
                <a:picLocks noChangeAspect="1"/>
              </p:cNvPicPr>
              <p:nvPr/>
            </p:nvPicPr>
            <mc:AlternateContent xmlns:ma="http://schemas.microsoft.com/office/mac/drawingml/2008/main">
              <mc:Choice Requires="ma">
                <p:blipFill>
                  <a:blip r:embed="rId2"/>
                  <a:stretch>
                    <a:fillRect/>
                  </a:stretch>
                </p:blipFill>
              </mc:Choice>
  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  <p:blipFill>
                  <a:blip r:embed="rId3"/>
                  <a:stretch>
                    <a:fillRect/>
                  </a:stretch>
                </p:blipFill>
              </mc:Fallback>
            </mc:AlternateContent>
            <p:spPr>
              <a:xfrm>
                <a:off x="2201113" y="1833265"/>
                <a:ext cx="4400550" cy="600710"/>
              </a:xfrm>
              <a:prstGeom prst="rect">
                <a:avLst/>
              </a:prstGeom>
            </p:spPr>
          </p:pic>
        </p:grpSp>
        <p:grpSp>
          <p:nvGrpSpPr>
            <p:cNvPr id="3" name="Group 42"/>
            <p:cNvGrpSpPr/>
            <p:nvPr/>
          </p:nvGrpSpPr>
          <p:grpSpPr>
            <a:xfrm>
              <a:off x="685800" y="3275985"/>
              <a:ext cx="7935607" cy="1734847"/>
              <a:chOff x="571500" y="2450485"/>
              <a:chExt cx="7935607" cy="1734847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571500" y="2450485"/>
                <a:ext cx="721432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dirty="0" smtClean="0">
                    <a:solidFill>
                      <a:srgbClr val="FF0000"/>
                    </a:solidFill>
                  </a:rPr>
                  <a:t>Spectrum of medium-induced gluon (higher-twist formalism):</a:t>
                </a:r>
                <a:endParaRPr lang="en-US" sz="2200"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26" name="Picture 25" descr="latex-image-1.pdf"/>
              <p:cNvPicPr>
                <a:picLocks noChangeAspect="1"/>
              </p:cNvPicPr>
              <p:nvPr/>
            </p:nvPicPr>
            <mc:AlternateContent xmlns:ma="http://schemas.microsoft.com/office/mac/drawingml/2008/main">
              <mc:Choice Requires="ma">
                <p:blipFill>
                  <a:blip r:embed="rId4"/>
                  <a:stretch>
                    <a:fillRect/>
                  </a:stretch>
                </p:blipFill>
              </mc:Choice>
  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  <p:blipFill>
                  <a:blip r:embed="rId5"/>
                  <a:stretch>
                    <a:fillRect/>
                  </a:stretch>
                </p:blipFill>
              </mc:Fallback>
            </mc:AlternateContent>
            <p:spPr>
              <a:xfrm>
                <a:off x="1498251" y="3020735"/>
                <a:ext cx="6028055" cy="684530"/>
              </a:xfrm>
              <a:prstGeom prst="rect">
                <a:avLst/>
              </a:prstGeom>
            </p:spPr>
          </p:pic>
          <p:sp>
            <p:nvSpPr>
              <p:cNvPr id="27" name="TextBox 22"/>
              <p:cNvSpPr txBox="1">
                <a:spLocks noChangeArrowheads="1"/>
              </p:cNvSpPr>
              <p:nvPr/>
            </p:nvSpPr>
            <p:spPr bwMode="auto">
              <a:xfrm>
                <a:off x="579600" y="3816000"/>
                <a:ext cx="792750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9pPr>
              </a:lstStyle>
              <a:p>
                <a:pPr eaLnBrk="1" hangingPunct="1"/>
                <a:r>
                  <a:rPr lang="en-US" altLang="zh-CN" sz="1800" dirty="0" smtClean="0">
                    <a:latin typeface="Calibri"/>
                  </a:rPr>
                  <a:t>[ </a:t>
                </a:r>
                <a:r>
                  <a:rPr lang="en-US" altLang="zh-CN" sz="1800" dirty="0" err="1" smtClean="0">
                    <a:latin typeface="Calibri"/>
                  </a:rPr>
                  <a:t>Guo</a:t>
                </a:r>
                <a:r>
                  <a:rPr lang="en-US" altLang="zh-CN" sz="1800" dirty="0" smtClean="0">
                    <a:latin typeface="Calibri"/>
                  </a:rPr>
                  <a:t> </a:t>
                </a:r>
                <a:r>
                  <a:rPr lang="en-US" altLang="zh-CN" sz="1800" dirty="0">
                    <a:latin typeface="Calibri"/>
                  </a:rPr>
                  <a:t>and </a:t>
                </a:r>
                <a:r>
                  <a:rPr lang="en-US" altLang="zh-CN" sz="1800" dirty="0" smtClean="0">
                    <a:latin typeface="Calibri"/>
                  </a:rPr>
                  <a:t>Wang (2000), </a:t>
                </a:r>
                <a:r>
                  <a:rPr lang="en-US" altLang="zh-CN" sz="1800" dirty="0" err="1" smtClean="0">
                    <a:latin typeface="Calibri"/>
                  </a:rPr>
                  <a:t>Majumder</a:t>
                </a:r>
                <a:r>
                  <a:rPr lang="en-US" altLang="zh-CN" sz="1800" dirty="0" smtClean="0">
                    <a:latin typeface="Calibri"/>
                  </a:rPr>
                  <a:t> (2012); </a:t>
                </a:r>
                <a:r>
                  <a:rPr lang="en-US" altLang="zh-CN" sz="1800" dirty="0">
                    <a:latin typeface="Calibri"/>
                  </a:rPr>
                  <a:t>Zhang, Wang and </a:t>
                </a:r>
                <a:r>
                  <a:rPr lang="en-US" altLang="zh-CN" sz="1800" dirty="0" smtClean="0">
                    <a:latin typeface="Calibri"/>
                  </a:rPr>
                  <a:t>Wang (2004) ]</a:t>
                </a:r>
                <a:endParaRPr lang="en-US" altLang="zh-CN" sz="1800" dirty="0">
                  <a:latin typeface="Calibri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13013" y="5052597"/>
              <a:ext cx="7197791" cy="1456819"/>
              <a:chOff x="549275" y="876835"/>
              <a:chExt cx="7197791" cy="1456819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549275" y="876835"/>
                <a:ext cx="7197791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dirty="0" smtClean="0">
                    <a:solidFill>
                      <a:srgbClr val="008000"/>
                    </a:solidFill>
                  </a:rPr>
                  <a:t>Number </a:t>
                </a:r>
                <a:r>
                  <a:rPr lang="en-US" sz="2200" i="1" dirty="0" err="1" smtClean="0">
                    <a:solidFill>
                      <a:srgbClr val="008000"/>
                    </a:solidFill>
                  </a:rPr>
                  <a:t>n</a:t>
                </a:r>
                <a:r>
                  <a:rPr lang="en-US" sz="2200" dirty="0" smtClean="0">
                    <a:solidFill>
                      <a:srgbClr val="008000"/>
                    </a:solidFill>
                  </a:rPr>
                  <a:t> of radiated gluons during </a:t>
                </a:r>
                <a:r>
                  <a:rPr lang="en-US" sz="2200" i="1" dirty="0" err="1" smtClean="0">
                    <a:solidFill>
                      <a:srgbClr val="008000"/>
                    </a:solidFill>
                  </a:rPr>
                  <a:t>Δt</a:t>
                </a:r>
                <a:r>
                  <a:rPr lang="en-US" sz="2200" i="1" dirty="0" smtClean="0">
                    <a:solidFill>
                      <a:srgbClr val="008000"/>
                    </a:solidFill>
                  </a:rPr>
                  <a:t> – </a:t>
                </a:r>
                <a:r>
                  <a:rPr lang="en-US" sz="2200" dirty="0" smtClean="0">
                    <a:solidFill>
                      <a:srgbClr val="008000"/>
                    </a:solidFill>
                  </a:rPr>
                  <a:t>Poisson distribution:</a:t>
                </a:r>
                <a:endParaRPr lang="en-US" sz="2200" dirty="0">
                  <a:solidFill>
                    <a:srgbClr val="008000"/>
                  </a:solidFill>
                </a:endParaRPr>
              </a:p>
            </p:txBody>
          </p:sp>
          <p:pic>
            <p:nvPicPr>
              <p:cNvPr id="29" name="Picture 28" descr="latex-image-1.pdf"/>
              <p:cNvPicPr>
                <a:picLocks noChangeAspect="1"/>
              </p:cNvPicPr>
              <p:nvPr/>
            </p:nvPicPr>
            <mc:AlternateContent xmlns:ma="http://schemas.microsoft.com/office/mac/drawingml/2008/main">
              <mc:Choice Requires="ma">
                <p:blipFill>
                  <a:blip r:embed="rId6"/>
                  <a:stretch>
                    <a:fillRect/>
                  </a:stretch>
                </p:blipFill>
              </mc:Choice>
  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  <p:blipFill>
                  <a:blip r:embed="rId7"/>
                  <a:stretch>
                    <a:fillRect/>
                  </a:stretch>
                </p:blipFill>
              </mc:Fallback>
            </mc:AlternateContent>
            <p:spPr>
              <a:xfrm>
                <a:off x="3219451" y="1390651"/>
                <a:ext cx="2256155" cy="537845"/>
              </a:xfrm>
              <a:prstGeom prst="rect">
                <a:avLst/>
              </a:prstGeom>
            </p:spPr>
          </p:pic>
          <p:pic>
            <p:nvPicPr>
              <p:cNvPr id="31" name="Picture 30" descr="latex-image-1.pdf"/>
              <p:cNvPicPr>
                <a:picLocks noChangeAspect="1"/>
              </p:cNvPicPr>
              <p:nvPr/>
            </p:nvPicPr>
            <mc:AlternateContent xmlns:ma="http://schemas.microsoft.com/office/mac/drawingml/2008/main">
              <mc:Choice Requires="ma">
                <p:blipFill>
                  <a:blip r:embed="rId8"/>
                  <a:stretch>
                    <a:fillRect/>
                  </a:stretch>
                </p:blipFill>
              </mc:Choice>
  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  <p:blipFill>
                  <a:blip r:embed="rId9"/>
                  <a:stretch>
                    <a:fillRect/>
                  </a:stretch>
                </p:blipFill>
              </mc:Fallback>
            </mc:AlternateContent>
            <p:spPr>
              <a:xfrm>
                <a:off x="5701770" y="1953567"/>
                <a:ext cx="1920875" cy="279400"/>
              </a:xfrm>
              <a:prstGeom prst="rect">
                <a:avLst/>
              </a:prstGeom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587375" y="1902767"/>
                <a:ext cx="511061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dirty="0" smtClean="0">
                    <a:solidFill>
                      <a:srgbClr val="FF0000"/>
                    </a:solidFill>
                  </a:rPr>
                  <a:t>Probability of inelastic scattering during </a:t>
                </a:r>
                <a:r>
                  <a:rPr lang="en-US" sz="2200" i="1" dirty="0" err="1" smtClean="0">
                    <a:solidFill>
                      <a:srgbClr val="FF0000"/>
                    </a:solidFill>
                  </a:rPr>
                  <a:t>Δt</a:t>
                </a:r>
                <a:r>
                  <a:rPr lang="en-US" sz="2200" dirty="0" smtClean="0">
                    <a:solidFill>
                      <a:srgbClr val="FF0000"/>
                    </a:solidFill>
                  </a:rPr>
                  <a:t>:</a:t>
                </a:r>
                <a:endParaRPr lang="en-US" sz="22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46" name="TextBox 45"/>
          <p:cNvSpPr txBox="1"/>
          <p:nvPr/>
        </p:nvSpPr>
        <p:spPr>
          <a:xfrm>
            <a:off x="901351" y="1599168"/>
            <a:ext cx="7613999" cy="707886"/>
          </a:xfrm>
          <a:prstGeom prst="rect">
            <a:avLst/>
          </a:prstGeom>
          <a:noFill/>
          <a:ln w="15875">
            <a:solidFill>
              <a:srgbClr val="0000FF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Improved Langevin Framework (Duke): </a:t>
            </a:r>
            <a:r>
              <a:rPr lang="en-US" dirty="0" smtClean="0"/>
              <a:t>SC, Qin, Bass, PRC 92 (2015) 024907</a:t>
            </a:r>
          </a:p>
          <a:p>
            <a:r>
              <a:rPr lang="en-US" sz="2000" dirty="0" smtClean="0"/>
              <a:t>LBT Model (LBL-CCNU): </a:t>
            </a:r>
            <a:r>
              <a:rPr lang="en-US" dirty="0" smtClean="0"/>
              <a:t>SC, </a:t>
            </a:r>
            <a:r>
              <a:rPr lang="en-US" dirty="0" err="1" smtClean="0"/>
              <a:t>Luo</a:t>
            </a:r>
            <a:r>
              <a:rPr lang="en-US" dirty="0" smtClean="0"/>
              <a:t>, Qin, Wang, arXiv: 1605.06447 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plot-eloss_cD5-LHC-0-7d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30841" y="835221"/>
            <a:ext cx="4626864" cy="3575304"/>
          </a:xfrm>
          <a:prstGeom prst="rect">
            <a:avLst/>
          </a:prstGeom>
        </p:spPr>
      </p:pic>
      <p:pic>
        <p:nvPicPr>
          <p:cNvPr id="35" name="Picture 34" descr="plot-eloss_bD5-LHC-0-7d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479036" y="835221"/>
            <a:ext cx="4626864" cy="3575304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49275" y="272516"/>
            <a:ext cx="8042275" cy="870420"/>
          </a:xfrm>
        </p:spPr>
        <p:txBody>
          <a:bodyPr/>
          <a:lstStyle/>
          <a:p>
            <a:r>
              <a:rPr lang="en-US" sz="3000" dirty="0" smtClean="0"/>
              <a:t>Collisional vs. Radiative Energy Loss</a:t>
            </a:r>
            <a:endParaRPr lang="en-US" sz="3000" dirty="0"/>
          </a:p>
        </p:txBody>
      </p:sp>
      <p:sp>
        <p:nvSpPr>
          <p:cNvPr id="36" name="TextBox 6"/>
          <p:cNvSpPr txBox="1">
            <a:spLocks noChangeArrowheads="1"/>
          </p:cNvSpPr>
          <p:nvPr/>
        </p:nvSpPr>
        <p:spPr bwMode="auto">
          <a:xfrm>
            <a:off x="533400" y="4588611"/>
            <a:ext cx="80772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9750" indent="-4572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zh-CN" dirty="0">
                <a:solidFill>
                  <a:srgbClr val="168926"/>
                </a:solidFill>
                <a:latin typeface="Calibri" charset="0"/>
                <a:ea typeface="宋体" charset="0"/>
                <a:cs typeface="宋体" charset="0"/>
              </a:rPr>
              <a:t>Collisional energy loss dominates low energy region, while </a:t>
            </a:r>
            <a:r>
              <a:rPr lang="en-US" altLang="zh-CN" dirty="0" err="1">
                <a:solidFill>
                  <a:srgbClr val="168926"/>
                </a:solidFill>
                <a:latin typeface="Calibri" charset="0"/>
                <a:ea typeface="宋体" charset="0"/>
                <a:cs typeface="宋体" charset="0"/>
              </a:rPr>
              <a:t>radiative</a:t>
            </a:r>
            <a:r>
              <a:rPr lang="en-US" altLang="zh-CN" dirty="0">
                <a:solidFill>
                  <a:srgbClr val="168926"/>
                </a:solidFill>
                <a:latin typeface="Calibri" charset="0"/>
                <a:ea typeface="宋体" charset="0"/>
                <a:cs typeface="宋体" charset="0"/>
              </a:rPr>
              <a:t> dominates high energy region.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zh-CN" dirty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Crossing point: </a:t>
            </a:r>
            <a:r>
              <a:rPr lang="en-US" altLang="zh-CN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7 </a:t>
            </a:r>
            <a:r>
              <a:rPr lang="en-US" altLang="zh-CN" dirty="0" err="1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GeV</a:t>
            </a:r>
            <a:r>
              <a:rPr lang="en-US" altLang="zh-CN" dirty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 for </a:t>
            </a:r>
            <a:r>
              <a:rPr lang="en-US" altLang="zh-CN" i="1" dirty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c</a:t>
            </a:r>
            <a:r>
              <a:rPr lang="en-US" altLang="zh-CN" dirty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 and </a:t>
            </a:r>
            <a:r>
              <a:rPr lang="en-US" altLang="zh-CN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18 </a:t>
            </a:r>
            <a:r>
              <a:rPr lang="en-US" altLang="zh-CN" dirty="0" err="1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GeV</a:t>
            </a:r>
            <a:r>
              <a:rPr lang="en-US" altLang="zh-CN" dirty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 for </a:t>
            </a:r>
            <a:r>
              <a:rPr lang="en-US" altLang="zh-CN" i="1" dirty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b </a:t>
            </a:r>
            <a:r>
              <a:rPr lang="en-US" altLang="zh-CN" dirty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quark.</a:t>
            </a:r>
            <a:endParaRPr lang="en-US" altLang="zh-CN" dirty="0" smtClean="0">
              <a:solidFill>
                <a:srgbClr val="000090"/>
              </a:solidFill>
              <a:latin typeface="Calibri" charset="0"/>
              <a:ea typeface="宋体" charset="0"/>
              <a:cs typeface="宋体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zh-CN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</a:rPr>
              <a:t>Collisional </a:t>
            </a:r>
            <a:r>
              <a:rPr lang="en-US" altLang="zh-CN" dirty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</a:rPr>
              <a:t>energy loss alone may work well to describe previous RHIC data but is insufficient for LHC.</a:t>
            </a:r>
            <a:endParaRPr lang="zh-CN" altLang="en-US" dirty="0">
              <a:solidFill>
                <a:srgbClr val="FF0000"/>
              </a:solidFill>
              <a:latin typeface="Calibri" charset="0"/>
              <a:ea typeface="宋体" charset="0"/>
              <a:cs typeface="宋体" charset="0"/>
            </a:endParaRPr>
          </a:p>
        </p:txBody>
      </p:sp>
      <p:sp>
        <p:nvSpPr>
          <p:cNvPr id="7" name="TextBox 27"/>
          <p:cNvSpPr txBox="1">
            <a:spLocks noChangeArrowheads="1"/>
          </p:cNvSpPr>
          <p:nvPr/>
        </p:nvSpPr>
        <p:spPr bwMode="auto">
          <a:xfrm>
            <a:off x="4461613" y="4206579"/>
            <a:ext cx="4529987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algn="ctr" eaLnBrk="1" hangingPunct="1"/>
            <a:r>
              <a:rPr lang="en-US" altLang="zh-CN" sz="1800" dirty="0" smtClean="0">
                <a:latin typeface="Calibri"/>
              </a:rPr>
              <a:t>[ SC, Qin and </a:t>
            </a:r>
            <a:r>
              <a:rPr lang="en-US" altLang="zh-CN" sz="1800" dirty="0">
                <a:latin typeface="Calibri"/>
              </a:rPr>
              <a:t>Bass,</a:t>
            </a:r>
            <a:r>
              <a:rPr lang="en-US" altLang="zh-CN" sz="1800" dirty="0" smtClean="0">
                <a:latin typeface="Calibri"/>
              </a:rPr>
              <a:t> PRC 92 (2015) 024907] </a:t>
            </a:r>
            <a:endParaRPr lang="en-US" altLang="zh-CN" sz="1800" dirty="0">
              <a:latin typeface="Calibri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074678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"/>
          <p:cNvSpPr>
            <a:spLocks noGrp="1"/>
          </p:cNvSpPr>
          <p:nvPr>
            <p:ph type="title"/>
          </p:nvPr>
        </p:nvSpPr>
        <p:spPr>
          <a:xfrm>
            <a:off x="893763" y="574035"/>
            <a:ext cx="7358062" cy="1078708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3000" b="1" dirty="0" err="1">
                <a:solidFill>
                  <a:srgbClr val="3366FF"/>
                </a:solidFill>
                <a:latin typeface="Calibri" charset="0"/>
                <a:ea typeface="宋体" charset="0"/>
                <a:cs typeface="宋体" charset="0"/>
              </a:rPr>
              <a:t>Hadronization</a:t>
            </a:r>
            <a:endParaRPr lang="zh-CN" altLang="en-US" sz="3000" dirty="0">
              <a:solidFill>
                <a:srgbClr val="3366FF"/>
              </a:solidFill>
              <a:latin typeface="Calibri" charset="0"/>
              <a:ea typeface="宋体" charset="0"/>
              <a:cs typeface="宋体" charset="0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 bwMode="auto">
          <a:xfrm>
            <a:off x="609600" y="1549570"/>
            <a:ext cx="7358063" cy="11160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5717" tIns="35717" rIns="35717" bIns="35717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/>
            <a:r>
              <a:rPr lang="en-US" altLang="zh-CN" sz="2600" b="1" dirty="0">
                <a:solidFill>
                  <a:srgbClr val="3366FF"/>
                </a:solidFill>
                <a:latin typeface="Calibri" charset="0"/>
                <a:ea typeface="宋体" charset="0"/>
                <a:cs typeface="宋体" charset="0"/>
                <a:sym typeface="Chalkboard" charset="0"/>
              </a:rPr>
              <a:t>HQ: Fragmentation + Recombination</a:t>
            </a:r>
            <a:endParaRPr lang="zh-CN" altLang="en-US" sz="2600" dirty="0">
              <a:solidFill>
                <a:srgbClr val="3366FF"/>
              </a:solidFill>
              <a:latin typeface="Calibri" charset="0"/>
              <a:ea typeface="宋体" charset="0"/>
              <a:cs typeface="宋体" charset="0"/>
              <a:sym typeface="Chalkboard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85075" y="2420427"/>
            <a:ext cx="8228013" cy="26792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64291" tIns="32146" rIns="64291" bIns="32146"/>
          <a:lstStyle>
            <a:lvl1pPr marL="623888" indent="-401638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700"/>
              </a:spcBef>
              <a:buSzPct val="100000"/>
              <a:buFont typeface="Gill Sans" charset="0"/>
              <a:buChar char="•"/>
            </a:pPr>
            <a:r>
              <a:rPr lang="en-US" altLang="zh-CN" sz="2600" dirty="0">
                <a:solidFill>
                  <a:srgbClr val="168926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Most high momentum heavy quarks fragment into heavy mesons: </a:t>
            </a:r>
            <a:r>
              <a:rPr lang="en-US" altLang="zh-CN" sz="2600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Petersen fragmentation function, </a:t>
            </a:r>
            <a:r>
              <a:rPr lang="en-US" altLang="zh-CN" sz="2600" dirty="0" err="1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P</a:t>
            </a:r>
            <a:r>
              <a:rPr lang="en-US" altLang="zh-CN" sz="2600" dirty="0" err="1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ythia</a:t>
            </a:r>
            <a:r>
              <a:rPr lang="en-US" altLang="zh-CN" sz="2600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 simulation, etc. </a:t>
            </a:r>
            <a:endParaRPr lang="en-US" altLang="zh-CN" sz="2600" dirty="0">
              <a:solidFill>
                <a:srgbClr val="FF0000"/>
              </a:solidFill>
              <a:latin typeface="Calibri" charset="0"/>
              <a:ea typeface="宋体" charset="0"/>
              <a:cs typeface="宋体" charset="0"/>
              <a:sym typeface="Gill Sans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SzPct val="100000"/>
              <a:buFont typeface="Gill Sans" charset="0"/>
              <a:buChar char="•"/>
            </a:pPr>
            <a:r>
              <a:rPr lang="en-US" altLang="zh-CN" sz="2600" dirty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Most low momentum heavy quarks </a:t>
            </a:r>
            <a:r>
              <a:rPr lang="en-US" altLang="zh-CN" sz="2600" dirty="0" err="1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hadronize</a:t>
            </a:r>
            <a:r>
              <a:rPr lang="en-US" altLang="zh-CN" sz="2600" dirty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 to heavy mesons via </a:t>
            </a:r>
            <a:r>
              <a:rPr lang="en-US" altLang="zh-CN" sz="2600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heavy-light quark coalescence </a:t>
            </a:r>
            <a:r>
              <a:rPr lang="en-US" altLang="zh-CN" sz="2600" dirty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mechanism: </a:t>
            </a:r>
            <a:r>
              <a:rPr lang="en-US" altLang="zh-CN" sz="2600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instantaneous </a:t>
            </a:r>
            <a:r>
              <a:rPr lang="en-US" altLang="zh-CN" sz="2600" dirty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coalescence </a:t>
            </a:r>
            <a:r>
              <a:rPr lang="en-US" altLang="zh-CN" sz="2600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model, resonance recombination model, etc.</a:t>
            </a:r>
            <a:endParaRPr lang="en-US" altLang="zh-CN" sz="2600" dirty="0">
              <a:solidFill>
                <a:srgbClr val="FF0000"/>
              </a:solidFill>
              <a:latin typeface="Gill Sans" charset="0"/>
              <a:ea typeface="宋体" charset="0"/>
              <a:cs typeface="宋体" charset="0"/>
              <a:sym typeface="Gill Sans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4666712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lot-RAA_DD5-RHIC-0-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479" y="3376304"/>
            <a:ext cx="3621024" cy="2798064"/>
          </a:xfrm>
          <a:prstGeom prst="rect">
            <a:avLst/>
          </a:prstGeom>
        </p:spPr>
      </p:pic>
      <p:pic>
        <p:nvPicPr>
          <p:cNvPr id="8" name="Picture 7" descr="plot-v2_RHIC-20-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086" y="3376304"/>
            <a:ext cx="3621024" cy="2798064"/>
          </a:xfrm>
          <a:prstGeom prst="rect">
            <a:avLst/>
          </a:prstGeom>
        </p:spPr>
      </p:pic>
      <p:pic>
        <p:nvPicPr>
          <p:cNvPr id="3" name="Picture 2" descr="plot-DSpectr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70479" y="711140"/>
            <a:ext cx="3621024" cy="2798064"/>
          </a:xfrm>
          <a:prstGeom prst="rect">
            <a:avLst/>
          </a:prstGeom>
        </p:spPr>
      </p:pic>
      <p:pic>
        <p:nvPicPr>
          <p:cNvPr id="4" name="Picture 3" descr="plot-BSpectr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62086" y="711140"/>
            <a:ext cx="3621024" cy="2798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304" y="53021"/>
            <a:ext cx="8229600" cy="716448"/>
          </a:xfrm>
        </p:spPr>
        <p:txBody>
          <a:bodyPr>
            <a:normAutofit/>
          </a:bodyPr>
          <a:lstStyle/>
          <a:p>
            <a:r>
              <a:rPr lang="en-US" altLang="zh-CN" sz="3000" dirty="0" smtClean="0">
                <a:ea typeface="宋体" charset="0"/>
                <a:cs typeface="宋体" charset="0"/>
                <a:sym typeface="Chalkboard" charset="0"/>
              </a:rPr>
              <a:t>Fragmentation vs. Coalescence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606524" y="6056570"/>
            <a:ext cx="77549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US" altLang="zh-CN" sz="2000" dirty="0" smtClean="0">
                <a:solidFill>
                  <a:srgbClr val="FF0000"/>
                </a:solidFill>
              </a:rPr>
              <a:t>At medium </a:t>
            </a:r>
            <a:r>
              <a:rPr lang="en-US" altLang="zh-CN" sz="2000" i="1" dirty="0" err="1" smtClean="0">
                <a:solidFill>
                  <a:srgbClr val="FF0000"/>
                </a:solidFill>
              </a:rPr>
              <a:t>p</a:t>
            </a:r>
            <a:r>
              <a:rPr lang="en-US" altLang="zh-CN" sz="20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altLang="zh-CN" sz="2000" dirty="0" smtClean="0">
                <a:solidFill>
                  <a:srgbClr val="FF0000"/>
                </a:solidFill>
              </a:rPr>
              <a:t>, coalescence enhances heavy meson production, increases its </a:t>
            </a:r>
            <a:r>
              <a:rPr lang="en-US" altLang="zh-CN" sz="2000" i="1" dirty="0" smtClean="0">
                <a:solidFill>
                  <a:srgbClr val="FF0000"/>
                </a:solidFill>
              </a:rPr>
              <a:t>R</a:t>
            </a:r>
            <a:r>
              <a:rPr lang="en-US" altLang="zh-CN" sz="2000" baseline="-25000" dirty="0" smtClean="0">
                <a:solidFill>
                  <a:srgbClr val="FF0000"/>
                </a:solidFill>
              </a:rPr>
              <a:t>AA</a:t>
            </a:r>
            <a:r>
              <a:rPr lang="en-US" altLang="zh-CN" sz="2000" dirty="0" smtClean="0">
                <a:solidFill>
                  <a:srgbClr val="FF0000"/>
                </a:solidFill>
              </a:rPr>
              <a:t> (the bump structure) and </a:t>
            </a:r>
            <a:r>
              <a:rPr lang="en-US" altLang="zh-CN" sz="2000" i="1" dirty="0" smtClean="0">
                <a:solidFill>
                  <a:srgbClr val="FF0000"/>
                </a:solidFill>
              </a:rPr>
              <a:t>v</a:t>
            </a:r>
            <a:r>
              <a:rPr lang="en-US" altLang="zh-CN" sz="2000" baseline="-25000" dirty="0" smtClean="0">
                <a:solidFill>
                  <a:srgbClr val="FF0000"/>
                </a:solidFill>
              </a:rPr>
              <a:t>2</a:t>
            </a:r>
            <a:r>
              <a:rPr lang="en-US" altLang="zh-CN" sz="2000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9234" y="670320"/>
            <a:ext cx="461085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/>
            <a:r>
              <a:rPr lang="en-US" altLang="zh-CN" sz="2200" dirty="0" smtClean="0">
                <a:solidFill>
                  <a:srgbClr val="0000FF"/>
                </a:solidFill>
                <a:latin typeface="Calibri"/>
              </a:rPr>
              <a:t>Heavy Meson Spectra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49304" y="3306460"/>
            <a:ext cx="4610859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/>
            <a:r>
              <a:rPr lang="en-US" altLang="zh-CN" sz="2200" dirty="0" smtClean="0">
                <a:solidFill>
                  <a:srgbClr val="0000FF"/>
                </a:solidFill>
                <a:latin typeface="Calibri"/>
              </a:rPr>
              <a:t>Heavy Meson </a:t>
            </a:r>
            <a:r>
              <a:rPr lang="en-US" altLang="zh-CN" sz="2200" i="1" dirty="0" smtClean="0">
                <a:solidFill>
                  <a:srgbClr val="0000FF"/>
                </a:solidFill>
                <a:latin typeface="Calibri"/>
              </a:rPr>
              <a:t>R</a:t>
            </a:r>
            <a:r>
              <a:rPr lang="en-US" altLang="zh-CN" sz="2200" baseline="-25000" dirty="0" smtClean="0">
                <a:solidFill>
                  <a:srgbClr val="0000FF"/>
                </a:solidFill>
                <a:latin typeface="Calibri"/>
              </a:rPr>
              <a:t>AA</a:t>
            </a:r>
            <a:r>
              <a:rPr lang="en-US" altLang="zh-CN" sz="2200" dirty="0" smtClean="0">
                <a:solidFill>
                  <a:srgbClr val="0000FF"/>
                </a:solidFill>
                <a:latin typeface="Calibri"/>
              </a:rPr>
              <a:t> and </a:t>
            </a:r>
            <a:r>
              <a:rPr lang="en-US" altLang="zh-CN" sz="2200" i="1" dirty="0" smtClean="0">
                <a:solidFill>
                  <a:srgbClr val="0000FF"/>
                </a:solidFill>
                <a:latin typeface="Calibri"/>
              </a:rPr>
              <a:t>v</a:t>
            </a:r>
            <a:r>
              <a:rPr lang="en-US" altLang="zh-CN" sz="2200" baseline="-25000" dirty="0" smtClean="0">
                <a:solidFill>
                  <a:srgbClr val="0000FF"/>
                </a:solidFill>
                <a:latin typeface="Calibri"/>
              </a:rPr>
              <a:t>2</a:t>
            </a:r>
            <a:r>
              <a:rPr lang="en-US" altLang="zh-CN" sz="2200" dirty="0" smtClean="0">
                <a:solidFill>
                  <a:srgbClr val="0000FF"/>
                </a:solidFill>
                <a:latin typeface="Calibri"/>
              </a:rPr>
              <a:t> at RHIC</a:t>
            </a:r>
          </a:p>
        </p:txBody>
      </p:sp>
      <p:sp>
        <p:nvSpPr>
          <p:cNvPr id="12" name="TextBox 27"/>
          <p:cNvSpPr txBox="1">
            <a:spLocks noChangeArrowheads="1"/>
          </p:cNvSpPr>
          <p:nvPr/>
        </p:nvSpPr>
        <p:spPr bwMode="auto">
          <a:xfrm>
            <a:off x="2848713" y="701098"/>
            <a:ext cx="4529987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algn="ctr" eaLnBrk="1" hangingPunct="1"/>
            <a:r>
              <a:rPr lang="en-US" altLang="zh-CN" sz="1800" dirty="0" smtClean="0">
                <a:latin typeface="Calibri"/>
              </a:rPr>
              <a:t>[ SC, Qin and </a:t>
            </a:r>
            <a:r>
              <a:rPr lang="en-US" altLang="zh-CN" sz="1800" dirty="0">
                <a:latin typeface="Calibri"/>
              </a:rPr>
              <a:t>Bass,</a:t>
            </a:r>
            <a:r>
              <a:rPr lang="en-US" altLang="zh-CN" sz="1800" dirty="0" smtClean="0">
                <a:latin typeface="Calibri"/>
              </a:rPr>
              <a:t> PRC 92 (2015) 024907] </a:t>
            </a:r>
            <a:endParaRPr lang="en-US" altLang="zh-CN" sz="1800" dirty="0"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96664" y="3352627"/>
            <a:ext cx="4344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Calibri"/>
                <a:ea typeface="ヒラギノ角ゴ ProN W3" charset="0"/>
                <a:cs typeface="ヒラギノ角ゴ ProN W3" charset="0"/>
              </a:rPr>
              <a:t>[ SC, </a:t>
            </a:r>
            <a:r>
              <a:rPr lang="en-US" altLang="zh-CN" dirty="0" err="1" smtClean="0">
                <a:latin typeface="Calibri"/>
                <a:ea typeface="ヒラギノ角ゴ ProN W3" charset="0"/>
                <a:cs typeface="ヒラギノ角ゴ ProN W3" charset="0"/>
              </a:rPr>
              <a:t>Luo</a:t>
            </a:r>
            <a:r>
              <a:rPr lang="en-US" altLang="zh-CN" dirty="0" smtClean="0">
                <a:latin typeface="Calibri"/>
                <a:ea typeface="ヒラギノ角ゴ ProN W3" charset="0"/>
                <a:cs typeface="ヒラギノ角ゴ ProN W3" charset="0"/>
              </a:rPr>
              <a:t>, Qin and Wang, arXiv: 1605.06447 ] 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0291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omp_Dmeson_v2_vs_pt_PbPb2760_30_50_radCo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42450" y="3364510"/>
            <a:ext cx="3959657" cy="2695651"/>
          </a:xfrm>
          <a:prstGeom prst="rect">
            <a:avLst/>
          </a:prstGeom>
        </p:spPr>
      </p:pic>
      <p:pic>
        <p:nvPicPr>
          <p:cNvPr id="11" name="Picture 10" descr="comp_Dmeson_Raa_vs_pt_PbPb2760_0_20_radCo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4243" y="3373781"/>
            <a:ext cx="3959657" cy="2695651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49275" y="5018"/>
            <a:ext cx="8042275" cy="792262"/>
          </a:xfrm>
        </p:spPr>
        <p:txBody>
          <a:bodyPr/>
          <a:lstStyle/>
          <a:p>
            <a:r>
              <a:rPr lang="en-US" sz="3000" i="1" dirty="0" smtClean="0"/>
              <a:t>R</a:t>
            </a:r>
            <a:r>
              <a:rPr lang="en-US" sz="3000" baseline="-25000" dirty="0" smtClean="0"/>
              <a:t>AA</a:t>
            </a:r>
            <a:r>
              <a:rPr lang="en-US" sz="3000" dirty="0" smtClean="0"/>
              <a:t> vs. </a:t>
            </a:r>
            <a:r>
              <a:rPr lang="en-US" sz="3000" i="1" dirty="0" smtClean="0"/>
              <a:t>v</a:t>
            </a:r>
            <a:r>
              <a:rPr lang="en-US" sz="3000" baseline="-25000" dirty="0" smtClean="0"/>
              <a:t>2</a:t>
            </a:r>
            <a:endParaRPr lang="en-US" sz="3000" baseline="-25000" dirty="0"/>
          </a:p>
        </p:txBody>
      </p:sp>
      <p:pic>
        <p:nvPicPr>
          <p:cNvPr id="10" name="Picture 9" descr="comp_Dmeson_Raa_vs_pt_PbPb2760_0_20_col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45762" y="667487"/>
            <a:ext cx="3949598" cy="2752649"/>
          </a:xfrm>
          <a:prstGeom prst="rect">
            <a:avLst/>
          </a:prstGeom>
        </p:spPr>
      </p:pic>
      <p:pic>
        <p:nvPicPr>
          <p:cNvPr id="12" name="Picture 11" descr="comp_Dmeson_v2_vs_pt_PbPb2760_30_50_coll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23910" y="715214"/>
            <a:ext cx="3959657" cy="269565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59469" y="1778000"/>
            <a:ext cx="391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[</a:t>
            </a:r>
            <a:r>
              <a:rPr lang="en-US" sz="1600" dirty="0" err="1" smtClean="0"/>
              <a:t>Andronic</a:t>
            </a:r>
            <a:r>
              <a:rPr lang="en-US" sz="1600" dirty="0" smtClean="0"/>
              <a:t> et al., </a:t>
            </a:r>
            <a:r>
              <a:rPr lang="en-US" sz="1600" dirty="0" err="1" smtClean="0"/>
              <a:t>Eur.Phys.J</a:t>
            </a:r>
            <a:r>
              <a:rPr lang="en-US" sz="1600" dirty="0" smtClean="0"/>
              <a:t>. C76 (2016) 107]  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157596" y="6005770"/>
            <a:ext cx="89400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US" altLang="zh-CN" sz="2000" dirty="0">
                <a:solidFill>
                  <a:srgbClr val="FF0000"/>
                </a:solidFill>
              </a:rPr>
              <a:t>R</a:t>
            </a:r>
            <a:r>
              <a:rPr lang="en-US" altLang="zh-CN" sz="2000" dirty="0" smtClean="0">
                <a:solidFill>
                  <a:srgbClr val="FF0000"/>
                </a:solidFill>
              </a:rPr>
              <a:t>easonable descriptions of </a:t>
            </a:r>
            <a:r>
              <a:rPr lang="en-US" altLang="zh-CN" sz="2000" i="1" dirty="0" smtClean="0">
                <a:solidFill>
                  <a:srgbClr val="FF0000"/>
                </a:solidFill>
              </a:rPr>
              <a:t>D</a:t>
            </a:r>
            <a:r>
              <a:rPr lang="en-US" altLang="zh-CN" sz="2000" dirty="0" smtClean="0">
                <a:solidFill>
                  <a:srgbClr val="FF0000"/>
                </a:solidFill>
              </a:rPr>
              <a:t> meson observables</a:t>
            </a:r>
            <a:r>
              <a:rPr lang="en-US" altLang="zh-CN" sz="2000" i="1" dirty="0" smtClean="0">
                <a:solidFill>
                  <a:srgbClr val="FF0000"/>
                </a:solidFill>
              </a:rPr>
              <a:t> </a:t>
            </a:r>
            <a:r>
              <a:rPr lang="en-US" altLang="zh-CN" sz="2000" dirty="0" smtClean="0">
                <a:solidFill>
                  <a:srgbClr val="FF0000"/>
                </a:solidFill>
              </a:rPr>
              <a:t>with proper tunings of transport coefficients, but still a challenge for an exact simultaneous description of </a:t>
            </a:r>
            <a:r>
              <a:rPr lang="en-US" altLang="zh-CN" sz="2000" i="1" dirty="0">
                <a:solidFill>
                  <a:srgbClr val="FF0000"/>
                </a:solidFill>
              </a:rPr>
              <a:t>R</a:t>
            </a:r>
            <a:r>
              <a:rPr lang="en-US" altLang="zh-CN" sz="2000" baseline="-25000" dirty="0">
                <a:solidFill>
                  <a:srgbClr val="FF0000"/>
                </a:solidFill>
              </a:rPr>
              <a:t>AA</a:t>
            </a:r>
            <a:r>
              <a:rPr lang="en-US" altLang="zh-CN" sz="2000" dirty="0">
                <a:solidFill>
                  <a:srgbClr val="FF0000"/>
                </a:solidFill>
              </a:rPr>
              <a:t> and </a:t>
            </a:r>
            <a:r>
              <a:rPr lang="en-US" altLang="zh-CN" sz="2000" i="1" dirty="0">
                <a:solidFill>
                  <a:srgbClr val="FF0000"/>
                </a:solidFill>
              </a:rPr>
              <a:t>v</a:t>
            </a:r>
            <a:r>
              <a:rPr lang="en-US" altLang="zh-CN" sz="2000" baseline="-25000" dirty="0">
                <a:solidFill>
                  <a:srgbClr val="FF0000"/>
                </a:solidFill>
              </a:rPr>
              <a:t>2</a:t>
            </a:r>
            <a:r>
              <a:rPr lang="en-US" altLang="zh-CN" sz="2000" dirty="0">
                <a:solidFill>
                  <a:srgbClr val="FF0000"/>
                </a:solidFill>
              </a:rPr>
              <a:t> </a:t>
            </a:r>
            <a:r>
              <a:rPr lang="en-US" altLang="zh-CN" sz="2000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23256" y="2697033"/>
            <a:ext cx="880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col. only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23256" y="5315437"/>
            <a:ext cx="10028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col. + rad.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5693030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49275" y="151973"/>
            <a:ext cx="8042275" cy="792262"/>
          </a:xfrm>
        </p:spPr>
        <p:txBody>
          <a:bodyPr/>
          <a:lstStyle/>
          <a:p>
            <a:r>
              <a:rPr lang="en-US" sz="3000" dirty="0" smtClean="0"/>
              <a:t>A Possible Solution to the </a:t>
            </a:r>
            <a:r>
              <a:rPr lang="en-US" sz="3000" i="1" dirty="0" smtClean="0"/>
              <a:t>v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 Puzzle</a:t>
            </a:r>
            <a:endParaRPr lang="en-US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19" y="1652810"/>
            <a:ext cx="2725674" cy="20162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0196" y="1664300"/>
            <a:ext cx="2650998" cy="20411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4640" y="1663090"/>
            <a:ext cx="2725674" cy="20286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0980" y="863195"/>
            <a:ext cx="8433664" cy="707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  <a:spcBef>
                <a:spcPts val="700"/>
              </a:spcBef>
              <a:buSzPct val="100000"/>
              <a:buNone/>
            </a:pPr>
            <a:r>
              <a:rPr lang="en-US" altLang="zh-CN" sz="2200" dirty="0" smtClean="0">
                <a:solidFill>
                  <a:srgbClr val="FF0000"/>
                </a:solidFill>
                <a:latin typeface="Calibri"/>
                <a:ea typeface="宋体" charset="0"/>
                <a:cs typeface="宋体" charset="0"/>
              </a:rPr>
              <a:t>Different temperature dependence of the interaction strength may lead to different </a:t>
            </a:r>
            <a:r>
              <a:rPr lang="en-US" altLang="zh-CN" sz="2200" i="1" dirty="0" smtClean="0">
                <a:solidFill>
                  <a:srgbClr val="FF0000"/>
                </a:solidFill>
                <a:latin typeface="Calibri"/>
                <a:ea typeface="宋体" charset="0"/>
                <a:cs typeface="宋体" charset="0"/>
              </a:rPr>
              <a:t>v</a:t>
            </a:r>
            <a:r>
              <a:rPr lang="en-US" altLang="zh-CN" sz="2200" baseline="-25000" dirty="0" smtClean="0">
                <a:solidFill>
                  <a:srgbClr val="FF0000"/>
                </a:solidFill>
                <a:latin typeface="Calibri"/>
                <a:ea typeface="宋体" charset="0"/>
                <a:cs typeface="宋体" charset="0"/>
              </a:rPr>
              <a:t>2</a:t>
            </a:r>
            <a:r>
              <a:rPr lang="en-US" altLang="zh-CN" sz="2200" dirty="0" smtClean="0">
                <a:solidFill>
                  <a:srgbClr val="FF0000"/>
                </a:solidFill>
                <a:latin typeface="Calibri"/>
                <a:ea typeface="宋体" charset="0"/>
                <a:cs typeface="宋体" charset="0"/>
              </a:rPr>
              <a:t> while </a:t>
            </a:r>
            <a:r>
              <a:rPr lang="en-US" altLang="zh-CN" sz="2200" i="1" dirty="0" smtClean="0">
                <a:solidFill>
                  <a:srgbClr val="FF0000"/>
                </a:solidFill>
                <a:latin typeface="Calibri"/>
                <a:ea typeface="宋体" charset="0"/>
                <a:cs typeface="宋体" charset="0"/>
              </a:rPr>
              <a:t>R</a:t>
            </a:r>
            <a:r>
              <a:rPr lang="en-US" altLang="zh-CN" sz="2200" baseline="-25000" dirty="0" smtClean="0">
                <a:solidFill>
                  <a:srgbClr val="FF0000"/>
                </a:solidFill>
                <a:latin typeface="Calibri"/>
                <a:ea typeface="宋体" charset="0"/>
                <a:cs typeface="宋体" charset="0"/>
              </a:rPr>
              <a:t>AA</a:t>
            </a:r>
            <a:r>
              <a:rPr lang="en-US" altLang="zh-CN" sz="2200" dirty="0" smtClean="0">
                <a:solidFill>
                  <a:srgbClr val="FF0000"/>
                </a:solidFill>
                <a:latin typeface="Calibri"/>
                <a:ea typeface="宋体" charset="0"/>
                <a:cs typeface="宋体" charset="0"/>
              </a:rPr>
              <a:t> is kept the same.</a:t>
            </a:r>
            <a:endParaRPr lang="en-US" altLang="zh-CN" sz="2200" dirty="0">
              <a:solidFill>
                <a:srgbClr val="FF0000"/>
              </a:solidFill>
              <a:latin typeface="Calibri"/>
              <a:ea typeface="宋体" charset="0"/>
              <a:cs typeface="宋体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6575" y="3712625"/>
            <a:ext cx="83724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[ S. Das et al., Phys. </a:t>
            </a:r>
            <a:r>
              <a:rPr lang="en-US" dirty="0" err="1" smtClean="0"/>
              <a:t>Lett</a:t>
            </a:r>
            <a:r>
              <a:rPr lang="en-US" dirty="0" smtClean="0"/>
              <a:t>. B747 (2015) 260-264 ]</a:t>
            </a:r>
            <a:endParaRPr lang="en-US" sz="2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348494" y="4122496"/>
            <a:ext cx="8754824" cy="2158746"/>
            <a:chOff x="346074" y="4530706"/>
            <a:chExt cx="8754824" cy="2158746"/>
          </a:xfrm>
        </p:grpSpPr>
        <p:pic>
          <p:nvPicPr>
            <p:cNvPr id="11" name="Picture 10" descr="Fig2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5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6"/>
                <a:stretch>
                  <a:fillRect/>
                </a:stretch>
              </p:blipFill>
            </mc:Fallback>
          </mc:AlternateContent>
          <p:spPr>
            <a:xfrm>
              <a:off x="346074" y="4568806"/>
              <a:ext cx="2755900" cy="2107946"/>
            </a:xfrm>
            <a:prstGeom prst="rect">
              <a:avLst/>
            </a:prstGeom>
          </p:spPr>
        </p:pic>
        <p:pic>
          <p:nvPicPr>
            <p:cNvPr id="12" name="Picture 11" descr="Fig4b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7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8"/>
                <a:stretch>
                  <a:fillRect/>
                </a:stretch>
              </p:blipFill>
            </mc:Fallback>
          </mc:AlternateContent>
          <p:spPr>
            <a:xfrm>
              <a:off x="3101974" y="4581506"/>
              <a:ext cx="2872557" cy="2107946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6053707" y="4530706"/>
              <a:ext cx="304719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/>
                <a:t>[ J. </a:t>
              </a:r>
              <a:r>
                <a:rPr lang="en-US" altLang="zh-CN" dirty="0" err="1" smtClean="0"/>
                <a:t>Xu</a:t>
              </a:r>
              <a:r>
                <a:rPr lang="en-US" altLang="zh-CN" dirty="0" smtClean="0"/>
                <a:t> et al. arXiv: 1411.3673 ]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5999931" y="4836538"/>
              <a:ext cx="3012067" cy="1785104"/>
              <a:chOff x="5999931" y="4836538"/>
              <a:chExt cx="3012067" cy="1785104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5999931" y="4836538"/>
                <a:ext cx="3012067" cy="17851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dirty="0" smtClean="0">
                    <a:solidFill>
                      <a:srgbClr val="FF0000"/>
                    </a:solidFill>
                  </a:rPr>
                  <a:t>Semi-quark-gluon monopole plasma model increases     around </a:t>
                </a:r>
                <a:r>
                  <a:rPr lang="en-US" sz="2200" i="1" dirty="0" err="1" smtClean="0">
                    <a:solidFill>
                      <a:srgbClr val="FF0000"/>
                    </a:solidFill>
                  </a:rPr>
                  <a:t>T</a:t>
                </a:r>
                <a:r>
                  <a:rPr lang="en-US" sz="2200" baseline="-25000" dirty="0" err="1" smtClean="0">
                    <a:solidFill>
                      <a:srgbClr val="FF0000"/>
                    </a:solidFill>
                  </a:rPr>
                  <a:t>c</a:t>
                </a:r>
                <a:r>
                  <a:rPr lang="en-US" sz="2200" dirty="0" smtClean="0">
                    <a:solidFill>
                      <a:srgbClr val="FF0000"/>
                    </a:solidFill>
                  </a:rPr>
                  <a:t> and enhances hard probes’ </a:t>
                </a:r>
                <a:r>
                  <a:rPr lang="en-US" sz="2200" i="1" dirty="0" smtClean="0">
                    <a:solidFill>
                      <a:srgbClr val="FF0000"/>
                    </a:solidFill>
                  </a:rPr>
                  <a:t>v</a:t>
                </a:r>
                <a:r>
                  <a:rPr lang="en-US" sz="2200" baseline="-25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sz="2200" dirty="0" smtClean="0">
                    <a:solidFill>
                      <a:srgbClr val="FF0000"/>
                    </a:solidFill>
                  </a:rPr>
                  <a:t>.</a:t>
                </a:r>
              </a:p>
            </p:txBody>
          </p:sp>
          <p:pic>
            <p:nvPicPr>
              <p:cNvPr id="16" name="Picture 15" descr="latex-image-1.pdf"/>
              <p:cNvPicPr>
                <a:picLocks noChangeAspect="1"/>
              </p:cNvPicPr>
              <p:nvPr/>
            </p:nvPicPr>
            <mc:AlternateContent xmlns:ma="http://schemas.microsoft.com/office/mac/drawingml/2008/main">
              <mc:Choice Requires="ma">
                <p:blipFill>
                  <a:blip r:embed="rId9"/>
                  <a:stretch>
                    <a:fillRect/>
                  </a:stretch>
                </p:blipFill>
              </mc:Choice>
  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  <p:blipFill>
                  <a:blip r:embed="rId10"/>
                  <a:stretch>
                    <a:fillRect/>
                  </a:stretch>
                </p:blipFill>
              </mc:Fallback>
            </mc:AlternateContent>
            <p:spPr>
              <a:xfrm>
                <a:off x="7226300" y="5594350"/>
                <a:ext cx="142240" cy="293370"/>
              </a:xfrm>
              <a:prstGeom prst="rect">
                <a:avLst/>
              </a:prstGeom>
            </p:spPr>
          </p:pic>
        </p:grpSp>
      </p:grpSp>
      <p:grpSp>
        <p:nvGrpSpPr>
          <p:cNvPr id="20" name="Group 19"/>
          <p:cNvGrpSpPr/>
          <p:nvPr/>
        </p:nvGrpSpPr>
        <p:grpSpPr>
          <a:xfrm>
            <a:off x="155575" y="6335344"/>
            <a:ext cx="8949158" cy="369332"/>
            <a:chOff x="155575" y="6335344"/>
            <a:chExt cx="8949158" cy="369332"/>
          </a:xfrm>
        </p:grpSpPr>
        <p:sp>
          <p:nvSpPr>
            <p:cNvPr id="17" name="Rectangle 16"/>
            <p:cNvSpPr/>
            <p:nvPr/>
          </p:nvSpPr>
          <p:spPr>
            <a:xfrm>
              <a:off x="155575" y="6335344"/>
              <a:ext cx="43588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Calibri"/>
                </a:rPr>
                <a:t> </a:t>
              </a:r>
              <a:r>
                <a:rPr lang="en-US" altLang="zh-CN" dirty="0" err="1" smtClean="0">
                  <a:latin typeface="Calibri"/>
                  <a:ea typeface="Wingdings"/>
                  <a:cs typeface="Wingdings"/>
                  <a:sym typeface="Wingdings"/>
                </a:rPr>
                <a:t></a:t>
              </a:r>
              <a:r>
                <a:rPr lang="en-US" altLang="zh-CN" dirty="0" smtClean="0">
                  <a:latin typeface="Calibri"/>
                  <a:sym typeface="Wingdings"/>
                </a:rPr>
                <a:t> </a:t>
              </a:r>
              <a:r>
                <a:rPr lang="en-US" dirty="0" err="1" smtClean="0">
                  <a:latin typeface="Calibri"/>
                </a:rPr>
                <a:t>Santosh</a:t>
              </a:r>
              <a:r>
                <a:rPr lang="en-US" dirty="0" smtClean="0">
                  <a:latin typeface="Calibri"/>
                </a:rPr>
                <a:t> Kumar </a:t>
              </a:r>
              <a:r>
                <a:rPr lang="en-US" dirty="0" err="1" smtClean="0">
                  <a:latin typeface="Calibri"/>
                </a:rPr>
                <a:t>Das’s</a:t>
              </a:r>
              <a:r>
                <a:rPr lang="en-US" dirty="0" smtClean="0">
                  <a:latin typeface="Calibri"/>
                </a:rPr>
                <a:t> talk (Tuesday 16:20)</a:t>
              </a:r>
              <a:endParaRPr lang="en-US" dirty="0">
                <a:latin typeface="Calibri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425485" y="6335344"/>
              <a:ext cx="46792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Calibri"/>
                </a:rPr>
                <a:t> </a:t>
              </a:r>
              <a:r>
                <a:rPr lang="en-US" altLang="zh-CN" dirty="0" err="1" smtClean="0">
                  <a:latin typeface="Calibri"/>
                  <a:ea typeface="Wingdings"/>
                  <a:cs typeface="Wingdings"/>
                  <a:sym typeface="Wingdings"/>
                </a:rPr>
                <a:t></a:t>
              </a:r>
              <a:r>
                <a:rPr lang="en-US" altLang="zh-CN" dirty="0" smtClean="0">
                  <a:latin typeface="Calibri"/>
                  <a:sym typeface="Wingdings"/>
                </a:rPr>
                <a:t> </a:t>
              </a:r>
              <a:r>
                <a:rPr lang="en-US" dirty="0" err="1" smtClean="0">
                  <a:latin typeface="Calibri"/>
                </a:rPr>
                <a:t>Caio</a:t>
              </a:r>
              <a:r>
                <a:rPr lang="en-US" dirty="0" smtClean="0">
                  <a:latin typeface="Calibri"/>
                </a:rPr>
                <a:t> </a:t>
              </a:r>
              <a:r>
                <a:rPr lang="en-US" dirty="0" err="1" smtClean="0">
                  <a:latin typeface="Calibri"/>
                </a:rPr>
                <a:t>Alves</a:t>
              </a:r>
              <a:r>
                <a:rPr lang="en-US" dirty="0" smtClean="0">
                  <a:latin typeface="Calibri"/>
                </a:rPr>
                <a:t> Garcia </a:t>
              </a:r>
              <a:r>
                <a:rPr lang="en-US" dirty="0" err="1" smtClean="0">
                  <a:latin typeface="Calibri"/>
                </a:rPr>
                <a:t>Pradotalk</a:t>
              </a:r>
              <a:r>
                <a:rPr lang="en-US" dirty="0" smtClean="0">
                  <a:latin typeface="Calibri"/>
                </a:rPr>
                <a:t> (Thursday 09:20)</a:t>
              </a:r>
            </a:p>
          </p:txBody>
        </p: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lot-qhat-p-T300-bas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37" y="635000"/>
            <a:ext cx="4727448" cy="3653028"/>
          </a:xfrm>
          <a:prstGeom prst="rect">
            <a:avLst/>
          </a:prstGeom>
        </p:spPr>
      </p:pic>
      <p:pic>
        <p:nvPicPr>
          <p:cNvPr id="6" name="Picture 5" descr="plot-qhat-p-T300-tu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738" y="647700"/>
            <a:ext cx="4727448" cy="3653028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0375" y="228173"/>
            <a:ext cx="8042275" cy="792262"/>
          </a:xfrm>
        </p:spPr>
        <p:txBody>
          <a:bodyPr/>
          <a:lstStyle/>
          <a:p>
            <a:r>
              <a:rPr lang="en-US" sz="3000" dirty="0" smtClean="0"/>
              <a:t>Systematic Comparison of Transport Coefficient</a:t>
            </a:r>
            <a:endParaRPr lang="en-US" sz="30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" y="4165600"/>
            <a:ext cx="8432800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39750" indent="-4572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360000" indent="-360000" eaLnBrk="1" hangingPunct="1">
              <a:buFont typeface="Arial" charset="0"/>
              <a:buChar char="•"/>
            </a:pPr>
            <a:r>
              <a:rPr lang="en-US" altLang="zh-CN" sz="2200" dirty="0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Without any tuning, transport coefficient from different groups within HQWG are consistent with each other -&gt; common baseline</a:t>
            </a:r>
          </a:p>
          <a:p>
            <a:pPr marL="360000" indent="-360000" eaLnBrk="1" hangingPunct="1">
              <a:buFont typeface="Arial" charset="0"/>
              <a:buChar char="•"/>
            </a:pPr>
            <a:r>
              <a:rPr lang="en-US" altLang="zh-CN" sz="2200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After tuning to describe experimental data, different models require very different inputs of transport coefficient</a:t>
            </a:r>
          </a:p>
          <a:p>
            <a:pPr marL="360000" indent="-360000" eaLnBrk="1" hangingPunct="1">
              <a:buFont typeface="Arial" charset="0"/>
              <a:buChar char="•"/>
            </a:pPr>
            <a:r>
              <a:rPr lang="en-US" altLang="zh-CN" sz="2200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HQWG </a:t>
            </a:r>
            <a:r>
              <a:rPr lang="en-US" altLang="zh-CN" sz="220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targets at </a:t>
            </a:r>
            <a:r>
              <a:rPr lang="en-US" altLang="zh-CN" sz="2200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systematically exploring the origin of these differences (heavy quark dynamics, hydro background, hadronization mechanism, etc.) and the their phenomenological consequences</a:t>
            </a:r>
            <a:endParaRPr lang="zh-CN" altLang="en-US" sz="2200" dirty="0">
              <a:solidFill>
                <a:srgbClr val="FF0000"/>
              </a:solidFill>
              <a:latin typeface="Calibri" charset="0"/>
              <a:ea typeface="宋体" charset="0"/>
              <a:cs typeface="宋体" charset="0"/>
              <a:sym typeface="Wingdings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ot-eloss_cD5-LHC-0-7d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641" y="468736"/>
            <a:ext cx="5532120" cy="4274820"/>
          </a:xfrm>
          <a:prstGeom prst="rect">
            <a:avLst/>
          </a:prstGeom>
        </p:spPr>
      </p:pic>
      <p:sp>
        <p:nvSpPr>
          <p:cNvPr id="24580" name="Title 1"/>
          <p:cNvSpPr>
            <a:spLocks noGrp="1"/>
          </p:cNvSpPr>
          <p:nvPr>
            <p:ph type="title"/>
          </p:nvPr>
        </p:nvSpPr>
        <p:spPr>
          <a:xfrm>
            <a:off x="893763" y="52388"/>
            <a:ext cx="7358062" cy="95091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3200" b="1" dirty="0" smtClean="0">
                <a:solidFill>
                  <a:srgbClr val="3366FF"/>
                </a:solidFill>
                <a:latin typeface="Calibri" charset="0"/>
                <a:ea typeface="宋体" charset="0"/>
                <a:cs typeface="宋体" charset="0"/>
              </a:rPr>
              <a:t>Heavy vs. Light </a:t>
            </a:r>
            <a:r>
              <a:rPr lang="en-US" altLang="zh-CN" sz="3200" dirty="0" smtClean="0">
                <a:ea typeface="宋体" charset="0"/>
                <a:cs typeface="宋体" charset="0"/>
              </a:rPr>
              <a:t>Hadron Suppression</a:t>
            </a:r>
            <a:endParaRPr lang="en-US" altLang="zh-CN" sz="3200" b="1" dirty="0">
              <a:solidFill>
                <a:srgbClr val="3366FF"/>
              </a:solidFill>
              <a:latin typeface="Calibri" charset="0"/>
              <a:ea typeface="宋体" charset="0"/>
              <a:cs typeface="宋体" charset="0"/>
            </a:endParaRPr>
          </a:p>
        </p:txBody>
      </p:sp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457200" y="4525308"/>
            <a:ext cx="84328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39750" indent="-4572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360000" indent="-360000" eaLnBrk="1" hangingPunct="1">
              <a:buFont typeface="Arial" charset="0"/>
              <a:buChar char="•"/>
            </a:pPr>
            <a:r>
              <a:rPr lang="en-US" altLang="zh-CN" sz="2200" i="1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u</a:t>
            </a:r>
            <a:r>
              <a:rPr lang="en-US" altLang="zh-CN" sz="2200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/</a:t>
            </a:r>
            <a:r>
              <a:rPr lang="en-US" altLang="zh-CN" sz="2200" i="1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d</a:t>
            </a:r>
            <a:r>
              <a:rPr lang="en-US" altLang="zh-CN" sz="2200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/</a:t>
            </a:r>
            <a:r>
              <a:rPr lang="en-US" altLang="zh-CN" sz="2200" i="1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s</a:t>
            </a:r>
            <a:r>
              <a:rPr lang="en-US" altLang="zh-CN" sz="2200" dirty="0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 are more suppressed than </a:t>
            </a:r>
            <a:r>
              <a:rPr lang="en-US" altLang="zh-CN" sz="2200" i="1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c</a:t>
            </a:r>
            <a:r>
              <a:rPr lang="en-US" altLang="zh-CN" sz="2200" dirty="0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 quark at low </a:t>
            </a:r>
            <a:r>
              <a:rPr lang="en-US" altLang="zh-CN" sz="2200" i="1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p</a:t>
            </a:r>
            <a:r>
              <a:rPr lang="en-US" altLang="zh-CN" sz="2200" baseline="-25000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T</a:t>
            </a:r>
            <a:r>
              <a:rPr lang="en-US" altLang="zh-CN" sz="2200" dirty="0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 but they have very similar </a:t>
            </a:r>
            <a:r>
              <a:rPr lang="en-US" altLang="zh-CN" sz="2200" i="1" dirty="0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R</a:t>
            </a:r>
            <a:r>
              <a:rPr lang="en-US" altLang="zh-CN" sz="2200" baseline="-25000" dirty="0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AA</a:t>
            </a:r>
            <a:r>
              <a:rPr lang="en-US" altLang="zh-CN" sz="2200" dirty="0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 at high </a:t>
            </a:r>
            <a:r>
              <a:rPr lang="en-US" altLang="zh-CN" sz="2200" i="1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p</a:t>
            </a:r>
            <a:r>
              <a:rPr lang="en-US" altLang="zh-CN" sz="2200" baseline="-25000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T</a:t>
            </a:r>
            <a:r>
              <a:rPr lang="en-US" altLang="zh-CN" sz="2200" dirty="0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, </a:t>
            </a:r>
            <a:r>
              <a:rPr lang="en-US" altLang="zh-CN" sz="2200" i="1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g</a:t>
            </a:r>
            <a:r>
              <a:rPr lang="en-US" altLang="zh-CN" sz="2200" dirty="0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 is significantly more suppressed</a:t>
            </a:r>
          </a:p>
          <a:p>
            <a:pPr marL="360000" indent="-360000" eaLnBrk="1" hangingPunct="1">
              <a:buFont typeface="Arial" charset="0"/>
              <a:buChar char="•"/>
            </a:pPr>
            <a:r>
              <a:rPr lang="en-US" altLang="zh-CN" sz="2200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Due to different fragmentation function (harder for </a:t>
            </a:r>
            <a:r>
              <a:rPr lang="en-US" altLang="zh-CN" sz="2200" i="1" dirty="0" err="1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c</a:t>
            </a:r>
            <a:r>
              <a:rPr lang="en-US" altLang="zh-CN" sz="2200" i="1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 </a:t>
            </a:r>
            <a:r>
              <a:rPr lang="en-US" altLang="zh-CN" sz="2200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than for </a:t>
            </a:r>
            <a:r>
              <a:rPr lang="en-US" altLang="zh-CN" sz="2200" i="1" dirty="0" err="1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u</a:t>
            </a:r>
            <a:r>
              <a:rPr lang="en-US" altLang="zh-CN" sz="2200" dirty="0" err="1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/</a:t>
            </a:r>
            <a:r>
              <a:rPr lang="en-US" altLang="zh-CN" sz="2200" i="1" dirty="0" err="1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d</a:t>
            </a:r>
            <a:r>
              <a:rPr lang="en-US" altLang="zh-CN" sz="2200" dirty="0" err="1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/</a:t>
            </a:r>
            <a:r>
              <a:rPr lang="en-US" altLang="zh-CN" sz="2200" i="1" dirty="0" err="1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s</a:t>
            </a:r>
            <a:r>
              <a:rPr lang="en-US" altLang="zh-CN" sz="2200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), </a:t>
            </a:r>
            <a:r>
              <a:rPr lang="en-US" altLang="zh-CN" sz="2200" i="1" dirty="0" err="1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π</a:t>
            </a:r>
            <a:r>
              <a:rPr lang="en-US" altLang="zh-CN" sz="2200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 from light quark is slightly less suppressed than </a:t>
            </a:r>
            <a:r>
              <a:rPr lang="en-US" altLang="zh-CN" sz="2200" i="1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D</a:t>
            </a:r>
          </a:p>
          <a:p>
            <a:pPr marL="360000" indent="-360000" eaLnBrk="1" hangingPunct="1">
              <a:buFont typeface="Arial" charset="0"/>
              <a:buChar char="•"/>
            </a:pPr>
            <a:r>
              <a:rPr lang="en-US" altLang="zh-CN" sz="2200" i="1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R</a:t>
            </a:r>
            <a:r>
              <a:rPr lang="en-US" altLang="zh-CN" sz="2200" baseline="-25000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AA</a:t>
            </a:r>
            <a:r>
              <a:rPr lang="en-US" altLang="zh-CN" sz="2200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 of mixed </a:t>
            </a:r>
            <a:r>
              <a:rPr lang="en-US" altLang="zh-CN" sz="2200" i="1" dirty="0" err="1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π</a:t>
            </a:r>
            <a:r>
              <a:rPr lang="en-US" altLang="zh-CN" sz="2200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Wingdings" charset="0"/>
              </a:rPr>
              <a:t> is sensitive to fragmentation function of light quark vs. gluon [Chen et. al., J. Phys. 37 (2010) 015004]</a:t>
            </a:r>
            <a:endParaRPr lang="zh-CN" altLang="en-US" sz="2200" dirty="0">
              <a:solidFill>
                <a:srgbClr val="FF0000"/>
              </a:solidFill>
              <a:latin typeface="Calibri" charset="0"/>
              <a:ea typeface="宋体" charset="0"/>
              <a:cs typeface="宋体" charset="0"/>
              <a:sym typeface="Wingding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56884" y="3237468"/>
            <a:ext cx="28218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Calculation from LBT model:</a:t>
            </a:r>
          </a:p>
          <a:p>
            <a:r>
              <a:rPr lang="en-US" dirty="0" smtClean="0"/>
              <a:t>SC, </a:t>
            </a:r>
            <a:r>
              <a:rPr lang="en-US" dirty="0" err="1" smtClean="0"/>
              <a:t>Luo</a:t>
            </a:r>
            <a:r>
              <a:rPr lang="en-US" dirty="0" smtClean="0"/>
              <a:t>, Qin and Wang,</a:t>
            </a:r>
          </a:p>
          <a:p>
            <a:r>
              <a:rPr lang="en-US" dirty="0" smtClean="0"/>
              <a:t>arXiv: 1605.06447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0367334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ot-eloss_cD5-LHC-0-7d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40" y="1790699"/>
            <a:ext cx="5532120" cy="4274820"/>
          </a:xfrm>
          <a:prstGeom prst="rect">
            <a:avLst/>
          </a:prstGeom>
        </p:spPr>
      </p:pic>
      <p:sp>
        <p:nvSpPr>
          <p:cNvPr id="24580" name="Title 1"/>
          <p:cNvSpPr>
            <a:spLocks noGrp="1"/>
          </p:cNvSpPr>
          <p:nvPr>
            <p:ph type="title"/>
          </p:nvPr>
        </p:nvSpPr>
        <p:spPr>
          <a:xfrm>
            <a:off x="893763" y="458788"/>
            <a:ext cx="7358062" cy="111601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3200" b="1" dirty="0" smtClean="0">
                <a:solidFill>
                  <a:srgbClr val="3366FF"/>
                </a:solidFill>
                <a:latin typeface="Calibri" charset="0"/>
                <a:ea typeface="宋体" charset="0"/>
                <a:cs typeface="宋体" charset="0"/>
              </a:rPr>
              <a:t>Simultaneous </a:t>
            </a:r>
            <a:r>
              <a:rPr lang="en-US" altLang="zh-CN" sz="3200" dirty="0" smtClean="0">
                <a:ea typeface="宋体" charset="0"/>
                <a:cs typeface="宋体" charset="0"/>
              </a:rPr>
              <a:t>Description of </a:t>
            </a:r>
            <a:r>
              <a:rPr lang="en-US" altLang="zh-CN" sz="3200" i="1" dirty="0" smtClean="0">
                <a:ea typeface="宋体" charset="0"/>
                <a:cs typeface="宋体" charset="0"/>
              </a:rPr>
              <a:t>D</a:t>
            </a:r>
            <a:r>
              <a:rPr lang="en-US" altLang="zh-CN" sz="3200" dirty="0" smtClean="0">
                <a:ea typeface="宋体" charset="0"/>
                <a:cs typeface="宋体" charset="0"/>
              </a:rPr>
              <a:t> and </a:t>
            </a:r>
            <a:r>
              <a:rPr lang="en-US" altLang="zh-CN" sz="3200" i="1" dirty="0" err="1" smtClean="0">
                <a:ea typeface="宋体" charset="0"/>
                <a:cs typeface="宋体" charset="0"/>
              </a:rPr>
              <a:t>π</a:t>
            </a:r>
            <a:r>
              <a:rPr lang="en-US" altLang="zh-CN" sz="3200" dirty="0" smtClean="0">
                <a:ea typeface="宋体" charset="0"/>
                <a:cs typeface="宋体" charset="0"/>
              </a:rPr>
              <a:t> </a:t>
            </a:r>
            <a:r>
              <a:rPr lang="en-US" altLang="zh-CN" sz="3200" i="1" dirty="0" smtClean="0">
                <a:ea typeface="宋体" charset="0"/>
                <a:cs typeface="宋体" charset="0"/>
              </a:rPr>
              <a:t>R</a:t>
            </a:r>
            <a:r>
              <a:rPr lang="en-US" altLang="zh-CN" sz="3200" baseline="-25000" dirty="0" smtClean="0">
                <a:ea typeface="宋体" charset="0"/>
                <a:cs typeface="宋体" charset="0"/>
              </a:rPr>
              <a:t>AA</a:t>
            </a:r>
            <a:r>
              <a:rPr lang="en-US" altLang="zh-CN" sz="3200" dirty="0" smtClean="0">
                <a:ea typeface="宋体" charset="0"/>
                <a:cs typeface="宋体" charset="0"/>
              </a:rPr>
              <a:t> in 2.76 </a:t>
            </a:r>
            <a:r>
              <a:rPr lang="en-US" altLang="zh-CN" sz="3200" dirty="0" err="1" smtClean="0">
                <a:ea typeface="宋体" charset="0"/>
                <a:cs typeface="宋体" charset="0"/>
              </a:rPr>
              <a:t>TeV</a:t>
            </a:r>
            <a:r>
              <a:rPr lang="en-US" altLang="zh-CN" sz="3200" dirty="0" smtClean="0">
                <a:ea typeface="宋体" charset="0"/>
                <a:cs typeface="宋体" charset="0"/>
              </a:rPr>
              <a:t> </a:t>
            </a:r>
            <a:r>
              <a:rPr lang="en-US" altLang="zh-CN" sz="3200" dirty="0" err="1" smtClean="0">
                <a:ea typeface="宋体" charset="0"/>
                <a:cs typeface="宋体" charset="0"/>
              </a:rPr>
              <a:t>Pb-Pb</a:t>
            </a:r>
            <a:r>
              <a:rPr lang="en-US" altLang="zh-CN" sz="3200" dirty="0" smtClean="0">
                <a:ea typeface="宋体" charset="0"/>
                <a:cs typeface="宋体" charset="0"/>
              </a:rPr>
              <a:t> Collisions</a:t>
            </a:r>
            <a:endParaRPr lang="en-US" altLang="zh-CN" sz="3200" b="1" dirty="0">
              <a:solidFill>
                <a:srgbClr val="3366FF"/>
              </a:solidFill>
              <a:latin typeface="Calibri" charset="0"/>
              <a:ea typeface="宋体" charset="0"/>
              <a:cs typeface="宋体" charset="0"/>
            </a:endParaRPr>
          </a:p>
        </p:txBody>
      </p:sp>
      <p:pic>
        <p:nvPicPr>
          <p:cNvPr id="6" name="Picture 5" descr="plot-RAA-pion-27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1803399"/>
            <a:ext cx="5532120" cy="427482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0367334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itle 1"/>
          <p:cNvSpPr>
            <a:spLocks noGrp="1"/>
          </p:cNvSpPr>
          <p:nvPr>
            <p:ph type="title"/>
          </p:nvPr>
        </p:nvSpPr>
        <p:spPr>
          <a:xfrm>
            <a:off x="893763" y="560388"/>
            <a:ext cx="7358062" cy="111601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3200" b="1" dirty="0" smtClean="0">
                <a:solidFill>
                  <a:srgbClr val="3366FF"/>
                </a:solidFill>
                <a:latin typeface="Calibri" charset="0"/>
                <a:ea typeface="宋体" charset="0"/>
                <a:cs typeface="宋体" charset="0"/>
              </a:rPr>
              <a:t>Simultaneous </a:t>
            </a:r>
            <a:r>
              <a:rPr lang="en-US" altLang="zh-CN" sz="3200" dirty="0" smtClean="0">
                <a:ea typeface="宋体" charset="0"/>
                <a:cs typeface="宋体" charset="0"/>
              </a:rPr>
              <a:t>Description of </a:t>
            </a:r>
            <a:r>
              <a:rPr lang="en-US" altLang="zh-CN" sz="3200" i="1" dirty="0" smtClean="0">
                <a:ea typeface="宋体" charset="0"/>
                <a:cs typeface="宋体" charset="0"/>
              </a:rPr>
              <a:t>D</a:t>
            </a:r>
            <a:r>
              <a:rPr lang="en-US" altLang="zh-CN" sz="3200" dirty="0" smtClean="0">
                <a:ea typeface="宋体" charset="0"/>
                <a:cs typeface="宋体" charset="0"/>
              </a:rPr>
              <a:t> and </a:t>
            </a:r>
            <a:r>
              <a:rPr lang="en-US" altLang="zh-CN" sz="3200" i="1" dirty="0" err="1" smtClean="0">
                <a:ea typeface="宋体" charset="0"/>
                <a:cs typeface="宋体" charset="0"/>
              </a:rPr>
              <a:t>π</a:t>
            </a:r>
            <a:r>
              <a:rPr lang="en-US" altLang="zh-CN" sz="3200" dirty="0" smtClean="0">
                <a:ea typeface="宋体" charset="0"/>
                <a:cs typeface="宋体" charset="0"/>
              </a:rPr>
              <a:t> </a:t>
            </a:r>
            <a:r>
              <a:rPr lang="en-US" altLang="zh-CN" sz="3200" i="1" dirty="0" smtClean="0">
                <a:ea typeface="宋体" charset="0"/>
                <a:cs typeface="宋体" charset="0"/>
              </a:rPr>
              <a:t>R</a:t>
            </a:r>
            <a:r>
              <a:rPr lang="en-US" altLang="zh-CN" sz="3200" baseline="-25000" dirty="0" smtClean="0">
                <a:ea typeface="宋体" charset="0"/>
                <a:cs typeface="宋体" charset="0"/>
              </a:rPr>
              <a:t>AA</a:t>
            </a:r>
            <a:r>
              <a:rPr lang="en-US" altLang="zh-CN" sz="3200" dirty="0" smtClean="0">
                <a:ea typeface="宋体" charset="0"/>
                <a:cs typeface="宋体" charset="0"/>
              </a:rPr>
              <a:t> in 200 </a:t>
            </a:r>
            <a:r>
              <a:rPr lang="en-US" altLang="zh-CN" sz="3200" dirty="0" err="1" smtClean="0">
                <a:ea typeface="宋体" charset="0"/>
                <a:cs typeface="宋体" charset="0"/>
              </a:rPr>
              <a:t>GeV</a:t>
            </a:r>
            <a:r>
              <a:rPr lang="en-US" altLang="zh-CN" sz="3200" dirty="0" smtClean="0">
                <a:ea typeface="宋体" charset="0"/>
                <a:cs typeface="宋体" charset="0"/>
              </a:rPr>
              <a:t> Au-Au Collisions</a:t>
            </a:r>
            <a:endParaRPr lang="en-US" altLang="zh-CN" sz="3200" b="1" dirty="0">
              <a:solidFill>
                <a:srgbClr val="3366FF"/>
              </a:solidFill>
              <a:latin typeface="Calibri" charset="0"/>
              <a:ea typeface="宋体" charset="0"/>
              <a:cs typeface="宋体" charset="0"/>
            </a:endParaRPr>
          </a:p>
        </p:txBody>
      </p:sp>
      <p:pic>
        <p:nvPicPr>
          <p:cNvPr id="4" name="Picture 3" descr="plot-eloss_cD5-LHC-0-7d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40" y="1790699"/>
            <a:ext cx="5532120" cy="4274820"/>
          </a:xfrm>
          <a:prstGeom prst="rect">
            <a:avLst/>
          </a:prstGeom>
        </p:spPr>
      </p:pic>
      <p:pic>
        <p:nvPicPr>
          <p:cNvPr id="5" name="Picture 4" descr="plot-RAA-pion-27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1803399"/>
            <a:ext cx="5532120" cy="427482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0367334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893763" y="288820"/>
            <a:ext cx="7358062" cy="1447800"/>
          </a:xfrm>
        </p:spPr>
        <p:txBody>
          <a:bodyPr/>
          <a:lstStyle/>
          <a:p>
            <a:pPr eaLnBrk="1" hangingPunct="1"/>
            <a:r>
              <a:rPr lang="en-US" altLang="zh-CN" sz="4400" b="1" dirty="0">
                <a:solidFill>
                  <a:srgbClr val="3366FF"/>
                </a:solidFill>
                <a:latin typeface="Calibri" charset="0"/>
                <a:ea typeface="宋体" charset="0"/>
                <a:cs typeface="宋体" charset="0"/>
              </a:rPr>
              <a:t>Outline</a:t>
            </a:r>
          </a:p>
        </p:txBody>
      </p:sp>
      <p:sp>
        <p:nvSpPr>
          <p:cNvPr id="15363" name="内容占位符 2"/>
          <p:cNvSpPr txBox="1">
            <a:spLocks/>
          </p:cNvSpPr>
          <p:nvPr/>
        </p:nvSpPr>
        <p:spPr bwMode="auto">
          <a:xfrm>
            <a:off x="680325" y="1266720"/>
            <a:ext cx="8323975" cy="503248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-128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endParaRPr lang="en-US" altLang="zh-CN" sz="3000" b="1" dirty="0" smtClean="0">
              <a:solidFill>
                <a:srgbClr val="000090"/>
              </a:solidFill>
              <a:latin typeface="Calibri" charset="0"/>
              <a:ea typeface="宋体" charset="-122"/>
              <a:cs typeface="+mn-cs"/>
            </a:endParaRPr>
          </a:p>
          <a:p>
            <a:pPr eaLnBrk="1" hangingPunct="1">
              <a:spcBef>
                <a:spcPts val="900"/>
              </a:spcBef>
              <a:buFont typeface="Arial" charset="0"/>
              <a:buChar char="•"/>
              <a:defRPr/>
            </a:pPr>
            <a:r>
              <a:rPr lang="en-US" altLang="zh-CN" sz="3000" b="1" dirty="0" smtClean="0">
                <a:solidFill>
                  <a:srgbClr val="008000"/>
                </a:solidFill>
                <a:latin typeface="Calibri" charset="0"/>
                <a:ea typeface="宋体" charset="-122"/>
                <a:cs typeface="+mn-cs"/>
              </a:rPr>
              <a:t>Overview of heavy quark transport models</a:t>
            </a:r>
          </a:p>
          <a:p>
            <a:pPr eaLnBrk="1" hangingPunct="1">
              <a:spcBef>
                <a:spcPts val="900"/>
              </a:spcBef>
              <a:buFont typeface="Arial" charset="0"/>
              <a:buChar char="•"/>
              <a:defRPr/>
            </a:pPr>
            <a:r>
              <a:rPr lang="en-US" altLang="zh-CN" sz="3000" b="1" dirty="0" smtClean="0">
                <a:solidFill>
                  <a:srgbClr val="FF0000"/>
                </a:solidFill>
                <a:latin typeface="Calibri" charset="0"/>
                <a:ea typeface="宋体" charset="-122"/>
                <a:cs typeface="+mn-cs"/>
              </a:rPr>
              <a:t>Phenomenological results – comparison to experimental data and possible improvements   </a:t>
            </a:r>
          </a:p>
          <a:p>
            <a:pPr eaLnBrk="1" hangingPunct="1">
              <a:spcBef>
                <a:spcPts val="900"/>
              </a:spcBef>
              <a:buFont typeface="Arial" charset="0"/>
              <a:buChar char="•"/>
              <a:defRPr/>
            </a:pPr>
            <a:r>
              <a:rPr lang="en-US" altLang="zh-CN" sz="3000" b="1" dirty="0" smtClean="0">
                <a:solidFill>
                  <a:srgbClr val="0000FF"/>
                </a:solidFill>
                <a:latin typeface="Calibri" charset="0"/>
                <a:ea typeface="宋体" charset="-122"/>
                <a:cs typeface="+mn-cs"/>
              </a:rPr>
              <a:t>Simultaneous description of heavy and light flavor hadrons</a:t>
            </a:r>
          </a:p>
          <a:p>
            <a:pPr eaLnBrk="1" hangingPunct="1">
              <a:spcBef>
                <a:spcPts val="900"/>
              </a:spcBef>
              <a:buFont typeface="Arial" charset="0"/>
              <a:buChar char="•"/>
              <a:defRPr/>
            </a:pPr>
            <a:r>
              <a:rPr lang="en-US" altLang="zh-CN" sz="3000" b="1" dirty="0" smtClean="0">
                <a:latin typeface="Calibri" charset="0"/>
                <a:ea typeface="宋体" charset="-122"/>
                <a:cs typeface="+mn-cs"/>
              </a:rPr>
              <a:t>Precise extraction of QGP properties with Bayesian analysis</a:t>
            </a:r>
          </a:p>
          <a:p>
            <a:pPr eaLnBrk="1" hangingPunct="1">
              <a:spcBef>
                <a:spcPts val="900"/>
              </a:spcBef>
              <a:buFont typeface="Arial" charset="0"/>
              <a:buChar char="•"/>
              <a:defRPr/>
            </a:pPr>
            <a:r>
              <a:rPr lang="en-US" altLang="zh-CN" sz="3000" b="1" dirty="0" smtClean="0">
                <a:solidFill>
                  <a:srgbClr val="7030A0"/>
                </a:solidFill>
                <a:latin typeface="Calibri" charset="0"/>
                <a:ea typeface="宋体" charset="-122"/>
                <a:cs typeface="+mn-cs"/>
              </a:rPr>
              <a:t>Summary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8860817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lot-RAA-pion-27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100" y="1130299"/>
            <a:ext cx="5532120" cy="4274820"/>
          </a:xfrm>
          <a:prstGeom prst="rect">
            <a:avLst/>
          </a:prstGeom>
        </p:spPr>
      </p:pic>
      <p:sp>
        <p:nvSpPr>
          <p:cNvPr id="24580" name="Title 1"/>
          <p:cNvSpPr>
            <a:spLocks noGrp="1"/>
          </p:cNvSpPr>
          <p:nvPr>
            <p:ph type="title"/>
          </p:nvPr>
        </p:nvSpPr>
        <p:spPr>
          <a:xfrm>
            <a:off x="893763" y="103188"/>
            <a:ext cx="7358062" cy="111601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3200" b="1" dirty="0" smtClean="0">
                <a:solidFill>
                  <a:srgbClr val="3366FF"/>
                </a:solidFill>
                <a:latin typeface="Calibri" charset="0"/>
                <a:ea typeface="宋体" charset="0"/>
                <a:cs typeface="宋体" charset="0"/>
              </a:rPr>
              <a:t>Simultaneous </a:t>
            </a:r>
            <a:r>
              <a:rPr lang="en-US" altLang="zh-CN" sz="3200" dirty="0" smtClean="0">
                <a:ea typeface="宋体" charset="0"/>
                <a:cs typeface="宋体" charset="0"/>
              </a:rPr>
              <a:t>Description of </a:t>
            </a:r>
            <a:r>
              <a:rPr lang="en-US" altLang="zh-CN" sz="3200" i="1" dirty="0" smtClean="0">
                <a:ea typeface="宋体" charset="0"/>
                <a:cs typeface="宋体" charset="0"/>
              </a:rPr>
              <a:t>D</a:t>
            </a:r>
            <a:r>
              <a:rPr lang="en-US" altLang="zh-CN" sz="3200" dirty="0" smtClean="0">
                <a:ea typeface="宋体" charset="0"/>
                <a:cs typeface="宋体" charset="0"/>
              </a:rPr>
              <a:t> and </a:t>
            </a:r>
            <a:r>
              <a:rPr lang="en-US" altLang="zh-CN" sz="3200" i="1" dirty="0" err="1" smtClean="0">
                <a:ea typeface="宋体" charset="0"/>
                <a:cs typeface="宋体" charset="0"/>
              </a:rPr>
              <a:t>π</a:t>
            </a:r>
            <a:r>
              <a:rPr lang="en-US" altLang="zh-CN" sz="3200" dirty="0" smtClean="0">
                <a:ea typeface="宋体" charset="0"/>
                <a:cs typeface="宋体" charset="0"/>
              </a:rPr>
              <a:t> </a:t>
            </a:r>
            <a:r>
              <a:rPr lang="en-US" altLang="zh-CN" sz="3200" i="1" dirty="0" smtClean="0">
                <a:ea typeface="宋体" charset="0"/>
                <a:cs typeface="宋体" charset="0"/>
              </a:rPr>
              <a:t>R</a:t>
            </a:r>
            <a:r>
              <a:rPr lang="en-US" altLang="zh-CN" sz="3200" baseline="-25000" dirty="0" smtClean="0">
                <a:ea typeface="宋体" charset="0"/>
                <a:cs typeface="宋体" charset="0"/>
              </a:rPr>
              <a:t>AA</a:t>
            </a:r>
            <a:r>
              <a:rPr lang="en-US" altLang="zh-CN" sz="3200" dirty="0" smtClean="0">
                <a:ea typeface="宋体" charset="0"/>
                <a:cs typeface="宋体" charset="0"/>
              </a:rPr>
              <a:t> in 5.02 </a:t>
            </a:r>
            <a:r>
              <a:rPr lang="en-US" altLang="zh-CN" sz="3200" dirty="0" err="1" smtClean="0">
                <a:ea typeface="宋体" charset="0"/>
                <a:cs typeface="宋体" charset="0"/>
              </a:rPr>
              <a:t>TeV</a:t>
            </a:r>
            <a:r>
              <a:rPr lang="en-US" altLang="zh-CN" sz="3200" dirty="0" smtClean="0">
                <a:ea typeface="宋体" charset="0"/>
                <a:cs typeface="宋体" charset="0"/>
              </a:rPr>
              <a:t> </a:t>
            </a:r>
            <a:r>
              <a:rPr lang="en-US" altLang="zh-CN" sz="3200" dirty="0" err="1" smtClean="0">
                <a:ea typeface="宋体" charset="0"/>
                <a:cs typeface="宋体" charset="0"/>
              </a:rPr>
              <a:t>Pb-Pb</a:t>
            </a:r>
            <a:r>
              <a:rPr lang="en-US" altLang="zh-CN" sz="3200" dirty="0" smtClean="0">
                <a:ea typeface="宋体" charset="0"/>
                <a:cs typeface="宋体" charset="0"/>
              </a:rPr>
              <a:t> Collisions</a:t>
            </a:r>
            <a:endParaRPr lang="en-US" altLang="zh-CN" sz="3200" b="1" dirty="0">
              <a:solidFill>
                <a:srgbClr val="3366FF"/>
              </a:solidFill>
              <a:latin typeface="Calibri" charset="0"/>
              <a:ea typeface="宋体" charset="0"/>
              <a:cs typeface="宋体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1800" y="5185370"/>
            <a:ext cx="8483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FF0000"/>
                </a:solidFill>
                <a:ea typeface="宋体" charset="0"/>
                <a:cs typeface="宋体" charset="0"/>
                <a:sym typeface="Wingdings" charset="0"/>
              </a:rPr>
              <a:t>With a delicate treatment of heavy and light parton in-medium evolution and their hadronization process, one naturally obtains similar </a:t>
            </a:r>
            <a:r>
              <a:rPr lang="en-US" altLang="zh-CN" sz="2000" i="1" dirty="0" smtClean="0">
                <a:solidFill>
                  <a:srgbClr val="FF0000"/>
                </a:solidFill>
                <a:ea typeface="宋体" charset="0"/>
                <a:cs typeface="宋体" charset="0"/>
                <a:sym typeface="Wingdings" charset="0"/>
              </a:rPr>
              <a:t>R</a:t>
            </a:r>
            <a:r>
              <a:rPr lang="en-US" altLang="zh-CN" sz="2000" baseline="-25000" dirty="0" smtClean="0">
                <a:solidFill>
                  <a:srgbClr val="FF0000"/>
                </a:solidFill>
                <a:ea typeface="宋体" charset="0"/>
                <a:cs typeface="宋体" charset="0"/>
                <a:sym typeface="Wingdings" charset="0"/>
              </a:rPr>
              <a:t>AA</a:t>
            </a:r>
            <a:r>
              <a:rPr lang="en-US" altLang="zh-CN" sz="2000" dirty="0" smtClean="0">
                <a:solidFill>
                  <a:srgbClr val="FF0000"/>
                </a:solidFill>
                <a:ea typeface="宋体" charset="0"/>
                <a:cs typeface="宋体" charset="0"/>
                <a:sym typeface="Wingdings" charset="0"/>
              </a:rPr>
              <a:t> of heavy and light flavor hadrons and provides simultaneous descriptions of experimental data.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508000" y="6201033"/>
            <a:ext cx="4359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latin typeface="Arial"/>
                <a:ea typeface="Wingdings"/>
                <a:cs typeface="Wingdings"/>
                <a:sym typeface="Wingdings"/>
              </a:rPr>
              <a:t></a:t>
            </a:r>
            <a:r>
              <a:rPr lang="en-US" altLang="zh-CN" dirty="0" smtClean="0">
                <a:latin typeface="Arial"/>
                <a:sym typeface="Wingdings"/>
              </a:rPr>
              <a:t> </a:t>
            </a:r>
            <a:r>
              <a:rPr lang="en-US" dirty="0" err="1" smtClean="0">
                <a:latin typeface="Arial"/>
              </a:rPr>
              <a:t>Guang</a:t>
            </a:r>
            <a:r>
              <a:rPr lang="en-US" dirty="0" smtClean="0">
                <a:latin typeface="Arial"/>
              </a:rPr>
              <a:t>-You Qin’s talk (Tuesday 14:20)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0367334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49275" y="19051"/>
            <a:ext cx="8042275" cy="1136650"/>
          </a:xfrm>
        </p:spPr>
        <p:txBody>
          <a:bodyPr/>
          <a:lstStyle/>
          <a:p>
            <a:r>
              <a:rPr lang="en-US" sz="3000" dirty="0" smtClean="0"/>
              <a:t>Bayesian Analysis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( Precise Extraction of QGP Properties )</a:t>
            </a:r>
            <a:endParaRPr lang="en-US" sz="2600" dirty="0"/>
          </a:p>
        </p:txBody>
      </p:sp>
      <p:grpSp>
        <p:nvGrpSpPr>
          <p:cNvPr id="2" name="Group 10"/>
          <p:cNvGrpSpPr/>
          <p:nvPr/>
        </p:nvGrpSpPr>
        <p:grpSpPr>
          <a:xfrm>
            <a:off x="514350" y="1025525"/>
            <a:ext cx="8077200" cy="2800766"/>
            <a:chOff x="514350" y="1139825"/>
            <a:chExt cx="8077200" cy="2800766"/>
          </a:xfrm>
        </p:grpSpPr>
        <p:sp>
          <p:nvSpPr>
            <p:cNvPr id="6" name="TextBox 6"/>
            <p:cNvSpPr txBox="1">
              <a:spLocks noChangeArrowheads="1"/>
            </p:cNvSpPr>
            <p:nvPr/>
          </p:nvSpPr>
          <p:spPr bwMode="auto">
            <a:xfrm>
              <a:off x="514350" y="1139825"/>
              <a:ext cx="8077200" cy="2800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539750" indent="-457200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marL="360000" indent="-360000" eaLnBrk="1" hangingPunct="1">
                <a:buFont typeface="Arial" charset="0"/>
                <a:buChar char="•"/>
              </a:pPr>
              <a:r>
                <a:rPr lang="en-US" altLang="zh-CN" sz="2200" dirty="0" smtClean="0">
                  <a:solidFill>
                    <a:srgbClr val="168926"/>
                  </a:solidFill>
                  <a:latin typeface="Calibri" charset="0"/>
                  <a:ea typeface="宋体" charset="0"/>
                  <a:cs typeface="宋体" charset="0"/>
                </a:rPr>
                <a:t>Assume intuitive parametrizations of transport coefficients:</a:t>
              </a:r>
            </a:p>
            <a:p>
              <a:pPr marL="360000" indent="-360000" eaLnBrk="1" hangingPunct="1">
                <a:buFont typeface="Arial" charset="0"/>
                <a:buChar char="•"/>
              </a:pPr>
              <a:endParaRPr lang="en-US" altLang="zh-CN" sz="2200" dirty="0" smtClean="0">
                <a:solidFill>
                  <a:srgbClr val="168926"/>
                </a:solidFill>
                <a:latin typeface="Calibri" charset="0"/>
                <a:ea typeface="宋体" charset="0"/>
                <a:cs typeface="宋体" charset="0"/>
              </a:endParaRPr>
            </a:p>
            <a:p>
              <a:pPr marL="360000" indent="-360000" eaLnBrk="1" hangingPunct="1">
                <a:buFont typeface="Arial" charset="0"/>
                <a:buChar char="•"/>
              </a:pPr>
              <a:endParaRPr lang="en-US" altLang="zh-CN" sz="2200" dirty="0" smtClean="0">
                <a:solidFill>
                  <a:srgbClr val="168926"/>
                </a:solidFill>
                <a:latin typeface="Calibri" charset="0"/>
                <a:ea typeface="宋体" charset="0"/>
                <a:cs typeface="宋体" charset="0"/>
              </a:endParaRPr>
            </a:p>
            <a:p>
              <a:pPr marL="360000" indent="-360000" eaLnBrk="1" hangingPunct="1"/>
              <a:endParaRPr lang="en-US" altLang="zh-CN" sz="2200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endParaRPr>
            </a:p>
            <a:p>
              <a:pPr marL="360000" indent="-360000" eaLnBrk="1" hangingPunct="1">
                <a:buFont typeface="Arial" charset="0"/>
                <a:buChar char="•"/>
              </a:pPr>
              <a:endParaRPr lang="en-US" altLang="zh-CN" sz="2200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endParaRPr>
            </a:p>
            <a:p>
              <a:pPr marL="360000" indent="-360000" eaLnBrk="1" hangingPunct="1">
                <a:buFont typeface="Arial" charset="0"/>
                <a:buChar char="•"/>
              </a:pPr>
              <a:r>
                <a:rPr lang="en-US" altLang="zh-CN" sz="2200" dirty="0" smtClean="0">
                  <a:solidFill>
                    <a:srgbClr val="000090"/>
                  </a:solidFill>
                  <a:latin typeface="Calibri" charset="0"/>
                  <a:ea typeface="宋体" charset="0"/>
                  <a:cs typeface="宋体" charset="0"/>
                </a:rPr>
                <a:t>Build state-of-art model: </a:t>
              </a:r>
            </a:p>
            <a:p>
              <a:pPr marL="360000" indent="-360000" eaLnBrk="1" hangingPunct="1"/>
              <a:r>
                <a:rPr lang="en-US" altLang="zh-CN" sz="2200" dirty="0" smtClean="0">
                  <a:solidFill>
                    <a:srgbClr val="000090"/>
                  </a:solidFill>
                  <a:latin typeface="Calibri" charset="0"/>
                  <a:ea typeface="宋体" charset="0"/>
                  <a:cs typeface="宋体" charset="0"/>
                </a:rPr>
                <a:t>     Initial (trento) + hydro (</a:t>
              </a:r>
              <a:r>
                <a:rPr lang="en-US" altLang="zh-CN" sz="2200" dirty="0" err="1" smtClean="0">
                  <a:solidFill>
                    <a:srgbClr val="000090"/>
                  </a:solidFill>
                  <a:latin typeface="Calibri" charset="0"/>
                  <a:ea typeface="宋体" charset="0"/>
                  <a:cs typeface="宋体" charset="0"/>
                </a:rPr>
                <a:t>VISHnew</a:t>
              </a:r>
              <a:r>
                <a:rPr lang="en-US" altLang="zh-CN" sz="2200" dirty="0" smtClean="0">
                  <a:solidFill>
                    <a:srgbClr val="000090"/>
                  </a:solidFill>
                  <a:latin typeface="Calibri" charset="0"/>
                  <a:ea typeface="宋体" charset="0"/>
                  <a:cs typeface="宋体" charset="0"/>
                </a:rPr>
                <a:t>) + HQ transport (Duke Langevin)</a:t>
              </a:r>
            </a:p>
            <a:p>
              <a:pPr marL="360000" indent="-360000" eaLnBrk="1" hangingPunct="1">
                <a:buFont typeface="Arial" charset="0"/>
                <a:buChar char="•"/>
              </a:pPr>
              <a:r>
                <a:rPr lang="en-US" altLang="zh-CN" sz="2200" b="1" dirty="0" smtClean="0">
                  <a:solidFill>
                    <a:srgbClr val="FF0000"/>
                  </a:solidFill>
                  <a:latin typeface="Calibri" charset="0"/>
                  <a:ea typeface="宋体" charset="0"/>
                  <a:cs typeface="宋体" charset="0"/>
                </a:rPr>
                <a:t>Compare to data and extract best set of parameters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36900" y="2413635"/>
              <a:ext cx="52596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8000"/>
                  </a:solidFill>
                </a:rPr>
                <a:t>5 dimensional Parameter space: [</a:t>
              </a:r>
              <a:r>
                <a:rPr lang="en-US" sz="2000" i="1" dirty="0" smtClean="0">
                  <a:solidFill>
                    <a:srgbClr val="008000"/>
                  </a:solidFill>
                </a:rPr>
                <a:t>K</a:t>
              </a:r>
              <a:r>
                <a:rPr lang="en-US" sz="2000" dirty="0" smtClean="0">
                  <a:solidFill>
                    <a:srgbClr val="008000"/>
                  </a:solidFill>
                </a:rPr>
                <a:t>, </a:t>
              </a:r>
              <a:r>
                <a:rPr lang="en-US" sz="2000" i="1" dirty="0" err="1" smtClean="0">
                  <a:solidFill>
                    <a:srgbClr val="008000"/>
                  </a:solidFill>
                </a:rPr>
                <a:t>A</a:t>
              </a:r>
              <a:r>
                <a:rPr lang="en-US" sz="2000" i="1" baseline="-25000" dirty="0" err="1" smtClean="0">
                  <a:solidFill>
                    <a:srgbClr val="008000"/>
                  </a:solidFill>
                </a:rPr>
                <a:t>p</a:t>
              </a:r>
              <a:r>
                <a:rPr lang="en-US" sz="2000" dirty="0" smtClean="0">
                  <a:solidFill>
                    <a:srgbClr val="008000"/>
                  </a:solidFill>
                </a:rPr>
                <a:t>, </a:t>
              </a:r>
              <a:r>
                <a:rPr lang="en-US" sz="2000" i="1" dirty="0" err="1" smtClean="0">
                  <a:solidFill>
                    <a:srgbClr val="008000"/>
                  </a:solidFill>
                </a:rPr>
                <a:t>σ</a:t>
              </a:r>
              <a:r>
                <a:rPr lang="en-US" sz="2000" i="1" baseline="-25000" dirty="0" err="1" smtClean="0">
                  <a:solidFill>
                    <a:srgbClr val="008000"/>
                  </a:solidFill>
                </a:rPr>
                <a:t>p</a:t>
              </a:r>
              <a:r>
                <a:rPr lang="en-US" sz="2000" dirty="0" smtClean="0">
                  <a:solidFill>
                    <a:srgbClr val="008000"/>
                  </a:solidFill>
                </a:rPr>
                <a:t>, </a:t>
              </a:r>
              <a:r>
                <a:rPr lang="en-US" sz="2000" i="1" dirty="0" smtClean="0">
                  <a:solidFill>
                    <a:srgbClr val="008000"/>
                  </a:solidFill>
                </a:rPr>
                <a:t>A</a:t>
              </a:r>
              <a:r>
                <a:rPr lang="en-US" sz="2000" i="1" baseline="-25000" dirty="0" smtClean="0">
                  <a:solidFill>
                    <a:srgbClr val="008000"/>
                  </a:solidFill>
                </a:rPr>
                <a:t>T</a:t>
              </a:r>
              <a:r>
                <a:rPr lang="en-US" sz="2000" dirty="0" smtClean="0">
                  <a:solidFill>
                    <a:srgbClr val="008000"/>
                  </a:solidFill>
                </a:rPr>
                <a:t>, </a:t>
              </a:r>
              <a:r>
                <a:rPr lang="en-US" sz="2000" i="1" dirty="0" smtClean="0">
                  <a:solidFill>
                    <a:srgbClr val="008000"/>
                  </a:solidFill>
                </a:rPr>
                <a:t>σ</a:t>
              </a:r>
              <a:r>
                <a:rPr lang="en-US" sz="2000" i="1" baseline="-25000" dirty="0" smtClean="0">
                  <a:solidFill>
                    <a:srgbClr val="008000"/>
                  </a:solidFill>
                </a:rPr>
                <a:t>T</a:t>
              </a:r>
              <a:r>
                <a:rPr lang="en-US" sz="2000" dirty="0" smtClean="0">
                  <a:solidFill>
                    <a:srgbClr val="008000"/>
                  </a:solidFill>
                </a:rPr>
                <a:t>]</a:t>
              </a:r>
              <a:endParaRPr lang="en-US" sz="2000" dirty="0">
                <a:solidFill>
                  <a:srgbClr val="008000"/>
                </a:solidFill>
              </a:endParaRPr>
            </a:p>
          </p:txBody>
        </p:sp>
        <p:pic>
          <p:nvPicPr>
            <p:cNvPr id="9" name="Picture 8" descr="latex-image-1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2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1968501" y="1603375"/>
              <a:ext cx="5636895" cy="810260"/>
            </a:xfrm>
            <a:prstGeom prst="rect">
              <a:avLst/>
            </a:prstGeom>
          </p:spPr>
        </p:pic>
      </p:grpSp>
      <p:grpSp>
        <p:nvGrpSpPr>
          <p:cNvPr id="3" name="Group 13"/>
          <p:cNvGrpSpPr/>
          <p:nvPr/>
        </p:nvGrpSpPr>
        <p:grpSpPr>
          <a:xfrm>
            <a:off x="565150" y="3873500"/>
            <a:ext cx="8439150" cy="2604135"/>
            <a:chOff x="565150" y="3873500"/>
            <a:chExt cx="8439150" cy="2604135"/>
          </a:xfrm>
        </p:grpSpPr>
        <p:sp>
          <p:nvSpPr>
            <p:cNvPr id="10" name="Rectangle 9"/>
            <p:cNvSpPr/>
            <p:nvPr/>
          </p:nvSpPr>
          <p:spPr>
            <a:xfrm>
              <a:off x="565150" y="3873500"/>
              <a:ext cx="8439150" cy="2251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spcBef>
                  <a:spcPts val="500"/>
                </a:spcBef>
              </a:pPr>
              <a:r>
                <a:rPr lang="en-US" altLang="zh-CN" sz="2200" b="1" dirty="0" smtClean="0">
                  <a:solidFill>
                    <a:srgbClr val="3366FF"/>
                  </a:solidFill>
                  <a:ea typeface="宋体" charset="0"/>
                  <a:cs typeface="宋体" charset="0"/>
                </a:rPr>
                <a:t>Gaussian Emulator and Bayesian Analysis:</a:t>
              </a:r>
            </a:p>
            <a:p>
              <a:pPr eaLnBrk="1" hangingPunct="1">
                <a:spcBef>
                  <a:spcPts val="500"/>
                </a:spcBef>
              </a:pPr>
              <a:r>
                <a:rPr lang="en-US" altLang="zh-CN" sz="2200" dirty="0" smtClean="0">
                  <a:solidFill>
                    <a:srgbClr val="168926"/>
                  </a:solidFill>
                  <a:ea typeface="宋体" charset="0"/>
                  <a:cs typeface="宋体" charset="0"/>
                </a:rPr>
                <a:t>Train </a:t>
              </a:r>
              <a:r>
                <a:rPr lang="en-US" altLang="zh-CN" sz="2200" b="1" dirty="0" smtClean="0">
                  <a:solidFill>
                    <a:srgbClr val="168926"/>
                  </a:solidFill>
                  <a:ea typeface="宋体" charset="0"/>
                  <a:cs typeface="宋体" charset="0"/>
                </a:rPr>
                <a:t>Gaussian emulator</a:t>
              </a:r>
              <a:r>
                <a:rPr lang="en-US" altLang="zh-CN" sz="2200" dirty="0" smtClean="0">
                  <a:solidFill>
                    <a:srgbClr val="168926"/>
                  </a:solidFill>
                  <a:ea typeface="宋体" charset="0"/>
                  <a:cs typeface="宋体" charset="0"/>
                </a:rPr>
                <a:t> with smartly chosen points (</a:t>
              </a:r>
              <a:r>
                <a:rPr lang="en-US" altLang="zh-CN" sz="2200" b="1" dirty="0" smtClean="0">
                  <a:solidFill>
                    <a:srgbClr val="168926"/>
                  </a:solidFill>
                  <a:ea typeface="宋体" charset="0"/>
                  <a:cs typeface="宋体" charset="0"/>
                </a:rPr>
                <a:t>Latin Hypercube</a:t>
              </a:r>
              <a:r>
                <a:rPr lang="en-US" altLang="zh-CN" sz="2200" dirty="0" smtClean="0">
                  <a:solidFill>
                    <a:srgbClr val="168926"/>
                  </a:solidFill>
                  <a:ea typeface="宋体" charset="0"/>
                  <a:cs typeface="宋体" charset="0"/>
                </a:rPr>
                <a:t>) in the parameter space (10*dimension points are sufficient) </a:t>
              </a:r>
            </a:p>
            <a:p>
              <a:pPr eaLnBrk="1" hangingPunct="1">
                <a:spcBef>
                  <a:spcPts val="500"/>
                </a:spcBef>
              </a:pPr>
              <a:r>
                <a:rPr lang="en-US" altLang="zh-CN" sz="2200" dirty="0" smtClean="0">
                  <a:solidFill>
                    <a:srgbClr val="FF0000"/>
                  </a:solidFill>
                  <a:ea typeface="宋体" charset="0"/>
                  <a:cs typeface="宋体" charset="0"/>
                </a:rPr>
                <a:t>Use the emulator to sweep over the parameter space, compare with data, and compute the posterior probability of each set of parameters based on the </a:t>
              </a:r>
              <a:r>
                <a:rPr lang="en-US" altLang="zh-CN" sz="2200" b="1" dirty="0" err="1" smtClean="0">
                  <a:solidFill>
                    <a:srgbClr val="FF0000"/>
                  </a:solidFill>
                  <a:ea typeface="宋体" charset="0"/>
                  <a:cs typeface="宋体" charset="0"/>
                </a:rPr>
                <a:t>Bayes</a:t>
              </a:r>
              <a:r>
                <a:rPr lang="en-US" altLang="zh-CN" sz="2200" b="1" dirty="0" smtClean="0">
                  <a:solidFill>
                    <a:srgbClr val="FF0000"/>
                  </a:solidFill>
                  <a:ea typeface="宋体" charset="0"/>
                  <a:cs typeface="宋体" charset="0"/>
                </a:rPr>
                <a:t>’ Theorem</a:t>
              </a:r>
            </a:p>
          </p:txBody>
        </p:sp>
        <p:pic>
          <p:nvPicPr>
            <p:cNvPr id="13" name="Picture 12" descr="latex-image-1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4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1549401" y="6212205"/>
              <a:ext cx="6055995" cy="265430"/>
            </a:xfrm>
            <a:prstGeom prst="rect">
              <a:avLst/>
            </a:prstGeom>
          </p:spPr>
        </p:pic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49275" y="158751"/>
            <a:ext cx="8042275" cy="755649"/>
          </a:xfrm>
        </p:spPr>
        <p:txBody>
          <a:bodyPr/>
          <a:lstStyle/>
          <a:p>
            <a:r>
              <a:rPr lang="en-US" sz="3000" dirty="0" smtClean="0"/>
              <a:t>Bayesian Analysis – Results</a:t>
            </a:r>
            <a:endParaRPr lang="en-US" sz="2600" dirty="0"/>
          </a:p>
        </p:txBody>
      </p:sp>
      <p:pic>
        <p:nvPicPr>
          <p:cNvPr id="5" name="Picture 4" descr="Plot_samples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46200" y="1028701"/>
            <a:ext cx="6583680" cy="493776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27100" y="5951836"/>
            <a:ext cx="77787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Probability distribution of the parameter space after comparing with the STAR 2014 data (HFT)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4682867" y="6301145"/>
            <a:ext cx="343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 From </a:t>
            </a:r>
            <a:r>
              <a:rPr lang="en-US" dirty="0" err="1" smtClean="0"/>
              <a:t>Yingru</a:t>
            </a:r>
            <a:r>
              <a:rPr lang="en-US" dirty="0" smtClean="0"/>
              <a:t> </a:t>
            </a:r>
            <a:r>
              <a:rPr lang="en-US" dirty="0" err="1" smtClean="0"/>
              <a:t>Xu</a:t>
            </a:r>
            <a:r>
              <a:rPr lang="en-US" dirty="0" smtClean="0"/>
              <a:t>, Duke University ]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lot_model_calculation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55675" y="847725"/>
            <a:ext cx="7315200" cy="36576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49275" y="158751"/>
            <a:ext cx="8042275" cy="755649"/>
          </a:xfrm>
        </p:spPr>
        <p:txBody>
          <a:bodyPr/>
          <a:lstStyle/>
          <a:p>
            <a:r>
              <a:rPr lang="en-US" sz="3000" dirty="0" smtClean="0"/>
              <a:t>Bayesian Analysis – Results</a:t>
            </a:r>
            <a:endParaRPr lang="en-US" sz="2600" dirty="0"/>
          </a:p>
        </p:txBody>
      </p:sp>
      <p:sp>
        <p:nvSpPr>
          <p:cNvPr id="4" name="Rectangle 3"/>
          <p:cNvSpPr/>
          <p:nvPr/>
        </p:nvSpPr>
        <p:spPr>
          <a:xfrm>
            <a:off x="549275" y="4505325"/>
            <a:ext cx="79914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Calculation prior to Bayesian analysis (no knowledge of parameter space )</a:t>
            </a:r>
            <a:endParaRPr lang="en-US" sz="20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lot_model_calculation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55675" y="847725"/>
            <a:ext cx="7315200" cy="36576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49275" y="158751"/>
            <a:ext cx="8042275" cy="755649"/>
          </a:xfrm>
        </p:spPr>
        <p:txBody>
          <a:bodyPr/>
          <a:lstStyle/>
          <a:p>
            <a:r>
              <a:rPr lang="en-US" sz="3000" dirty="0" smtClean="0"/>
              <a:t>Bayesian Analysis – Results</a:t>
            </a:r>
            <a:endParaRPr lang="en-US" sz="2600" dirty="0"/>
          </a:p>
        </p:txBody>
      </p:sp>
      <p:sp>
        <p:nvSpPr>
          <p:cNvPr id="4" name="Rectangle 3"/>
          <p:cNvSpPr/>
          <p:nvPr/>
        </p:nvSpPr>
        <p:spPr>
          <a:xfrm>
            <a:off x="549275" y="4505325"/>
            <a:ext cx="82899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ea typeface="宋体" charset="0"/>
                <a:cs typeface="宋体" charset="0"/>
              </a:rPr>
              <a:t>Calculation prior to Bayesian analysis (no knowledge of parameter space )</a:t>
            </a:r>
          </a:p>
          <a:p>
            <a:r>
              <a:rPr lang="en-US" sz="2000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Calculation with posterior probability distribution given by Bayesian analysis</a:t>
            </a:r>
          </a:p>
          <a:p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lot_model_calculation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55675" y="847725"/>
            <a:ext cx="7315200" cy="36576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49275" y="158751"/>
            <a:ext cx="8042275" cy="755649"/>
          </a:xfrm>
        </p:spPr>
        <p:txBody>
          <a:bodyPr/>
          <a:lstStyle/>
          <a:p>
            <a:r>
              <a:rPr lang="en-US" sz="3000" dirty="0" smtClean="0"/>
              <a:t>Bayesian Analysis – Results</a:t>
            </a:r>
            <a:endParaRPr lang="en-US" sz="2600" dirty="0"/>
          </a:p>
        </p:txBody>
      </p:sp>
      <p:sp>
        <p:nvSpPr>
          <p:cNvPr id="4" name="Rectangle 3"/>
          <p:cNvSpPr/>
          <p:nvPr/>
        </p:nvSpPr>
        <p:spPr>
          <a:xfrm>
            <a:off x="549275" y="4505325"/>
            <a:ext cx="82899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ea typeface="宋体" charset="0"/>
                <a:cs typeface="宋体" charset="0"/>
              </a:rPr>
              <a:t>Calculation prior to Bayesian analysis (no knowledge of parameter space )</a:t>
            </a:r>
          </a:p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ea typeface="宋体" charset="0"/>
                <a:cs typeface="宋体" charset="0"/>
              </a:rPr>
              <a:t>Calculation with posterior probability distribution given by Bayesian analysis</a:t>
            </a:r>
          </a:p>
          <a:p>
            <a:r>
              <a:rPr lang="en-US" sz="2000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Best fit to data with together with a 60% C.L. band</a:t>
            </a:r>
          </a:p>
          <a:p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375" y="5478998"/>
            <a:ext cx="8042275" cy="1141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sz="2200" dirty="0" smtClean="0">
                <a:solidFill>
                  <a:srgbClr val="000090"/>
                </a:solidFill>
              </a:rPr>
              <a:t>Better constraint is expected on the heavy quark transport coefficient when we incorporate more experimental data into our analysis.</a:t>
            </a:r>
          </a:p>
          <a:p>
            <a:pPr>
              <a:spcBef>
                <a:spcPts val="500"/>
              </a:spcBef>
            </a:pPr>
            <a:r>
              <a:rPr lang="en-US" altLang="zh-CN" sz="2000" dirty="0" err="1" smtClean="0">
                <a:latin typeface="Arial"/>
                <a:ea typeface="Wingdings"/>
                <a:cs typeface="Wingdings"/>
                <a:sym typeface="Wingdings"/>
              </a:rPr>
              <a:t></a:t>
            </a:r>
            <a:r>
              <a:rPr lang="en-US" altLang="zh-CN" sz="2000" dirty="0" smtClean="0">
                <a:latin typeface="Arial"/>
                <a:sym typeface="Wingdings"/>
              </a:rPr>
              <a:t> </a:t>
            </a:r>
            <a:r>
              <a:rPr lang="en-US" sz="2000" dirty="0" err="1" smtClean="0">
                <a:latin typeface="Arial"/>
              </a:rPr>
              <a:t>Jussi</a:t>
            </a:r>
            <a:r>
              <a:rPr lang="en-US" sz="2000" dirty="0" smtClean="0">
                <a:latin typeface="Arial"/>
              </a:rPr>
              <a:t> </a:t>
            </a:r>
            <a:r>
              <a:rPr lang="en-US" sz="2000" dirty="0" err="1" smtClean="0">
                <a:latin typeface="Arial"/>
              </a:rPr>
              <a:t>Auvinen’s</a:t>
            </a:r>
            <a:r>
              <a:rPr lang="en-US" sz="2000" dirty="0" smtClean="0">
                <a:latin typeface="Arial"/>
              </a:rPr>
              <a:t> talk (Tuesday 15:00)</a:t>
            </a:r>
            <a:endParaRPr lang="en-US" sz="2000" dirty="0">
              <a:solidFill>
                <a:srgbClr val="000090"/>
              </a:solidFill>
              <a:latin typeface="Arial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6775" y="1968500"/>
            <a:ext cx="8042275" cy="4013200"/>
          </a:xfrm>
        </p:spPr>
        <p:txBody>
          <a:bodyPr/>
          <a:lstStyle/>
          <a:p>
            <a:r>
              <a:rPr lang="en-US" sz="2200" dirty="0" smtClean="0"/>
              <a:t>Heavy flavor production from soft collinear effective theory       </a:t>
            </a:r>
            <a:r>
              <a:rPr lang="en-US" altLang="zh-CN" sz="2200" b="0" dirty="0" err="1" smtClean="0">
                <a:sym typeface="Wingdings"/>
              </a:rPr>
              <a:t></a:t>
            </a:r>
            <a:r>
              <a:rPr lang="en-US" altLang="zh-CN" sz="2200" b="0" dirty="0" smtClean="0">
                <a:sym typeface="Wingdings"/>
              </a:rPr>
              <a:t> </a:t>
            </a:r>
            <a:r>
              <a:rPr lang="en-US" sz="2200" b="0" dirty="0" smtClean="0"/>
              <a:t>Felix Ringer’s talk (Tuesday 16:40)</a:t>
            </a:r>
          </a:p>
          <a:p>
            <a:r>
              <a:rPr lang="en-US" sz="2200" dirty="0" smtClean="0">
                <a:solidFill>
                  <a:srgbClr val="008000"/>
                </a:solidFill>
              </a:rPr>
              <a:t>D-meson observables in p-Pb collisions                                               </a:t>
            </a:r>
            <a:r>
              <a:rPr lang="en-US" altLang="zh-CN" sz="2200" b="0" dirty="0" err="1" smtClean="0">
                <a:solidFill>
                  <a:srgbClr val="008000"/>
                </a:solidFill>
                <a:sym typeface="Wingdings"/>
              </a:rPr>
              <a:t></a:t>
            </a:r>
            <a:r>
              <a:rPr lang="en-US" altLang="zh-CN" sz="2200" b="0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2200" b="0" dirty="0" smtClean="0">
                <a:solidFill>
                  <a:srgbClr val="008000"/>
                </a:solidFill>
              </a:rPr>
              <a:t>Vitalii </a:t>
            </a:r>
            <a:r>
              <a:rPr lang="en-US" sz="2200" b="0" dirty="0" err="1" smtClean="0">
                <a:solidFill>
                  <a:srgbClr val="008000"/>
                </a:solidFill>
              </a:rPr>
              <a:t>Ozvenchuk’s</a:t>
            </a:r>
            <a:r>
              <a:rPr lang="en-US" sz="2200" b="0" dirty="0" smtClean="0">
                <a:solidFill>
                  <a:srgbClr val="008000"/>
                </a:solidFill>
              </a:rPr>
              <a:t> talk (Tuesday 17:20)</a:t>
            </a:r>
          </a:p>
          <a:p>
            <a:r>
              <a:rPr lang="en-US" sz="2200" dirty="0" smtClean="0">
                <a:solidFill>
                  <a:srgbClr val="FF0000"/>
                </a:solidFill>
              </a:rPr>
              <a:t>Angular correlations between heavy and light mesons</a:t>
            </a:r>
            <a:r>
              <a:rPr lang="en-US" sz="2200" b="0" dirty="0" smtClean="0">
                <a:solidFill>
                  <a:srgbClr val="FF0000"/>
                </a:solidFill>
              </a:rPr>
              <a:t>                   </a:t>
            </a:r>
            <a:r>
              <a:rPr lang="en-US" altLang="zh-CN" sz="2200" b="0" dirty="0" err="1" smtClean="0">
                <a:solidFill>
                  <a:srgbClr val="FF0000"/>
                </a:solidFill>
                <a:sym typeface="Wingdings"/>
              </a:rPr>
              <a:t></a:t>
            </a:r>
            <a:r>
              <a:rPr lang="en-US" altLang="zh-CN" sz="2200" b="0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2200" b="0" dirty="0" smtClean="0">
                <a:solidFill>
                  <a:srgbClr val="FF0000"/>
                </a:solidFill>
              </a:rPr>
              <a:t>Martin </a:t>
            </a:r>
            <a:r>
              <a:rPr lang="en-US" sz="2200" b="0" dirty="0" err="1" smtClean="0">
                <a:solidFill>
                  <a:srgbClr val="FF0000"/>
                </a:solidFill>
              </a:rPr>
              <a:t>Rohrmoser’s</a:t>
            </a:r>
            <a:r>
              <a:rPr lang="en-US" sz="2200" b="0" dirty="0" smtClean="0">
                <a:solidFill>
                  <a:srgbClr val="FF0000"/>
                </a:solidFill>
              </a:rPr>
              <a:t> talk (Thursday 10:00)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Effect of strong magnetic field on heavy quark diffusion                  </a:t>
            </a:r>
            <a:r>
              <a:rPr lang="en-US" altLang="zh-CN" sz="2200" b="0" dirty="0" err="1" smtClean="0">
                <a:solidFill>
                  <a:schemeClr val="tx1"/>
                </a:solidFill>
                <a:sym typeface="Wingdings"/>
              </a:rPr>
              <a:t></a:t>
            </a:r>
            <a:r>
              <a:rPr lang="en-US" altLang="zh-CN" sz="2200" b="0" dirty="0" smtClean="0">
                <a:solidFill>
                  <a:schemeClr val="tx1"/>
                </a:solidFill>
                <a:sym typeface="Wingdings"/>
              </a:rPr>
              <a:t> </a:t>
            </a:r>
            <a:r>
              <a:rPr lang="en-US" sz="2200" b="0" dirty="0" smtClean="0">
                <a:solidFill>
                  <a:schemeClr val="tx1"/>
                </a:solidFill>
              </a:rPr>
              <a:t>Ho-Ung Yee’s talk (Thursday 10:20)</a:t>
            </a:r>
          </a:p>
          <a:p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49275" y="765175"/>
            <a:ext cx="8042275" cy="755649"/>
          </a:xfrm>
        </p:spPr>
        <p:txBody>
          <a:bodyPr/>
          <a:lstStyle/>
          <a:p>
            <a:r>
              <a:rPr lang="en-US" sz="3000" dirty="0" smtClean="0"/>
              <a:t>Other Topics on Heavy Quark Theory </a:t>
            </a:r>
            <a:endParaRPr lang="en-US" sz="26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57200" y="288170"/>
            <a:ext cx="8229600" cy="1066800"/>
          </a:xfrm>
        </p:spPr>
        <p:txBody>
          <a:bodyPr/>
          <a:lstStyle/>
          <a:p>
            <a:pPr eaLnBrk="1" hangingPunct="1"/>
            <a:r>
              <a:rPr lang="en-US" altLang="zh-CN" sz="3600" b="1" dirty="0">
                <a:solidFill>
                  <a:srgbClr val="3366FF"/>
                </a:solidFill>
                <a:latin typeface="Calibri" charset="0"/>
                <a:ea typeface="宋体" charset="0"/>
                <a:cs typeface="宋体" charset="0"/>
              </a:rPr>
              <a:t>Summary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 bwMode="auto">
          <a:xfrm>
            <a:off x="595085" y="1452335"/>
            <a:ext cx="8140700" cy="5062905"/>
          </a:xfr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eaLnBrk="1" hangingPunct="1">
              <a:lnSpc>
                <a:spcPct val="90000"/>
              </a:lnSpc>
              <a:spcBef>
                <a:spcPts val="1000"/>
              </a:spcBef>
              <a:buSzPct val="100000"/>
              <a:buNone/>
            </a:pPr>
            <a:r>
              <a:rPr lang="en-US" altLang="zh-CN" b="0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Summarized </a:t>
            </a:r>
            <a:r>
              <a:rPr lang="en-US" altLang="zh-CN" b="0" dirty="0" smtClean="0">
                <a:ea typeface="宋体" charset="0"/>
                <a:cs typeface="宋体" charset="0"/>
              </a:rPr>
              <a:t>different transport models and their implementations to heavy quark energy loss in QGP – collisional vs. radiative energy loss</a:t>
            </a:r>
            <a:endParaRPr lang="en-US" altLang="zh-CN" b="0" dirty="0" smtClean="0">
              <a:solidFill>
                <a:srgbClr val="000090"/>
              </a:solidFill>
              <a:latin typeface="Calibri" charset="0"/>
              <a:ea typeface="宋体" charset="0"/>
              <a:cs typeface="宋体" charset="0"/>
            </a:endParaRPr>
          </a:p>
          <a:p>
            <a:pPr marL="0">
              <a:lnSpc>
                <a:spcPct val="90000"/>
              </a:lnSpc>
              <a:spcBef>
                <a:spcPts val="1000"/>
              </a:spcBef>
              <a:buSzPct val="100000"/>
              <a:buNone/>
            </a:pPr>
            <a:r>
              <a:rPr lang="en-US" altLang="zh-CN" b="0" dirty="0" smtClean="0">
                <a:solidFill>
                  <a:srgbClr val="008000"/>
                </a:solidFill>
                <a:ea typeface="宋体" charset="0"/>
                <a:cs typeface="宋体" charset="0"/>
              </a:rPr>
              <a:t>Compared numerical results to experimental data and provided a simultaneous description of heavy and light  hadron suppression – “heavy vs. light puzzle” solved</a:t>
            </a:r>
          </a:p>
          <a:p>
            <a:pPr marL="0">
              <a:lnSpc>
                <a:spcPct val="90000"/>
              </a:lnSpc>
              <a:spcBef>
                <a:spcPts val="1000"/>
              </a:spcBef>
              <a:buSzPct val="100000"/>
              <a:buNone/>
            </a:pPr>
            <a:r>
              <a:rPr lang="en-US" altLang="zh-CN" b="0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Discussed a possible solution to the “</a:t>
            </a:r>
            <a:r>
              <a:rPr lang="en-US" altLang="zh-CN" b="0" i="1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R</a:t>
            </a:r>
            <a:r>
              <a:rPr lang="en-US" altLang="zh-CN" b="0" baseline="-25000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AA</a:t>
            </a:r>
            <a:r>
              <a:rPr lang="en-US" altLang="zh-CN" b="0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 vs. </a:t>
            </a:r>
            <a:r>
              <a:rPr lang="en-US" altLang="zh-CN" b="0" i="1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v</a:t>
            </a:r>
            <a:r>
              <a:rPr lang="en-US" altLang="zh-CN" b="0" baseline="-25000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2</a:t>
            </a:r>
            <a:r>
              <a:rPr lang="en-US" altLang="zh-CN" b="0" dirty="0" smtClean="0">
                <a:solidFill>
                  <a:srgbClr val="FF0000"/>
                </a:solidFill>
                <a:ea typeface="宋体" charset="0"/>
                <a:cs typeface="宋体" charset="0"/>
              </a:rPr>
              <a:t> puzzle” – temperature dependence of interaction strength</a:t>
            </a:r>
          </a:p>
          <a:p>
            <a:pPr marL="0" eaLnBrk="1" hangingPunct="1">
              <a:lnSpc>
                <a:spcPct val="90000"/>
              </a:lnSpc>
              <a:spcBef>
                <a:spcPts val="1000"/>
              </a:spcBef>
              <a:buSzPct val="100000"/>
              <a:buNone/>
            </a:pPr>
            <a:r>
              <a:rPr lang="en-US" altLang="zh-CN" b="0" dirty="0" smtClean="0">
                <a:latin typeface="Calibri" charset="0"/>
                <a:ea typeface="宋体" charset="0"/>
                <a:cs typeface="宋体" charset="0"/>
              </a:rPr>
              <a:t>Presented a statistic tool – Gaussian emulator + Bayesian analysis – for precise extraction of QGP properties</a:t>
            </a:r>
            <a:endParaRPr lang="en-US" altLang="zh-CN" b="0" dirty="0">
              <a:latin typeface="Calibri" charset="0"/>
              <a:ea typeface="宋体" charset="0"/>
              <a:cs typeface="宋体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926485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57200" y="2049869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4800" b="1" dirty="0">
                <a:solidFill>
                  <a:srgbClr val="3366FF"/>
                </a:solidFill>
                <a:latin typeface="Calibri"/>
                <a:ea typeface="宋体" charset="0"/>
                <a:cs typeface="宋体" charset="0"/>
              </a:rPr>
              <a:t>Thank you!</a:t>
            </a:r>
          </a:p>
        </p:txBody>
      </p:sp>
      <p:pic>
        <p:nvPicPr>
          <p:cNvPr id="4" name="Picture 3" descr="logo-LB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065290" y="4215162"/>
            <a:ext cx="1927232" cy="1268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826" y="4215162"/>
            <a:ext cx="2691474" cy="129009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9746531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plot-eloss_cD5-LHC-0-7d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41" y="1000321"/>
            <a:ext cx="4626864" cy="3575304"/>
          </a:xfrm>
          <a:prstGeom prst="rect">
            <a:avLst/>
          </a:prstGeom>
        </p:spPr>
      </p:pic>
      <p:pic>
        <p:nvPicPr>
          <p:cNvPr id="35" name="Picture 34" descr="plot-eloss_bD5-LHC-0-7d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9036" y="1000321"/>
            <a:ext cx="4626864" cy="3575304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49275" y="272516"/>
            <a:ext cx="8042275" cy="870420"/>
          </a:xfrm>
        </p:spPr>
        <p:txBody>
          <a:bodyPr/>
          <a:lstStyle/>
          <a:p>
            <a:r>
              <a:rPr lang="en-US" sz="3000" dirty="0" smtClean="0"/>
              <a:t>Collisional vs. Radiative Energy Loss</a:t>
            </a:r>
            <a:endParaRPr lang="en-US" sz="3000" dirty="0"/>
          </a:p>
        </p:txBody>
      </p:sp>
      <p:sp>
        <p:nvSpPr>
          <p:cNvPr id="36" name="TextBox 6"/>
          <p:cNvSpPr txBox="1">
            <a:spLocks noChangeArrowheads="1"/>
          </p:cNvSpPr>
          <p:nvPr/>
        </p:nvSpPr>
        <p:spPr bwMode="auto">
          <a:xfrm>
            <a:off x="230841" y="4842611"/>
            <a:ext cx="869725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39750" indent="-4572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360000" indent="-360000" eaLnBrk="1" hangingPunct="1">
              <a:buFont typeface="Arial" charset="0"/>
              <a:buChar char="•"/>
            </a:pPr>
            <a:r>
              <a:rPr lang="en-US" altLang="zh-CN" dirty="0" smtClean="0">
                <a:solidFill>
                  <a:srgbClr val="168926"/>
                </a:solidFill>
                <a:latin typeface="Calibri" charset="0"/>
                <a:ea typeface="宋体" charset="0"/>
                <a:cs typeface="宋体" charset="0"/>
              </a:rPr>
              <a:t>Elastic scattering leads to linear increase of energy loss </a:t>
            </a:r>
            <a:r>
              <a:rPr lang="en-US" altLang="zh-CN" dirty="0" err="1" smtClean="0">
                <a:solidFill>
                  <a:srgbClr val="168926"/>
                </a:solidFill>
                <a:latin typeface="Calibri" charset="0"/>
                <a:ea typeface="宋体" charset="0"/>
                <a:cs typeface="宋体" charset="0"/>
              </a:rPr>
              <a:t>w.r.t</a:t>
            </a:r>
            <a:r>
              <a:rPr lang="en-US" altLang="zh-CN" dirty="0" smtClean="0">
                <a:solidFill>
                  <a:srgbClr val="168926"/>
                </a:solidFill>
                <a:latin typeface="Calibri" charset="0"/>
                <a:ea typeface="宋体" charset="0"/>
                <a:cs typeface="宋体" charset="0"/>
              </a:rPr>
              <a:t>. time; medium-induced gluon radiation leads to quadratic increase.</a:t>
            </a:r>
          </a:p>
          <a:p>
            <a:pPr marL="360000" indent="-360000" eaLnBrk="1" hangingPunct="1">
              <a:buFont typeface="Arial" charset="0"/>
              <a:buChar char="•"/>
            </a:pPr>
            <a:r>
              <a:rPr lang="en-US" altLang="zh-CN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</a:rPr>
              <a:t>Collisional and radiative energy loss are comparable at early time, but radiative energy loss dominates when </a:t>
            </a:r>
            <a:r>
              <a:rPr lang="en-US" altLang="zh-CN" i="1" dirty="0" err="1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</a:rPr>
              <a:t>t</a:t>
            </a:r>
            <a:r>
              <a:rPr lang="en-US" altLang="zh-CN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</a:rPr>
              <a:t> is large.</a:t>
            </a:r>
            <a:endParaRPr lang="zh-CN" altLang="en-US" dirty="0">
              <a:solidFill>
                <a:srgbClr val="FF0000"/>
              </a:solidFill>
              <a:latin typeface="Calibri" charset="0"/>
              <a:ea typeface="宋体" charset="0"/>
              <a:cs typeface="宋体" charset="0"/>
            </a:endParaRPr>
          </a:p>
        </p:txBody>
      </p:sp>
      <p:sp>
        <p:nvSpPr>
          <p:cNvPr id="7" name="TextBox 27"/>
          <p:cNvSpPr txBox="1">
            <a:spLocks noChangeArrowheads="1"/>
          </p:cNvSpPr>
          <p:nvPr/>
        </p:nvSpPr>
        <p:spPr bwMode="auto">
          <a:xfrm>
            <a:off x="4398113" y="4371679"/>
            <a:ext cx="4529987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algn="ctr" eaLnBrk="1" hangingPunct="1"/>
            <a:r>
              <a:rPr lang="en-US" altLang="zh-CN" sz="1800" dirty="0" smtClean="0">
                <a:latin typeface="Calibri"/>
              </a:rPr>
              <a:t>[ SC, </a:t>
            </a:r>
            <a:r>
              <a:rPr lang="en-US" altLang="zh-CN" sz="1800" dirty="0" err="1" smtClean="0">
                <a:latin typeface="Calibri"/>
              </a:rPr>
              <a:t>Luo</a:t>
            </a:r>
            <a:r>
              <a:rPr lang="en-US" altLang="zh-CN" sz="1800" dirty="0" smtClean="0">
                <a:latin typeface="Calibri"/>
              </a:rPr>
              <a:t>, Qin and Wang, arXiv:1605.06447 ] </a:t>
            </a:r>
            <a:endParaRPr lang="en-US" altLang="zh-CN" sz="1800" dirty="0">
              <a:latin typeface="Calibri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074678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标题 1"/>
          <p:cNvSpPr>
            <a:spLocks noGrp="1"/>
          </p:cNvSpPr>
          <p:nvPr>
            <p:ph type="title"/>
          </p:nvPr>
        </p:nvSpPr>
        <p:spPr>
          <a:xfrm>
            <a:off x="457200" y="93345"/>
            <a:ext cx="83820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3000" b="1" dirty="0">
                <a:solidFill>
                  <a:srgbClr val="3366FF"/>
                </a:solidFill>
                <a:latin typeface="Calibri" charset="0"/>
                <a:ea typeface="宋体" charset="0"/>
                <a:cs typeface="宋体" charset="0"/>
              </a:rPr>
              <a:t>Why to Study Heavy Quarks?</a:t>
            </a:r>
            <a:endParaRPr lang="zh-CN" altLang="en-US" sz="3000" b="1" dirty="0">
              <a:solidFill>
                <a:srgbClr val="3366FF"/>
              </a:solidFill>
              <a:latin typeface="Calibri" charset="0"/>
              <a:ea typeface="宋体" charset="0"/>
              <a:cs typeface="宋体" charset="0"/>
            </a:endParaRPr>
          </a:p>
        </p:txBody>
      </p:sp>
      <p:sp>
        <p:nvSpPr>
          <p:cNvPr id="16388" name="内容占位符 2"/>
          <p:cNvSpPr>
            <a:spLocks noGrp="1"/>
          </p:cNvSpPr>
          <p:nvPr>
            <p:ph idx="1"/>
          </p:nvPr>
        </p:nvSpPr>
        <p:spPr bwMode="auto">
          <a:xfrm>
            <a:off x="838200" y="791845"/>
            <a:ext cx="7734300" cy="567055"/>
          </a:xfr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-342900" eaLnBrk="1" hangingPunct="1">
              <a:spcBef>
                <a:spcPct val="0"/>
              </a:spcBef>
              <a:buSzPct val="100000"/>
              <a:buNone/>
            </a:pPr>
            <a:r>
              <a:rPr lang="en-US" altLang="zh-CN" sz="2400" b="0" dirty="0" smtClean="0">
                <a:solidFill>
                  <a:srgbClr val="008000"/>
                </a:solidFill>
                <a:ea typeface="宋体" charset="0"/>
                <a:cs typeface="宋体" charset="0"/>
                <a:sym typeface="Wingdings" charset="0"/>
              </a:rPr>
              <a:t>Heavy </a:t>
            </a:r>
            <a:r>
              <a:rPr lang="en-US" altLang="zh-CN" sz="2400" b="0" dirty="0" err="1" smtClean="0">
                <a:solidFill>
                  <a:srgbClr val="008000"/>
                </a:solidFill>
                <a:ea typeface="宋体" charset="0"/>
                <a:cs typeface="宋体" charset="0"/>
                <a:sym typeface="Wingdings" charset="0"/>
              </a:rPr>
              <a:t></a:t>
            </a:r>
            <a:r>
              <a:rPr lang="en-US" altLang="zh-CN" sz="2400" b="0" dirty="0" smtClean="0">
                <a:solidFill>
                  <a:srgbClr val="008000"/>
                </a:solidFill>
                <a:ea typeface="宋体" charset="0"/>
                <a:cs typeface="宋体" charset="0"/>
                <a:sym typeface="Wingdings" charset="0"/>
              </a:rPr>
              <a:t> </a:t>
            </a:r>
            <a:r>
              <a:rPr lang="en-US" altLang="zh-CN" sz="2400" b="0" dirty="0">
                <a:solidFill>
                  <a:srgbClr val="008000"/>
                </a:solidFill>
                <a:ea typeface="宋体" charset="0"/>
                <a:cs typeface="宋体" charset="0"/>
              </a:rPr>
              <a:t>produced at early stage: probe the full QGP </a:t>
            </a:r>
            <a:r>
              <a:rPr lang="en-US" altLang="zh-CN" sz="2400" b="0" dirty="0" smtClean="0">
                <a:solidFill>
                  <a:srgbClr val="008000"/>
                </a:solidFill>
                <a:ea typeface="宋体" charset="0"/>
                <a:cs typeface="宋体" charset="0"/>
              </a:rPr>
              <a:t>history</a:t>
            </a:r>
            <a:endParaRPr lang="en-US" altLang="zh-CN" sz="2400" b="0" dirty="0">
              <a:solidFill>
                <a:srgbClr val="000090"/>
              </a:solidFill>
              <a:ea typeface="宋体" charset="0"/>
              <a:cs typeface="宋体" charset="0"/>
            </a:endParaRPr>
          </a:p>
        </p:txBody>
      </p:sp>
      <p:sp>
        <p:nvSpPr>
          <p:cNvPr id="14341" name="内容占位符 2"/>
          <p:cNvSpPr txBox="1">
            <a:spLocks/>
          </p:cNvSpPr>
          <p:nvPr/>
        </p:nvSpPr>
        <p:spPr bwMode="auto">
          <a:xfrm>
            <a:off x="495300" y="5130800"/>
            <a:ext cx="8382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0"/>
              </a:spcBef>
              <a:buSzPct val="100000"/>
            </a:pPr>
            <a:r>
              <a:rPr lang="en-US" altLang="zh-CN" dirty="0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“Heavy vs. light flavor puzzle”: is </a:t>
            </a:r>
            <a:r>
              <a:rPr lang="en-US" altLang="zh-CN" i="1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ΔE</a:t>
            </a:r>
            <a:r>
              <a:rPr lang="en-US" altLang="zh-CN" i="1" baseline="-25000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g</a:t>
            </a:r>
            <a:r>
              <a:rPr lang="en-US" altLang="zh-CN" dirty="0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&gt; </a:t>
            </a:r>
            <a:r>
              <a:rPr lang="en-US" altLang="zh-CN" i="1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ΔE</a:t>
            </a:r>
            <a:r>
              <a:rPr lang="en-US" altLang="zh-CN" i="1" baseline="-25000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q</a:t>
            </a:r>
            <a:r>
              <a:rPr lang="en-US" altLang="zh-CN" dirty="0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&gt; </a:t>
            </a:r>
            <a:r>
              <a:rPr lang="en-US" altLang="zh-CN" i="1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ΔE</a:t>
            </a:r>
            <a:r>
              <a:rPr lang="en-US" altLang="zh-CN" i="1" baseline="-25000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c</a:t>
            </a:r>
            <a:r>
              <a:rPr lang="en-US" altLang="zh-CN" dirty="0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&gt; </a:t>
            </a:r>
            <a:r>
              <a:rPr lang="en-US" altLang="zh-CN" i="1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ΔE</a:t>
            </a:r>
            <a:r>
              <a:rPr lang="en-US" altLang="zh-CN" i="1" baseline="-25000" dirty="0" err="1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b</a:t>
            </a:r>
            <a:r>
              <a:rPr lang="en-US" altLang="zh-CN" dirty="0" smtClean="0">
                <a:solidFill>
                  <a:srgbClr val="008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 still right?</a:t>
            </a:r>
          </a:p>
          <a:p>
            <a:pPr eaLnBrk="1" hangingPunct="1">
              <a:spcBef>
                <a:spcPts val="0"/>
              </a:spcBef>
              <a:buSzPct val="100000"/>
            </a:pPr>
            <a:r>
              <a:rPr lang="en-US" altLang="zh-CN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“</a:t>
            </a:r>
            <a:r>
              <a:rPr lang="en-US" altLang="zh-CN" i="1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R</a:t>
            </a:r>
            <a:r>
              <a:rPr lang="en-US" altLang="zh-CN" baseline="-25000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AA</a:t>
            </a:r>
            <a:r>
              <a:rPr lang="en-US" altLang="zh-CN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 vs. </a:t>
            </a:r>
            <a:r>
              <a:rPr lang="en-US" altLang="zh-CN" i="1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v</a:t>
            </a:r>
            <a:r>
              <a:rPr lang="en-US" altLang="zh-CN" baseline="-25000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2</a:t>
            </a:r>
            <a:r>
              <a:rPr lang="en-US" altLang="zh-CN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 puzzle”: can we describe </a:t>
            </a:r>
            <a:r>
              <a:rPr lang="en-US" altLang="zh-CN" i="1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R</a:t>
            </a:r>
            <a:r>
              <a:rPr lang="en-US" altLang="zh-CN" baseline="-25000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AA</a:t>
            </a:r>
            <a:r>
              <a:rPr lang="en-US" altLang="zh-CN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 and </a:t>
            </a:r>
            <a:r>
              <a:rPr lang="en-US" altLang="zh-CN" i="1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v</a:t>
            </a:r>
            <a:r>
              <a:rPr lang="en-US" altLang="zh-CN" baseline="-25000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2</a:t>
            </a:r>
            <a:r>
              <a:rPr lang="en-US" altLang="zh-CN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 simultaneously?</a:t>
            </a:r>
          </a:p>
          <a:p>
            <a:pPr eaLnBrk="1" hangingPunct="1">
              <a:spcBef>
                <a:spcPts val="0"/>
              </a:spcBef>
              <a:buSzPct val="100000"/>
            </a:pPr>
            <a:r>
              <a:rPr lang="en-US" altLang="zh-CN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Challenge: fully understand heavy flavor dynamics within the same framework of light partons</a:t>
            </a:r>
            <a:endParaRPr lang="en-US" altLang="zh-CN" dirty="0">
              <a:solidFill>
                <a:srgbClr val="FF0000"/>
              </a:solidFill>
              <a:latin typeface="Calibri" charset="0"/>
              <a:ea typeface="宋体" charset="0"/>
              <a:cs typeface="宋体" charset="0"/>
              <a:sym typeface="Gill Sans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01475" y="1303338"/>
            <a:ext cx="7915275" cy="3802062"/>
            <a:chOff x="601475" y="1468438"/>
            <a:chExt cx="7915275" cy="3802062"/>
          </a:xfrm>
        </p:grpSpPr>
        <p:grpSp>
          <p:nvGrpSpPr>
            <p:cNvPr id="2" name="Group 13"/>
            <p:cNvGrpSpPr>
              <a:grpSpLocks/>
            </p:cNvGrpSpPr>
            <p:nvPr/>
          </p:nvGrpSpPr>
          <p:grpSpPr bwMode="auto">
            <a:xfrm>
              <a:off x="601475" y="1468438"/>
              <a:ext cx="7915275" cy="3802062"/>
              <a:chOff x="381000" y="2133600"/>
              <a:chExt cx="7915656" cy="3802075"/>
            </a:xfrm>
          </p:grpSpPr>
          <p:pic>
            <p:nvPicPr>
              <p:cNvPr id="16391" name="Picture 11" descr="v2-ALICE.jp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7200" y="2667000"/>
                <a:ext cx="4029456" cy="3121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392" name="Picture 9" descr="RAA-ALICE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1000" y="2133600"/>
                <a:ext cx="4003243" cy="3802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1" name="TextBox 10"/>
            <p:cNvSpPr txBox="1">
              <a:spLocks noChangeArrowheads="1"/>
            </p:cNvSpPr>
            <p:nvPr/>
          </p:nvSpPr>
          <p:spPr bwMode="auto">
            <a:xfrm>
              <a:off x="1409700" y="3276600"/>
              <a:ext cx="419100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eaLnBrk="1" hangingPunct="1"/>
              <a:r>
                <a:rPr lang="en-US" altLang="zh-CN" sz="2000" dirty="0">
                  <a:solidFill>
                    <a:srgbClr val="FF0000"/>
                  </a:solidFill>
                </a:rPr>
                <a:t>Large suppression and flow that are comparable to light hadrons!</a:t>
              </a:r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75680976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96743" y="2519136"/>
            <a:ext cx="4526280" cy="349758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389798" y="2530147"/>
            <a:ext cx="4526280" cy="3497580"/>
          </a:xfrm>
          <a:prstGeom prst="rect">
            <a:avLst/>
          </a:prstGeom>
        </p:spPr>
      </p:pic>
      <p:sp>
        <p:nvSpPr>
          <p:cNvPr id="29698" name="标题 1"/>
          <p:cNvSpPr>
            <a:spLocks noGrp="1"/>
          </p:cNvSpPr>
          <p:nvPr>
            <p:ph type="title"/>
          </p:nvPr>
        </p:nvSpPr>
        <p:spPr>
          <a:xfrm>
            <a:off x="893763" y="47562"/>
            <a:ext cx="7358062" cy="833155"/>
          </a:xfrm>
          <a:noFill/>
        </p:spPr>
        <p:txBody>
          <a:bodyPr>
            <a:normAutofit/>
          </a:bodyPr>
          <a:lstStyle/>
          <a:p>
            <a:r>
              <a:rPr lang="en-US" altLang="zh-CN" sz="3000" b="1" dirty="0" err="1">
                <a:solidFill>
                  <a:srgbClr val="3366FF"/>
                </a:solidFill>
                <a:latin typeface="Calibri" charset="0"/>
                <a:ea typeface="宋体" charset="0"/>
                <a:cs typeface="宋体" charset="0"/>
              </a:rPr>
              <a:t>Hadronic</a:t>
            </a:r>
            <a:r>
              <a:rPr lang="en-US" altLang="zh-CN" sz="3000" b="1" dirty="0">
                <a:solidFill>
                  <a:srgbClr val="3366FF"/>
                </a:solidFill>
                <a:latin typeface="Calibri" charset="0"/>
                <a:ea typeface="宋体" charset="0"/>
                <a:cs typeface="宋体" charset="0"/>
              </a:rPr>
              <a:t> Interactions</a:t>
            </a:r>
            <a:endParaRPr lang="zh-CN" altLang="en-US" sz="3000" dirty="0">
              <a:solidFill>
                <a:srgbClr val="3366FF"/>
              </a:solidFill>
              <a:latin typeface="Calibri" charset="0"/>
              <a:ea typeface="宋体" charset="0"/>
              <a:cs typeface="宋体" charset="0"/>
            </a:endParaRPr>
          </a:p>
        </p:txBody>
      </p:sp>
      <p:grpSp>
        <p:nvGrpSpPr>
          <p:cNvPr id="2" name="Group 13"/>
          <p:cNvGrpSpPr/>
          <p:nvPr/>
        </p:nvGrpSpPr>
        <p:grpSpPr>
          <a:xfrm>
            <a:off x="343093" y="749695"/>
            <a:ext cx="7918002" cy="1238750"/>
            <a:chOff x="343093" y="731153"/>
            <a:chExt cx="7918002" cy="1238750"/>
          </a:xfrm>
        </p:grpSpPr>
        <p:sp>
          <p:nvSpPr>
            <p:cNvPr id="10" name="TextBox 10"/>
            <p:cNvSpPr txBox="1">
              <a:spLocks noChangeArrowheads="1"/>
            </p:cNvSpPr>
            <p:nvPr/>
          </p:nvSpPr>
          <p:spPr bwMode="auto">
            <a:xfrm>
              <a:off x="343093" y="731153"/>
              <a:ext cx="300595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marL="342900" indent="-342900" eaLnBrk="1" hangingPunct="1">
                <a:buFont typeface="Wingdings" charset="2"/>
                <a:buChar char="Ø"/>
              </a:pPr>
              <a:r>
                <a:rPr lang="en-US" altLang="zh-CN" sz="2200" b="1" dirty="0" smtClean="0">
                  <a:solidFill>
                    <a:srgbClr val="000090"/>
                  </a:solidFill>
                  <a:latin typeface="Calibri"/>
                </a:rPr>
                <a:t>Boltzmann Transport</a:t>
              </a:r>
              <a:endParaRPr lang="en-US" altLang="zh-CN" sz="2200" b="1" dirty="0">
                <a:solidFill>
                  <a:srgbClr val="000090"/>
                </a:solidFill>
                <a:latin typeface="Calibri"/>
              </a:endParaRPr>
            </a:p>
          </p:txBody>
        </p:sp>
        <p:grpSp>
          <p:nvGrpSpPr>
            <p:cNvPr id="3" name="Group 4"/>
            <p:cNvGrpSpPr/>
            <p:nvPr/>
          </p:nvGrpSpPr>
          <p:grpSpPr>
            <a:xfrm>
              <a:off x="602508" y="1135902"/>
              <a:ext cx="7658587" cy="834001"/>
              <a:chOff x="602508" y="1135902"/>
              <a:chExt cx="7658587" cy="834001"/>
            </a:xfrm>
          </p:grpSpPr>
          <p:sp>
            <p:nvSpPr>
              <p:cNvPr id="29702" name="TextBox 6"/>
              <p:cNvSpPr txBox="1">
                <a:spLocks noChangeArrowheads="1"/>
              </p:cNvSpPr>
              <p:nvPr/>
            </p:nvSpPr>
            <p:spPr bwMode="auto">
              <a:xfrm>
                <a:off x="602508" y="1153107"/>
                <a:ext cx="2839239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9pPr>
              </a:lstStyle>
              <a:p>
                <a:pPr eaLnBrk="1" hangingPunct="1"/>
                <a:r>
                  <a:rPr lang="en-US" sz="2200" dirty="0">
                    <a:solidFill>
                      <a:srgbClr val="008000"/>
                    </a:solidFill>
                    <a:latin typeface="Calibri"/>
                  </a:rPr>
                  <a:t>Soft hadrons from QGP</a:t>
                </a:r>
              </a:p>
            </p:txBody>
          </p:sp>
          <p:sp>
            <p:nvSpPr>
              <p:cNvPr id="29703" name="TextBox 8"/>
              <p:cNvSpPr txBox="1">
                <a:spLocks noChangeArrowheads="1"/>
              </p:cNvSpPr>
              <p:nvPr/>
            </p:nvSpPr>
            <p:spPr bwMode="auto">
              <a:xfrm>
                <a:off x="602508" y="1539016"/>
                <a:ext cx="414882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9pPr>
              </a:lstStyle>
              <a:p>
                <a:pPr eaLnBrk="1" hangingPunct="1"/>
                <a:r>
                  <a:rPr lang="en-US" sz="2200" dirty="0">
                    <a:solidFill>
                      <a:srgbClr val="008000"/>
                    </a:solidFill>
                    <a:latin typeface="Calibri"/>
                  </a:rPr>
                  <a:t>Heavy </a:t>
                </a:r>
                <a:r>
                  <a:rPr lang="en-US" sz="2200" dirty="0" smtClean="0">
                    <a:solidFill>
                      <a:srgbClr val="008000"/>
                    </a:solidFill>
                    <a:latin typeface="Calibri"/>
                  </a:rPr>
                  <a:t>hadrons </a:t>
                </a:r>
                <a:r>
                  <a:rPr lang="en-US" sz="2200" dirty="0">
                    <a:solidFill>
                      <a:srgbClr val="008000"/>
                    </a:solidFill>
                    <a:latin typeface="Calibri"/>
                  </a:rPr>
                  <a:t>from heavy quarks </a:t>
                </a:r>
              </a:p>
            </p:txBody>
          </p:sp>
          <p:sp>
            <p:nvSpPr>
              <p:cNvPr id="29704" name="Right Brace 9"/>
              <p:cNvSpPr>
                <a:spLocks/>
              </p:cNvSpPr>
              <p:nvPr/>
            </p:nvSpPr>
            <p:spPr bwMode="auto">
              <a:xfrm>
                <a:off x="4581888" y="1294830"/>
                <a:ext cx="368456" cy="602770"/>
              </a:xfrm>
              <a:prstGeom prst="rightBrace">
                <a:avLst>
                  <a:gd name="adj1" fmla="val 10363"/>
                  <a:gd name="adj2" fmla="val 48029"/>
                </a:avLst>
              </a:prstGeom>
              <a:noFill/>
              <a:ln w="28575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algn="ctr"/>
                <a:endParaRPr lang="en-US" sz="4200" dirty="0">
                  <a:solidFill>
                    <a:srgbClr val="008000"/>
                  </a:solidFill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2" name="TextBox 10"/>
              <p:cNvSpPr txBox="1">
                <a:spLocks noChangeArrowheads="1"/>
              </p:cNvSpPr>
              <p:nvPr/>
            </p:nvSpPr>
            <p:spPr bwMode="auto">
              <a:xfrm>
                <a:off x="5332649" y="1135902"/>
                <a:ext cx="404002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9pPr>
              </a:lstStyle>
              <a:p>
                <a:pPr eaLnBrk="1" hangingPunct="1"/>
                <a:r>
                  <a:rPr lang="en-US" altLang="zh-CN" sz="2200" i="1" dirty="0" err="1" smtClean="0">
                    <a:solidFill>
                      <a:srgbClr val="008000"/>
                    </a:solidFill>
                    <a:latin typeface="Calibri"/>
                  </a:rPr>
                  <a:t>σ</a:t>
                </a:r>
                <a:endParaRPr lang="en-US" altLang="zh-CN" sz="2200" i="1" dirty="0" smtClean="0">
                  <a:solidFill>
                    <a:srgbClr val="008000"/>
                  </a:solidFill>
                  <a:latin typeface="Calibri"/>
                </a:endParaRPr>
              </a:p>
            </p:txBody>
          </p:sp>
          <p:sp>
            <p:nvSpPr>
              <p:cNvPr id="13" name="TextBox 10"/>
              <p:cNvSpPr txBox="1">
                <a:spLocks noChangeArrowheads="1"/>
              </p:cNvSpPr>
              <p:nvPr/>
            </p:nvSpPr>
            <p:spPr bwMode="auto">
              <a:xfrm>
                <a:off x="6055243" y="1155972"/>
                <a:ext cx="2205852" cy="769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9pPr>
              </a:lstStyle>
              <a:p>
                <a:pPr eaLnBrk="1" hangingPunct="1"/>
                <a:r>
                  <a:rPr lang="en-US" altLang="zh-CN" sz="2200" dirty="0" smtClean="0">
                    <a:solidFill>
                      <a:srgbClr val="008000"/>
                    </a:solidFill>
                    <a:latin typeface="Calibri"/>
                  </a:rPr>
                  <a:t>Boltzmann model</a:t>
                </a:r>
              </a:p>
              <a:p>
                <a:pPr eaLnBrk="1" hangingPunct="1"/>
                <a:r>
                  <a:rPr lang="en-US" altLang="zh-CN" sz="2200" dirty="0" smtClean="0">
                    <a:solidFill>
                      <a:srgbClr val="008000"/>
                    </a:solidFill>
                    <a:latin typeface="Calibri"/>
                  </a:rPr>
                  <a:t>e.g. </a:t>
                </a:r>
                <a:r>
                  <a:rPr lang="en-US" altLang="zh-CN" sz="2200" dirty="0" err="1" smtClean="0">
                    <a:solidFill>
                      <a:srgbClr val="008000"/>
                    </a:solidFill>
                    <a:latin typeface="Calibri"/>
                  </a:rPr>
                  <a:t>UrQMD</a:t>
                </a:r>
                <a:endParaRPr lang="en-US" altLang="zh-CN" sz="2200" dirty="0" smtClean="0">
                  <a:solidFill>
                    <a:srgbClr val="008000"/>
                  </a:solidFill>
                  <a:latin typeface="Calibri"/>
                </a:endParaRPr>
              </a:p>
            </p:txBody>
          </p:sp>
          <p:cxnSp>
            <p:nvCxnSpPr>
              <p:cNvPr id="4" name="Straight Arrow Connector 3"/>
              <p:cNvCxnSpPr/>
              <p:nvPr/>
            </p:nvCxnSpPr>
            <p:spPr>
              <a:xfrm>
                <a:off x="5110161" y="1586859"/>
                <a:ext cx="834328" cy="0"/>
              </a:xfrm>
              <a:prstGeom prst="straightConnector1">
                <a:avLst/>
              </a:prstGeom>
              <a:ln w="28575" cmpd="sng">
                <a:solidFill>
                  <a:srgbClr val="008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Rectangle 6"/>
            <p:cNvSpPr/>
            <p:nvPr/>
          </p:nvSpPr>
          <p:spPr>
            <a:xfrm>
              <a:off x="3455135" y="804304"/>
              <a:ext cx="472787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1600" dirty="0" smtClean="0">
                  <a:latin typeface="Calibri"/>
                </a:rPr>
                <a:t>[ SC et al, PRC 92, 024907; Song et al, PRC 92, 014910 ] </a:t>
              </a:r>
              <a:endParaRPr lang="en-US" altLang="zh-CN" sz="1600" dirty="0">
                <a:latin typeface="Calibri"/>
              </a:endParaRPr>
            </a:p>
          </p:txBody>
        </p:sp>
      </p:grpSp>
      <p:grpSp>
        <p:nvGrpSpPr>
          <p:cNvPr id="5" name="Group 8"/>
          <p:cNvGrpSpPr/>
          <p:nvPr/>
        </p:nvGrpSpPr>
        <p:grpSpPr>
          <a:xfrm>
            <a:off x="343093" y="2007984"/>
            <a:ext cx="5821880" cy="817086"/>
            <a:chOff x="343093" y="2035797"/>
            <a:chExt cx="5821880" cy="817086"/>
          </a:xfrm>
        </p:grpSpPr>
        <p:sp>
          <p:nvSpPr>
            <p:cNvPr id="18" name="TextBox 10"/>
            <p:cNvSpPr txBox="1">
              <a:spLocks noChangeArrowheads="1"/>
            </p:cNvSpPr>
            <p:nvPr/>
          </p:nvSpPr>
          <p:spPr bwMode="auto">
            <a:xfrm>
              <a:off x="343093" y="2035797"/>
              <a:ext cx="27879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marL="342900" indent="-342900" eaLnBrk="1" hangingPunct="1">
                <a:buFont typeface="Wingdings" charset="2"/>
                <a:buChar char="Ø"/>
              </a:pPr>
              <a:r>
                <a:rPr lang="en-US" altLang="zh-CN" sz="2200" b="1" dirty="0" smtClean="0">
                  <a:solidFill>
                    <a:srgbClr val="000090"/>
                  </a:solidFill>
                  <a:latin typeface="Calibri"/>
                </a:rPr>
                <a:t>Langevin Transport</a:t>
              </a:r>
              <a:endParaRPr lang="en-US" altLang="zh-CN" sz="2200" b="1" dirty="0">
                <a:solidFill>
                  <a:srgbClr val="000090"/>
                </a:solidFill>
                <a:latin typeface="Calibri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02508" y="2421996"/>
              <a:ext cx="5562465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200" dirty="0" smtClean="0">
                  <a:solidFill>
                    <a:srgbClr val="008000"/>
                  </a:solidFill>
                  <a:latin typeface="Calibri"/>
                </a:rPr>
                <a:t>Diffusion constant of </a:t>
              </a:r>
              <a:r>
                <a:rPr lang="en-US" sz="2200" i="1" dirty="0" smtClean="0">
                  <a:solidFill>
                    <a:srgbClr val="008000"/>
                  </a:solidFill>
                  <a:latin typeface="Calibri"/>
                </a:rPr>
                <a:t>D</a:t>
              </a:r>
              <a:r>
                <a:rPr lang="en-US" sz="2200" dirty="0" smtClean="0">
                  <a:solidFill>
                    <a:srgbClr val="008000"/>
                  </a:solidFill>
                  <a:latin typeface="Calibri"/>
                </a:rPr>
                <a:t> mesons in a hadron gas</a:t>
              </a:r>
              <a:endParaRPr lang="en-US" sz="2200" dirty="0">
                <a:solidFill>
                  <a:srgbClr val="008000"/>
                </a:solidFill>
                <a:latin typeface="Calibri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103226" y="2092713"/>
              <a:ext cx="221156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hu-HU" sz="1600" dirty="0" smtClean="0">
                  <a:latin typeface="Calibri"/>
                </a:rPr>
                <a:t>[ He </a:t>
              </a:r>
              <a:r>
                <a:rPr lang="hu-HU" sz="1600" dirty="0">
                  <a:latin typeface="Calibri"/>
                </a:rPr>
                <a:t>et al, PLB </a:t>
              </a:r>
              <a:r>
                <a:rPr lang="hu-HU" sz="1600" dirty="0" smtClean="0">
                  <a:latin typeface="Calibri"/>
                </a:rPr>
                <a:t>735, 445 ]</a:t>
              </a:r>
              <a:endParaRPr lang="en-US" sz="1600" dirty="0">
                <a:latin typeface="Calibri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710120" y="5959415"/>
            <a:ext cx="75417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US" altLang="zh-CN" sz="2000" dirty="0" smtClean="0">
                <a:solidFill>
                  <a:srgbClr val="FF0000"/>
                </a:solidFill>
              </a:rPr>
              <a:t>Additional scatterings of heavy mesons inside the hadrons gas further suppress their </a:t>
            </a:r>
            <a:r>
              <a:rPr lang="en-US" altLang="zh-CN" sz="2000" i="1" dirty="0" smtClean="0">
                <a:solidFill>
                  <a:srgbClr val="FF0000"/>
                </a:solidFill>
              </a:rPr>
              <a:t>R</a:t>
            </a:r>
            <a:r>
              <a:rPr lang="en-US" altLang="zh-CN" sz="2000" baseline="-25000" dirty="0" smtClean="0">
                <a:solidFill>
                  <a:srgbClr val="FF0000"/>
                </a:solidFill>
              </a:rPr>
              <a:t>AA</a:t>
            </a:r>
            <a:r>
              <a:rPr lang="en-US" altLang="zh-CN" sz="2000" dirty="0" smtClean="0">
                <a:solidFill>
                  <a:srgbClr val="FF0000"/>
                </a:solidFill>
              </a:rPr>
              <a:t> at high </a:t>
            </a:r>
            <a:r>
              <a:rPr lang="en-US" altLang="zh-CN" sz="2000" i="1" dirty="0" err="1" smtClean="0">
                <a:solidFill>
                  <a:srgbClr val="FF0000"/>
                </a:solidFill>
              </a:rPr>
              <a:t>p</a:t>
            </a:r>
            <a:r>
              <a:rPr lang="en-US" altLang="zh-CN" sz="20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altLang="zh-CN" sz="2000" dirty="0" smtClean="0">
                <a:solidFill>
                  <a:srgbClr val="FF0000"/>
                </a:solidFill>
              </a:rPr>
              <a:t> and enhance their </a:t>
            </a:r>
            <a:r>
              <a:rPr lang="en-US" altLang="zh-CN" sz="2000" i="1" dirty="0" smtClean="0">
                <a:solidFill>
                  <a:srgbClr val="FF0000"/>
                </a:solidFill>
              </a:rPr>
              <a:t>v</a:t>
            </a:r>
            <a:r>
              <a:rPr lang="en-US" altLang="zh-CN" sz="2000" baseline="-25000" dirty="0" smtClean="0">
                <a:solidFill>
                  <a:srgbClr val="FF0000"/>
                </a:solidFill>
              </a:rPr>
              <a:t>2</a:t>
            </a:r>
            <a:r>
              <a:rPr lang="en-US" altLang="zh-CN" sz="2000" dirty="0" smtClean="0">
                <a:solidFill>
                  <a:srgbClr val="FF0000"/>
                </a:solidFill>
              </a:rPr>
              <a:t>. 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71527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/>
          <p:nvPr/>
        </p:nvGrpSpPr>
        <p:grpSpPr>
          <a:xfrm>
            <a:off x="5265534" y="1330089"/>
            <a:ext cx="3952625" cy="3054301"/>
            <a:chOff x="5265534" y="1330089"/>
            <a:chExt cx="3952625" cy="3054301"/>
          </a:xfrm>
        </p:grpSpPr>
        <p:pic>
          <p:nvPicPr>
            <p:cNvPr id="31" name="Picture 30" descr="plot-Pcoal_c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5265534" y="1330089"/>
              <a:ext cx="3952625" cy="3054301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6771531" y="2497592"/>
              <a:ext cx="1328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spcBef>
                  <a:spcPts val="0"/>
                </a:spcBef>
              </a:pPr>
              <a:r>
                <a:rPr lang="en-US" altLang="zh-CN" dirty="0" smtClean="0"/>
                <a:t>( </a:t>
              </a:r>
              <a:r>
                <a:rPr lang="en-US" altLang="zh-CN" i="1" dirty="0" smtClean="0"/>
                <a:t>D </a:t>
              </a:r>
              <a:r>
                <a:rPr lang="en-US" altLang="zh-CN" i="1" dirty="0" err="1"/>
                <a:t>Λ</a:t>
              </a:r>
              <a:r>
                <a:rPr lang="en-US" altLang="zh-CN" i="1" dirty="0"/>
                <a:t> </a:t>
              </a:r>
              <a:r>
                <a:rPr lang="en-US" altLang="zh-CN" i="1" dirty="0" err="1"/>
                <a:t>Σ</a:t>
              </a:r>
              <a:r>
                <a:rPr lang="en-US" altLang="zh-CN" i="1" dirty="0"/>
                <a:t> </a:t>
              </a:r>
              <a:r>
                <a:rPr lang="en-US" altLang="zh-CN" i="1" dirty="0" err="1"/>
                <a:t>Ξ</a:t>
              </a:r>
              <a:r>
                <a:rPr lang="en-US" altLang="zh-CN" i="1" dirty="0"/>
                <a:t> </a:t>
              </a:r>
              <a:r>
                <a:rPr lang="en-US" altLang="zh-CN" i="1" dirty="0" err="1" smtClean="0"/>
                <a:t>Ω</a:t>
              </a:r>
              <a:r>
                <a:rPr lang="en-US" altLang="zh-CN" i="1" dirty="0" smtClean="0"/>
                <a:t> </a:t>
              </a:r>
              <a:r>
                <a:rPr lang="en-US" altLang="zh-CN" dirty="0" smtClean="0"/>
                <a:t>)</a:t>
              </a:r>
              <a:endParaRPr lang="en-US" altLang="zh-CN" dirty="0"/>
            </a:p>
          </p:txBody>
        </p:sp>
      </p:grpSp>
      <p:sp>
        <p:nvSpPr>
          <p:cNvPr id="26626" name="标题 1"/>
          <p:cNvSpPr>
            <a:spLocks noGrp="1"/>
          </p:cNvSpPr>
          <p:nvPr>
            <p:ph type="title"/>
          </p:nvPr>
        </p:nvSpPr>
        <p:spPr>
          <a:xfrm>
            <a:off x="892175" y="27213"/>
            <a:ext cx="7358062" cy="789229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3000" b="1" dirty="0" smtClean="0">
                <a:solidFill>
                  <a:srgbClr val="3366FF"/>
                </a:solidFill>
                <a:latin typeface="Calibri" charset="0"/>
                <a:ea typeface="宋体" charset="0"/>
                <a:cs typeface="宋体" charset="0"/>
              </a:rPr>
              <a:t>Coalescence Models</a:t>
            </a:r>
            <a:endParaRPr lang="zh-CN" altLang="en-US" sz="3000" dirty="0">
              <a:solidFill>
                <a:srgbClr val="3366FF"/>
              </a:solidFill>
              <a:latin typeface="Calibri" charset="0"/>
              <a:ea typeface="宋体" charset="0"/>
              <a:cs typeface="宋体" charset="0"/>
            </a:endParaRPr>
          </a:p>
        </p:txBody>
      </p:sp>
      <p:sp>
        <p:nvSpPr>
          <p:cNvPr id="26629" name="TextBox 8"/>
          <p:cNvSpPr txBox="1">
            <a:spLocks noChangeArrowheads="1"/>
          </p:cNvSpPr>
          <p:nvPr/>
        </p:nvSpPr>
        <p:spPr bwMode="auto">
          <a:xfrm>
            <a:off x="1550601" y="1973190"/>
            <a:ext cx="278760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/>
            <a:r>
              <a:rPr lang="en-US" altLang="zh-CN" sz="2200" dirty="0">
                <a:solidFill>
                  <a:srgbClr val="008000"/>
                </a:solidFill>
                <a:latin typeface="Calibri"/>
              </a:rPr>
              <a:t>Distribution of </a:t>
            </a:r>
            <a:r>
              <a:rPr lang="en-US" altLang="zh-CN" sz="2200" dirty="0" err="1" smtClean="0">
                <a:solidFill>
                  <a:srgbClr val="008000"/>
                </a:solidFill>
                <a:latin typeface="Calibri"/>
              </a:rPr>
              <a:t>partons</a:t>
            </a:r>
            <a:endParaRPr lang="en-US" altLang="zh-CN" sz="2200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26630" name="TextBox 10"/>
          <p:cNvSpPr txBox="1">
            <a:spLocks noChangeArrowheads="1"/>
          </p:cNvSpPr>
          <p:nvPr/>
        </p:nvSpPr>
        <p:spPr bwMode="auto">
          <a:xfrm>
            <a:off x="365494" y="751547"/>
            <a:ext cx="368562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342900" indent="-342900" eaLnBrk="1" hangingPunct="1">
              <a:buFont typeface="Wingdings" charset="2"/>
              <a:buChar char="Ø"/>
            </a:pPr>
            <a:r>
              <a:rPr lang="en-US" altLang="zh-CN" sz="2200" b="1" dirty="0" smtClean="0">
                <a:solidFill>
                  <a:srgbClr val="000090"/>
                </a:solidFill>
                <a:latin typeface="Calibri"/>
              </a:rPr>
              <a:t>Instantaneous Coalescence</a:t>
            </a:r>
            <a:endParaRPr lang="en-US" altLang="zh-CN" sz="2200" b="1" dirty="0">
              <a:solidFill>
                <a:srgbClr val="000090"/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720" y="2046578"/>
            <a:ext cx="970915" cy="2863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86" y="2444514"/>
            <a:ext cx="349250" cy="293370"/>
          </a:xfrm>
          <a:prstGeom prst="rect">
            <a:avLst/>
          </a:prstGeom>
        </p:spPr>
      </p:pic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410285" y="3327468"/>
            <a:ext cx="506846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/>
            <a:r>
              <a:rPr lang="en-US" altLang="zh-CN" sz="2200" dirty="0" smtClean="0">
                <a:latin typeface="Calibri"/>
              </a:rPr>
              <a:t>Three regions: coal. to heavy meson, coal. </a:t>
            </a:r>
            <a:r>
              <a:rPr lang="en-US" altLang="zh-CN" sz="2200" dirty="0">
                <a:latin typeface="Calibri"/>
              </a:rPr>
              <a:t>t</a:t>
            </a:r>
            <a:r>
              <a:rPr lang="en-US" altLang="zh-CN" sz="2200" dirty="0" smtClean="0">
                <a:latin typeface="Calibri"/>
              </a:rPr>
              <a:t>hrough other channels, fragmentation</a:t>
            </a:r>
            <a:endParaRPr lang="en-US" altLang="zh-CN" sz="2200" dirty="0">
              <a:latin typeface="Calibri"/>
            </a:endParaRPr>
          </a:p>
        </p:txBody>
      </p:sp>
      <p:grpSp>
        <p:nvGrpSpPr>
          <p:cNvPr id="3" name="Group 24"/>
          <p:cNvGrpSpPr/>
          <p:nvPr/>
        </p:nvGrpSpPr>
        <p:grpSpPr>
          <a:xfrm>
            <a:off x="365494" y="4198151"/>
            <a:ext cx="8502171" cy="2511517"/>
            <a:chOff x="365494" y="4198151"/>
            <a:chExt cx="8502171" cy="2511517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11887" y="4239518"/>
              <a:ext cx="3555778" cy="2470150"/>
            </a:xfrm>
            <a:prstGeom prst="rect">
              <a:avLst/>
            </a:prstGeom>
          </p:spPr>
        </p:pic>
        <p:grpSp>
          <p:nvGrpSpPr>
            <p:cNvPr id="4" name="Group 16"/>
            <p:cNvGrpSpPr/>
            <p:nvPr/>
          </p:nvGrpSpPr>
          <p:grpSpPr>
            <a:xfrm>
              <a:off x="365494" y="4198151"/>
              <a:ext cx="5164632" cy="2364079"/>
              <a:chOff x="365494" y="4105441"/>
              <a:chExt cx="5164632" cy="2364079"/>
            </a:xfrm>
          </p:grpSpPr>
          <p:sp>
            <p:nvSpPr>
              <p:cNvPr id="21" name="TextBox 10"/>
              <p:cNvSpPr txBox="1">
                <a:spLocks noChangeArrowheads="1"/>
              </p:cNvSpPr>
              <p:nvPr/>
            </p:nvSpPr>
            <p:spPr bwMode="auto">
              <a:xfrm>
                <a:off x="365494" y="4105441"/>
                <a:ext cx="3621504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9pPr>
              </a:lstStyle>
              <a:p>
                <a:pPr marL="342900" indent="-342900" eaLnBrk="1" hangingPunct="1">
                  <a:buFont typeface="Wingdings" charset="2"/>
                  <a:buChar char="Ø"/>
                </a:pPr>
                <a:r>
                  <a:rPr lang="en-US" altLang="zh-CN" sz="2200" b="1" dirty="0" smtClean="0">
                    <a:solidFill>
                      <a:srgbClr val="000090"/>
                    </a:solidFill>
                    <a:latin typeface="Calibri"/>
                  </a:rPr>
                  <a:t>Resonance Recombination</a:t>
                </a:r>
                <a:endParaRPr lang="en-US" altLang="zh-CN" sz="2200" b="1" dirty="0">
                  <a:solidFill>
                    <a:srgbClr val="000090"/>
                  </a:solidFill>
                  <a:latin typeface="Calibri"/>
                </a:endParaRPr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7627" y="4629038"/>
                <a:ext cx="2465705" cy="286385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7627" y="5059740"/>
                <a:ext cx="551815" cy="230505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07627" y="5740490"/>
                <a:ext cx="2263140" cy="286385"/>
              </a:xfrm>
              <a:prstGeom prst="rect">
                <a:avLst/>
              </a:prstGeom>
            </p:spPr>
          </p:pic>
          <p:sp>
            <p:nvSpPr>
              <p:cNvPr id="27" name="TextBox 8"/>
              <p:cNvSpPr txBox="1">
                <a:spLocks noChangeArrowheads="1"/>
              </p:cNvSpPr>
              <p:nvPr/>
            </p:nvSpPr>
            <p:spPr bwMode="auto">
              <a:xfrm>
                <a:off x="1136736" y="4924694"/>
                <a:ext cx="4342016" cy="769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9pPr>
              </a:lstStyle>
              <a:p>
                <a:pPr eaLnBrk="1" hangingPunct="1"/>
                <a:r>
                  <a:rPr lang="en-US" altLang="zh-CN" sz="2200" dirty="0" smtClean="0">
                    <a:solidFill>
                      <a:srgbClr val="008000"/>
                    </a:solidFill>
                    <a:latin typeface="Calibri"/>
                  </a:rPr>
                  <a:t>Time window during which resonance states exist</a:t>
                </a:r>
              </a:p>
            </p:txBody>
          </p:sp>
          <p:sp>
            <p:nvSpPr>
              <p:cNvPr id="28" name="TextBox 8"/>
              <p:cNvSpPr txBox="1">
                <a:spLocks noChangeArrowheads="1"/>
              </p:cNvSpPr>
              <p:nvPr/>
            </p:nvSpPr>
            <p:spPr bwMode="auto">
              <a:xfrm>
                <a:off x="2818374" y="5660746"/>
                <a:ext cx="2187592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9pPr>
              </a:lstStyle>
              <a:p>
                <a:pPr eaLnBrk="1" hangingPunct="1"/>
                <a:r>
                  <a:rPr lang="en-US" altLang="zh-CN" sz="2200" i="1" dirty="0" smtClean="0">
                    <a:solidFill>
                      <a:srgbClr val="FF0000"/>
                    </a:solidFill>
                    <a:latin typeface="Calibri"/>
                  </a:rPr>
                  <a:t>h</a:t>
                </a:r>
                <a:r>
                  <a:rPr lang="en-US" altLang="zh-CN" sz="2200" dirty="0" smtClean="0">
                    <a:solidFill>
                      <a:srgbClr val="FF0000"/>
                    </a:solidFill>
                    <a:latin typeface="Calibri"/>
                  </a:rPr>
                  <a:t> formation rate</a:t>
                </a:r>
              </a:p>
            </p:txBody>
          </p:sp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7627" y="6123083"/>
                <a:ext cx="391160" cy="279400"/>
              </a:xfrm>
              <a:prstGeom prst="rect">
                <a:avLst/>
              </a:prstGeom>
            </p:spPr>
          </p:pic>
          <p:sp>
            <p:nvSpPr>
              <p:cNvPr id="30" name="TextBox 8"/>
              <p:cNvSpPr txBox="1">
                <a:spLocks noChangeArrowheads="1"/>
              </p:cNvSpPr>
              <p:nvPr/>
            </p:nvSpPr>
            <p:spPr bwMode="auto">
              <a:xfrm>
                <a:off x="908057" y="6038633"/>
                <a:ext cx="4610859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N W3" charset="0"/>
                    <a:cs typeface="ヒラギノ角ゴ ProN W3" charset="0"/>
                  </a:defRPr>
                </a:lvl9pPr>
              </a:lstStyle>
              <a:p>
                <a:pPr eaLnBrk="1" hangingPunct="1"/>
                <a:r>
                  <a:rPr lang="en-US" altLang="zh-CN" sz="2200" dirty="0" err="1" smtClean="0">
                    <a:solidFill>
                      <a:srgbClr val="0000FF"/>
                    </a:solidFill>
                    <a:latin typeface="Calibri"/>
                  </a:rPr>
                  <a:t>Qq</a:t>
                </a:r>
                <a:r>
                  <a:rPr lang="en-US" altLang="zh-CN" sz="2200" dirty="0" smtClean="0">
                    <a:solidFill>
                      <a:srgbClr val="0000FF"/>
                    </a:solidFill>
                    <a:latin typeface="Calibri"/>
                  </a:rPr>
                  <a:t> resonance cross section (</a:t>
                </a:r>
                <a:r>
                  <a:rPr lang="en-US" altLang="zh-CN" sz="2200" i="1" dirty="0" smtClean="0">
                    <a:solidFill>
                      <a:srgbClr val="0000FF"/>
                    </a:solidFill>
                    <a:latin typeface="Calibri"/>
                  </a:rPr>
                  <a:t>T</a:t>
                </a:r>
                <a:r>
                  <a:rPr lang="en-US" altLang="zh-CN" sz="2200" dirty="0" smtClean="0">
                    <a:solidFill>
                      <a:srgbClr val="0000FF"/>
                    </a:solidFill>
                    <a:latin typeface="Calibri"/>
                  </a:rPr>
                  <a:t>-matrix)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038739" y="4536328"/>
                <a:ext cx="249138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/>
                  <a:t>[ He et al., PRC 86, 014903 ] </a:t>
                </a:r>
                <a:endParaRPr lang="en-US" sz="1600" dirty="0"/>
              </a:p>
            </p:txBody>
          </p:sp>
        </p:grpSp>
      </p:grpSp>
      <p:sp>
        <p:nvSpPr>
          <p:cNvPr id="35" name="Rectangle 34"/>
          <p:cNvSpPr/>
          <p:nvPr/>
        </p:nvSpPr>
        <p:spPr>
          <a:xfrm>
            <a:off x="5838512" y="659251"/>
            <a:ext cx="30755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[ SC et al., PRC 92, 024907]</a:t>
            </a:r>
          </a:p>
          <a:p>
            <a:r>
              <a:rPr lang="en-US" sz="1600" dirty="0" smtClean="0"/>
              <a:t>[ </a:t>
            </a:r>
            <a:r>
              <a:rPr lang="fr-FR" sz="1600" dirty="0" err="1" smtClean="0"/>
              <a:t>Gossiaux</a:t>
            </a:r>
            <a:r>
              <a:rPr lang="fr-FR" sz="1600" dirty="0" smtClean="0"/>
              <a:t> </a:t>
            </a:r>
            <a:r>
              <a:rPr lang="fr-FR" sz="1600" dirty="0"/>
              <a:t>et al</a:t>
            </a:r>
            <a:r>
              <a:rPr lang="fr-FR" sz="1600" dirty="0" smtClean="0"/>
              <a:t>., PRC 78, </a:t>
            </a:r>
            <a:r>
              <a:rPr lang="en-US" sz="1600" dirty="0" smtClean="0"/>
              <a:t>014904 ]</a:t>
            </a:r>
          </a:p>
          <a:p>
            <a:r>
              <a:rPr lang="en-US" sz="1600" dirty="0" smtClean="0"/>
              <a:t>[ Song et al., PRC 92, 014910 ]</a:t>
            </a:r>
            <a:endParaRPr lang="en-US" sz="1600" dirty="0"/>
          </a:p>
        </p:txBody>
      </p:sp>
      <p:sp>
        <p:nvSpPr>
          <p:cNvPr id="37" name="TextBox 8"/>
          <p:cNvSpPr txBox="1">
            <a:spLocks noChangeArrowheads="1"/>
          </p:cNvSpPr>
          <p:nvPr/>
        </p:nvSpPr>
        <p:spPr bwMode="auto">
          <a:xfrm>
            <a:off x="892175" y="2330724"/>
            <a:ext cx="427490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/>
            <a:r>
              <a:rPr lang="en-US" altLang="zh-CN" sz="2200" dirty="0" smtClean="0">
                <a:solidFill>
                  <a:srgbClr val="FF0000"/>
                </a:solidFill>
                <a:latin typeface="Calibri"/>
              </a:rPr>
              <a:t>Wigner function, overlap between </a:t>
            </a:r>
            <a:r>
              <a:rPr lang="en-US" altLang="zh-CN" sz="2200" dirty="0" err="1" smtClean="0">
                <a:solidFill>
                  <a:srgbClr val="FF0000"/>
                </a:solidFill>
                <a:latin typeface="Calibri"/>
              </a:rPr>
              <a:t>wavefunctions</a:t>
            </a:r>
            <a:r>
              <a:rPr lang="en-US" altLang="zh-CN" sz="2200" dirty="0" smtClean="0">
                <a:solidFill>
                  <a:srgbClr val="FF0000"/>
                </a:solidFill>
                <a:latin typeface="Calibri"/>
              </a:rPr>
              <a:t> of </a:t>
            </a:r>
            <a:r>
              <a:rPr lang="en-US" altLang="zh-CN" sz="2200" dirty="0" err="1" smtClean="0">
                <a:solidFill>
                  <a:srgbClr val="FF0000"/>
                </a:solidFill>
                <a:latin typeface="Calibri"/>
              </a:rPr>
              <a:t>partons</a:t>
            </a:r>
            <a:r>
              <a:rPr lang="en-US" altLang="zh-CN" sz="2200" dirty="0" smtClean="0">
                <a:solidFill>
                  <a:srgbClr val="FF0000"/>
                </a:solidFill>
                <a:latin typeface="Calibri"/>
              </a:rPr>
              <a:t> and the final hadron, probability to combine</a:t>
            </a:r>
            <a:endParaRPr lang="en-US" altLang="zh-CN" sz="2200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8816" y="1235649"/>
            <a:ext cx="5983224" cy="719836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21506997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941494" y="886159"/>
            <a:ext cx="5532120" cy="4274820"/>
          </a:xfrm>
          <a:prstGeom prst="rect">
            <a:avLst/>
          </a:prstGeom>
        </p:spPr>
      </p:pic>
      <p:sp>
        <p:nvSpPr>
          <p:cNvPr id="32772" name="TextBox 6"/>
          <p:cNvSpPr txBox="1">
            <a:spLocks noChangeArrowheads="1"/>
          </p:cNvSpPr>
          <p:nvPr/>
        </p:nvSpPr>
        <p:spPr bwMode="auto">
          <a:xfrm>
            <a:off x="727814" y="5099679"/>
            <a:ext cx="84911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8775" indent="-35877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zh-CN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Good description of </a:t>
            </a:r>
            <a:r>
              <a:rPr lang="en-US" altLang="zh-CN" i="1" dirty="0" err="1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N</a:t>
            </a:r>
            <a:r>
              <a:rPr lang="en-US" altLang="zh-CN" baseline="-25000" dirty="0" err="1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part</a:t>
            </a:r>
            <a:r>
              <a:rPr lang="en-US" altLang="zh-CN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 dependence of the </a:t>
            </a:r>
            <a:r>
              <a:rPr lang="en-US" altLang="zh-CN" i="1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D</a:t>
            </a:r>
            <a:r>
              <a:rPr lang="en-US" altLang="zh-CN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 meson </a:t>
            </a:r>
            <a:r>
              <a:rPr lang="en-US" altLang="zh-CN" i="1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R</a:t>
            </a:r>
            <a:r>
              <a:rPr lang="en-US" altLang="zh-CN" baseline="-25000" dirty="0" smtClean="0">
                <a:solidFill>
                  <a:srgbClr val="000090"/>
                </a:solidFill>
                <a:latin typeface="Calibri" charset="0"/>
                <a:ea typeface="宋体" charset="0"/>
                <a:cs typeface="宋体" charset="0"/>
              </a:rPr>
              <a:t>AA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zh-CN" dirty="0" smtClean="0">
                <a:solidFill>
                  <a:srgbClr val="168926"/>
                </a:solidFill>
                <a:latin typeface="Calibri" charset="0"/>
                <a:ea typeface="宋体" charset="0"/>
                <a:cs typeface="宋体" charset="0"/>
              </a:rPr>
              <a:t>With the same transport coefficient for </a:t>
            </a:r>
            <a:r>
              <a:rPr lang="en-US" altLang="zh-CN" i="1" dirty="0" err="1" smtClean="0">
                <a:solidFill>
                  <a:srgbClr val="168926"/>
                </a:solidFill>
                <a:latin typeface="Calibri" charset="0"/>
                <a:ea typeface="宋体" charset="0"/>
                <a:cs typeface="宋体" charset="0"/>
              </a:rPr>
              <a:t>c</a:t>
            </a:r>
            <a:r>
              <a:rPr lang="en-US" altLang="zh-CN" dirty="0" smtClean="0">
                <a:solidFill>
                  <a:srgbClr val="168926"/>
                </a:solidFill>
                <a:latin typeface="Calibri" charset="0"/>
                <a:ea typeface="宋体" charset="0"/>
                <a:cs typeface="宋体" charset="0"/>
              </a:rPr>
              <a:t> and </a:t>
            </a:r>
            <a:r>
              <a:rPr lang="en-US" altLang="zh-CN" i="1" dirty="0" err="1" smtClean="0">
                <a:solidFill>
                  <a:srgbClr val="168926"/>
                </a:solidFill>
                <a:latin typeface="Calibri" charset="0"/>
                <a:ea typeface="宋体" charset="0"/>
                <a:cs typeface="宋体" charset="0"/>
              </a:rPr>
              <a:t>b</a:t>
            </a:r>
            <a:r>
              <a:rPr lang="en-US" altLang="zh-CN" dirty="0" smtClean="0">
                <a:solidFill>
                  <a:srgbClr val="168926"/>
                </a:solidFill>
                <a:latin typeface="Calibri" charset="0"/>
                <a:ea typeface="宋体" charset="0"/>
                <a:cs typeface="宋体" charset="0"/>
              </a:rPr>
              <a:t> quarks, reasonable description of the non-prompt </a:t>
            </a:r>
            <a:r>
              <a:rPr lang="en-US" altLang="zh-CN" i="1" dirty="0" smtClean="0">
                <a:solidFill>
                  <a:srgbClr val="168926"/>
                </a:solidFill>
                <a:latin typeface="Calibri" charset="0"/>
                <a:ea typeface="宋体" charset="0"/>
                <a:cs typeface="宋体" charset="0"/>
              </a:rPr>
              <a:t>J/ψ R</a:t>
            </a:r>
            <a:r>
              <a:rPr lang="en-US" altLang="zh-CN" baseline="-25000" dirty="0" smtClean="0">
                <a:solidFill>
                  <a:srgbClr val="168926"/>
                </a:solidFill>
                <a:latin typeface="Calibri" charset="0"/>
                <a:ea typeface="宋体" charset="0"/>
                <a:cs typeface="宋体" charset="0"/>
              </a:rPr>
              <a:t>AA</a:t>
            </a:r>
            <a:endParaRPr lang="en-US" altLang="zh-CN" dirty="0" smtClean="0">
              <a:solidFill>
                <a:srgbClr val="168926"/>
              </a:solidFill>
              <a:latin typeface="Calibri" charset="0"/>
              <a:ea typeface="宋体" charset="0"/>
              <a:cs typeface="宋体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zh-CN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</a:rPr>
              <a:t>Mass hierarchy of heavy quark energy loss:</a:t>
            </a:r>
            <a:r>
              <a:rPr lang="en-US" altLang="zh-CN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 </a:t>
            </a:r>
            <a:r>
              <a:rPr lang="en-US" altLang="zh-CN" i="1" dirty="0" err="1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ΔE</a:t>
            </a:r>
            <a:r>
              <a:rPr lang="en-US" altLang="zh-CN" i="1" baseline="-25000" dirty="0" err="1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c</a:t>
            </a:r>
            <a:r>
              <a:rPr lang="en-US" altLang="zh-CN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&gt; </a:t>
            </a:r>
            <a:r>
              <a:rPr lang="en-US" altLang="zh-CN" i="1" dirty="0" err="1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ΔE</a:t>
            </a:r>
            <a:r>
              <a:rPr lang="en-US" altLang="zh-CN" i="1" baseline="-25000" dirty="0" err="1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b</a:t>
            </a:r>
            <a:r>
              <a:rPr lang="en-US" altLang="zh-CN" dirty="0" smtClean="0">
                <a:solidFill>
                  <a:srgbClr val="FF0000"/>
                </a:solidFill>
                <a:latin typeface="Calibri" charset="0"/>
                <a:ea typeface="宋体" charset="0"/>
                <a:cs typeface="宋体" charset="0"/>
                <a:sym typeface="Gill Sans" charset="0"/>
              </a:rPr>
              <a:t> </a:t>
            </a:r>
            <a:endParaRPr lang="zh-CN" altLang="en-US" dirty="0">
              <a:solidFill>
                <a:srgbClr val="FF0000"/>
              </a:solidFill>
              <a:latin typeface="Calibri" charset="0"/>
              <a:ea typeface="宋体" charset="0"/>
              <a:cs typeface="宋体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893763" y="88919"/>
            <a:ext cx="7358062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 charset="0"/>
                <a:ea typeface="宋体" charset="0"/>
                <a:cs typeface="宋体" charset="0"/>
              </a:rPr>
              <a:t>R</a:t>
            </a:r>
            <a:r>
              <a:rPr kumimoji="0" lang="en-US" altLang="zh-CN" sz="32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 charset="0"/>
                <a:ea typeface="宋体" charset="0"/>
                <a:cs typeface="宋体" charset="0"/>
              </a:rPr>
              <a:t>AA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 charset="0"/>
                <a:ea typeface="宋体" charset="0"/>
                <a:cs typeface="宋体" charset="0"/>
              </a:rPr>
              <a:t> of </a:t>
            </a:r>
            <a:r>
              <a:rPr kumimoji="0" lang="en-US" altLang="zh-CN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 charset="0"/>
                <a:ea typeface="宋体" charset="0"/>
                <a:cs typeface="宋体" charset="0"/>
              </a:rPr>
              <a:t>D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 charset="0"/>
                <a:ea typeface="宋体" charset="0"/>
                <a:cs typeface="宋体" charset="0"/>
              </a:rPr>
              <a:t>, </a:t>
            </a:r>
            <a:r>
              <a:rPr kumimoji="0" lang="en-US" altLang="zh-CN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 charset="0"/>
                <a:ea typeface="宋体" charset="0"/>
                <a:cs typeface="宋体" charset="0"/>
              </a:rPr>
              <a:t>B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 charset="0"/>
                <a:ea typeface="宋体" charset="0"/>
                <a:cs typeface="宋体" charset="0"/>
              </a:rPr>
              <a:t> mesons</a:t>
            </a:r>
            <a:r>
              <a:rPr kumimoji="0" lang="en-US" altLang="zh-CN" sz="3200" b="1" i="0" u="none" strike="noStrike" kern="1200" cap="none" spc="0" normalizeH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 charset="0"/>
                <a:ea typeface="宋体" charset="0"/>
                <a:cs typeface="宋体" charset="0"/>
              </a:rPr>
              <a:t> and non-</a:t>
            </a:r>
            <a:r>
              <a:rPr kumimoji="0" lang="en-US" altLang="zh-CN" sz="3200" b="1" u="none" strike="noStrike" kern="1200" cap="none" spc="0" normalizeH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 charset="0"/>
                <a:ea typeface="宋体" charset="0"/>
                <a:cs typeface="宋体" charset="0"/>
              </a:rPr>
              <a:t>prompt</a:t>
            </a:r>
            <a:r>
              <a:rPr kumimoji="0" lang="en-US" altLang="zh-CN" sz="3200" b="1" i="1" u="none" strike="noStrike" kern="1200" cap="none" spc="0" normalizeH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 charset="0"/>
                <a:ea typeface="宋体" charset="0"/>
                <a:cs typeface="宋体" charset="0"/>
              </a:rPr>
              <a:t> J</a:t>
            </a:r>
            <a:r>
              <a:rPr kumimoji="0" lang="en-US" altLang="zh-CN" sz="3200" b="1" u="none" strike="noStrike" kern="1200" cap="none" spc="0" normalizeH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 charset="0"/>
                <a:ea typeface="宋体" charset="0"/>
                <a:cs typeface="宋体" charset="0"/>
              </a:rPr>
              <a:t>/</a:t>
            </a:r>
            <a:r>
              <a:rPr kumimoji="0" lang="en-US" altLang="zh-CN" sz="3200" b="1" i="1" u="none" strike="noStrike" kern="1200" cap="none" spc="0" normalizeH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 charset="0"/>
                <a:ea typeface="宋体" charset="0"/>
                <a:cs typeface="宋体" charset="0"/>
              </a:rPr>
              <a:t>ψ</a:t>
            </a:r>
            <a:endParaRPr kumimoji="0" lang="en-US" altLang="zh-CN" sz="3200" b="1" i="1" u="none" strike="noStrike" kern="1200" cap="none" spc="0" normalizeH="0" baseline="0" noProof="0" dirty="0">
              <a:ln>
                <a:noFill/>
              </a:ln>
              <a:solidFill>
                <a:srgbClr val="3366FF"/>
              </a:solidFill>
              <a:effectLst/>
              <a:uLnTx/>
              <a:uFillTx/>
              <a:latin typeface="Calibri" charset="0"/>
              <a:ea typeface="宋体" charset="0"/>
              <a:cs typeface="宋体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4053243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959228" y="273884"/>
            <a:ext cx="7358062" cy="1039813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rgbClr val="3366FF"/>
                </a:solidFill>
                <a:latin typeface="Calibri" charset="0"/>
                <a:ea typeface="宋体" charset="0"/>
                <a:cs typeface="宋体" charset="0"/>
              </a:rPr>
              <a:t>Interim Summary of HF Dynamics</a:t>
            </a:r>
          </a:p>
        </p:txBody>
      </p:sp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457200" y="1628752"/>
            <a:ext cx="8305800" cy="2460625"/>
            <a:chOff x="480" y="976"/>
            <a:chExt cx="4896" cy="1303"/>
          </a:xfrm>
        </p:grpSpPr>
        <p:pic>
          <p:nvPicPr>
            <p:cNvPr id="30727" name="Picture 4" descr="cartoo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1248"/>
              <a:ext cx="4896" cy="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8" name="Text Box 5"/>
            <p:cNvSpPr txBox="1">
              <a:spLocks noChangeArrowheads="1"/>
            </p:cNvSpPr>
            <p:nvPr/>
          </p:nvSpPr>
          <p:spPr bwMode="auto">
            <a:xfrm>
              <a:off x="758" y="1220"/>
              <a:ext cx="662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eaLnBrk="1" hangingPunct="1"/>
              <a:r>
                <a:rPr lang="en-US" altLang="zh-CN" sz="1200" b="1">
                  <a:solidFill>
                    <a:schemeClr val="tx2"/>
                  </a:solidFill>
                </a:rPr>
                <a:t>initial state</a:t>
              </a:r>
              <a:endParaRPr lang="en-US" altLang="zh-CN" sz="1200">
                <a:solidFill>
                  <a:srgbClr val="33CC33"/>
                </a:solidFill>
              </a:endParaRPr>
            </a:p>
          </p:txBody>
        </p:sp>
        <p:sp>
          <p:nvSpPr>
            <p:cNvPr id="30729" name="Text Box 6"/>
            <p:cNvSpPr txBox="1">
              <a:spLocks noChangeArrowheads="1"/>
            </p:cNvSpPr>
            <p:nvPr/>
          </p:nvSpPr>
          <p:spPr bwMode="auto">
            <a:xfrm>
              <a:off x="1392" y="2112"/>
              <a:ext cx="866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chemeClr val="tx2"/>
                  </a:solidFill>
                </a:rPr>
                <a:t>pre-equilibrium</a:t>
              </a:r>
            </a:p>
          </p:txBody>
        </p:sp>
        <p:sp>
          <p:nvSpPr>
            <p:cNvPr id="30730" name="Text Box 7"/>
            <p:cNvSpPr txBox="1">
              <a:spLocks noChangeArrowheads="1"/>
            </p:cNvSpPr>
            <p:nvPr/>
          </p:nvSpPr>
          <p:spPr bwMode="auto">
            <a:xfrm>
              <a:off x="1966" y="1056"/>
              <a:ext cx="1321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algn="ctr" eaLnBrk="1" hangingPunct="1"/>
              <a:r>
                <a:rPr lang="en-US" altLang="zh-CN" sz="1200" b="1">
                  <a:solidFill>
                    <a:schemeClr val="tx2"/>
                  </a:solidFill>
                </a:rPr>
                <a:t>QGP and</a:t>
              </a:r>
            </a:p>
            <a:p>
              <a:pPr algn="ctr" eaLnBrk="1" hangingPunct="1"/>
              <a:r>
                <a:rPr lang="en-US" altLang="zh-CN" sz="1200" b="1">
                  <a:solidFill>
                    <a:schemeClr val="tx2"/>
                  </a:solidFill>
                </a:rPr>
                <a:t>hydrodynamic expansion</a:t>
              </a:r>
            </a:p>
          </p:txBody>
        </p:sp>
        <p:sp>
          <p:nvSpPr>
            <p:cNvPr id="30731" name="Text Box 8"/>
            <p:cNvSpPr txBox="1">
              <a:spLocks noChangeArrowheads="1"/>
            </p:cNvSpPr>
            <p:nvPr/>
          </p:nvSpPr>
          <p:spPr bwMode="auto">
            <a:xfrm>
              <a:off x="3206" y="2132"/>
              <a:ext cx="784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chemeClr val="tx2"/>
                  </a:solidFill>
                </a:rPr>
                <a:t>hadronization</a:t>
              </a:r>
            </a:p>
          </p:txBody>
        </p:sp>
        <p:sp>
          <p:nvSpPr>
            <p:cNvPr id="30732" name="Text Box 9"/>
            <p:cNvSpPr txBox="1">
              <a:spLocks noChangeArrowheads="1"/>
            </p:cNvSpPr>
            <p:nvPr/>
          </p:nvSpPr>
          <p:spPr bwMode="auto">
            <a:xfrm>
              <a:off x="4320" y="976"/>
              <a:ext cx="851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eaLnBrk="1" hangingPunct="1"/>
              <a:r>
                <a:rPr lang="en-US" altLang="zh-CN" sz="1200" b="1">
                  <a:solidFill>
                    <a:schemeClr val="tx2"/>
                  </a:solidFill>
                </a:rPr>
                <a:t>hadronic phase</a:t>
              </a:r>
            </a:p>
            <a:p>
              <a:pPr eaLnBrk="1" hangingPunct="1"/>
              <a:r>
                <a:rPr lang="en-US" altLang="zh-CN" sz="1200" b="1">
                  <a:solidFill>
                    <a:schemeClr val="tx2"/>
                  </a:solidFill>
                </a:rPr>
                <a:t>and freeze-out</a:t>
              </a:r>
            </a:p>
          </p:txBody>
        </p:sp>
      </p:grpSp>
      <p:grpSp>
        <p:nvGrpSpPr>
          <p:cNvPr id="30724" name="Group 22"/>
          <p:cNvGrpSpPr>
            <a:grpSpLocks/>
          </p:cNvGrpSpPr>
          <p:nvPr/>
        </p:nvGrpSpPr>
        <p:grpSpPr bwMode="auto">
          <a:xfrm>
            <a:off x="381000" y="4398917"/>
            <a:ext cx="8458200" cy="1754187"/>
            <a:chOff x="304800" y="4114800"/>
            <a:chExt cx="8458200" cy="1754467"/>
          </a:xfrm>
        </p:grpSpPr>
        <p:sp>
          <p:nvSpPr>
            <p:cNvPr id="30725" name="TextBox 20"/>
            <p:cNvSpPr txBox="1">
              <a:spLocks noChangeArrowheads="1"/>
            </p:cNvSpPr>
            <p:nvPr/>
          </p:nvSpPr>
          <p:spPr bwMode="auto">
            <a:xfrm>
              <a:off x="304800" y="4114800"/>
              <a:ext cx="8458200" cy="1754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eaLnBrk="1" hangingPunct="1"/>
              <a:r>
                <a:rPr lang="en-US" sz="1800" dirty="0">
                  <a:solidFill>
                    <a:srgbClr val="FF0000"/>
                  </a:solidFill>
                </a:rPr>
                <a:t>Bulk Matter:</a:t>
              </a:r>
              <a:r>
                <a:rPr lang="en-US" sz="1800" dirty="0"/>
                <a:t>   </a:t>
              </a:r>
              <a:r>
                <a:rPr lang="en-US" sz="1800" dirty="0" err="1">
                  <a:solidFill>
                    <a:srgbClr val="000090"/>
                  </a:solidFill>
                </a:rPr>
                <a:t>Glb</a:t>
              </a:r>
              <a:r>
                <a:rPr lang="en-US" sz="1800" dirty="0">
                  <a:solidFill>
                    <a:srgbClr val="000090"/>
                  </a:solidFill>
                </a:rPr>
                <a:t>/KLN initial</a:t>
              </a:r>
              <a:r>
                <a:rPr lang="en-US" sz="1800" dirty="0"/>
                <a:t>   </a:t>
              </a:r>
              <a:r>
                <a:rPr lang="en-US" sz="1800" dirty="0">
                  <a:solidFill>
                    <a:srgbClr val="008000"/>
                  </a:solidFill>
                </a:rPr>
                <a:t>(2+1)-d viscous</a:t>
              </a:r>
              <a:r>
                <a:rPr lang="en-US" sz="1800" dirty="0"/>
                <a:t>    Cooper-Frye    </a:t>
              </a:r>
            </a:p>
            <a:p>
              <a:pPr eaLnBrk="1" hangingPunct="1"/>
              <a:r>
                <a:rPr lang="en-US" sz="1800" dirty="0"/>
                <a:t>                      </a:t>
              </a:r>
              <a:r>
                <a:rPr lang="en-US" sz="1800" dirty="0">
                  <a:solidFill>
                    <a:srgbClr val="000090"/>
                  </a:solidFill>
                </a:rPr>
                <a:t>condition   </a:t>
              </a:r>
              <a:r>
                <a:rPr lang="en-US" sz="1800" dirty="0"/>
                <a:t>         </a:t>
              </a:r>
              <a:r>
                <a:rPr lang="en-US" sz="1800" dirty="0">
                  <a:solidFill>
                    <a:srgbClr val="008000"/>
                  </a:solidFill>
                </a:rPr>
                <a:t>hydro (OSU)          </a:t>
              </a:r>
              <a:r>
                <a:rPr lang="en-US" sz="1800" dirty="0"/>
                <a:t>(OSU </a:t>
              </a:r>
              <a:r>
                <a:rPr lang="en-US" sz="1800" dirty="0" err="1"/>
                <a:t>iSS</a:t>
              </a:r>
              <a:r>
                <a:rPr lang="en-US" sz="1800" dirty="0"/>
                <a:t>)</a:t>
              </a:r>
            </a:p>
            <a:p>
              <a:pPr eaLnBrk="1" hangingPunct="1"/>
              <a:r>
                <a:rPr lang="en-US" sz="1800" dirty="0"/>
                <a:t>                                                         </a:t>
              </a:r>
              <a:r>
                <a:rPr lang="en-US" sz="1800" dirty="0">
                  <a:solidFill>
                    <a:srgbClr val="008000"/>
                  </a:solidFill>
                  <a:latin typeface="Wingdings" charset="0"/>
                  <a:cs typeface="Wingdings" charset="0"/>
                </a:rPr>
                <a:t> </a:t>
              </a:r>
              <a:r>
                <a:rPr lang="en-US" sz="1800" dirty="0"/>
                <a:t>                                                  </a:t>
              </a:r>
              <a:r>
                <a:rPr lang="en-US" sz="1800" dirty="0">
                  <a:solidFill>
                    <a:srgbClr val="FF0000"/>
                  </a:solidFill>
                </a:rPr>
                <a:t>UrQMD</a:t>
              </a:r>
            </a:p>
            <a:p>
              <a:pPr eaLnBrk="1" hangingPunct="1"/>
              <a:r>
                <a:rPr lang="en-US" sz="1800" dirty="0">
                  <a:solidFill>
                    <a:srgbClr val="FF0000"/>
                  </a:solidFill>
                </a:rPr>
                <a:t>Heavy Flavor:</a:t>
              </a:r>
              <a:r>
                <a:rPr lang="en-US" sz="1800" dirty="0"/>
                <a:t> </a:t>
              </a:r>
              <a:r>
                <a:rPr lang="en-US" sz="1800" dirty="0">
                  <a:solidFill>
                    <a:srgbClr val="000090"/>
                  </a:solidFill>
                </a:rPr>
                <a:t>Glauber for </a:t>
              </a:r>
              <a:r>
                <a:rPr lang="en-US" sz="1800" i="1" dirty="0" err="1">
                  <a:solidFill>
                    <a:srgbClr val="000090"/>
                  </a:solidFill>
                </a:rPr>
                <a:t>x</a:t>
              </a:r>
              <a:r>
                <a:rPr lang="en-US" sz="1800" dirty="0"/>
                <a:t>        </a:t>
              </a:r>
              <a:r>
                <a:rPr lang="en-US" sz="1800" dirty="0">
                  <a:solidFill>
                    <a:srgbClr val="008000"/>
                  </a:solidFill>
                </a:rPr>
                <a:t>Improved</a:t>
              </a:r>
              <a:r>
                <a:rPr lang="en-US" sz="1800" dirty="0"/>
                <a:t>         Hybrid model </a:t>
              </a:r>
            </a:p>
            <a:p>
              <a:pPr eaLnBrk="1" hangingPunct="1"/>
              <a:r>
                <a:rPr lang="en-US" sz="1800" dirty="0"/>
                <a:t>                     </a:t>
              </a:r>
              <a:r>
                <a:rPr lang="en-US" sz="1800" dirty="0" err="1">
                  <a:solidFill>
                    <a:srgbClr val="000090"/>
                  </a:solidFill>
                </a:rPr>
                <a:t>LOpQCD+CTEQ</a:t>
              </a:r>
              <a:r>
                <a:rPr lang="en-US" sz="1800" dirty="0"/>
                <a:t>    </a:t>
              </a:r>
              <a:r>
                <a:rPr lang="en-US" sz="1800" dirty="0">
                  <a:solidFill>
                    <a:srgbClr val="008000"/>
                  </a:solidFill>
                </a:rPr>
                <a:t>Langevin</a:t>
              </a:r>
              <a:r>
                <a:rPr lang="en-US" sz="1800" dirty="0"/>
                <a:t>          of </a:t>
              </a:r>
              <a:r>
                <a:rPr lang="en-US" sz="1800" dirty="0" err="1"/>
                <a:t>frag.+coal</a:t>
              </a:r>
              <a:r>
                <a:rPr lang="en-US" sz="1800" dirty="0"/>
                <a:t>.</a:t>
              </a:r>
            </a:p>
            <a:p>
              <a:pPr eaLnBrk="1" hangingPunct="1"/>
              <a:r>
                <a:rPr lang="en-US" sz="1800" dirty="0"/>
                <a:t>                       </a:t>
              </a:r>
              <a:r>
                <a:rPr lang="en-US" sz="1800" dirty="0">
                  <a:solidFill>
                    <a:srgbClr val="000090"/>
                  </a:solidFill>
                </a:rPr>
                <a:t>+EPS09 for </a:t>
              </a:r>
              <a:r>
                <a:rPr lang="en-US" sz="1800" i="1" dirty="0" err="1">
                  <a:solidFill>
                    <a:srgbClr val="000090"/>
                  </a:solidFill>
                </a:rPr>
                <a:t>p</a:t>
              </a:r>
              <a:r>
                <a:rPr lang="en-US" sz="1800" dirty="0">
                  <a:solidFill>
                    <a:srgbClr val="000090"/>
                  </a:solidFill>
                </a:rPr>
                <a:t>        </a:t>
              </a:r>
              <a:r>
                <a:rPr lang="en-US" sz="1800" dirty="0" err="1">
                  <a:solidFill>
                    <a:srgbClr val="008000"/>
                  </a:solidFill>
                </a:rPr>
                <a:t>col.+rad</a:t>
              </a:r>
              <a:r>
                <a:rPr lang="en-US" sz="1800" dirty="0">
                  <a:solidFill>
                    <a:srgbClr val="008000"/>
                  </a:solidFill>
                </a:rPr>
                <a:t>.</a:t>
              </a:r>
            </a:p>
          </p:txBody>
        </p:sp>
        <p:sp>
          <p:nvSpPr>
            <p:cNvPr id="30726" name="Right Brace 21"/>
            <p:cNvSpPr>
              <a:spLocks/>
            </p:cNvSpPr>
            <p:nvPr/>
          </p:nvSpPr>
          <p:spPr bwMode="auto">
            <a:xfrm>
              <a:off x="6781800" y="4495800"/>
              <a:ext cx="457200" cy="838200"/>
            </a:xfrm>
            <a:prstGeom prst="rightBrace">
              <a:avLst>
                <a:gd name="adj1" fmla="val 8335"/>
                <a:gd name="adj2" fmla="val 50000"/>
              </a:avLst>
            </a:prstGeom>
            <a:noFill/>
            <a:ln w="7620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260220" y="1167087"/>
            <a:ext cx="2810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( arXiv: 1505:01413 )</a:t>
            </a:r>
            <a:endParaRPr lang="en-US" sz="2400" b="1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3532102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9" descr="TEvolu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58763" y="1981200"/>
            <a:ext cx="5532437" cy="427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标题 1"/>
          <p:cNvSpPr>
            <a:spLocks noGrp="1"/>
          </p:cNvSpPr>
          <p:nvPr>
            <p:ph type="title"/>
          </p:nvPr>
        </p:nvSpPr>
        <p:spPr>
          <a:xfrm>
            <a:off x="76200" y="-152400"/>
            <a:ext cx="8991600" cy="1268413"/>
          </a:xfrm>
        </p:spPr>
        <p:txBody>
          <a:bodyPr/>
          <a:lstStyle/>
          <a:p>
            <a:pPr eaLnBrk="1" hangingPunct="1"/>
            <a:r>
              <a:rPr lang="en-US" altLang="zh-CN" sz="3600" b="1">
                <a:solidFill>
                  <a:srgbClr val="3366FF"/>
                </a:solidFill>
                <a:latin typeface="Calibri" charset="0"/>
                <a:ea typeface="宋体" charset="0"/>
                <a:cs typeface="宋体" charset="0"/>
              </a:rPr>
              <a:t>Check of Detail Balance</a:t>
            </a:r>
            <a:endParaRPr lang="zh-CN" altLang="en-US" sz="3600">
              <a:solidFill>
                <a:srgbClr val="3366FF"/>
              </a:solidFill>
              <a:latin typeface="Calibri" charset="0"/>
              <a:ea typeface="宋体" charset="0"/>
              <a:cs typeface="宋体" charset="0"/>
            </a:endParaRPr>
          </a:p>
        </p:txBody>
      </p:sp>
      <p:grpSp>
        <p:nvGrpSpPr>
          <p:cNvPr id="45060" name="Group 20"/>
          <p:cNvGrpSpPr>
            <a:grpSpLocks/>
          </p:cNvGrpSpPr>
          <p:nvPr/>
        </p:nvGrpSpPr>
        <p:grpSpPr bwMode="auto">
          <a:xfrm>
            <a:off x="457200" y="790575"/>
            <a:ext cx="7467600" cy="657225"/>
            <a:chOff x="381000" y="1524000"/>
            <a:chExt cx="7467600" cy="657225"/>
          </a:xfrm>
        </p:grpSpPr>
        <p:sp>
          <p:nvSpPr>
            <p:cNvPr id="45070" name="TextBox 5"/>
            <p:cNvSpPr txBox="1">
              <a:spLocks noChangeArrowheads="1"/>
            </p:cNvSpPr>
            <p:nvPr/>
          </p:nvSpPr>
          <p:spPr bwMode="auto">
            <a:xfrm>
              <a:off x="381000" y="1600200"/>
              <a:ext cx="43434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000090"/>
                  </a:solidFill>
                  <a:ea typeface="宋体" charset="0"/>
                  <a:cs typeface="宋体" charset="0"/>
                </a:rPr>
                <a:t>Modified Langevin Equation:</a:t>
              </a:r>
            </a:p>
          </p:txBody>
        </p:sp>
        <p:grpSp>
          <p:nvGrpSpPr>
            <p:cNvPr id="45071" name="Group 18"/>
            <p:cNvGrpSpPr>
              <a:grpSpLocks noChangeAspect="1"/>
            </p:cNvGrpSpPr>
            <p:nvPr/>
          </p:nvGrpSpPr>
          <p:grpSpPr bwMode="auto">
            <a:xfrm>
              <a:off x="4700589" y="1524000"/>
              <a:ext cx="3148013" cy="657225"/>
              <a:chOff x="4267200" y="2971800"/>
              <a:chExt cx="3238500" cy="675640"/>
            </a:xfrm>
          </p:grpSpPr>
          <p:pic>
            <p:nvPicPr>
              <p:cNvPr id="45072" name="Picture 14" descr="latex-image-1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7200" y="2971800"/>
                <a:ext cx="693420" cy="675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5073" name="Picture 15" descr="latex-image-1.pd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5400" y="3105150"/>
                <a:ext cx="1786890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5074" name="Picture 16" descr="latex-image-1.pd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49440" y="3200400"/>
                <a:ext cx="213360" cy="222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5075" name="Picture 17" descr="latex-image-1.pdf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9000" y="3124200"/>
                <a:ext cx="266700" cy="4089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5061" name="Group 21"/>
          <p:cNvGrpSpPr>
            <a:grpSpLocks/>
          </p:cNvGrpSpPr>
          <p:nvPr/>
        </p:nvGrpSpPr>
        <p:grpSpPr bwMode="auto">
          <a:xfrm>
            <a:off x="533400" y="1892300"/>
            <a:ext cx="5410200" cy="546100"/>
            <a:chOff x="2627313" y="2689225"/>
            <a:chExt cx="5553075" cy="546100"/>
          </a:xfrm>
        </p:grpSpPr>
        <p:pic>
          <p:nvPicPr>
            <p:cNvPr id="45068" name="Picture 23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313" y="2689225"/>
              <a:ext cx="1774825" cy="546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069" name="Picture 24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7900" y="2781300"/>
              <a:ext cx="3392488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5062" name="Picture 1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258763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3" name="TextBox 18"/>
          <p:cNvSpPr txBox="1">
            <a:spLocks noChangeArrowheads="1"/>
          </p:cNvSpPr>
          <p:nvPr/>
        </p:nvSpPr>
        <p:spPr bwMode="auto">
          <a:xfrm>
            <a:off x="457200" y="1371600"/>
            <a:ext cx="800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/>
            <a:r>
              <a:rPr lang="en-US" altLang="zh-CN"/>
              <a:t>    </a:t>
            </a:r>
            <a:r>
              <a:rPr lang="en-US" altLang="zh-CN">
                <a:solidFill>
                  <a:srgbClr val="FF0000"/>
                </a:solidFill>
              </a:rPr>
              <a:t>Gluon radiation only, may break the detail balance</a:t>
            </a:r>
          </a:p>
        </p:txBody>
      </p:sp>
      <p:sp>
        <p:nvSpPr>
          <p:cNvPr id="45064" name="TextBox 19"/>
          <p:cNvSpPr txBox="1">
            <a:spLocks noChangeArrowheads="1"/>
          </p:cNvSpPr>
          <p:nvPr/>
        </p:nvSpPr>
        <p:spPr bwMode="auto">
          <a:xfrm>
            <a:off x="5410200" y="2527300"/>
            <a:ext cx="358140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-4572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SzPct val="150000"/>
            </a:pPr>
            <a:r>
              <a:rPr lang="en-US" altLang="zh-CN">
                <a:solidFill>
                  <a:srgbClr val="000090"/>
                </a:solidFill>
              </a:rPr>
              <a:t>Cut off gluon radiation at low energies where collisional energy loss dominates and detail balance is preserved.</a:t>
            </a:r>
          </a:p>
          <a:p>
            <a:pPr eaLnBrk="1" hangingPunct="1">
              <a:buSzPct val="150000"/>
            </a:pPr>
            <a:endParaRPr lang="en-US" altLang="zh-CN" sz="1200"/>
          </a:p>
          <a:p>
            <a:pPr eaLnBrk="1" hangingPunct="1">
              <a:buSzPct val="150000"/>
            </a:pPr>
            <a:r>
              <a:rPr lang="en-US" altLang="zh-CN">
                <a:solidFill>
                  <a:srgbClr val="008000"/>
                </a:solidFill>
              </a:rPr>
              <a:t>Large enough cut reproduces charm quark  thermalization behavior.</a:t>
            </a:r>
          </a:p>
        </p:txBody>
      </p:sp>
      <p:grpSp>
        <p:nvGrpSpPr>
          <p:cNvPr id="45065" name="Group 23"/>
          <p:cNvGrpSpPr>
            <a:grpSpLocks/>
          </p:cNvGrpSpPr>
          <p:nvPr/>
        </p:nvGrpSpPr>
        <p:grpSpPr bwMode="auto">
          <a:xfrm>
            <a:off x="685800" y="5943600"/>
            <a:ext cx="8229600" cy="830263"/>
            <a:chOff x="685801" y="5943600"/>
            <a:chExt cx="8229600" cy="830997"/>
          </a:xfrm>
        </p:grpSpPr>
        <p:sp>
          <p:nvSpPr>
            <p:cNvPr id="45066" name="TextBox 21"/>
            <p:cNvSpPr txBox="1">
              <a:spLocks noChangeArrowheads="1"/>
            </p:cNvSpPr>
            <p:nvPr/>
          </p:nvSpPr>
          <p:spPr bwMode="auto">
            <a:xfrm>
              <a:off x="685801" y="5943600"/>
              <a:ext cx="822960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N W3" charset="0"/>
                  <a:cs typeface="ヒラギノ角ゴ ProN W3" charset="0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FF0000"/>
                  </a:solidFill>
                </a:rPr>
                <a:t>More rigorous solution: include gluon absorption term into  the higher-twist formalism directly and recalculate     term.</a:t>
              </a:r>
            </a:p>
          </p:txBody>
        </p:sp>
        <p:pic>
          <p:nvPicPr>
            <p:cNvPr id="45067" name="Picture 17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3800" y="6324600"/>
              <a:ext cx="259248" cy="397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8822091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49275" y="-74170"/>
            <a:ext cx="8042275" cy="870420"/>
          </a:xfrm>
        </p:spPr>
        <p:txBody>
          <a:bodyPr/>
          <a:lstStyle/>
          <a:p>
            <a:r>
              <a:rPr lang="en-US" sz="3000" dirty="0" smtClean="0"/>
              <a:t>Heavy Quark Transport in QGP</a:t>
            </a:r>
            <a:endParaRPr lang="en-US" sz="3000" dirty="0"/>
          </a:p>
        </p:txBody>
      </p:sp>
      <p:grpSp>
        <p:nvGrpSpPr>
          <p:cNvPr id="2" name="Group 18"/>
          <p:cNvGrpSpPr/>
          <p:nvPr/>
        </p:nvGrpSpPr>
        <p:grpSpPr>
          <a:xfrm>
            <a:off x="535223" y="673504"/>
            <a:ext cx="7311278" cy="1775126"/>
            <a:chOff x="535223" y="893716"/>
            <a:chExt cx="7311278" cy="1775126"/>
          </a:xfrm>
        </p:grpSpPr>
        <p:sp>
          <p:nvSpPr>
            <p:cNvPr id="5" name="TextBox 4"/>
            <p:cNvSpPr txBox="1"/>
            <p:nvPr/>
          </p:nvSpPr>
          <p:spPr>
            <a:xfrm>
              <a:off x="535223" y="893716"/>
              <a:ext cx="64754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0090"/>
                  </a:solidFill>
                </a:rPr>
                <a:t>Assume </a:t>
              </a:r>
              <a:r>
                <a:rPr lang="en-US" sz="2400" b="1" i="1" dirty="0" smtClean="0">
                  <a:solidFill>
                    <a:srgbClr val="000090"/>
                  </a:solidFill>
                </a:rPr>
                <a:t>small momentum change</a:t>
              </a:r>
              <a:r>
                <a:rPr lang="en-US" sz="2400" dirty="0" smtClean="0">
                  <a:solidFill>
                    <a:srgbClr val="000090"/>
                  </a:solidFill>
                </a:rPr>
                <a:t> of heavy quark:</a:t>
              </a:r>
              <a:endParaRPr lang="en-US" sz="2400" dirty="0">
                <a:solidFill>
                  <a:srgbClr val="000090"/>
                </a:solidFill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66391" y="982557"/>
              <a:ext cx="880110" cy="314325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6296" y="1383602"/>
              <a:ext cx="5839460" cy="1285240"/>
            </a:xfrm>
            <a:prstGeom prst="rect">
              <a:avLst/>
            </a:prstGeom>
          </p:spPr>
        </p:pic>
      </p:grpSp>
      <p:grpSp>
        <p:nvGrpSpPr>
          <p:cNvPr id="3" name="Group 19"/>
          <p:cNvGrpSpPr/>
          <p:nvPr/>
        </p:nvGrpSpPr>
        <p:grpSpPr>
          <a:xfrm>
            <a:off x="549275" y="2406393"/>
            <a:ext cx="7168727" cy="1820829"/>
            <a:chOff x="549275" y="2734396"/>
            <a:chExt cx="7168727" cy="1820829"/>
          </a:xfrm>
        </p:grpSpPr>
        <p:sp>
          <p:nvSpPr>
            <p:cNvPr id="8" name="TextBox 7"/>
            <p:cNvSpPr txBox="1"/>
            <p:nvPr/>
          </p:nvSpPr>
          <p:spPr>
            <a:xfrm>
              <a:off x="549275" y="2734396"/>
              <a:ext cx="32030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8000"/>
                  </a:solidFill>
                </a:rPr>
                <a:t>Fokker-Planck equation:</a:t>
              </a:r>
              <a:endParaRPr lang="en-US" sz="2400" dirty="0">
                <a:solidFill>
                  <a:srgbClr val="008000"/>
                </a:solidFill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3407" y="3290135"/>
              <a:ext cx="6062980" cy="61468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54667" y="3996425"/>
              <a:ext cx="6363335" cy="558800"/>
            </a:xfrm>
            <a:prstGeom prst="rect">
              <a:avLst/>
            </a:prstGeom>
          </p:spPr>
        </p:pic>
      </p:grpSp>
      <p:grpSp>
        <p:nvGrpSpPr>
          <p:cNvPr id="6" name="Group 44"/>
          <p:cNvGrpSpPr/>
          <p:nvPr/>
        </p:nvGrpSpPr>
        <p:grpSpPr>
          <a:xfrm>
            <a:off x="549275" y="4183709"/>
            <a:ext cx="8042275" cy="2058216"/>
            <a:chOff x="549275" y="4496749"/>
            <a:chExt cx="8042275" cy="2058216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2941" y="5434661"/>
              <a:ext cx="3261995" cy="94297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49275" y="4496749"/>
              <a:ext cx="804227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</a:rPr>
                <a:t>Langevin equation – stochastic (</a:t>
              </a:r>
              <a:r>
                <a:rPr lang="en-US" sz="2400" b="1" i="1" dirty="0" smtClean="0">
                  <a:solidFill>
                    <a:srgbClr val="660066"/>
                  </a:solidFill>
                </a:rPr>
                <a:t>multiple scattering limit</a:t>
              </a:r>
              <a:r>
                <a:rPr lang="en-US" sz="2400" dirty="0" smtClean="0">
                  <a:solidFill>
                    <a:srgbClr val="660066"/>
                  </a:solidFill>
                </a:rPr>
                <a:t>) realization of Fokker-Planck equation:</a:t>
              </a:r>
              <a:endParaRPr lang="en-US" sz="2400" dirty="0">
                <a:solidFill>
                  <a:srgbClr val="660066"/>
                </a:solidFill>
              </a:endParaRPr>
            </a:p>
          </p:txBody>
        </p:sp>
        <p:grpSp>
          <p:nvGrpSpPr>
            <p:cNvPr id="7" name="Group 29"/>
            <p:cNvGrpSpPr/>
            <p:nvPr/>
          </p:nvGrpSpPr>
          <p:grpSpPr>
            <a:xfrm>
              <a:off x="4170752" y="5346560"/>
              <a:ext cx="4317316" cy="1208405"/>
              <a:chOff x="4471789" y="5346560"/>
              <a:chExt cx="4317316" cy="1208405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58760" y="5346560"/>
                <a:ext cx="4030345" cy="1208405"/>
              </a:xfrm>
              <a:prstGeom prst="rect">
                <a:avLst/>
              </a:prstGeom>
            </p:spPr>
          </p:pic>
          <p:sp>
            <p:nvSpPr>
              <p:cNvPr id="25" name="Left Brace 24"/>
              <p:cNvSpPr/>
              <p:nvPr/>
            </p:nvSpPr>
            <p:spPr>
              <a:xfrm>
                <a:off x="4471789" y="5550370"/>
                <a:ext cx="179117" cy="836673"/>
              </a:xfrm>
              <a:prstGeom prst="leftBrace">
                <a:avLst/>
              </a:prstGeom>
              <a:ln w="28575" cmpd="sng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</p:grpSp>
      </p:grpSp>
      <p:grpSp>
        <p:nvGrpSpPr>
          <p:cNvPr id="9" name="Group 43"/>
          <p:cNvGrpSpPr/>
          <p:nvPr/>
        </p:nvGrpSpPr>
        <p:grpSpPr>
          <a:xfrm>
            <a:off x="2281255" y="5046828"/>
            <a:ext cx="1876220" cy="1084669"/>
            <a:chOff x="2281255" y="5368812"/>
            <a:chExt cx="1876220" cy="1084669"/>
          </a:xfrm>
        </p:grpSpPr>
        <p:sp>
          <p:nvSpPr>
            <p:cNvPr id="34" name="Up Arrow Callout 33"/>
            <p:cNvSpPr/>
            <p:nvPr/>
          </p:nvSpPr>
          <p:spPr>
            <a:xfrm>
              <a:off x="2972731" y="5730522"/>
              <a:ext cx="1071229" cy="722959"/>
            </a:xfrm>
            <a:prstGeom prst="upArrowCallout">
              <a:avLst/>
            </a:prstGeom>
            <a:solidFill>
              <a:srgbClr val="660066">
                <a:alpha val="0"/>
              </a:srgbClr>
            </a:solidFill>
            <a:ln w="28575" cmpd="sng"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76200" cmpd="sng">
                  <a:solidFill>
                    <a:srgbClr val="FF0000"/>
                  </a:solidFill>
                </a:ln>
                <a:solidFill>
                  <a:schemeClr val="bg1"/>
                </a:solidFill>
              </a:endParaRPr>
            </a:p>
          </p:txBody>
        </p:sp>
        <p:grpSp>
          <p:nvGrpSpPr>
            <p:cNvPr id="11" name="Group 41"/>
            <p:cNvGrpSpPr/>
            <p:nvPr/>
          </p:nvGrpSpPr>
          <p:grpSpPr>
            <a:xfrm>
              <a:off x="2281255" y="5368812"/>
              <a:ext cx="1876220" cy="369332"/>
              <a:chOff x="2281255" y="5370597"/>
              <a:chExt cx="1876220" cy="369332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752345" y="5472289"/>
                <a:ext cx="405130" cy="230505"/>
              </a:xfrm>
              <a:prstGeom prst="rect">
                <a:avLst/>
              </a:prstGeom>
            </p:spPr>
          </p:pic>
          <p:sp>
            <p:nvSpPr>
              <p:cNvPr id="40" name="TextBox 39"/>
              <p:cNvSpPr txBox="1"/>
              <p:nvPr/>
            </p:nvSpPr>
            <p:spPr>
              <a:xfrm>
                <a:off x="2281255" y="5370597"/>
                <a:ext cx="1461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660066"/>
                    </a:solidFill>
                  </a:rPr>
                  <a:t>r</a:t>
                </a:r>
                <a:r>
                  <a:rPr lang="en-US" dirty="0" smtClean="0">
                    <a:solidFill>
                      <a:srgbClr val="660066"/>
                    </a:solidFill>
                  </a:rPr>
                  <a:t>andom force</a:t>
                </a:r>
                <a:endParaRPr lang="en-US" dirty="0">
                  <a:solidFill>
                    <a:srgbClr val="660066"/>
                  </a:solidFill>
                </a:endParaRPr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549275" y="6213934"/>
            <a:ext cx="7963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Note: Simplifications are only valid for collisional energy loss.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6562937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69915"/>
            <a:ext cx="8042275" cy="870420"/>
          </a:xfrm>
        </p:spPr>
        <p:txBody>
          <a:bodyPr/>
          <a:lstStyle/>
          <a:p>
            <a:r>
              <a:rPr lang="en-US" sz="3000" dirty="0" smtClean="0"/>
              <a:t>Heavy Quark Transport in QGP</a:t>
            </a:r>
            <a:endParaRPr lang="en-US" sz="3000" dirty="0"/>
          </a:p>
        </p:txBody>
      </p:sp>
      <p:grpSp>
        <p:nvGrpSpPr>
          <p:cNvPr id="3" name="Group 24"/>
          <p:cNvGrpSpPr/>
          <p:nvPr/>
        </p:nvGrpSpPr>
        <p:grpSpPr>
          <a:xfrm>
            <a:off x="667926" y="884301"/>
            <a:ext cx="7992983" cy="2316099"/>
            <a:chOff x="667926" y="884301"/>
            <a:chExt cx="7992983" cy="2316099"/>
          </a:xfrm>
        </p:grpSpPr>
        <p:sp>
          <p:nvSpPr>
            <p:cNvPr id="10" name="TextBox 9"/>
            <p:cNvSpPr txBox="1"/>
            <p:nvPr/>
          </p:nvSpPr>
          <p:spPr>
            <a:xfrm>
              <a:off x="4745667" y="2078335"/>
              <a:ext cx="3915242" cy="461665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transition rate from </a:t>
              </a:r>
              <a:r>
                <a:rPr lang="en-US" sz="2400" i="1" dirty="0" smtClean="0">
                  <a:solidFill>
                    <a:srgbClr val="FF0000"/>
                  </a:solidFill>
                </a:rPr>
                <a:t>p</a:t>
              </a:r>
              <a:r>
                <a:rPr lang="en-US" sz="2400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sz="2400" dirty="0" smtClean="0">
                  <a:solidFill>
                    <a:srgbClr val="FF0000"/>
                  </a:solidFill>
                </a:rPr>
                <a:t> to </a:t>
              </a:r>
              <a:r>
                <a:rPr lang="en-US" sz="2400" i="1" dirty="0" smtClean="0">
                  <a:solidFill>
                    <a:srgbClr val="FF0000"/>
                  </a:solidFill>
                </a:rPr>
                <a:t>p</a:t>
              </a:r>
              <a:r>
                <a:rPr lang="en-US" sz="2400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sz="2400" dirty="0" smtClean="0">
                  <a:solidFill>
                    <a:srgbClr val="FF0000"/>
                  </a:solidFill>
                </a:rPr>
                <a:t>-</a:t>
              </a:r>
              <a:r>
                <a:rPr lang="en-US" sz="2400" i="1" dirty="0" smtClean="0">
                  <a:solidFill>
                    <a:srgbClr val="FF0000"/>
                  </a:solidFill>
                </a:rPr>
                <a:t>k</a:t>
              </a:r>
              <a:endParaRPr lang="en-US" sz="2400" i="1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67926" y="2045765"/>
              <a:ext cx="24997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8000"/>
                  </a:solidFill>
                </a:rPr>
                <a:t>The collision term:</a:t>
              </a:r>
              <a:endParaRPr lang="en-US" sz="2400" dirty="0">
                <a:solidFill>
                  <a:srgbClr val="00800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67926" y="884301"/>
              <a:ext cx="61364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0090"/>
                  </a:solidFill>
                </a:rPr>
                <a:t>Boltzmann equation for parton “1” distribution: </a:t>
              </a:r>
              <a:endParaRPr lang="en-US" sz="2400" dirty="0">
                <a:solidFill>
                  <a:srgbClr val="000090"/>
                </a:solidFill>
              </a:endParaRPr>
            </a:p>
          </p:txBody>
        </p:sp>
        <p:pic>
          <p:nvPicPr>
            <p:cNvPr id="18" name="Picture 17" descr="latex-image-1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2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2224160" y="1479550"/>
              <a:ext cx="3343275" cy="305435"/>
            </a:xfrm>
            <a:prstGeom prst="rect">
              <a:avLst/>
            </a:prstGeom>
          </p:spPr>
        </p:pic>
        <p:pic>
          <p:nvPicPr>
            <p:cNvPr id="19" name="Picture 18" descr="latex-image-1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4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777875" y="2540000"/>
              <a:ext cx="7214870" cy="660400"/>
            </a:xfrm>
            <a:prstGeom prst="rect">
              <a:avLst/>
            </a:prstGeom>
          </p:spPr>
        </p:pic>
      </p:grpSp>
      <p:grpSp>
        <p:nvGrpSpPr>
          <p:cNvPr id="4" name="Group 25"/>
          <p:cNvGrpSpPr/>
          <p:nvPr/>
        </p:nvGrpSpPr>
        <p:grpSpPr>
          <a:xfrm>
            <a:off x="663575" y="3375967"/>
            <a:ext cx="8101329" cy="3177233"/>
            <a:chOff x="663575" y="3375967"/>
            <a:chExt cx="8101329" cy="3177233"/>
          </a:xfrm>
        </p:grpSpPr>
        <p:sp>
          <p:nvSpPr>
            <p:cNvPr id="20" name="TextBox 19"/>
            <p:cNvSpPr txBox="1"/>
            <p:nvPr/>
          </p:nvSpPr>
          <p:spPr>
            <a:xfrm>
              <a:off x="663575" y="3375967"/>
              <a:ext cx="48657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3366FF"/>
                  </a:solidFill>
                </a:rPr>
                <a:t>Elastic Scattering (2-&gt;2 process) </a:t>
              </a:r>
              <a:endParaRPr lang="en-US" sz="2800" b="1" dirty="0">
                <a:solidFill>
                  <a:srgbClr val="3366FF"/>
                </a:solidFill>
              </a:endParaRPr>
            </a:p>
          </p:txBody>
        </p:sp>
        <p:pic>
          <p:nvPicPr>
            <p:cNvPr id="21" name="Picture 20" descr="latex-image-1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6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893444" y="4095751"/>
              <a:ext cx="3398520" cy="632460"/>
            </a:xfrm>
            <a:prstGeom prst="rect">
              <a:avLst/>
            </a:prstGeom>
          </p:spPr>
        </p:pic>
        <p:pic>
          <p:nvPicPr>
            <p:cNvPr id="22" name="Picture 21" descr="latex-image-1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8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9"/>
                <a:stretch>
                  <a:fillRect/>
                </a:stretch>
              </p:blipFill>
            </mc:Fallback>
          </mc:AlternateContent>
          <p:spPr>
            <a:xfrm>
              <a:off x="893444" y="4855209"/>
              <a:ext cx="7871460" cy="112014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3649131" y="6091535"/>
              <a:ext cx="4609405" cy="461665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microscopic cross section of 12-&gt;34 </a:t>
              </a:r>
              <a:endParaRPr lang="en-US" sz="2400" i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04454058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49275" y="40130"/>
            <a:ext cx="8042275" cy="870420"/>
          </a:xfrm>
        </p:spPr>
        <p:txBody>
          <a:bodyPr/>
          <a:lstStyle/>
          <a:p>
            <a:r>
              <a:rPr lang="en-US" sz="3000" dirty="0" smtClean="0"/>
              <a:t>Heavy Quark Transport in QGP</a:t>
            </a:r>
            <a:endParaRPr lang="en-US" sz="3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535223" y="914804"/>
            <a:ext cx="7311278" cy="1775126"/>
            <a:chOff x="535223" y="893716"/>
            <a:chExt cx="7311278" cy="1775126"/>
          </a:xfrm>
        </p:grpSpPr>
        <p:sp>
          <p:nvSpPr>
            <p:cNvPr id="5" name="TextBox 4"/>
            <p:cNvSpPr txBox="1"/>
            <p:nvPr/>
          </p:nvSpPr>
          <p:spPr>
            <a:xfrm>
              <a:off x="535223" y="893716"/>
              <a:ext cx="64754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0090"/>
                  </a:solidFill>
                </a:rPr>
                <a:t>Assume </a:t>
              </a:r>
              <a:r>
                <a:rPr lang="en-US" sz="2400" b="1" i="1" dirty="0" smtClean="0">
                  <a:solidFill>
                    <a:srgbClr val="000090"/>
                  </a:solidFill>
                </a:rPr>
                <a:t>small momentum change</a:t>
              </a:r>
              <a:r>
                <a:rPr lang="en-US" sz="2400" dirty="0" smtClean="0">
                  <a:solidFill>
                    <a:srgbClr val="000090"/>
                  </a:solidFill>
                </a:rPr>
                <a:t> of heavy quark:</a:t>
              </a:r>
              <a:endParaRPr lang="en-US" sz="2400" dirty="0">
                <a:solidFill>
                  <a:srgbClr val="000090"/>
                </a:solidFill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66391" y="982557"/>
              <a:ext cx="880110" cy="314325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6296" y="1383602"/>
              <a:ext cx="5839460" cy="1285240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549275" y="2787993"/>
            <a:ext cx="7047112" cy="1170419"/>
            <a:chOff x="549275" y="2734396"/>
            <a:chExt cx="7047112" cy="1170419"/>
          </a:xfrm>
        </p:grpSpPr>
        <p:sp>
          <p:nvSpPr>
            <p:cNvPr id="8" name="TextBox 7"/>
            <p:cNvSpPr txBox="1"/>
            <p:nvPr/>
          </p:nvSpPr>
          <p:spPr>
            <a:xfrm>
              <a:off x="549275" y="2734396"/>
              <a:ext cx="32030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8000"/>
                  </a:solidFill>
                </a:rPr>
                <a:t>Fokker-Planck equation:</a:t>
              </a:r>
              <a:endParaRPr lang="en-US" sz="2400" dirty="0">
                <a:solidFill>
                  <a:srgbClr val="008000"/>
                </a:solidFill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3407" y="3290135"/>
              <a:ext cx="6062980" cy="614680"/>
            </a:xfrm>
            <a:prstGeom prst="rect">
              <a:avLst/>
            </a:prstGeom>
          </p:spPr>
        </p:pic>
      </p:grpSp>
      <p:grpSp>
        <p:nvGrpSpPr>
          <p:cNvPr id="45" name="Group 44"/>
          <p:cNvGrpSpPr/>
          <p:nvPr/>
        </p:nvGrpSpPr>
        <p:grpSpPr>
          <a:xfrm>
            <a:off x="549275" y="4069409"/>
            <a:ext cx="8042275" cy="1880887"/>
            <a:chOff x="549275" y="4496749"/>
            <a:chExt cx="8042275" cy="1880887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50531" y="5434661"/>
              <a:ext cx="3261995" cy="94297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49275" y="4496749"/>
              <a:ext cx="804227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</a:rPr>
                <a:t>Langevin equation – stochastic (</a:t>
              </a:r>
              <a:r>
                <a:rPr lang="en-US" sz="2400" b="1" i="1" dirty="0" smtClean="0">
                  <a:solidFill>
                    <a:srgbClr val="660066"/>
                  </a:solidFill>
                </a:rPr>
                <a:t>multiple scattering limit</a:t>
              </a:r>
              <a:r>
                <a:rPr lang="en-US" sz="2400" dirty="0" smtClean="0">
                  <a:solidFill>
                    <a:srgbClr val="660066"/>
                  </a:solidFill>
                </a:rPr>
                <a:t>) realization of Fokker-Planck equation:</a:t>
              </a:r>
              <a:endParaRPr lang="en-US" sz="2400" dirty="0">
                <a:solidFill>
                  <a:srgbClr val="660066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694255" y="4925806"/>
            <a:ext cx="1876220" cy="1084669"/>
            <a:chOff x="2281255" y="5368812"/>
            <a:chExt cx="1876220" cy="1084669"/>
          </a:xfrm>
        </p:grpSpPr>
        <p:sp>
          <p:nvSpPr>
            <p:cNvPr id="34" name="Up Arrow Callout 33"/>
            <p:cNvSpPr/>
            <p:nvPr/>
          </p:nvSpPr>
          <p:spPr>
            <a:xfrm>
              <a:off x="2972731" y="5730522"/>
              <a:ext cx="1071229" cy="722959"/>
            </a:xfrm>
            <a:prstGeom prst="upArrowCallout">
              <a:avLst/>
            </a:prstGeom>
            <a:solidFill>
              <a:srgbClr val="660066">
                <a:alpha val="0"/>
              </a:srgbClr>
            </a:solidFill>
            <a:ln w="28575" cmpd="sng"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76200" cmpd="sng">
                  <a:solidFill>
                    <a:srgbClr val="FF0000"/>
                  </a:solidFill>
                </a:ln>
                <a:solidFill>
                  <a:schemeClr val="bg1"/>
                </a:solidFill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2281255" y="5368812"/>
              <a:ext cx="1876220" cy="369332"/>
              <a:chOff x="2281255" y="5370597"/>
              <a:chExt cx="1876220" cy="369332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52345" y="5472289"/>
                <a:ext cx="405130" cy="230505"/>
              </a:xfrm>
              <a:prstGeom prst="rect">
                <a:avLst/>
              </a:prstGeom>
            </p:spPr>
          </p:pic>
          <p:sp>
            <p:nvSpPr>
              <p:cNvPr id="40" name="TextBox 39"/>
              <p:cNvSpPr txBox="1"/>
              <p:nvPr/>
            </p:nvSpPr>
            <p:spPr>
              <a:xfrm>
                <a:off x="2281255" y="5370597"/>
                <a:ext cx="1461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660066"/>
                    </a:solidFill>
                  </a:rPr>
                  <a:t>r</a:t>
                </a:r>
                <a:r>
                  <a:rPr lang="en-US" dirty="0" smtClean="0">
                    <a:solidFill>
                      <a:srgbClr val="660066"/>
                    </a:solidFill>
                  </a:rPr>
                  <a:t>andom force</a:t>
                </a:r>
                <a:endParaRPr lang="en-US" dirty="0">
                  <a:solidFill>
                    <a:srgbClr val="660066"/>
                  </a:solidFill>
                </a:endParaRPr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549275" y="6112334"/>
            <a:ext cx="7801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Simplifications are only valid for collisional energy loss of HQ.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6562937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49275" y="181802"/>
            <a:ext cx="8042275" cy="870420"/>
          </a:xfrm>
        </p:spPr>
        <p:txBody>
          <a:bodyPr/>
          <a:lstStyle/>
          <a:p>
            <a:r>
              <a:rPr lang="en-US" sz="3000" dirty="0" smtClean="0"/>
              <a:t>Implementation of Collisional Energy Loss</a:t>
            </a:r>
            <a:endParaRPr lang="en-US" sz="30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799573" y="1628033"/>
            <a:ext cx="7473599" cy="1539240"/>
            <a:chOff x="799573" y="1221633"/>
            <a:chExt cx="7473599" cy="1539240"/>
          </a:xfrm>
        </p:grpSpPr>
        <p:pic>
          <p:nvPicPr>
            <p:cNvPr id="3" name="Picture 2" descr="qq-qq-pQCD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799573" y="1249446"/>
              <a:ext cx="1196340" cy="1424940"/>
            </a:xfrm>
            <a:prstGeom prst="rect">
              <a:avLst/>
            </a:prstGeom>
          </p:spPr>
        </p:pic>
        <p:pic>
          <p:nvPicPr>
            <p:cNvPr id="5" name="Picture 4" descr="gq-gq-ggg-pQCD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2599304" y="1221633"/>
              <a:ext cx="1203960" cy="1539240"/>
            </a:xfrm>
            <a:prstGeom prst="rect">
              <a:avLst/>
            </a:prstGeom>
          </p:spPr>
        </p:pic>
        <p:pic>
          <p:nvPicPr>
            <p:cNvPr id="6" name="Picture 5" descr="gq-gq-pQCD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4490799" y="1370100"/>
              <a:ext cx="1607820" cy="1211580"/>
            </a:xfrm>
            <a:prstGeom prst="rect">
              <a:avLst/>
            </a:prstGeom>
          </p:spPr>
        </p:pic>
        <p:pic>
          <p:nvPicPr>
            <p:cNvPr id="7" name="Picture 6" descr="gq-gq-ex-pQCD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6665352" y="1397911"/>
              <a:ext cx="1607820" cy="1211580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427375" y="988713"/>
            <a:ext cx="2855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sz="2400" b="1" dirty="0" smtClean="0">
                <a:solidFill>
                  <a:srgbClr val="008000"/>
                </a:solidFill>
              </a:rPr>
              <a:t>Boltzmann Transport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0968" y="3183748"/>
            <a:ext cx="8359661" cy="2236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>
              <a:spcBef>
                <a:spcPts val="1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Calculate </a:t>
            </a:r>
            <a:r>
              <a:rPr lang="en-US" sz="2400" i="1" dirty="0" err="1" smtClean="0">
                <a:solidFill>
                  <a:srgbClr val="000090"/>
                </a:solidFill>
              </a:rPr>
              <a:t>C</a:t>
            </a:r>
            <a:r>
              <a:rPr lang="en-US" sz="2400" dirty="0" err="1" smtClean="0">
                <a:solidFill>
                  <a:srgbClr val="000090"/>
                </a:solidFill>
              </a:rPr>
              <a:t>[</a:t>
            </a:r>
            <a:r>
              <a:rPr lang="en-US" sz="2400" i="1" dirty="0" err="1" smtClean="0">
                <a:solidFill>
                  <a:srgbClr val="000090"/>
                </a:solidFill>
              </a:rPr>
              <a:t>f</a:t>
            </a:r>
            <a:r>
              <a:rPr lang="en-US" sz="2400" i="1" baseline="-25000" dirty="0" err="1" smtClean="0">
                <a:solidFill>
                  <a:srgbClr val="000090"/>
                </a:solidFill>
              </a:rPr>
              <a:t>Q</a:t>
            </a:r>
            <a:r>
              <a:rPr lang="en-US" sz="2400" dirty="0" smtClean="0">
                <a:solidFill>
                  <a:srgbClr val="000090"/>
                </a:solidFill>
              </a:rPr>
              <a:t>] with LO diagrams for heavy quark scatterings with light quarks and gluons</a:t>
            </a:r>
          </a:p>
          <a:p>
            <a:pPr marL="182880" indent="-182880">
              <a:spcBef>
                <a:spcPts val="1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Dominant contribution from the </a:t>
            </a:r>
            <a:r>
              <a:rPr lang="en-US" sz="2400" i="1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-channel</a:t>
            </a:r>
          </a:p>
          <a:p>
            <a:pPr marL="182880" indent="-182880">
              <a:spcBef>
                <a:spcPts val="100"/>
              </a:spcBef>
              <a:buFont typeface="Arial"/>
              <a:buChar char="•"/>
            </a:pPr>
            <a:r>
              <a:rPr lang="en-US" sz="2400" dirty="0" smtClean="0"/>
              <a:t>Regulate IR singularity by </a:t>
            </a:r>
            <a:r>
              <a:rPr lang="en-US" sz="2400" i="1" dirty="0" err="1" smtClean="0">
                <a:solidFill>
                  <a:srgbClr val="000090"/>
                </a:solidFill>
              </a:rPr>
              <a:t>m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D</a:t>
            </a:r>
            <a:r>
              <a:rPr lang="en-US" sz="2400" dirty="0" smtClean="0"/>
              <a:t>:</a:t>
            </a:r>
          </a:p>
          <a:p>
            <a:pPr marL="182880" indent="-182880">
              <a:spcBef>
                <a:spcPts val="100"/>
              </a:spcBef>
              <a:buFont typeface="Arial"/>
              <a:buChar char="•"/>
            </a:pPr>
            <a:endParaRPr lang="en-US" sz="2000" dirty="0" smtClean="0"/>
          </a:p>
          <a:p>
            <a:pPr marL="182880" indent="-182880">
              <a:spcBef>
                <a:spcPts val="100"/>
              </a:spcBef>
              <a:buFont typeface="Arial"/>
              <a:buChar char="•"/>
            </a:pPr>
            <a:endParaRPr lang="en-US" sz="2000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490875" y="5598993"/>
            <a:ext cx="8164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[ P. B. Gossiaux and J. </a:t>
            </a:r>
            <a:r>
              <a:rPr lang="en-US" dirty="0" err="1" smtClean="0"/>
              <a:t>Aichelin</a:t>
            </a:r>
            <a:r>
              <a:rPr lang="en-US" dirty="0" smtClean="0"/>
              <a:t> Phys. Rev. C78 (2008) 014904 ]</a:t>
            </a:r>
          </a:p>
          <a:p>
            <a:r>
              <a:rPr lang="en-US" dirty="0" smtClean="0"/>
              <a:t>[ J. Uphoff, O. </a:t>
            </a:r>
            <a:r>
              <a:rPr lang="en-US" dirty="0" err="1" smtClean="0"/>
              <a:t>Fochler</a:t>
            </a:r>
            <a:r>
              <a:rPr lang="en-US" dirty="0" smtClean="0"/>
              <a:t>, Z. </a:t>
            </a:r>
            <a:r>
              <a:rPr lang="en-US" dirty="0" err="1" smtClean="0"/>
              <a:t>Xu</a:t>
            </a:r>
            <a:r>
              <a:rPr lang="en-US" dirty="0" smtClean="0"/>
              <a:t>, C. Greiner,</a:t>
            </a:r>
            <a:r>
              <a:rPr lang="en-US" dirty="0" smtClean="0">
                <a:hlinkClick r:id="rId6"/>
              </a:rPr>
              <a:t> </a:t>
            </a:r>
            <a:r>
              <a:rPr lang="en-US" dirty="0" smtClean="0"/>
              <a:t>Phys. Rev. C84 (2011) 024908 ] </a:t>
            </a:r>
          </a:p>
          <a:p>
            <a:r>
              <a:rPr lang="en-US" dirty="0" smtClean="0"/>
              <a:t>[ SC, T. </a:t>
            </a:r>
            <a:r>
              <a:rPr lang="en-US" dirty="0" err="1" smtClean="0"/>
              <a:t>Luo</a:t>
            </a:r>
            <a:r>
              <a:rPr lang="en-US" dirty="0" smtClean="0"/>
              <a:t>, G.-Y. Qin, X.-N. Wang, arXiv: 1605.06447 ]</a:t>
            </a:r>
            <a:endParaRPr lang="en-US" sz="2000" dirty="0" smtClean="0"/>
          </a:p>
        </p:txBody>
      </p:sp>
      <p:pic>
        <p:nvPicPr>
          <p:cNvPr id="19" name="Picture 18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7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3297634" y="4895112"/>
            <a:ext cx="2575560" cy="58674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5107186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12781" y="791355"/>
            <a:ext cx="23587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sz="2200" b="1" dirty="0" smtClean="0">
                <a:solidFill>
                  <a:srgbClr val="008000"/>
                </a:solidFill>
              </a:rPr>
              <a:t>Langevin equation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761" y="1274158"/>
            <a:ext cx="5560060" cy="314325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44830" y="2099023"/>
            <a:ext cx="8046720" cy="4604635"/>
            <a:chOff x="544830" y="2099023"/>
            <a:chExt cx="8046720" cy="4604635"/>
          </a:xfrm>
        </p:grpSpPr>
        <p:pic>
          <p:nvPicPr>
            <p:cNvPr id="14" name="Picture 13" descr="kappa-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4568190" y="3594698"/>
              <a:ext cx="4023360" cy="3108960"/>
            </a:xfrm>
            <a:prstGeom prst="rect">
              <a:avLst/>
            </a:prstGeom>
          </p:spPr>
        </p:pic>
        <p:pic>
          <p:nvPicPr>
            <p:cNvPr id="13" name="Picture 12" descr="kappa-T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544830" y="3594698"/>
              <a:ext cx="4023360" cy="310896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6819" y="2680759"/>
              <a:ext cx="4477385" cy="70548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7337" y="3499559"/>
              <a:ext cx="5196840" cy="28638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26678" y="2099023"/>
              <a:ext cx="251863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500"/>
                </a:spcBef>
                <a:buSzPct val="90000"/>
                <a:buFont typeface="Wingdings" charset="2"/>
                <a:buChar char="Ø"/>
              </a:pPr>
              <a:r>
                <a:rPr lang="en-US" sz="2200" b="1" dirty="0" err="1" smtClean="0">
                  <a:solidFill>
                    <a:srgbClr val="000090"/>
                  </a:solidFill>
                </a:rPr>
                <a:t>pQCD</a:t>
              </a:r>
              <a:r>
                <a:rPr lang="en-US" sz="2200" b="1" dirty="0" smtClean="0">
                  <a:solidFill>
                    <a:srgbClr val="000090"/>
                  </a:solidFill>
                </a:rPr>
                <a:t> calculation</a:t>
              </a:r>
              <a:endParaRPr lang="en-US" sz="2200" b="1" dirty="0">
                <a:solidFill>
                  <a:srgbClr val="000090"/>
                </a:solidFill>
              </a:endParaRPr>
            </a:p>
          </p:txBody>
        </p:sp>
      </p:grp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49275" y="23560"/>
            <a:ext cx="8042275" cy="870420"/>
          </a:xfrm>
        </p:spPr>
        <p:txBody>
          <a:bodyPr/>
          <a:lstStyle/>
          <a:p>
            <a:r>
              <a:rPr lang="en-US" sz="3000" dirty="0" smtClean="0"/>
              <a:t>Implementation of Collisional Energy Loss</a:t>
            </a:r>
            <a:endParaRPr lang="en-US" sz="3000" dirty="0"/>
          </a:p>
        </p:txBody>
      </p:sp>
      <p:sp>
        <p:nvSpPr>
          <p:cNvPr id="15" name="Rectangle 14"/>
          <p:cNvSpPr/>
          <p:nvPr/>
        </p:nvSpPr>
        <p:spPr>
          <a:xfrm>
            <a:off x="612781" y="1649994"/>
            <a:ext cx="752928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</a:pPr>
            <a:r>
              <a:rPr lang="en-US" sz="2200" dirty="0">
                <a:solidFill>
                  <a:srgbClr val="FF0000"/>
                </a:solidFill>
              </a:rPr>
              <a:t>Interactions are</a:t>
            </a:r>
            <a:r>
              <a:rPr lang="en-US" sz="2200" dirty="0" smtClean="0">
                <a:solidFill>
                  <a:srgbClr val="FF0000"/>
                </a:solidFill>
              </a:rPr>
              <a:t> encoded in transport </a:t>
            </a:r>
            <a:r>
              <a:rPr lang="en-US" sz="2200" dirty="0">
                <a:solidFill>
                  <a:srgbClr val="FF0000"/>
                </a:solidFill>
              </a:rPr>
              <a:t>coefficients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6159108" y="2146378"/>
            <a:ext cx="2335401" cy="1448320"/>
            <a:chOff x="6247992" y="2049162"/>
            <a:chExt cx="2335401" cy="1448320"/>
          </a:xfrm>
        </p:grpSpPr>
        <p:grpSp>
          <p:nvGrpSpPr>
            <p:cNvPr id="22" name="Group 21"/>
            <p:cNvGrpSpPr/>
            <p:nvPr/>
          </p:nvGrpSpPr>
          <p:grpSpPr>
            <a:xfrm>
              <a:off x="6419623" y="2125070"/>
              <a:ext cx="2126578" cy="1277273"/>
              <a:chOff x="6591972" y="2125070"/>
              <a:chExt cx="2126578" cy="1277273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6938683" y="2125070"/>
                <a:ext cx="1779867" cy="12772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200"/>
                  </a:spcBef>
                </a:pPr>
                <a:r>
                  <a:rPr lang="en-US" dirty="0" smtClean="0">
                    <a:solidFill>
                      <a:srgbClr val="008000"/>
                    </a:solidFill>
                  </a:rPr>
                  <a:t>drag 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dirty="0" smtClean="0">
                    <a:solidFill>
                      <a:srgbClr val="FF0000"/>
                    </a:solidFill>
                  </a:rPr>
                  <a:t>p-space diffusion 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dirty="0" smtClean="0">
                    <a:solidFill>
                      <a:srgbClr val="000090"/>
                    </a:solidFill>
                  </a:rPr>
                  <a:t>spatial </a:t>
                </a:r>
                <a:r>
                  <a:rPr lang="en-US" dirty="0">
                    <a:solidFill>
                      <a:srgbClr val="000090"/>
                    </a:solidFill>
                  </a:rPr>
                  <a:t>diffusion </a:t>
                </a:r>
                <a:endParaRPr lang="en-US" dirty="0" smtClean="0">
                  <a:solidFill>
                    <a:srgbClr val="000090"/>
                  </a:solidFill>
                </a:endParaRPr>
              </a:p>
              <a:p>
                <a:pPr>
                  <a:spcBef>
                    <a:spcPts val="200"/>
                  </a:spcBef>
                </a:pPr>
                <a:r>
                  <a:rPr lang="en-US" dirty="0" smtClean="0"/>
                  <a:t>quark transport</a:t>
                </a:r>
                <a:endParaRPr lang="en-US" dirty="0"/>
              </a:p>
            </p:txBody>
          </p:sp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661581" y="2583543"/>
                <a:ext cx="211455" cy="97155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631644" y="2847125"/>
                <a:ext cx="268605" cy="142875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591972" y="2289819"/>
                <a:ext cx="342900" cy="142875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75370" y="3123700"/>
                <a:ext cx="188595" cy="188595"/>
              </a:xfrm>
              <a:prstGeom prst="rect">
                <a:avLst/>
              </a:prstGeom>
            </p:spPr>
          </p:pic>
        </p:grpSp>
        <p:sp>
          <p:nvSpPr>
            <p:cNvPr id="24" name="Frame 23"/>
            <p:cNvSpPr/>
            <p:nvPr/>
          </p:nvSpPr>
          <p:spPr>
            <a:xfrm>
              <a:off x="6247992" y="2049162"/>
              <a:ext cx="2335401" cy="1448320"/>
            </a:xfrm>
            <a:prstGeom prst="frame">
              <a:avLst>
                <a:gd name="adj1" fmla="val 439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3566733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401113" y="1811216"/>
            <a:ext cx="5255119" cy="1915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180000">
              <a:spcBef>
                <a:spcPts val="5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008000"/>
                </a:solidFill>
              </a:rPr>
              <a:t>Assume two body (</a:t>
            </a:r>
            <a:r>
              <a:rPr lang="en-US" sz="2000" i="1" dirty="0" err="1" smtClean="0">
                <a:solidFill>
                  <a:srgbClr val="008000"/>
                </a:solidFill>
              </a:rPr>
              <a:t>qQ</a:t>
            </a:r>
            <a:r>
              <a:rPr lang="en-US" sz="2000" dirty="0" smtClean="0">
                <a:solidFill>
                  <a:srgbClr val="008000"/>
                </a:solidFill>
              </a:rPr>
              <a:t>) interaction with </a:t>
            </a:r>
            <a:r>
              <a:rPr lang="en-US" sz="2000" i="1" dirty="0" smtClean="0">
                <a:solidFill>
                  <a:srgbClr val="008000"/>
                </a:solidFill>
              </a:rPr>
              <a:t>U</a:t>
            </a:r>
            <a:r>
              <a:rPr lang="en-US" sz="2000" dirty="0" smtClean="0">
                <a:solidFill>
                  <a:srgbClr val="008000"/>
                </a:solidFill>
              </a:rPr>
              <a:t> or </a:t>
            </a:r>
            <a:r>
              <a:rPr lang="en-US" sz="2000" i="1" dirty="0" smtClean="0">
                <a:solidFill>
                  <a:srgbClr val="008000"/>
                </a:solidFill>
              </a:rPr>
              <a:t>F</a:t>
            </a:r>
            <a:endParaRPr lang="en-US" sz="2000" dirty="0" smtClean="0">
              <a:solidFill>
                <a:srgbClr val="008000"/>
              </a:solidFill>
            </a:endParaRPr>
          </a:p>
          <a:p>
            <a:pPr marL="180000" indent="-180000">
              <a:spcBef>
                <a:spcPts val="500"/>
              </a:spcBef>
              <a:buFont typeface="Arial"/>
              <a:buChar char="•"/>
            </a:pPr>
            <a:r>
              <a:rPr lang="en-US" sz="2000" dirty="0" smtClean="0"/>
              <a:t>Solve T-matrix and extract transport coefficient</a:t>
            </a:r>
          </a:p>
          <a:p>
            <a:pPr marL="180000" indent="-180000">
              <a:spcBef>
                <a:spcPts val="500"/>
              </a:spcBef>
              <a:buFont typeface="Arial"/>
              <a:buChar char="•"/>
            </a:pPr>
            <a:endParaRPr lang="en-US" sz="2600" dirty="0" smtClean="0">
              <a:solidFill>
                <a:srgbClr val="008000"/>
              </a:solidFill>
            </a:endParaRPr>
          </a:p>
          <a:p>
            <a:pPr marL="180000" indent="-180000">
              <a:spcBef>
                <a:spcPts val="5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Enhanced energy loss than in </a:t>
            </a:r>
            <a:r>
              <a:rPr lang="en-US" sz="2000" dirty="0" err="1" smtClean="0">
                <a:solidFill>
                  <a:srgbClr val="FF0000"/>
                </a:solidFill>
              </a:rPr>
              <a:t>pQCD</a:t>
            </a:r>
            <a:r>
              <a:rPr lang="en-US" sz="2000" dirty="0" smtClean="0">
                <a:solidFill>
                  <a:srgbClr val="FF0000"/>
                </a:solidFill>
              </a:rPr>
              <a:t> due to resonant heavy meson and </a:t>
            </a:r>
            <a:r>
              <a:rPr lang="en-US" sz="2000" dirty="0" err="1" smtClean="0">
                <a:solidFill>
                  <a:srgbClr val="FF0000"/>
                </a:solidFill>
              </a:rPr>
              <a:t>di</a:t>
            </a:r>
            <a:r>
              <a:rPr lang="en-US" sz="2000" dirty="0" smtClean="0">
                <a:solidFill>
                  <a:srgbClr val="FF0000"/>
                </a:solidFill>
              </a:rPr>
              <a:t>-quark states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49275" y="42102"/>
            <a:ext cx="8042275" cy="870420"/>
          </a:xfrm>
        </p:spPr>
        <p:txBody>
          <a:bodyPr/>
          <a:lstStyle/>
          <a:p>
            <a:r>
              <a:rPr lang="en-US" sz="3000" dirty="0" smtClean="0"/>
              <a:t>Implementation of Collisional Energy Loss</a:t>
            </a:r>
            <a:endParaRPr lang="en-US" sz="3000" dirty="0"/>
          </a:p>
        </p:txBody>
      </p:sp>
      <p:sp>
        <p:nvSpPr>
          <p:cNvPr id="3" name="TextBox 2"/>
          <p:cNvSpPr txBox="1"/>
          <p:nvPr/>
        </p:nvSpPr>
        <p:spPr>
          <a:xfrm>
            <a:off x="361942" y="802945"/>
            <a:ext cx="50577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500"/>
              </a:spcBef>
              <a:buSzPct val="90000"/>
              <a:buFont typeface="Wingdings" charset="2"/>
              <a:buChar char="Ø"/>
            </a:pPr>
            <a:r>
              <a:rPr lang="en-US" sz="2200" b="1" dirty="0" smtClean="0">
                <a:solidFill>
                  <a:srgbClr val="000090"/>
                </a:solidFill>
              </a:rPr>
              <a:t>Non-perturbative resonance scattering</a:t>
            </a:r>
            <a:endParaRPr lang="en-US" sz="2200" b="1" dirty="0">
              <a:solidFill>
                <a:srgbClr val="000090"/>
              </a:solidFill>
            </a:endParaRPr>
          </a:p>
        </p:txBody>
      </p:sp>
      <p:pic>
        <p:nvPicPr>
          <p:cNvPr id="2" name="Picture 1" descr="TMatri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478201" y="901665"/>
            <a:ext cx="3326130" cy="662940"/>
          </a:xfrm>
          <a:prstGeom prst="rect">
            <a:avLst/>
          </a:prstGeom>
        </p:spPr>
      </p:pic>
      <p:pic>
        <p:nvPicPr>
          <p:cNvPr id="7" name="Picture 6" descr="DsTMatrix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683884" y="1705460"/>
            <a:ext cx="3194867" cy="242663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49275" y="1228634"/>
            <a:ext cx="4827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 smtClean="0"/>
              <a:t>[ </a:t>
            </a:r>
            <a:r>
              <a:rPr lang="fi-FI" dirty="0" err="1" smtClean="0"/>
              <a:t>Hees</a:t>
            </a:r>
            <a:r>
              <a:rPr lang="fi-FI" dirty="0" smtClean="0"/>
              <a:t> et al., PRC 73, </a:t>
            </a:r>
            <a:r>
              <a:rPr lang="en-US" dirty="0" smtClean="0"/>
              <a:t>034913</a:t>
            </a:r>
            <a:r>
              <a:rPr lang="en-US" b="1" dirty="0" smtClean="0"/>
              <a:t>,</a:t>
            </a:r>
            <a:r>
              <a:rPr lang="en-US" dirty="0" smtClean="0"/>
              <a:t> </a:t>
            </a:r>
            <a:r>
              <a:rPr lang="fi-FI" dirty="0" smtClean="0"/>
              <a:t>PRL 100, </a:t>
            </a:r>
            <a:r>
              <a:rPr lang="en-US" dirty="0" smtClean="0"/>
              <a:t>192301 ]</a:t>
            </a:r>
            <a:endParaRPr lang="fi-FI" dirty="0" smtClean="0"/>
          </a:p>
          <a:p>
            <a:r>
              <a:rPr lang="fi-FI" dirty="0" smtClean="0"/>
              <a:t>[ He et al., </a:t>
            </a:r>
            <a:r>
              <a:rPr lang="en-US" dirty="0"/>
              <a:t>PRC 86, 014903 </a:t>
            </a:r>
            <a:r>
              <a:rPr lang="en-US" dirty="0" smtClean="0"/>
              <a:t>]</a:t>
            </a:r>
          </a:p>
        </p:txBody>
      </p:sp>
      <p:pic>
        <p:nvPicPr>
          <p:cNvPr id="15" name="Picture 14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269483" y="2692059"/>
            <a:ext cx="1314450" cy="273050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080245" y="2711109"/>
            <a:ext cx="1301750" cy="241300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359814" y="4032797"/>
            <a:ext cx="8448877" cy="2666501"/>
            <a:chOff x="359814" y="4020097"/>
            <a:chExt cx="8448877" cy="2666501"/>
          </a:xfrm>
        </p:grpSpPr>
        <p:sp>
          <p:nvSpPr>
            <p:cNvPr id="5" name="TextBox 4"/>
            <p:cNvSpPr txBox="1"/>
            <p:nvPr/>
          </p:nvSpPr>
          <p:spPr>
            <a:xfrm>
              <a:off x="359814" y="4020097"/>
              <a:ext cx="319831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500"/>
                </a:spcBef>
                <a:buSzPct val="90000"/>
                <a:buFont typeface="Wingdings" charset="2"/>
                <a:buChar char="Ø"/>
              </a:pPr>
              <a:r>
                <a:rPr lang="en-US" sz="2200" b="1" dirty="0" smtClean="0">
                  <a:solidFill>
                    <a:srgbClr val="000090"/>
                  </a:solidFill>
                </a:rPr>
                <a:t>Lattice QCD calculation</a:t>
              </a:r>
              <a:endParaRPr lang="en-US" sz="2200" b="1" dirty="0">
                <a:solidFill>
                  <a:srgbClr val="000090"/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683884" y="4209684"/>
              <a:ext cx="3124807" cy="2476914"/>
              <a:chOff x="5683884" y="4209684"/>
              <a:chExt cx="3124807" cy="2476914"/>
            </a:xfrm>
          </p:grpSpPr>
          <p:pic>
            <p:nvPicPr>
              <p:cNvPr id="8" name="Picture 7" descr="lQCDDsFactor.pdf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tretch>
                <a:fillRect/>
              </a:stretch>
            </p:blipFill>
            <p:spPr>
              <a:xfrm>
                <a:off x="5683884" y="4209684"/>
                <a:ext cx="3115329" cy="2208562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5683884" y="6348044"/>
                <a:ext cx="312480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i-FI" sz="1600" dirty="0" smtClean="0"/>
                  <a:t>[ </a:t>
                </a:r>
                <a:r>
                  <a:rPr lang="en-US" sz="1600" dirty="0" smtClean="0"/>
                  <a:t>Plot provided by M. </a:t>
                </a:r>
                <a:r>
                  <a:rPr lang="en-US" sz="1600" dirty="0" err="1" smtClean="0"/>
                  <a:t>Nahrgang</a:t>
                </a:r>
                <a:r>
                  <a:rPr lang="en-US" sz="1600" dirty="0" smtClean="0"/>
                  <a:t> ]</a:t>
                </a:r>
                <a:endParaRPr lang="en-US" sz="1600" dirty="0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472358" y="4495800"/>
              <a:ext cx="4572000" cy="1079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en-US" sz="2000" dirty="0" smtClean="0"/>
                <a:t>No reliable input for transport models due to the large error bars; no </a:t>
              </a:r>
              <a:r>
                <a:rPr lang="en-US" sz="2000" i="1" dirty="0" err="1" smtClean="0"/>
                <a:t>p</a:t>
              </a:r>
              <a:r>
                <a:rPr lang="en-US" sz="2000" dirty="0" smtClean="0"/>
                <a:t> dependence.</a:t>
              </a:r>
            </a:p>
            <a:p>
              <a:pPr>
                <a:spcBef>
                  <a:spcPts val="500"/>
                </a:spcBef>
              </a:pPr>
              <a:endParaRPr lang="en-US" sz="2000" dirty="0" smtClean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549275" y="3689025"/>
            <a:ext cx="3791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err="1" smtClean="0">
                <a:latin typeface="Arial"/>
                <a:ea typeface="Wingdings"/>
                <a:cs typeface="Wingdings"/>
                <a:sym typeface="Wingdings"/>
              </a:rPr>
              <a:t></a:t>
            </a:r>
            <a:r>
              <a:rPr lang="en-US" altLang="zh-CN" dirty="0" smtClean="0">
                <a:latin typeface="Arial"/>
                <a:sym typeface="Wingdings"/>
              </a:rPr>
              <a:t> </a:t>
            </a:r>
            <a:r>
              <a:rPr lang="en-US" dirty="0" err="1" smtClean="0">
                <a:latin typeface="Arial"/>
              </a:rPr>
              <a:t>Shuai</a:t>
            </a:r>
            <a:r>
              <a:rPr lang="en-US" dirty="0" smtClean="0">
                <a:latin typeface="Arial"/>
              </a:rPr>
              <a:t> Liu’s talk (Tuesday 15:00)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401113" y="5239087"/>
            <a:ext cx="5004516" cy="1389389"/>
            <a:chOff x="401113" y="5239087"/>
            <a:chExt cx="5004516" cy="1389389"/>
          </a:xfrm>
        </p:grpSpPr>
        <p:grpSp>
          <p:nvGrpSpPr>
            <p:cNvPr id="23" name="Group 22"/>
            <p:cNvGrpSpPr/>
            <p:nvPr/>
          </p:nvGrpSpPr>
          <p:grpSpPr>
            <a:xfrm>
              <a:off x="401113" y="5239087"/>
              <a:ext cx="4998773" cy="1070804"/>
              <a:chOff x="401113" y="5340687"/>
              <a:chExt cx="4998773" cy="1070804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401113" y="5340687"/>
                <a:ext cx="475754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500"/>
                  </a:spcBef>
                </a:pPr>
                <a:r>
                  <a:rPr lang="en-US" sz="2200" b="1" dirty="0" smtClean="0">
                    <a:solidFill>
                      <a:srgbClr val="008000"/>
                    </a:solidFill>
                  </a:rPr>
                  <a:t>Parton-Hadron String Dynamics (PHSD)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61434" y="5703605"/>
                <a:ext cx="4938452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Incorporate dynamical quasi-particles due to the finite width of the spectral functions </a:t>
                </a: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6" name="Rectangle 25"/>
            <p:cNvSpPr/>
            <p:nvPr/>
          </p:nvSpPr>
          <p:spPr>
            <a:xfrm>
              <a:off x="536575" y="6259144"/>
              <a:ext cx="48690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altLang="zh-CN" dirty="0" err="1" smtClean="0">
                  <a:latin typeface="Arial"/>
                  <a:ea typeface="Wingdings"/>
                  <a:cs typeface="Wingdings"/>
                  <a:sym typeface="Wingdings"/>
                </a:rPr>
                <a:t></a:t>
              </a:r>
              <a:r>
                <a:rPr lang="en-US" altLang="zh-CN" dirty="0" smtClean="0">
                  <a:latin typeface="Arial"/>
                  <a:sym typeface="Wingdings"/>
                </a:rPr>
                <a:t> </a:t>
              </a:r>
              <a:r>
                <a:rPr lang="en-US" dirty="0" smtClean="0">
                  <a:latin typeface="Arial"/>
                </a:rPr>
                <a:t>Elena </a:t>
              </a:r>
              <a:r>
                <a:rPr lang="en-US" dirty="0" err="1" smtClean="0">
                  <a:latin typeface="Arial"/>
                </a:rPr>
                <a:t>Bratkovskaya’s</a:t>
              </a:r>
              <a:r>
                <a:rPr lang="en-US" dirty="0" smtClean="0">
                  <a:latin typeface="Arial"/>
                </a:rPr>
                <a:t> talk (Tuesday 16:20)</a:t>
              </a:r>
              <a:endParaRPr lang="en-US" dirty="0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7822317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09162" y="2439940"/>
            <a:ext cx="5449999" cy="1336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>
              <a:spcBef>
                <a:spcPts val="1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Calculate </a:t>
            </a:r>
            <a:r>
              <a:rPr lang="en-US" sz="2000" i="1" dirty="0" err="1" smtClean="0">
                <a:solidFill>
                  <a:srgbClr val="000090"/>
                </a:solidFill>
              </a:rPr>
              <a:t>C</a:t>
            </a:r>
            <a:r>
              <a:rPr lang="en-US" sz="2000" dirty="0" err="1" smtClean="0">
                <a:solidFill>
                  <a:srgbClr val="000090"/>
                </a:solidFill>
              </a:rPr>
              <a:t>[</a:t>
            </a:r>
            <a:r>
              <a:rPr lang="en-US" sz="2000" i="1" dirty="0" err="1" smtClean="0">
                <a:solidFill>
                  <a:srgbClr val="000090"/>
                </a:solidFill>
              </a:rPr>
              <a:t>f</a:t>
            </a:r>
            <a:r>
              <a:rPr lang="en-US" sz="2000" i="1" baseline="-25000" dirty="0" err="1" smtClean="0">
                <a:solidFill>
                  <a:srgbClr val="000090"/>
                </a:solidFill>
              </a:rPr>
              <a:t>Q</a:t>
            </a:r>
            <a:r>
              <a:rPr lang="en-US" sz="2000" dirty="0" smtClean="0">
                <a:solidFill>
                  <a:srgbClr val="000090"/>
                </a:solidFill>
              </a:rPr>
              <a:t>] with LO diagrams for </a:t>
            </a:r>
            <a:r>
              <a:rPr lang="en-US" sz="2000" i="1" dirty="0" err="1" smtClean="0">
                <a:solidFill>
                  <a:srgbClr val="000090"/>
                </a:solidFill>
              </a:rPr>
              <a:t>qQ</a:t>
            </a:r>
            <a:r>
              <a:rPr lang="en-US" sz="2000" dirty="0" smtClean="0">
                <a:solidFill>
                  <a:srgbClr val="000090"/>
                </a:solidFill>
              </a:rPr>
              <a:t>-&gt;</a:t>
            </a:r>
            <a:r>
              <a:rPr lang="en-US" sz="2000" i="1" dirty="0" err="1" smtClean="0">
                <a:solidFill>
                  <a:srgbClr val="000090"/>
                </a:solidFill>
              </a:rPr>
              <a:t>qQg</a:t>
            </a:r>
            <a:r>
              <a:rPr lang="en-US" sz="2000" dirty="0" smtClean="0">
                <a:solidFill>
                  <a:srgbClr val="000090"/>
                </a:solidFill>
              </a:rPr>
              <a:t> and </a:t>
            </a:r>
            <a:r>
              <a:rPr lang="en-US" sz="2000" i="1" dirty="0" err="1" smtClean="0">
                <a:solidFill>
                  <a:srgbClr val="000090"/>
                </a:solidFill>
              </a:rPr>
              <a:t>gQ</a:t>
            </a:r>
            <a:r>
              <a:rPr lang="en-US" sz="2000" dirty="0" smtClean="0">
                <a:solidFill>
                  <a:srgbClr val="000090"/>
                </a:solidFill>
              </a:rPr>
              <a:t>-&gt;</a:t>
            </a:r>
            <a:r>
              <a:rPr lang="en-US" sz="2000" i="1" dirty="0" err="1" smtClean="0">
                <a:solidFill>
                  <a:srgbClr val="000090"/>
                </a:solidFill>
              </a:rPr>
              <a:t>gQg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</a:p>
          <a:p>
            <a:pPr marL="182880" indent="-182880">
              <a:spcBef>
                <a:spcPts val="100"/>
              </a:spcBef>
              <a:buFont typeface="Arial"/>
              <a:buChar char="•"/>
            </a:pPr>
            <a:r>
              <a:rPr lang="en-US" sz="2000" dirty="0" err="1" smtClean="0">
                <a:solidFill>
                  <a:srgbClr val="FF0000"/>
                </a:solidFill>
              </a:rPr>
              <a:t>Gunion-Bertsch</a:t>
            </a:r>
            <a:r>
              <a:rPr lang="en-US" sz="2000" dirty="0" smtClean="0">
                <a:solidFill>
                  <a:srgbClr val="FF0000"/>
                </a:solidFill>
              </a:rPr>
              <a:t> Approximation derived at high energy limit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49275" y="30557"/>
            <a:ext cx="8042275" cy="870420"/>
          </a:xfrm>
        </p:spPr>
        <p:txBody>
          <a:bodyPr/>
          <a:lstStyle/>
          <a:p>
            <a:r>
              <a:rPr lang="en-US" sz="3000" dirty="0" smtClean="0"/>
              <a:t>Implementation of Radiative Energy Loss</a:t>
            </a:r>
            <a:endParaRPr lang="en-US" sz="3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509054" y="1304267"/>
            <a:ext cx="8094027" cy="955040"/>
            <a:chOff x="371475" y="1465898"/>
            <a:chExt cx="8094027" cy="955040"/>
          </a:xfrm>
        </p:grpSpPr>
        <p:pic>
          <p:nvPicPr>
            <p:cNvPr id="5" name="Picture 4" descr="qqdash_qqdashg1_kin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2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371475" y="1476058"/>
              <a:ext cx="1483360" cy="934720"/>
            </a:xfrm>
            <a:prstGeom prst="rect">
              <a:avLst/>
            </a:prstGeom>
          </p:spPr>
        </p:pic>
        <p:pic>
          <p:nvPicPr>
            <p:cNvPr id="6" name="Picture 5" descr="qqdash_qqdashg2_kin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4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2025121" y="1476058"/>
              <a:ext cx="1483360" cy="934720"/>
            </a:xfrm>
            <a:prstGeom prst="rect">
              <a:avLst/>
            </a:prstGeom>
          </p:spPr>
        </p:pic>
        <p:pic>
          <p:nvPicPr>
            <p:cNvPr id="7" name="Picture 6" descr="qqdash_qqdashg3_kin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6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3667226" y="1476058"/>
              <a:ext cx="1483360" cy="944880"/>
            </a:xfrm>
            <a:prstGeom prst="rect">
              <a:avLst/>
            </a:prstGeom>
          </p:spPr>
        </p:pic>
        <p:pic>
          <p:nvPicPr>
            <p:cNvPr id="8" name="Picture 7" descr="qqdash_qqdashg4_kin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8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9"/>
                <a:stretch>
                  <a:fillRect/>
                </a:stretch>
              </p:blipFill>
            </mc:Fallback>
          </mc:AlternateContent>
          <p:spPr>
            <a:xfrm>
              <a:off x="5341935" y="1465898"/>
              <a:ext cx="1483360" cy="944880"/>
            </a:xfrm>
            <a:prstGeom prst="rect">
              <a:avLst/>
            </a:prstGeom>
          </p:spPr>
        </p:pic>
        <p:pic>
          <p:nvPicPr>
            <p:cNvPr id="9" name="Picture 8" descr="qqdash_qqdashg5_kin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10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11"/>
                <a:stretch>
                  <a:fillRect/>
                </a:stretch>
              </p:blipFill>
            </mc:Fallback>
          </mc:AlternateContent>
          <p:spPr>
            <a:xfrm>
              <a:off x="7002462" y="1476058"/>
              <a:ext cx="1463040" cy="934720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427375" y="802638"/>
            <a:ext cx="26597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US" sz="2200" b="1" dirty="0" smtClean="0">
                <a:solidFill>
                  <a:srgbClr val="008000"/>
                </a:solidFill>
              </a:rPr>
              <a:t>Boltzmann Transport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088619" y="2786246"/>
            <a:ext cx="289613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1700" dirty="0" smtClean="0">
                <a:latin typeface="Calibri"/>
              </a:rPr>
              <a:t>[</a:t>
            </a:r>
            <a:r>
              <a:rPr lang="en-US" altLang="zh-CN" sz="1700" dirty="0" err="1" smtClean="0">
                <a:latin typeface="Calibri"/>
              </a:rPr>
              <a:t>Kunszt</a:t>
            </a:r>
            <a:r>
              <a:rPr lang="en-US" altLang="zh-CN" sz="1700" dirty="0" smtClean="0">
                <a:latin typeface="Calibri"/>
              </a:rPr>
              <a:t> et al., PRD21, (1980) ]</a:t>
            </a:r>
            <a:endParaRPr lang="en-US" altLang="zh-CN" sz="1700" dirty="0">
              <a:latin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65190" y="2259307"/>
            <a:ext cx="3149701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1700" dirty="0" smtClean="0">
                <a:latin typeface="Calibri"/>
              </a:rPr>
              <a:t>[ </a:t>
            </a:r>
            <a:r>
              <a:rPr lang="en-US" altLang="zh-CN" sz="1700" dirty="0" err="1" smtClean="0">
                <a:latin typeface="Calibri"/>
              </a:rPr>
              <a:t>Gossiaux</a:t>
            </a:r>
            <a:r>
              <a:rPr lang="en-US" altLang="zh-CN" sz="1700" dirty="0" smtClean="0">
                <a:latin typeface="Calibri"/>
              </a:rPr>
              <a:t> et al., JPG 37, 094019 ]</a:t>
            </a:r>
          </a:p>
          <a:p>
            <a:pPr eaLnBrk="1" hangingPunct="1"/>
            <a:r>
              <a:rPr lang="en-US" altLang="zh-CN" sz="1700" dirty="0" smtClean="0">
                <a:latin typeface="Calibri"/>
              </a:rPr>
              <a:t>[ </a:t>
            </a:r>
            <a:r>
              <a:rPr lang="en-US" altLang="zh-CN" sz="1700" dirty="0" err="1" smtClean="0">
                <a:latin typeface="Calibri"/>
              </a:rPr>
              <a:t>Fochler</a:t>
            </a:r>
            <a:r>
              <a:rPr lang="en-US" altLang="zh-CN" sz="1700" dirty="0" smtClean="0">
                <a:latin typeface="Calibri"/>
              </a:rPr>
              <a:t> et al., PRD 88, 014018 ]</a:t>
            </a:r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678383" y="3709371"/>
            <a:ext cx="4589145" cy="1160145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309162" y="4991687"/>
            <a:ext cx="8443056" cy="1682512"/>
            <a:chOff x="309162" y="4991687"/>
            <a:chExt cx="8443056" cy="1682512"/>
          </a:xfrm>
        </p:grpSpPr>
        <p:sp>
          <p:nvSpPr>
            <p:cNvPr id="18" name="TextBox 17"/>
            <p:cNvSpPr txBox="1"/>
            <p:nvPr/>
          </p:nvSpPr>
          <p:spPr>
            <a:xfrm>
              <a:off x="309162" y="4991687"/>
              <a:ext cx="5449999" cy="1682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2880" indent="-182880">
                <a:spcBef>
                  <a:spcPts val="100"/>
                </a:spcBef>
                <a:buFont typeface="Arial"/>
                <a:buChar char="•"/>
              </a:pPr>
              <a:r>
                <a:rPr lang="en-US" sz="2000" dirty="0" smtClean="0">
                  <a:solidFill>
                    <a:srgbClr val="008000"/>
                  </a:solidFill>
                </a:rPr>
                <a:t>Implementation of the LMP effect</a:t>
              </a:r>
            </a:p>
            <a:p>
              <a:pPr marL="182880" indent="-182880">
                <a:spcBef>
                  <a:spcPts val="100"/>
                </a:spcBef>
              </a:pPr>
              <a:r>
                <a:rPr lang="en-US" sz="2000" dirty="0" smtClean="0">
                  <a:solidFill>
                    <a:srgbClr val="008000"/>
                  </a:solidFill>
                </a:rPr>
                <a:t>   </a:t>
              </a:r>
              <a:r>
                <a:rPr lang="en-US" sz="2000" dirty="0" smtClean="0">
                  <a:solidFill>
                    <a:srgbClr val="FF0000"/>
                  </a:solidFill>
                </a:rPr>
                <a:t>Require </a:t>
              </a:r>
            </a:p>
            <a:p>
              <a:pPr marL="182880" indent="-182880">
                <a:spcBef>
                  <a:spcPts val="100"/>
                </a:spcBef>
              </a:pPr>
              <a:r>
                <a:rPr lang="en-US" sz="2000" dirty="0" smtClean="0">
                  <a:solidFill>
                    <a:srgbClr val="008000"/>
                  </a:solidFill>
                </a:rPr>
                <a:t>   </a:t>
              </a:r>
              <a:r>
                <a:rPr lang="en-US" sz="2000" i="1" dirty="0" smtClean="0"/>
                <a:t>X</a:t>
              </a:r>
              <a:r>
                <a:rPr lang="en-US" sz="2000" dirty="0" smtClean="0"/>
                <a:t> = 0: no LPM effect </a:t>
              </a:r>
            </a:p>
            <a:p>
              <a:pPr marL="182880" indent="-182880">
                <a:spcBef>
                  <a:spcPts val="100"/>
                </a:spcBef>
              </a:pPr>
              <a:r>
                <a:rPr lang="en-US" sz="2000" dirty="0" smtClean="0"/>
                <a:t>   </a:t>
              </a:r>
              <a:r>
                <a:rPr lang="en-US" sz="2000" i="1" dirty="0" smtClean="0"/>
                <a:t>X</a:t>
              </a:r>
              <a:r>
                <a:rPr lang="en-US" sz="2000" dirty="0" smtClean="0"/>
                <a:t> = 1: only completely independent scatterings</a:t>
              </a:r>
            </a:p>
            <a:p>
              <a:pPr marL="182880" indent="-182880">
                <a:spcBef>
                  <a:spcPts val="100"/>
                </a:spcBef>
              </a:pPr>
              <a:r>
                <a:rPr lang="en-US" sz="2000" dirty="0" smtClean="0"/>
                <a:t>   0 &lt; </a:t>
              </a:r>
              <a:r>
                <a:rPr lang="en-US" sz="2000" i="1" dirty="0" smtClean="0"/>
                <a:t>X</a:t>
              </a:r>
              <a:r>
                <a:rPr lang="en-US" sz="2000" dirty="0" smtClean="0"/>
                <a:t> &lt; 1: allow some interference effect</a:t>
              </a:r>
            </a:p>
          </p:txBody>
        </p:sp>
        <p:pic>
          <p:nvPicPr>
            <p:cNvPr id="21" name="Picture 20" descr="latex-image-1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14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15"/>
                <a:stretch>
                  <a:fillRect/>
                </a:stretch>
              </p:blipFill>
            </mc:Fallback>
          </mc:AlternateContent>
          <p:spPr>
            <a:xfrm>
              <a:off x="1493057" y="5426683"/>
              <a:ext cx="1487805" cy="251460"/>
            </a:xfrm>
            <a:prstGeom prst="rect">
              <a:avLst/>
            </a:prstGeom>
          </p:spPr>
        </p:pic>
        <p:pic>
          <p:nvPicPr>
            <p:cNvPr id="19" name="Picture 18" descr="LPMdiagram2.pdf"/>
            <p:cNvPicPr>
              <a:picLocks noChangeAspect="1"/>
            </p:cNvPicPr>
            <p:nvPr/>
          </p:nvPicPr>
          <mc:AlternateContent xmlns:ma="http://schemas.microsoft.com/office/mac/drawingml/2008/main">
            <mc:Choice Requires="ma">
              <p:blipFill>
                <a:blip r:embed="rId16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17"/>
                <a:stretch>
                  <a:fillRect/>
                </a:stretch>
              </p:blipFill>
            </mc:Fallback>
          </mc:AlternateContent>
          <p:spPr>
            <a:xfrm>
              <a:off x="5930899" y="5214107"/>
              <a:ext cx="2821319" cy="1418909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2984022" y="5355103"/>
              <a:ext cx="29371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dirty="0" smtClean="0">
                  <a:latin typeface="Calibri"/>
                </a:rPr>
                <a:t>[ </a:t>
              </a:r>
              <a:r>
                <a:rPr lang="en-US" altLang="zh-CN" dirty="0" err="1" smtClean="0">
                  <a:latin typeface="Calibri"/>
                </a:rPr>
                <a:t>Uphoff</a:t>
              </a:r>
              <a:r>
                <a:rPr lang="en-US" altLang="zh-CN" dirty="0" smtClean="0">
                  <a:latin typeface="Calibri"/>
                </a:rPr>
                <a:t> et al., JPG 42 (2015)]</a:t>
              </a:r>
              <a:endParaRPr lang="en-US" altLang="zh-CN" dirty="0">
                <a:latin typeface="Calibri"/>
              </a:endParaRPr>
            </a:p>
          </p:txBody>
        </p:sp>
      </p:grpSp>
      <p:pic>
        <p:nvPicPr>
          <p:cNvPr id="23" name="Picture 22" descr="plot_dsdy_qQ_22tBamps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8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9"/>
              <a:stretch>
                <a:fillRect/>
              </a:stretch>
            </p:blipFill>
          </mc:Fallback>
        </mc:AlternateContent>
        <p:spPr>
          <a:xfrm>
            <a:off x="5377065" y="2786246"/>
            <a:ext cx="3465286" cy="24257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3566733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lbl-jet.pot</Template>
  <TotalTime>12146</TotalTime>
  <Words>2277</Words>
  <Application>Microsoft Macintosh PowerPoint</Application>
  <PresentationFormat>On-screen Show (4:3)</PresentationFormat>
  <Paragraphs>224</Paragraphs>
  <Slides>35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Breeze</vt:lpstr>
      <vt:lpstr>Medium Modification of Open Heavy Flavor Production in Heavy-Ion Collisions</vt:lpstr>
      <vt:lpstr>Outline</vt:lpstr>
      <vt:lpstr>Why to Study Heavy Quarks?</vt:lpstr>
      <vt:lpstr>Heavy Quark Transport in QGP</vt:lpstr>
      <vt:lpstr>Heavy Quark Transport in QGP</vt:lpstr>
      <vt:lpstr>Implementation of Collisional Energy Loss</vt:lpstr>
      <vt:lpstr>Implementation of Collisional Energy Loss</vt:lpstr>
      <vt:lpstr>Implementation of Collisional Energy Loss</vt:lpstr>
      <vt:lpstr>Implementation of Radiative Energy Loss</vt:lpstr>
      <vt:lpstr>Implementation of Radiative Energy Loss</vt:lpstr>
      <vt:lpstr>Collisional vs. Radiative Energy Loss</vt:lpstr>
      <vt:lpstr>Hadronization</vt:lpstr>
      <vt:lpstr>Fragmentation vs. Coalescence</vt:lpstr>
      <vt:lpstr>RAA vs. v2</vt:lpstr>
      <vt:lpstr>A Possible Solution to the v2 Puzzle</vt:lpstr>
      <vt:lpstr>Systematic Comparison of Transport Coefficient</vt:lpstr>
      <vt:lpstr>Heavy vs. Light Hadron Suppression</vt:lpstr>
      <vt:lpstr>Simultaneous Description of D and π RAA in 2.76 TeV Pb-Pb Collisions</vt:lpstr>
      <vt:lpstr>Simultaneous Description of D and π RAA in 200 GeV Au-Au Collisions</vt:lpstr>
      <vt:lpstr>Simultaneous Description of D and π RAA in 5.02 TeV Pb-Pb Collisions</vt:lpstr>
      <vt:lpstr>Bayesian Analysis ( Precise Extraction of QGP Properties )</vt:lpstr>
      <vt:lpstr>Bayesian Analysis – Results</vt:lpstr>
      <vt:lpstr>Bayesian Analysis – Results</vt:lpstr>
      <vt:lpstr>Bayesian Analysis – Results</vt:lpstr>
      <vt:lpstr>Bayesian Analysis – Results</vt:lpstr>
      <vt:lpstr>Other Topics on Heavy Quark Theory </vt:lpstr>
      <vt:lpstr>Summary</vt:lpstr>
      <vt:lpstr>Thank you!</vt:lpstr>
      <vt:lpstr>Collisional vs. Radiative Energy Loss</vt:lpstr>
      <vt:lpstr>Hadronic Interactions</vt:lpstr>
      <vt:lpstr>Coalescence Models</vt:lpstr>
      <vt:lpstr>Slide 32</vt:lpstr>
      <vt:lpstr>Interim Summary of HF Dynamics</vt:lpstr>
      <vt:lpstr>Check of Detail Balance</vt:lpstr>
      <vt:lpstr>Heavy Quark Transport in QGP</vt:lpstr>
    </vt:vector>
  </TitlesOfParts>
  <Company>Duke Physics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Shanshan Cao</dc:creator>
  <cp:lastModifiedBy>Jiani Huang</cp:lastModifiedBy>
  <cp:revision>480</cp:revision>
  <dcterms:created xsi:type="dcterms:W3CDTF">2016-06-27T14:59:27Z</dcterms:created>
  <dcterms:modified xsi:type="dcterms:W3CDTF">2016-06-27T16:46:05Z</dcterms:modified>
</cp:coreProperties>
</file>