
<file path=[Content_Types].xml><?xml version="1.0" encoding="utf-8"?>
<Types xmlns="http://schemas.openxmlformats.org/package/2006/content-types">
  <Default Extension="xml" ContentType="application/xml"/>
  <Default Extension="mov" ContentType="video/unknown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video/unknown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ppt/embeddings/oleObject47.bin" ContentType="application/vnd.openxmlformats-officedocument.oleObject"/>
  <Override PartName="/ppt/embeddings/oleObject48.bin" ContentType="application/vnd.openxmlformats-officedocument.oleObject"/>
  <Override PartName="/ppt/embeddings/oleObject49.bin" ContentType="application/vnd.openxmlformats-officedocument.oleObject"/>
  <Override PartName="/ppt/embeddings/oleObject50.bin" ContentType="application/vnd.openxmlformats-officedocument.oleObject"/>
  <Override PartName="/ppt/embeddings/oleObject51.bin" ContentType="application/vnd.openxmlformats-officedocument.oleObject"/>
  <Override PartName="/ppt/embeddings/oleObject52.bin" ContentType="application/vnd.openxmlformats-officedocument.oleObject"/>
  <Override PartName="/ppt/embeddings/oleObject53.bin" ContentType="application/vnd.openxmlformats-officedocument.oleObject"/>
  <Override PartName="/ppt/embeddings/oleObject54.bin" ContentType="application/vnd.openxmlformats-officedocument.oleObject"/>
  <Override PartName="/ppt/embeddings/oleObject55.bin" ContentType="application/vnd.openxmlformats-officedocument.oleObject"/>
  <Override PartName="/ppt/embeddings/oleObject56.bin" ContentType="application/vnd.openxmlformats-officedocument.oleObject"/>
  <Override PartName="/ppt/embeddings/oleObject57.bin" ContentType="application/vnd.openxmlformats-officedocument.oleObject"/>
  <Override PartName="/ppt/embeddings/oleObject58.bin" ContentType="application/vnd.openxmlformats-officedocument.oleObject"/>
  <Override PartName="/ppt/embeddings/oleObject59.bin" ContentType="application/vnd.openxmlformats-officedocument.oleObject"/>
  <Override PartName="/ppt/embeddings/oleObject60.bin" ContentType="application/vnd.openxmlformats-officedocument.oleObject"/>
  <Override PartName="/ppt/embeddings/oleObject61.bin" ContentType="application/vnd.openxmlformats-officedocument.oleObject"/>
  <Override PartName="/ppt/embeddings/oleObject62.bin" ContentType="application/vnd.openxmlformats-officedocument.oleObject"/>
  <Override PartName="/ppt/embeddings/oleObject63.bin" ContentType="application/vnd.openxmlformats-officedocument.oleObject"/>
  <Override PartName="/ppt/embeddings/oleObject64.bin" ContentType="application/vnd.openxmlformats-officedocument.oleObject"/>
  <Override PartName="/ppt/embeddings/oleObject65.bin" ContentType="application/vnd.openxmlformats-officedocument.oleObject"/>
  <Override PartName="/ppt/embeddings/oleObject66.bin" ContentType="application/vnd.openxmlformats-officedocument.oleObject"/>
  <Override PartName="/ppt/embeddings/oleObject67.bin" ContentType="application/vnd.openxmlformats-officedocument.oleObject"/>
  <Override PartName="/ppt/embeddings/oleObject68.bin" ContentType="application/vnd.openxmlformats-officedocument.oleObject"/>
  <Override PartName="/ppt/embeddings/oleObject69.bin" ContentType="application/vnd.openxmlformats-officedocument.oleObject"/>
  <Override PartName="/ppt/embeddings/oleObject70.bin" ContentType="application/vnd.openxmlformats-officedocument.oleObject"/>
  <Override PartName="/ppt/embeddings/oleObject71.bin" ContentType="application/vnd.openxmlformats-officedocument.oleObject"/>
  <Override PartName="/ppt/embeddings/oleObject72.bin" ContentType="application/vnd.openxmlformats-officedocument.oleObject"/>
  <Override PartName="/ppt/embeddings/oleObject73.bin" ContentType="application/vnd.openxmlformats-officedocument.oleObject"/>
  <Override PartName="/ppt/embeddings/oleObject74.bin" ContentType="application/vnd.openxmlformats-officedocument.oleObject"/>
  <Override PartName="/ppt/embeddings/oleObject75.bin" ContentType="application/vnd.openxmlformats-officedocument.oleObject"/>
  <Override PartName="/ppt/embeddings/oleObject76.bin" ContentType="application/vnd.openxmlformats-officedocument.oleObject"/>
  <Override PartName="/ppt/embeddings/oleObject77.bin" ContentType="application/vnd.openxmlformats-officedocument.oleObject"/>
  <Override PartName="/ppt/embeddings/oleObject78.bin" ContentType="application/vnd.openxmlformats-officedocument.oleObject"/>
  <Override PartName="/ppt/embeddings/oleObject79.bin" ContentType="application/vnd.openxmlformats-officedocument.oleObject"/>
  <Override PartName="/ppt/embeddings/oleObject80.bin" ContentType="application/vnd.openxmlformats-officedocument.oleObject"/>
  <Override PartName="/ppt/embeddings/oleObject81.bin" ContentType="application/vnd.openxmlformats-officedocument.oleObject"/>
  <Override PartName="/ppt/embeddings/oleObject82.bin" ContentType="application/vnd.openxmlformats-officedocument.oleObject"/>
  <Override PartName="/ppt/embeddings/oleObject83.bin" ContentType="application/vnd.openxmlformats-officedocument.oleObject"/>
  <Override PartName="/ppt/embeddings/oleObject84.bin" ContentType="application/vnd.openxmlformats-officedocument.oleObject"/>
  <Override PartName="/ppt/embeddings/oleObject85.bin" ContentType="application/vnd.openxmlformats-officedocument.oleObject"/>
  <Override PartName="/ppt/embeddings/oleObject86.bin" ContentType="application/vnd.openxmlformats-officedocument.oleObject"/>
  <Override PartName="/ppt/embeddings/oleObject87.bin" ContentType="application/vnd.openxmlformats-officedocument.oleObject"/>
  <Override PartName="/ppt/embeddings/oleObject88.bin" ContentType="application/vnd.openxmlformats-officedocument.oleObject"/>
  <Override PartName="/ppt/embeddings/oleObject89.bin" ContentType="application/vnd.openxmlformats-officedocument.oleObject"/>
  <Override PartName="/ppt/embeddings/oleObject90.bin" ContentType="application/vnd.openxmlformats-officedocument.oleObject"/>
  <Override PartName="/ppt/embeddings/oleObject91.bin" ContentType="application/vnd.openxmlformats-officedocument.oleObject"/>
  <Override PartName="/ppt/embeddings/oleObject92.bin" ContentType="application/vnd.openxmlformats-officedocument.oleObject"/>
  <Override PartName="/ppt/embeddings/oleObject93.bin" ContentType="application/vnd.openxmlformats-officedocument.oleObject"/>
  <Override PartName="/ppt/embeddings/oleObject94.bin" ContentType="application/vnd.openxmlformats-officedocument.oleObject"/>
  <Override PartName="/ppt/embeddings/oleObject95.bin" ContentType="application/vnd.openxmlformats-officedocument.oleObject"/>
  <Override PartName="/ppt/notesSlides/notesSlide1.xml" ContentType="application/vnd.openxmlformats-officedocument.presentationml.notesSlide+xml"/>
  <Override PartName="/ppt/embeddings/oleObject96.bin" ContentType="application/vnd.openxmlformats-officedocument.oleObject"/>
  <Override PartName="/ppt/embeddings/oleObject97.bin" ContentType="application/vnd.openxmlformats-officedocument.oleObject"/>
  <Override PartName="/ppt/embeddings/oleObject98.bin" ContentType="application/vnd.openxmlformats-officedocument.oleObject"/>
  <Override PartName="/ppt/embeddings/oleObject99.bin" ContentType="application/vnd.openxmlformats-officedocument.oleObject"/>
  <Override PartName="/ppt/embeddings/oleObject100.bin" ContentType="application/vnd.openxmlformats-officedocument.oleObject"/>
  <Override PartName="/ppt/embeddings/oleObject101.bin" ContentType="application/vnd.openxmlformats-officedocument.oleObject"/>
  <Override PartName="/ppt/embeddings/oleObject102.bin" ContentType="application/vnd.openxmlformats-officedocument.oleObject"/>
  <Override PartName="/ppt/embeddings/oleObject10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57" r:id="rId2"/>
    <p:sldId id="403" r:id="rId3"/>
    <p:sldId id="260" r:id="rId4"/>
    <p:sldId id="308" r:id="rId5"/>
    <p:sldId id="313" r:id="rId6"/>
    <p:sldId id="392" r:id="rId7"/>
    <p:sldId id="320" r:id="rId8"/>
    <p:sldId id="417" r:id="rId9"/>
    <p:sldId id="411" r:id="rId10"/>
    <p:sldId id="412" r:id="rId11"/>
    <p:sldId id="413" r:id="rId12"/>
    <p:sldId id="414" r:id="rId13"/>
    <p:sldId id="419" r:id="rId14"/>
    <p:sldId id="370" r:id="rId15"/>
    <p:sldId id="420" r:id="rId16"/>
    <p:sldId id="450" r:id="rId17"/>
    <p:sldId id="421" r:id="rId18"/>
    <p:sldId id="343" r:id="rId19"/>
    <p:sldId id="422" r:id="rId20"/>
    <p:sldId id="424" r:id="rId21"/>
    <p:sldId id="444" r:id="rId22"/>
    <p:sldId id="427" r:id="rId23"/>
    <p:sldId id="447" r:id="rId24"/>
    <p:sldId id="448" r:id="rId25"/>
    <p:sldId id="449" r:id="rId26"/>
    <p:sldId id="423" r:id="rId27"/>
    <p:sldId id="429" r:id="rId28"/>
    <p:sldId id="446" r:id="rId29"/>
    <p:sldId id="445" r:id="rId30"/>
    <p:sldId id="431" r:id="rId31"/>
    <p:sldId id="433" r:id="rId32"/>
    <p:sldId id="435" r:id="rId33"/>
    <p:sldId id="440" r:id="rId34"/>
    <p:sldId id="439" r:id="rId35"/>
    <p:sldId id="375" r:id="rId36"/>
    <p:sldId id="437" r:id="rId37"/>
    <p:sldId id="441" r:id="rId38"/>
    <p:sldId id="442" r:id="rId39"/>
    <p:sldId id="451" r:id="rId40"/>
    <p:sldId id="425" r:id="rId41"/>
    <p:sldId id="306" r:id="rId42"/>
    <p:sldId id="432" r:id="rId43"/>
    <p:sldId id="443" r:id="rId44"/>
    <p:sldId id="323" r:id="rId45"/>
    <p:sldId id="369" r:id="rId46"/>
    <p:sldId id="418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FFCDFC"/>
    <a:srgbClr val="F8FF99"/>
    <a:srgbClr val="FE81FF"/>
    <a:srgbClr val="FF53FF"/>
    <a:srgbClr val="FF8A7C"/>
    <a:srgbClr val="FC11F8"/>
    <a:srgbClr val="00B5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6" autoAdjust="0"/>
    <p:restoredTop sz="96739" autoAdjust="0"/>
  </p:normalViewPr>
  <p:slideViewPr>
    <p:cSldViewPr snapToGrid="0" snapToObjects="1">
      <p:cViewPr varScale="1">
        <p:scale>
          <a:sx n="87" d="100"/>
          <a:sy n="87" d="100"/>
        </p:scale>
        <p:origin x="-7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notesMaster" Target="notesMasters/notesMaster1.xml"/><Relationship Id="rId4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emf"/><Relationship Id="rId2" Type="http://schemas.openxmlformats.org/officeDocument/2006/relationships/image" Target="../media/image57.emf"/><Relationship Id="rId3" Type="http://schemas.openxmlformats.org/officeDocument/2006/relationships/image" Target="../media/image58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Relationship Id="rId2" Type="http://schemas.openxmlformats.org/officeDocument/2006/relationships/image" Target="../media/image63.emf"/><Relationship Id="rId3" Type="http://schemas.openxmlformats.org/officeDocument/2006/relationships/image" Target="../media/image6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emf"/><Relationship Id="rId2" Type="http://schemas.openxmlformats.org/officeDocument/2006/relationships/image" Target="../media/image66.e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4" Type="http://schemas.openxmlformats.org/officeDocument/2006/relationships/image" Target="../media/image68.emf"/><Relationship Id="rId1" Type="http://schemas.openxmlformats.org/officeDocument/2006/relationships/image" Target="../media/image65.emf"/><Relationship Id="rId2" Type="http://schemas.openxmlformats.org/officeDocument/2006/relationships/image" Target="../media/image66.e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4" Type="http://schemas.openxmlformats.org/officeDocument/2006/relationships/image" Target="../media/image68.emf"/><Relationship Id="rId5" Type="http://schemas.openxmlformats.org/officeDocument/2006/relationships/image" Target="../media/image69.emf"/><Relationship Id="rId6" Type="http://schemas.openxmlformats.org/officeDocument/2006/relationships/image" Target="../media/image70.emf"/><Relationship Id="rId1" Type="http://schemas.openxmlformats.org/officeDocument/2006/relationships/image" Target="../media/image65.emf"/><Relationship Id="rId2" Type="http://schemas.openxmlformats.org/officeDocument/2006/relationships/image" Target="../media/image66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emf"/><Relationship Id="rId2" Type="http://schemas.openxmlformats.org/officeDocument/2006/relationships/image" Target="../media/image73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emf"/><Relationship Id="rId2" Type="http://schemas.openxmlformats.org/officeDocument/2006/relationships/image" Target="../media/image73.emf"/><Relationship Id="rId3" Type="http://schemas.openxmlformats.org/officeDocument/2006/relationships/image" Target="../media/image7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Relationship Id="rId2" Type="http://schemas.openxmlformats.org/officeDocument/2006/relationships/image" Target="../media/image5.emf"/><Relationship Id="rId3" Type="http://schemas.openxmlformats.org/officeDocument/2006/relationships/image" Target="../media/image6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emf"/><Relationship Id="rId2" Type="http://schemas.openxmlformats.org/officeDocument/2006/relationships/image" Target="../media/image76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emf"/><Relationship Id="rId2" Type="http://schemas.openxmlformats.org/officeDocument/2006/relationships/image" Target="../media/image74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2.e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4" Type="http://schemas.openxmlformats.org/officeDocument/2006/relationships/image" Target="../media/image92.emf"/><Relationship Id="rId5" Type="http://schemas.openxmlformats.org/officeDocument/2006/relationships/image" Target="../media/image93.emf"/><Relationship Id="rId1" Type="http://schemas.openxmlformats.org/officeDocument/2006/relationships/image" Target="../media/image89.emf"/><Relationship Id="rId2" Type="http://schemas.openxmlformats.org/officeDocument/2006/relationships/image" Target="../media/image90.e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4" Type="http://schemas.openxmlformats.org/officeDocument/2006/relationships/image" Target="../media/image99.emf"/><Relationship Id="rId5" Type="http://schemas.openxmlformats.org/officeDocument/2006/relationships/image" Target="../media/image100.emf"/><Relationship Id="rId1" Type="http://schemas.openxmlformats.org/officeDocument/2006/relationships/image" Target="../media/image97.emf"/><Relationship Id="rId2" Type="http://schemas.openxmlformats.org/officeDocument/2006/relationships/image" Target="../media/image5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emf"/><Relationship Id="rId2" Type="http://schemas.openxmlformats.org/officeDocument/2006/relationships/image" Target="../media/image103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5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7.emf"/><Relationship Id="rId2" Type="http://schemas.openxmlformats.org/officeDocument/2006/relationships/image" Target="../media/image108.e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112.emf"/><Relationship Id="rId5" Type="http://schemas.openxmlformats.org/officeDocument/2006/relationships/image" Target="../media/image113.emf"/><Relationship Id="rId1" Type="http://schemas.openxmlformats.org/officeDocument/2006/relationships/image" Target="../media/image22.emf"/><Relationship Id="rId2" Type="http://schemas.openxmlformats.org/officeDocument/2006/relationships/image" Target="../media/image111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1" Type="http://schemas.openxmlformats.org/officeDocument/2006/relationships/image" Target="../media/image19.emf"/><Relationship Id="rId2" Type="http://schemas.openxmlformats.org/officeDocument/2006/relationships/image" Target="../media/image20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6.emf"/><Relationship Id="rId6" Type="http://schemas.openxmlformats.org/officeDocument/2006/relationships/image" Target="../media/image27.emf"/><Relationship Id="rId7" Type="http://schemas.openxmlformats.org/officeDocument/2006/relationships/image" Target="../media/image28.emf"/><Relationship Id="rId1" Type="http://schemas.openxmlformats.org/officeDocument/2006/relationships/image" Target="../media/image19.emf"/><Relationship Id="rId2" Type="http://schemas.openxmlformats.org/officeDocument/2006/relationships/image" Target="../media/image2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Relationship Id="rId2" Type="http://schemas.openxmlformats.org/officeDocument/2006/relationships/image" Target="../media/image30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5" Type="http://schemas.openxmlformats.org/officeDocument/2006/relationships/image" Target="../media/image36.emf"/><Relationship Id="rId6" Type="http://schemas.openxmlformats.org/officeDocument/2006/relationships/image" Target="../media/image37.emf"/><Relationship Id="rId7" Type="http://schemas.openxmlformats.org/officeDocument/2006/relationships/image" Target="../media/image38.emf"/><Relationship Id="rId1" Type="http://schemas.openxmlformats.org/officeDocument/2006/relationships/image" Target="../media/image32.emf"/><Relationship Id="rId2" Type="http://schemas.openxmlformats.org/officeDocument/2006/relationships/image" Target="../media/image33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image" Target="../media/image42.emf"/><Relationship Id="rId5" Type="http://schemas.openxmlformats.org/officeDocument/2006/relationships/image" Target="../media/image43.emf"/><Relationship Id="rId6" Type="http://schemas.openxmlformats.org/officeDocument/2006/relationships/image" Target="../media/image44.emf"/><Relationship Id="rId7" Type="http://schemas.openxmlformats.org/officeDocument/2006/relationships/image" Target="../media/image45.emf"/><Relationship Id="rId8" Type="http://schemas.openxmlformats.org/officeDocument/2006/relationships/image" Target="../media/image46.emf"/><Relationship Id="rId1" Type="http://schemas.openxmlformats.org/officeDocument/2006/relationships/image" Target="../media/image32.emf"/><Relationship Id="rId2" Type="http://schemas.openxmlformats.org/officeDocument/2006/relationships/image" Target="../media/image40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image" Target="../media/image42.emf"/><Relationship Id="rId5" Type="http://schemas.openxmlformats.org/officeDocument/2006/relationships/image" Target="../media/image43.emf"/><Relationship Id="rId6" Type="http://schemas.openxmlformats.org/officeDocument/2006/relationships/image" Target="../media/image44.emf"/><Relationship Id="rId7" Type="http://schemas.openxmlformats.org/officeDocument/2006/relationships/image" Target="../media/image45.emf"/><Relationship Id="rId8" Type="http://schemas.openxmlformats.org/officeDocument/2006/relationships/image" Target="../media/image49.emf"/><Relationship Id="rId1" Type="http://schemas.openxmlformats.org/officeDocument/2006/relationships/image" Target="../media/image32.emf"/><Relationship Id="rId2" Type="http://schemas.openxmlformats.org/officeDocument/2006/relationships/image" Target="../media/image40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image" Target="../media/image42.emf"/><Relationship Id="rId5" Type="http://schemas.openxmlformats.org/officeDocument/2006/relationships/image" Target="../media/image43.emf"/><Relationship Id="rId6" Type="http://schemas.openxmlformats.org/officeDocument/2006/relationships/image" Target="../media/image44.emf"/><Relationship Id="rId7" Type="http://schemas.openxmlformats.org/officeDocument/2006/relationships/image" Target="../media/image50.emf"/><Relationship Id="rId8" Type="http://schemas.openxmlformats.org/officeDocument/2006/relationships/image" Target="../media/image51.emf"/><Relationship Id="rId1" Type="http://schemas.openxmlformats.org/officeDocument/2006/relationships/image" Target="../media/image32.emf"/><Relationship Id="rId2" Type="http://schemas.openxmlformats.org/officeDocument/2006/relationships/image" Target="../media/image4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13FFB4-F8A3-9E47-8DCD-3F92D467E3AD}" type="datetimeFigureOut">
              <a:rPr lang="en-US" smtClean="0"/>
              <a:t>6/26/16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D2D0C-4FB0-CA49-9010-3EFA6F8B7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6904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E929A4-95ED-6249-A871-9F7D952A3ABE}" type="datetimeFigureOut">
              <a:rPr lang="en-US" smtClean="0"/>
              <a:t>6/26/16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A346BA-A661-E042-B2A5-E615434CB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753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8 minutes by end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346BA-A661-E042-B2A5-E615434CB14A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829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64127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2919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22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764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553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36083" y="907093"/>
            <a:ext cx="8860493" cy="5623976"/>
          </a:xfrm>
          <a:prstGeom prst="roundRect">
            <a:avLst>
              <a:gd name="adj" fmla="val 7526"/>
            </a:avLst>
          </a:prstGeom>
          <a:solidFill>
            <a:schemeClr val="tx1"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000">
              <a:alpha val="29000"/>
            </a:srgb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390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588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87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15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000">
              <a:alpha val="18000"/>
            </a:srgbClr>
          </a:solidFill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155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388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243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066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6553200"/>
              <a:ext cx="9144000" cy="30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0" y="0"/>
              <a:ext cx="9144000" cy="6709410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7868"/>
            <a:ext cx="8229600" cy="7231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73394"/>
            <a:ext cx="8229600" cy="50527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119" y="6676121"/>
            <a:ext cx="5836435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676121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0E529-6157-7045-882B-FF1F3F4120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83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7013" indent="-227013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63513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5.emf"/><Relationship Id="rId12" Type="http://schemas.openxmlformats.org/officeDocument/2006/relationships/oleObject" Target="../embeddings/oleObject25.bin"/><Relationship Id="rId13" Type="http://schemas.openxmlformats.org/officeDocument/2006/relationships/image" Target="../media/image36.emf"/><Relationship Id="rId14" Type="http://schemas.openxmlformats.org/officeDocument/2006/relationships/oleObject" Target="../embeddings/oleObject26.bin"/><Relationship Id="rId15" Type="http://schemas.openxmlformats.org/officeDocument/2006/relationships/image" Target="../media/image37.emf"/><Relationship Id="rId16" Type="http://schemas.openxmlformats.org/officeDocument/2006/relationships/oleObject" Target="../embeddings/oleObject27.bin"/><Relationship Id="rId17" Type="http://schemas.openxmlformats.org/officeDocument/2006/relationships/image" Target="../media/image38.emf"/><Relationship Id="rId18" Type="http://schemas.openxmlformats.org/officeDocument/2006/relationships/image" Target="../media/image39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21.bin"/><Relationship Id="rId4" Type="http://schemas.openxmlformats.org/officeDocument/2006/relationships/image" Target="../media/image32.emf"/><Relationship Id="rId5" Type="http://schemas.openxmlformats.org/officeDocument/2006/relationships/oleObject" Target="../embeddings/oleObject22.bin"/><Relationship Id="rId6" Type="http://schemas.openxmlformats.org/officeDocument/2006/relationships/image" Target="../media/image33.emf"/><Relationship Id="rId7" Type="http://schemas.openxmlformats.org/officeDocument/2006/relationships/image" Target="../media/image25.png"/><Relationship Id="rId8" Type="http://schemas.openxmlformats.org/officeDocument/2006/relationships/oleObject" Target="../embeddings/oleObject23.bin"/><Relationship Id="rId9" Type="http://schemas.openxmlformats.org/officeDocument/2006/relationships/image" Target="../media/image34.emf"/><Relationship Id="rId10" Type="http://schemas.openxmlformats.org/officeDocument/2006/relationships/oleObject" Target="../embeddings/oleObject24.bin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41.emf"/><Relationship Id="rId20" Type="http://schemas.openxmlformats.org/officeDocument/2006/relationships/image" Target="../media/image46.emf"/><Relationship Id="rId10" Type="http://schemas.openxmlformats.org/officeDocument/2006/relationships/oleObject" Target="../embeddings/oleObject31.bin"/><Relationship Id="rId11" Type="http://schemas.openxmlformats.org/officeDocument/2006/relationships/image" Target="../media/image42.emf"/><Relationship Id="rId12" Type="http://schemas.openxmlformats.org/officeDocument/2006/relationships/oleObject" Target="../embeddings/oleObject32.bin"/><Relationship Id="rId13" Type="http://schemas.openxmlformats.org/officeDocument/2006/relationships/image" Target="../media/image43.emf"/><Relationship Id="rId14" Type="http://schemas.openxmlformats.org/officeDocument/2006/relationships/oleObject" Target="../embeddings/oleObject33.bin"/><Relationship Id="rId15" Type="http://schemas.openxmlformats.org/officeDocument/2006/relationships/image" Target="../media/image44.emf"/><Relationship Id="rId16" Type="http://schemas.openxmlformats.org/officeDocument/2006/relationships/image" Target="../media/image48.png"/><Relationship Id="rId17" Type="http://schemas.openxmlformats.org/officeDocument/2006/relationships/oleObject" Target="../embeddings/oleObject34.bin"/><Relationship Id="rId18" Type="http://schemas.openxmlformats.org/officeDocument/2006/relationships/image" Target="../media/image45.emf"/><Relationship Id="rId19" Type="http://schemas.openxmlformats.org/officeDocument/2006/relationships/oleObject" Target="../embeddings/oleObject35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28.bin"/><Relationship Id="rId4" Type="http://schemas.openxmlformats.org/officeDocument/2006/relationships/image" Target="../media/image32.emf"/><Relationship Id="rId5" Type="http://schemas.openxmlformats.org/officeDocument/2006/relationships/image" Target="../media/image47.png"/><Relationship Id="rId6" Type="http://schemas.openxmlformats.org/officeDocument/2006/relationships/oleObject" Target="../embeddings/oleObject29.bin"/><Relationship Id="rId7" Type="http://schemas.openxmlformats.org/officeDocument/2006/relationships/image" Target="../media/image40.emf"/><Relationship Id="rId8" Type="http://schemas.openxmlformats.org/officeDocument/2006/relationships/oleObject" Target="../embeddings/oleObject30.bin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41.emf"/><Relationship Id="rId20" Type="http://schemas.openxmlformats.org/officeDocument/2006/relationships/image" Target="../media/image49.emf"/><Relationship Id="rId10" Type="http://schemas.openxmlformats.org/officeDocument/2006/relationships/oleObject" Target="../embeddings/oleObject39.bin"/><Relationship Id="rId11" Type="http://schemas.openxmlformats.org/officeDocument/2006/relationships/image" Target="../media/image42.emf"/><Relationship Id="rId12" Type="http://schemas.openxmlformats.org/officeDocument/2006/relationships/oleObject" Target="../embeddings/oleObject40.bin"/><Relationship Id="rId13" Type="http://schemas.openxmlformats.org/officeDocument/2006/relationships/image" Target="../media/image43.emf"/><Relationship Id="rId14" Type="http://schemas.openxmlformats.org/officeDocument/2006/relationships/oleObject" Target="../embeddings/oleObject41.bin"/><Relationship Id="rId15" Type="http://schemas.openxmlformats.org/officeDocument/2006/relationships/image" Target="../media/image44.emf"/><Relationship Id="rId16" Type="http://schemas.openxmlformats.org/officeDocument/2006/relationships/image" Target="../media/image48.png"/><Relationship Id="rId17" Type="http://schemas.openxmlformats.org/officeDocument/2006/relationships/oleObject" Target="../embeddings/oleObject42.bin"/><Relationship Id="rId18" Type="http://schemas.openxmlformats.org/officeDocument/2006/relationships/image" Target="../media/image45.emf"/><Relationship Id="rId19" Type="http://schemas.openxmlformats.org/officeDocument/2006/relationships/oleObject" Target="../embeddings/oleObject43.bin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36.bin"/><Relationship Id="rId4" Type="http://schemas.openxmlformats.org/officeDocument/2006/relationships/image" Target="../media/image32.emf"/><Relationship Id="rId5" Type="http://schemas.openxmlformats.org/officeDocument/2006/relationships/image" Target="../media/image47.png"/><Relationship Id="rId6" Type="http://schemas.openxmlformats.org/officeDocument/2006/relationships/oleObject" Target="../embeddings/oleObject37.bin"/><Relationship Id="rId7" Type="http://schemas.openxmlformats.org/officeDocument/2006/relationships/image" Target="../media/image40.emf"/><Relationship Id="rId8" Type="http://schemas.openxmlformats.org/officeDocument/2006/relationships/oleObject" Target="../embeddings/oleObject38.bin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41.emf"/><Relationship Id="rId20" Type="http://schemas.openxmlformats.org/officeDocument/2006/relationships/image" Target="../media/image51.emf"/><Relationship Id="rId10" Type="http://schemas.openxmlformats.org/officeDocument/2006/relationships/oleObject" Target="../embeddings/oleObject47.bin"/><Relationship Id="rId11" Type="http://schemas.openxmlformats.org/officeDocument/2006/relationships/image" Target="../media/image42.emf"/><Relationship Id="rId12" Type="http://schemas.openxmlformats.org/officeDocument/2006/relationships/oleObject" Target="../embeddings/oleObject48.bin"/><Relationship Id="rId13" Type="http://schemas.openxmlformats.org/officeDocument/2006/relationships/image" Target="../media/image43.emf"/><Relationship Id="rId14" Type="http://schemas.openxmlformats.org/officeDocument/2006/relationships/oleObject" Target="../embeddings/oleObject49.bin"/><Relationship Id="rId15" Type="http://schemas.openxmlformats.org/officeDocument/2006/relationships/image" Target="../media/image44.emf"/><Relationship Id="rId16" Type="http://schemas.openxmlformats.org/officeDocument/2006/relationships/oleObject" Target="../embeddings/oleObject50.bin"/><Relationship Id="rId17" Type="http://schemas.openxmlformats.org/officeDocument/2006/relationships/image" Target="../media/image50.emf"/><Relationship Id="rId18" Type="http://schemas.openxmlformats.org/officeDocument/2006/relationships/image" Target="../media/image52.png"/><Relationship Id="rId19" Type="http://schemas.openxmlformats.org/officeDocument/2006/relationships/oleObject" Target="../embeddings/oleObject51.bin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44.bin"/><Relationship Id="rId4" Type="http://schemas.openxmlformats.org/officeDocument/2006/relationships/image" Target="../media/image32.emf"/><Relationship Id="rId5" Type="http://schemas.openxmlformats.org/officeDocument/2006/relationships/image" Target="../media/image47.png"/><Relationship Id="rId6" Type="http://schemas.openxmlformats.org/officeDocument/2006/relationships/oleObject" Target="../embeddings/oleObject45.bin"/><Relationship Id="rId7" Type="http://schemas.openxmlformats.org/officeDocument/2006/relationships/image" Target="../media/image40.emf"/><Relationship Id="rId8" Type="http://schemas.openxmlformats.org/officeDocument/2006/relationships/oleObject" Target="../embeddings/oleObject46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oleObject" Target="../embeddings/oleObject52.bin"/><Relationship Id="rId6" Type="http://schemas.openxmlformats.org/officeDocument/2006/relationships/image" Target="../media/image56.emf"/><Relationship Id="rId7" Type="http://schemas.openxmlformats.org/officeDocument/2006/relationships/oleObject" Target="../embeddings/oleObject53.bin"/><Relationship Id="rId8" Type="http://schemas.openxmlformats.org/officeDocument/2006/relationships/image" Target="../media/image57.emf"/><Relationship Id="rId9" Type="http://schemas.openxmlformats.org/officeDocument/2006/relationships/oleObject" Target="../embeddings/oleObject54.bin"/><Relationship Id="rId10" Type="http://schemas.openxmlformats.org/officeDocument/2006/relationships/image" Target="../media/image58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oleObject" Target="../embeddings/oleObject55.bin"/><Relationship Id="rId5" Type="http://schemas.openxmlformats.org/officeDocument/2006/relationships/image" Target="../media/image62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oleObject" Target="../embeddings/oleObject56.bin"/><Relationship Id="rId5" Type="http://schemas.openxmlformats.org/officeDocument/2006/relationships/image" Target="../media/image62.emf"/><Relationship Id="rId6" Type="http://schemas.openxmlformats.org/officeDocument/2006/relationships/oleObject" Target="../embeddings/oleObject57.bin"/><Relationship Id="rId7" Type="http://schemas.openxmlformats.org/officeDocument/2006/relationships/image" Target="../media/image63.emf"/><Relationship Id="rId8" Type="http://schemas.openxmlformats.org/officeDocument/2006/relationships/oleObject" Target="../embeddings/oleObject58.bin"/><Relationship Id="rId9" Type="http://schemas.openxmlformats.org/officeDocument/2006/relationships/image" Target="../media/image64.e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4" Type="http://schemas.openxmlformats.org/officeDocument/2006/relationships/image" Target="../media/image65.e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4" Type="http://schemas.openxmlformats.org/officeDocument/2006/relationships/image" Target="../media/image65.emf"/><Relationship Id="rId5" Type="http://schemas.openxmlformats.org/officeDocument/2006/relationships/oleObject" Target="../embeddings/oleObject61.bin"/><Relationship Id="rId6" Type="http://schemas.openxmlformats.org/officeDocument/2006/relationships/image" Target="../media/image66.e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4" Type="http://schemas.openxmlformats.org/officeDocument/2006/relationships/image" Target="../media/image65.emf"/><Relationship Id="rId5" Type="http://schemas.openxmlformats.org/officeDocument/2006/relationships/oleObject" Target="../embeddings/oleObject63.bin"/><Relationship Id="rId6" Type="http://schemas.openxmlformats.org/officeDocument/2006/relationships/image" Target="../media/image66.emf"/><Relationship Id="rId7" Type="http://schemas.openxmlformats.org/officeDocument/2006/relationships/oleObject" Target="../embeddings/oleObject64.bin"/><Relationship Id="rId8" Type="http://schemas.openxmlformats.org/officeDocument/2006/relationships/image" Target="../media/image67.emf"/><Relationship Id="rId9" Type="http://schemas.openxmlformats.org/officeDocument/2006/relationships/oleObject" Target="../embeddings/oleObject65.bin"/><Relationship Id="rId10" Type="http://schemas.openxmlformats.org/officeDocument/2006/relationships/image" Target="../media/image68.emf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70.bin"/><Relationship Id="rId12" Type="http://schemas.openxmlformats.org/officeDocument/2006/relationships/image" Target="../media/image69.emf"/><Relationship Id="rId13" Type="http://schemas.openxmlformats.org/officeDocument/2006/relationships/oleObject" Target="../embeddings/oleObject71.bin"/><Relationship Id="rId14" Type="http://schemas.openxmlformats.org/officeDocument/2006/relationships/image" Target="../media/image70.emf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66.bin"/><Relationship Id="rId4" Type="http://schemas.openxmlformats.org/officeDocument/2006/relationships/image" Target="../media/image65.emf"/><Relationship Id="rId5" Type="http://schemas.openxmlformats.org/officeDocument/2006/relationships/oleObject" Target="../embeddings/oleObject67.bin"/><Relationship Id="rId6" Type="http://schemas.openxmlformats.org/officeDocument/2006/relationships/image" Target="../media/image66.emf"/><Relationship Id="rId7" Type="http://schemas.openxmlformats.org/officeDocument/2006/relationships/oleObject" Target="../embeddings/oleObject68.bin"/><Relationship Id="rId8" Type="http://schemas.openxmlformats.org/officeDocument/2006/relationships/image" Target="../media/image67.emf"/><Relationship Id="rId9" Type="http://schemas.openxmlformats.org/officeDocument/2006/relationships/oleObject" Target="../embeddings/oleObject69.bin"/><Relationship Id="rId10" Type="http://schemas.openxmlformats.org/officeDocument/2006/relationships/image" Target="../media/image68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4" Type="http://schemas.openxmlformats.org/officeDocument/2006/relationships/image" Target="../media/image72.emf"/><Relationship Id="rId5" Type="http://schemas.openxmlformats.org/officeDocument/2006/relationships/image" Target="../media/image71.png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4" Type="http://schemas.openxmlformats.org/officeDocument/2006/relationships/image" Target="../media/image72.emf"/><Relationship Id="rId5" Type="http://schemas.openxmlformats.org/officeDocument/2006/relationships/oleObject" Target="../embeddings/oleObject74.bin"/><Relationship Id="rId6" Type="http://schemas.openxmlformats.org/officeDocument/2006/relationships/image" Target="../media/image73.emf"/><Relationship Id="rId7" Type="http://schemas.openxmlformats.org/officeDocument/2006/relationships/image" Target="../media/image71.png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5.bin"/><Relationship Id="rId4" Type="http://schemas.openxmlformats.org/officeDocument/2006/relationships/image" Target="../media/image72.emf"/><Relationship Id="rId5" Type="http://schemas.openxmlformats.org/officeDocument/2006/relationships/oleObject" Target="../embeddings/oleObject76.bin"/><Relationship Id="rId6" Type="http://schemas.openxmlformats.org/officeDocument/2006/relationships/image" Target="../media/image73.emf"/><Relationship Id="rId7" Type="http://schemas.openxmlformats.org/officeDocument/2006/relationships/image" Target="../media/image71.png"/><Relationship Id="rId8" Type="http://schemas.openxmlformats.org/officeDocument/2006/relationships/oleObject" Target="../embeddings/oleObject77.bin"/><Relationship Id="rId9" Type="http://schemas.openxmlformats.org/officeDocument/2006/relationships/image" Target="../media/image74.emf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8.bin"/><Relationship Id="rId4" Type="http://schemas.openxmlformats.org/officeDocument/2006/relationships/image" Target="../media/image75.emf"/><Relationship Id="rId5" Type="http://schemas.openxmlformats.org/officeDocument/2006/relationships/image" Target="../media/image71.png"/><Relationship Id="rId6" Type="http://schemas.openxmlformats.org/officeDocument/2006/relationships/image" Target="../media/image77.png"/><Relationship Id="rId7" Type="http://schemas.openxmlformats.org/officeDocument/2006/relationships/image" Target="../media/image78.png"/><Relationship Id="rId8" Type="http://schemas.openxmlformats.org/officeDocument/2006/relationships/oleObject" Target="../embeddings/oleObject79.bin"/><Relationship Id="rId9" Type="http://schemas.openxmlformats.org/officeDocument/2006/relationships/image" Target="../media/image76.emf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9.png"/><Relationship Id="rId5" Type="http://schemas.openxmlformats.org/officeDocument/2006/relationships/oleObject" Target="../embeddings/oleObject80.bin"/><Relationship Id="rId6" Type="http://schemas.openxmlformats.org/officeDocument/2006/relationships/image" Target="../media/image74.emf"/><Relationship Id="rId1" Type="http://schemas.openxmlformats.org/officeDocument/2006/relationships/vmlDrawing" Target="../drawings/vmlDrawing21.vml"/><Relationship Id="rId2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1.bin"/><Relationship Id="rId4" Type="http://schemas.openxmlformats.org/officeDocument/2006/relationships/image" Target="../media/image80.emf"/><Relationship Id="rId5" Type="http://schemas.openxmlformats.org/officeDocument/2006/relationships/oleObject" Target="../embeddings/oleObject82.bin"/><Relationship Id="rId6" Type="http://schemas.openxmlformats.org/officeDocument/2006/relationships/image" Target="../media/image74.emf"/><Relationship Id="rId7" Type="http://schemas.openxmlformats.org/officeDocument/2006/relationships/image" Target="../media/image81.png"/><Relationship Id="rId1" Type="http://schemas.openxmlformats.org/officeDocument/2006/relationships/vmlDrawing" Target="../drawings/vmlDrawing22.vml"/><Relationship Id="rId2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5" Type="http://schemas.openxmlformats.org/officeDocument/2006/relationships/image" Target="../media/image85.png"/><Relationship Id="rId6" Type="http://schemas.openxmlformats.org/officeDocument/2006/relationships/oleObject" Target="../embeddings/oleObject83.bin"/><Relationship Id="rId7" Type="http://schemas.openxmlformats.org/officeDocument/2006/relationships/image" Target="../media/image82.emf"/><Relationship Id="rId1" Type="http://schemas.openxmlformats.org/officeDocument/2006/relationships/vmlDrawing" Target="../drawings/vmlDrawing23.vml"/><Relationship Id="rId2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6.png"/><Relationship Id="rId3" Type="http://schemas.openxmlformats.org/officeDocument/2006/relationships/image" Target="../media/image8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88.png"/><Relationship Id="rId1" Type="http://schemas.microsoft.com/office/2007/relationships/media" Target="../media/media6.mov"/><Relationship Id="rId2" Type="http://schemas.openxmlformats.org/officeDocument/2006/relationships/video" Target="../media/media6.mov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2.emf"/><Relationship Id="rId12" Type="http://schemas.openxmlformats.org/officeDocument/2006/relationships/oleObject" Target="../embeddings/oleObject88.bin"/><Relationship Id="rId13" Type="http://schemas.openxmlformats.org/officeDocument/2006/relationships/image" Target="../media/image93.emf"/><Relationship Id="rId1" Type="http://schemas.openxmlformats.org/officeDocument/2006/relationships/vmlDrawing" Target="../drawings/vmlDrawing24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94.png"/><Relationship Id="rId4" Type="http://schemas.openxmlformats.org/officeDocument/2006/relationships/oleObject" Target="../embeddings/oleObject84.bin"/><Relationship Id="rId5" Type="http://schemas.openxmlformats.org/officeDocument/2006/relationships/image" Target="../media/image89.emf"/><Relationship Id="rId6" Type="http://schemas.openxmlformats.org/officeDocument/2006/relationships/oleObject" Target="../embeddings/oleObject85.bin"/><Relationship Id="rId7" Type="http://schemas.openxmlformats.org/officeDocument/2006/relationships/image" Target="../media/image90.emf"/><Relationship Id="rId8" Type="http://schemas.openxmlformats.org/officeDocument/2006/relationships/oleObject" Target="../embeddings/oleObject86.bin"/><Relationship Id="rId9" Type="http://schemas.openxmlformats.org/officeDocument/2006/relationships/image" Target="../media/image91.emf"/><Relationship Id="rId10" Type="http://schemas.openxmlformats.org/officeDocument/2006/relationships/oleObject" Target="../embeddings/oleObject87.bin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video" Target="../media/media4.gif"/><Relationship Id="rId20" Type="http://schemas.openxmlformats.org/officeDocument/2006/relationships/image" Target="../media/image12.png"/><Relationship Id="rId21" Type="http://schemas.openxmlformats.org/officeDocument/2006/relationships/oleObject" Target="../embeddings/oleObject4.bin"/><Relationship Id="rId22" Type="http://schemas.openxmlformats.org/officeDocument/2006/relationships/image" Target="../media/image6.emf"/><Relationship Id="rId10" Type="http://schemas.openxmlformats.org/officeDocument/2006/relationships/slideLayout" Target="../slideLayouts/slideLayout6.xml"/><Relationship Id="rId11" Type="http://schemas.openxmlformats.org/officeDocument/2006/relationships/image" Target="../media/image7.png"/><Relationship Id="rId12" Type="http://schemas.openxmlformats.org/officeDocument/2006/relationships/image" Target="../media/image8.png"/><Relationship Id="rId13" Type="http://schemas.openxmlformats.org/officeDocument/2006/relationships/oleObject" Target="../embeddings/oleObject2.bin"/><Relationship Id="rId14" Type="http://schemas.openxmlformats.org/officeDocument/2006/relationships/image" Target="../media/image4.emf"/><Relationship Id="rId15" Type="http://schemas.openxmlformats.org/officeDocument/2006/relationships/oleObject" Target="../embeddings/oleObject3.bin"/><Relationship Id="rId16" Type="http://schemas.openxmlformats.org/officeDocument/2006/relationships/image" Target="../media/image5.emf"/><Relationship Id="rId17" Type="http://schemas.openxmlformats.org/officeDocument/2006/relationships/image" Target="../media/image9.png"/><Relationship Id="rId18" Type="http://schemas.openxmlformats.org/officeDocument/2006/relationships/image" Target="../media/image10.png"/><Relationship Id="rId19" Type="http://schemas.openxmlformats.org/officeDocument/2006/relationships/image" Target="../media/image11.png"/><Relationship Id="rId1" Type="http://schemas.openxmlformats.org/officeDocument/2006/relationships/vmlDrawing" Target="../drawings/vmlDrawing2.vml"/><Relationship Id="rId2" Type="http://schemas.microsoft.com/office/2007/relationships/media" Target="../media/media1.gif"/><Relationship Id="rId3" Type="http://schemas.openxmlformats.org/officeDocument/2006/relationships/video" Target="../media/media1.gif"/><Relationship Id="rId4" Type="http://schemas.microsoft.com/office/2007/relationships/media" Target="../media/media2.gif"/><Relationship Id="rId5" Type="http://schemas.openxmlformats.org/officeDocument/2006/relationships/video" Target="../media/media2.gif"/><Relationship Id="rId6" Type="http://schemas.microsoft.com/office/2007/relationships/media" Target="../media/media3.gif"/><Relationship Id="rId7" Type="http://schemas.openxmlformats.org/officeDocument/2006/relationships/video" Target="../media/media3.gif"/><Relationship Id="rId8" Type="http://schemas.microsoft.com/office/2007/relationships/media" Target="../media/media4.gi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5.png"/><Relationship Id="rId3" Type="http://schemas.openxmlformats.org/officeDocument/2006/relationships/image" Target="../media/image96.png"/></Relationships>
</file>

<file path=ppt/slides/_rels/slide41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20" Type="http://schemas.openxmlformats.org/officeDocument/2006/relationships/oleObject" Target="../embeddings/oleObject90.bin"/><Relationship Id="rId21" Type="http://schemas.openxmlformats.org/officeDocument/2006/relationships/image" Target="../media/image5.emf"/><Relationship Id="rId22" Type="http://schemas.openxmlformats.org/officeDocument/2006/relationships/oleObject" Target="../embeddings/oleObject91.bin"/><Relationship Id="rId23" Type="http://schemas.openxmlformats.org/officeDocument/2006/relationships/image" Target="../media/image98.emf"/><Relationship Id="rId24" Type="http://schemas.openxmlformats.org/officeDocument/2006/relationships/oleObject" Target="../embeddings/oleObject92.bin"/><Relationship Id="rId25" Type="http://schemas.openxmlformats.org/officeDocument/2006/relationships/image" Target="../media/image99.emf"/><Relationship Id="rId26" Type="http://schemas.openxmlformats.org/officeDocument/2006/relationships/oleObject" Target="../embeddings/oleObject93.bin"/><Relationship Id="rId27" Type="http://schemas.openxmlformats.org/officeDocument/2006/relationships/image" Target="../media/image100.emf"/><Relationship Id="rId10" Type="http://schemas.openxmlformats.org/officeDocument/2006/relationships/image" Target="../media/image8.png"/><Relationship Id="rId11" Type="http://schemas.openxmlformats.org/officeDocument/2006/relationships/image" Target="../media/image13.png"/><Relationship Id="rId12" Type="http://schemas.openxmlformats.org/officeDocument/2006/relationships/image" Target="../media/image16.png"/><Relationship Id="rId13" Type="http://schemas.openxmlformats.org/officeDocument/2006/relationships/image" Target="../media/image11.png"/><Relationship Id="rId14" Type="http://schemas.openxmlformats.org/officeDocument/2006/relationships/image" Target="../media/image17.png"/><Relationship Id="rId15" Type="http://schemas.openxmlformats.org/officeDocument/2006/relationships/image" Target="../media/image12.png"/><Relationship Id="rId16" Type="http://schemas.openxmlformats.org/officeDocument/2006/relationships/image" Target="../media/image101.png"/><Relationship Id="rId17" Type="http://schemas.openxmlformats.org/officeDocument/2006/relationships/image" Target="../media/image102.png"/><Relationship Id="rId18" Type="http://schemas.openxmlformats.org/officeDocument/2006/relationships/oleObject" Target="../embeddings/oleObject89.bin"/><Relationship Id="rId19" Type="http://schemas.openxmlformats.org/officeDocument/2006/relationships/image" Target="../media/image97.emf"/><Relationship Id="rId1" Type="http://schemas.openxmlformats.org/officeDocument/2006/relationships/vmlDrawing" Target="../drawings/vmlDrawing25.vml"/><Relationship Id="rId2" Type="http://schemas.microsoft.com/office/2007/relationships/media" Target="../media/media1.gif"/><Relationship Id="rId3" Type="http://schemas.openxmlformats.org/officeDocument/2006/relationships/video" Target="../media/media1.gif"/><Relationship Id="rId4" Type="http://schemas.microsoft.com/office/2007/relationships/media" Target="../media/media2.gif"/><Relationship Id="rId5" Type="http://schemas.openxmlformats.org/officeDocument/2006/relationships/video" Target="../media/media2.gif"/><Relationship Id="rId6" Type="http://schemas.microsoft.com/office/2007/relationships/media" Target="../media/media5.gif"/><Relationship Id="rId7" Type="http://schemas.openxmlformats.org/officeDocument/2006/relationships/video" Target="../media/media5.gif"/><Relationship Id="rId8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4.bin"/><Relationship Id="rId4" Type="http://schemas.openxmlformats.org/officeDocument/2006/relationships/image" Target="../media/image75.emf"/><Relationship Id="rId5" Type="http://schemas.openxmlformats.org/officeDocument/2006/relationships/image" Target="../media/image71.png"/><Relationship Id="rId6" Type="http://schemas.openxmlformats.org/officeDocument/2006/relationships/oleObject" Target="../embeddings/oleObject95.bin"/><Relationship Id="rId7" Type="http://schemas.openxmlformats.org/officeDocument/2006/relationships/image" Target="../media/image103.emf"/><Relationship Id="rId8" Type="http://schemas.openxmlformats.org/officeDocument/2006/relationships/image" Target="../media/image104.png"/><Relationship Id="rId1" Type="http://schemas.openxmlformats.org/officeDocument/2006/relationships/vmlDrawing" Target="../drawings/vmlDrawing26.vml"/><Relationship Id="rId2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.xml"/><Relationship Id="rId5" Type="http://schemas.openxmlformats.org/officeDocument/2006/relationships/image" Target="../media/image7.png"/><Relationship Id="rId1" Type="http://schemas.microsoft.com/office/2007/relationships/media" Target="../media/media1.gif"/><Relationship Id="rId2" Type="http://schemas.openxmlformats.org/officeDocument/2006/relationships/video" Target="../media/media1.gi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6.bin"/><Relationship Id="rId4" Type="http://schemas.openxmlformats.org/officeDocument/2006/relationships/image" Target="../media/image105.emf"/><Relationship Id="rId5" Type="http://schemas.openxmlformats.org/officeDocument/2006/relationships/image" Target="../media/image106.png"/><Relationship Id="rId1" Type="http://schemas.openxmlformats.org/officeDocument/2006/relationships/vmlDrawing" Target="../drawings/vmlDrawing27.vml"/><Relationship Id="rId2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4" Type="http://schemas.openxmlformats.org/officeDocument/2006/relationships/oleObject" Target="../embeddings/oleObject97.bin"/><Relationship Id="rId5" Type="http://schemas.openxmlformats.org/officeDocument/2006/relationships/image" Target="../media/image107.emf"/><Relationship Id="rId6" Type="http://schemas.openxmlformats.org/officeDocument/2006/relationships/image" Target="../media/image110.png"/><Relationship Id="rId7" Type="http://schemas.openxmlformats.org/officeDocument/2006/relationships/image" Target="../media/image106.png"/><Relationship Id="rId8" Type="http://schemas.openxmlformats.org/officeDocument/2006/relationships/oleObject" Target="../embeddings/oleObject98.bin"/><Relationship Id="rId9" Type="http://schemas.openxmlformats.org/officeDocument/2006/relationships/image" Target="../media/image108.emf"/><Relationship Id="rId1" Type="http://schemas.openxmlformats.org/officeDocument/2006/relationships/vmlDrawing" Target="../drawings/vmlDrawing28.vml"/><Relationship Id="rId2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2.emf"/><Relationship Id="rId12" Type="http://schemas.openxmlformats.org/officeDocument/2006/relationships/oleObject" Target="../embeddings/oleObject103.bin"/><Relationship Id="rId13" Type="http://schemas.openxmlformats.org/officeDocument/2006/relationships/image" Target="../media/image113.emf"/><Relationship Id="rId1" Type="http://schemas.openxmlformats.org/officeDocument/2006/relationships/vmlDrawing" Target="../drawings/vmlDrawing29.vml"/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oleObject99.bin"/><Relationship Id="rId4" Type="http://schemas.openxmlformats.org/officeDocument/2006/relationships/image" Target="../media/image22.emf"/><Relationship Id="rId5" Type="http://schemas.openxmlformats.org/officeDocument/2006/relationships/oleObject" Target="../embeddings/oleObject100.bin"/><Relationship Id="rId6" Type="http://schemas.openxmlformats.org/officeDocument/2006/relationships/image" Target="../media/image111.emf"/><Relationship Id="rId7" Type="http://schemas.openxmlformats.org/officeDocument/2006/relationships/oleObject" Target="../embeddings/oleObject101.bin"/><Relationship Id="rId8" Type="http://schemas.openxmlformats.org/officeDocument/2006/relationships/image" Target="../media/image26.emf"/><Relationship Id="rId9" Type="http://schemas.openxmlformats.org/officeDocument/2006/relationships/image" Target="../media/image25.png"/><Relationship Id="rId10" Type="http://schemas.openxmlformats.org/officeDocument/2006/relationships/oleObject" Target="../embeddings/oleObject10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microsoft.com/office/2007/relationships/hdphoto" Target="../media/hdphoto1.wdp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" Type="http://schemas.microsoft.com/office/2007/relationships/media" Target="../media/media5.gif"/><Relationship Id="rId2" Type="http://schemas.openxmlformats.org/officeDocument/2006/relationships/video" Target="../media/media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microsoft.com/office/2007/relationships/hdphoto" Target="../media/hdphoto1.wdp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8.bin"/><Relationship Id="rId12" Type="http://schemas.openxmlformats.org/officeDocument/2006/relationships/oleObject" Target="../embeddings/oleObject9.bin"/><Relationship Id="rId13" Type="http://schemas.openxmlformats.org/officeDocument/2006/relationships/image" Target="../media/image22.emf"/><Relationship Id="rId14" Type="http://schemas.openxmlformats.org/officeDocument/2006/relationships/oleObject" Target="../embeddings/oleObject10.bin"/><Relationship Id="rId15" Type="http://schemas.openxmlformats.org/officeDocument/2006/relationships/image" Target="../media/image23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oleObject" Target="../embeddings/oleObject5.bin"/><Relationship Id="rId6" Type="http://schemas.openxmlformats.org/officeDocument/2006/relationships/image" Target="../media/image19.emf"/><Relationship Id="rId7" Type="http://schemas.openxmlformats.org/officeDocument/2006/relationships/oleObject" Target="../embeddings/oleObject6.bin"/><Relationship Id="rId8" Type="http://schemas.openxmlformats.org/officeDocument/2006/relationships/image" Target="../media/image20.emf"/><Relationship Id="rId9" Type="http://schemas.openxmlformats.org/officeDocument/2006/relationships/oleObject" Target="../embeddings/oleObject7.bin"/><Relationship Id="rId10" Type="http://schemas.openxmlformats.org/officeDocument/2006/relationships/image" Target="../media/image21.emf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4.bin"/><Relationship Id="rId12" Type="http://schemas.openxmlformats.org/officeDocument/2006/relationships/oleObject" Target="../embeddings/oleObject15.bin"/><Relationship Id="rId13" Type="http://schemas.openxmlformats.org/officeDocument/2006/relationships/image" Target="../media/image22.emf"/><Relationship Id="rId14" Type="http://schemas.openxmlformats.org/officeDocument/2006/relationships/oleObject" Target="../embeddings/oleObject16.bin"/><Relationship Id="rId15" Type="http://schemas.openxmlformats.org/officeDocument/2006/relationships/image" Target="../media/image26.emf"/><Relationship Id="rId16" Type="http://schemas.openxmlformats.org/officeDocument/2006/relationships/oleObject" Target="../embeddings/oleObject17.bin"/><Relationship Id="rId17" Type="http://schemas.openxmlformats.org/officeDocument/2006/relationships/image" Target="../media/image27.emf"/><Relationship Id="rId18" Type="http://schemas.openxmlformats.org/officeDocument/2006/relationships/oleObject" Target="../embeddings/oleObject18.bin"/><Relationship Id="rId19" Type="http://schemas.openxmlformats.org/officeDocument/2006/relationships/image" Target="../media/image28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oleObject" Target="../embeddings/oleObject11.bin"/><Relationship Id="rId6" Type="http://schemas.openxmlformats.org/officeDocument/2006/relationships/image" Target="../media/image19.emf"/><Relationship Id="rId7" Type="http://schemas.openxmlformats.org/officeDocument/2006/relationships/oleObject" Target="../embeddings/oleObject12.bin"/><Relationship Id="rId8" Type="http://schemas.openxmlformats.org/officeDocument/2006/relationships/image" Target="../media/image20.emf"/><Relationship Id="rId9" Type="http://schemas.openxmlformats.org/officeDocument/2006/relationships/oleObject" Target="../embeddings/oleObject13.bin"/><Relationship Id="rId10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oleObject" Target="../embeddings/oleObject19.bin"/><Relationship Id="rId5" Type="http://schemas.openxmlformats.org/officeDocument/2006/relationships/image" Target="../media/image29.emf"/><Relationship Id="rId6" Type="http://schemas.openxmlformats.org/officeDocument/2006/relationships/oleObject" Target="../embeddings/oleObject20.bin"/><Relationship Id="rId7" Type="http://schemas.openxmlformats.org/officeDocument/2006/relationships/image" Target="../media/image30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Observation of global hyperon polarization </a:t>
            </a:r>
            <a:br>
              <a:rPr lang="en-US" dirty="0" smtClean="0"/>
            </a:br>
            <a:r>
              <a:rPr lang="en-US" dirty="0" smtClean="0"/>
              <a:t>in non-central heavy ion collisions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17333" y="3629194"/>
            <a:ext cx="4470400" cy="807339"/>
          </a:xfrm>
          <a:solidFill>
            <a:schemeClr val="tx1">
              <a:alpha val="23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Mike Lisa, Ohio State University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for the STAR Collaboration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931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10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907218" y="30236"/>
            <a:ext cx="7333344" cy="828169"/>
            <a:chOff x="907218" y="30236"/>
            <a:chExt cx="7333344" cy="828169"/>
          </a:xfrm>
        </p:grpSpPr>
        <p:sp>
          <p:nvSpPr>
            <p:cNvPr id="7" name="Rectangle 6"/>
            <p:cNvSpPr/>
            <p:nvPr/>
          </p:nvSpPr>
          <p:spPr>
            <a:xfrm>
              <a:off x="907218" y="30236"/>
              <a:ext cx="7333344" cy="828169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65260705"/>
                </p:ext>
              </p:extLst>
            </p:nvPr>
          </p:nvGraphicFramePr>
          <p:xfrm>
            <a:off x="1673689" y="125034"/>
            <a:ext cx="5692359" cy="7333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054" name="Equation" r:id="rId3" imgW="2070100" imgH="266700" progId="Equation.DSMT4">
                    <p:embed/>
                  </p:oleObj>
                </mc:Choice>
                <mc:Fallback>
                  <p:oleObj name="Equation" r:id="rId3" imgW="2070100" imgH="2667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>
                          <a:alphaModFix/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673689" y="125034"/>
                          <a:ext cx="5692359" cy="733371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8676107"/>
              </p:ext>
            </p:extLst>
          </p:nvPr>
        </p:nvGraphicFramePr>
        <p:xfrm>
          <a:off x="219424" y="3039627"/>
          <a:ext cx="5390206" cy="2779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055" name="Equation" r:id="rId5" imgW="3352800" imgH="1727200" progId="Equation.DSMT4">
                  <p:embed/>
                </p:oleObj>
              </mc:Choice>
              <mc:Fallback>
                <p:oleObj name="Equation" r:id="rId5" imgW="3352800" imgH="172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>
                        <a:alphaModFix/>
                      </a:blip>
                      <a:stretch>
                        <a:fillRect/>
                      </a:stretch>
                    </p:blipFill>
                    <p:spPr>
                      <a:xfrm>
                        <a:off x="219424" y="3039627"/>
                        <a:ext cx="5390206" cy="2779519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6772010" y="935339"/>
            <a:ext cx="2290234" cy="2599268"/>
            <a:chOff x="4525433" y="1066799"/>
            <a:chExt cx="2290234" cy="2599268"/>
          </a:xfrm>
        </p:grpSpPr>
        <p:sp>
          <p:nvSpPr>
            <p:cNvPr id="11" name="Rounded Rectangle 10"/>
            <p:cNvSpPr/>
            <p:nvPr/>
          </p:nvSpPr>
          <p:spPr>
            <a:xfrm>
              <a:off x="4525433" y="1066799"/>
              <a:ext cx="2290234" cy="2599268"/>
            </a:xfrm>
            <a:prstGeom prst="round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756622">
              <a:off x="5375204" y="2141510"/>
              <a:ext cx="722720" cy="580585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>
            <a:xfrm flipV="1">
              <a:off x="5851554" y="1600200"/>
              <a:ext cx="515379" cy="87206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10800000" flipV="1">
              <a:off x="5279399" y="2540000"/>
              <a:ext cx="515379" cy="87206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 flipV="1">
              <a:off x="5681134" y="1481666"/>
              <a:ext cx="130578" cy="1032933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6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55110342"/>
                </p:ext>
              </p:extLst>
            </p:nvPr>
          </p:nvGraphicFramePr>
          <p:xfrm>
            <a:off x="5233096" y="1262958"/>
            <a:ext cx="433917" cy="5152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056" name="Equation" r:id="rId8" imgW="203200" imgH="241300" progId="Equation.DSMT4">
                    <p:embed/>
                  </p:oleObj>
                </mc:Choice>
                <mc:Fallback>
                  <p:oleObj name="Equation" r:id="rId8" imgW="203200" imgH="2413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5233096" y="1262958"/>
                          <a:ext cx="433917" cy="51527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39015069"/>
                </p:ext>
              </p:extLst>
            </p:nvPr>
          </p:nvGraphicFramePr>
          <p:xfrm>
            <a:off x="6232915" y="1789113"/>
            <a:ext cx="320675" cy="425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057" name="Equation" r:id="rId10" imgW="190500" imgH="254000" progId="Equation.DSMT4">
                    <p:embed/>
                  </p:oleObj>
                </mc:Choice>
                <mc:Fallback>
                  <p:oleObj name="Equation" r:id="rId10" imgW="190500" imgH="2540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6232915" y="1789113"/>
                          <a:ext cx="320675" cy="4254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62461640"/>
                </p:ext>
              </p:extLst>
            </p:nvPr>
          </p:nvGraphicFramePr>
          <p:xfrm>
            <a:off x="5120078" y="2768600"/>
            <a:ext cx="319087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058" name="Equation" r:id="rId12" imgW="190500" imgH="241300" progId="Equation.DSMT4">
                    <p:embed/>
                  </p:oleObj>
                </mc:Choice>
                <mc:Fallback>
                  <p:oleObj name="Equation" r:id="rId12" imgW="190500" imgH="2413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5120078" y="2768600"/>
                          <a:ext cx="319087" cy="4064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25665783"/>
                </p:ext>
              </p:extLst>
            </p:nvPr>
          </p:nvGraphicFramePr>
          <p:xfrm>
            <a:off x="5855090" y="1646238"/>
            <a:ext cx="285750" cy="3254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059" name="Equation" r:id="rId14" imgW="177800" imgH="203200" progId="Equation.DSMT4">
                    <p:embed/>
                  </p:oleObj>
                </mc:Choice>
                <mc:Fallback>
                  <p:oleObj name="Equation" r:id="rId14" imgW="177800" imgH="2032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5855090" y="1646238"/>
                          <a:ext cx="285750" cy="3254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Arc 19"/>
            <p:cNvSpPr/>
            <p:nvPr/>
          </p:nvSpPr>
          <p:spPr>
            <a:xfrm>
              <a:off x="5560987" y="1955280"/>
              <a:ext cx="526370" cy="525454"/>
            </a:xfrm>
            <a:prstGeom prst="arc">
              <a:avLst>
                <a:gd name="adj1" fmla="val 15550523"/>
                <a:gd name="adj2" fmla="val 19893245"/>
              </a:avLst>
            </a:prstGeom>
            <a:ln w="19050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65715" y="1019612"/>
            <a:ext cx="5797524" cy="1579253"/>
            <a:chOff x="705524" y="868432"/>
            <a:chExt cx="4185924" cy="1579253"/>
          </a:xfrm>
        </p:grpSpPr>
        <p:sp>
          <p:nvSpPr>
            <p:cNvPr id="22" name="Rounded Rectangle 21"/>
            <p:cNvSpPr/>
            <p:nvPr/>
          </p:nvSpPr>
          <p:spPr>
            <a:xfrm>
              <a:off x="705524" y="868432"/>
              <a:ext cx="4126512" cy="1563618"/>
            </a:xfrm>
            <a:prstGeom prst="roundRect">
              <a:avLst>
                <a:gd name="adj" fmla="val 10120"/>
              </a:avLst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64936" y="941430"/>
              <a:ext cx="4126512" cy="1031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dirty="0" smtClean="0">
                  <a:solidFill>
                    <a:schemeClr val="bg1"/>
                  </a:solidFill>
                </a:rPr>
                <a:t>Lambdas are “self-analyzing”</a:t>
              </a:r>
            </a:p>
            <a:p>
              <a:pPr marL="171450" indent="-171450">
                <a:spcBef>
                  <a:spcPts val="600"/>
                </a:spcBef>
                <a:buFont typeface="Arial"/>
                <a:buChar char="•"/>
              </a:pPr>
              <a:r>
                <a:rPr lang="en-US" dirty="0" smtClean="0">
                  <a:solidFill>
                    <a:schemeClr val="bg1"/>
                  </a:solidFill>
                </a:rPr>
                <a:t>reveal polarization by preferentially emitting daughter proton in spin direction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58914" y="2170686"/>
              <a:ext cx="34251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FF"/>
                  </a:solidFill>
                </a:rPr>
                <a:t>E. Cummins, Weak Interactions (McGraw-Hill, 1973)</a:t>
              </a:r>
              <a:endParaRPr lang="en-US" sz="1200" dirty="0">
                <a:solidFill>
                  <a:srgbClr val="0000FF"/>
                </a:solidFill>
              </a:endParaRPr>
            </a:p>
          </p:txBody>
        </p:sp>
      </p:grp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9644971"/>
              </p:ext>
            </p:extLst>
          </p:nvPr>
        </p:nvGraphicFramePr>
        <p:xfrm>
          <a:off x="6993567" y="3742267"/>
          <a:ext cx="1821720" cy="5557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060" name="Equation" r:id="rId16" imgW="749300" imgH="228600" progId="Equation.DSMT4">
                  <p:embed/>
                </p:oleObj>
              </mc:Choice>
              <mc:Fallback>
                <p:oleObj name="Equation" r:id="rId16" imgW="7493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6993567" y="3742267"/>
                        <a:ext cx="1821720" cy="55577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8"/>
          <a:srcRect l="56977" t="34293"/>
          <a:stretch/>
        </p:blipFill>
        <p:spPr>
          <a:xfrm>
            <a:off x="6415494" y="4344809"/>
            <a:ext cx="2646750" cy="251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187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11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907218" y="30236"/>
            <a:ext cx="7333344" cy="828169"/>
            <a:chOff x="907218" y="30236"/>
            <a:chExt cx="7333344" cy="828169"/>
          </a:xfrm>
        </p:grpSpPr>
        <p:sp>
          <p:nvSpPr>
            <p:cNvPr id="7" name="Rectangle 6"/>
            <p:cNvSpPr/>
            <p:nvPr/>
          </p:nvSpPr>
          <p:spPr>
            <a:xfrm>
              <a:off x="907218" y="30236"/>
              <a:ext cx="7333344" cy="828169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77198142"/>
                </p:ext>
              </p:extLst>
            </p:nvPr>
          </p:nvGraphicFramePr>
          <p:xfrm>
            <a:off x="1673689" y="125034"/>
            <a:ext cx="5692359" cy="7333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8152" name="Equation" r:id="rId3" imgW="2070100" imgH="266700" progId="Equation.DSMT4">
                    <p:embed/>
                  </p:oleObj>
                </mc:Choice>
                <mc:Fallback>
                  <p:oleObj name="Equation" r:id="rId3" imgW="2070100" imgH="2667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>
                          <a:alphaModFix/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673689" y="125034"/>
                          <a:ext cx="5692359" cy="733371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8" name="TextBox 37"/>
          <p:cNvSpPr txBox="1"/>
          <p:nvPr/>
        </p:nvSpPr>
        <p:spPr>
          <a:xfrm>
            <a:off x="233954" y="5193666"/>
            <a:ext cx="8653105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STAR BES energies 7.7, 11.5 14.5, 19.6, 27, 39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err="1" smtClean="0"/>
              <a:t>Au+Au</a:t>
            </a:r>
            <a:r>
              <a:rPr lang="en-US" dirty="0" smtClean="0"/>
              <a:t> collisions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Also compare to previously published 62.4, 200 </a:t>
            </a:r>
            <a:r>
              <a:rPr lang="en-US" dirty="0" err="1" smtClean="0"/>
              <a:t>GeV</a:t>
            </a:r>
            <a:r>
              <a:rPr lang="en-US" dirty="0" smtClean="0"/>
              <a:t> analysis, using ZDC for Reaction Plane</a:t>
            </a:r>
          </a:p>
        </p:txBody>
      </p:sp>
      <p:pic>
        <p:nvPicPr>
          <p:cNvPr id="39" name="Picture 38" descr="Figure1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3" t="30751" r="6618" b="7671"/>
          <a:stretch/>
        </p:blipFill>
        <p:spPr>
          <a:xfrm>
            <a:off x="4233678" y="1028276"/>
            <a:ext cx="4868736" cy="3157447"/>
          </a:xfrm>
          <a:prstGeom prst="roundRect">
            <a:avLst>
              <a:gd name="adj" fmla="val 0"/>
            </a:avLst>
          </a:prstGeom>
        </p:spPr>
      </p:pic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8329900"/>
              </p:ext>
            </p:extLst>
          </p:nvPr>
        </p:nvGraphicFramePr>
        <p:xfrm>
          <a:off x="7605146" y="1175314"/>
          <a:ext cx="230826" cy="262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153" name="Equation" r:id="rId6" imgW="190500" imgH="228600" progId="Equation.DSMT4">
                  <p:embed/>
                </p:oleObj>
              </mc:Choice>
              <mc:Fallback>
                <p:oleObj name="Equation" r:id="rId6" imgW="1905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605146" y="1175314"/>
                        <a:ext cx="230826" cy="262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108900"/>
              </p:ext>
            </p:extLst>
          </p:nvPr>
        </p:nvGraphicFramePr>
        <p:xfrm>
          <a:off x="6837399" y="1203563"/>
          <a:ext cx="230826" cy="291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154" name="Equation" r:id="rId8" imgW="190500" imgH="254000" progId="Equation.DSMT4">
                  <p:embed/>
                </p:oleObj>
              </mc:Choice>
              <mc:Fallback>
                <p:oleObj name="Equation" r:id="rId8" imgW="1905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837399" y="1203563"/>
                        <a:ext cx="230826" cy="2919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Arc 41"/>
          <p:cNvSpPr>
            <a:spLocks noChangeAspect="1"/>
          </p:cNvSpPr>
          <p:nvPr/>
        </p:nvSpPr>
        <p:spPr>
          <a:xfrm>
            <a:off x="7115896" y="1632041"/>
            <a:ext cx="341221" cy="322842"/>
          </a:xfrm>
          <a:prstGeom prst="arc">
            <a:avLst>
              <a:gd name="adj1" fmla="val 13732275"/>
              <a:gd name="adj2" fmla="val 18639467"/>
            </a:avLst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789268"/>
              </p:ext>
            </p:extLst>
          </p:nvPr>
        </p:nvGraphicFramePr>
        <p:xfrm>
          <a:off x="7208728" y="1359389"/>
          <a:ext cx="190682" cy="206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155" name="Equation" r:id="rId10" imgW="177800" imgH="203200" progId="Equation.DSMT4">
                  <p:embed/>
                </p:oleObj>
              </mc:Choice>
              <mc:Fallback>
                <p:oleObj name="Equation" r:id="rId10" imgW="1778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208728" y="1359389"/>
                        <a:ext cx="190682" cy="2061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3081820"/>
              </p:ext>
            </p:extLst>
          </p:nvPr>
        </p:nvGraphicFramePr>
        <p:xfrm>
          <a:off x="5793701" y="1071995"/>
          <a:ext cx="316131" cy="329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156" name="Equation" r:id="rId12" imgW="241300" imgH="266700" progId="Equation.DSMT4">
                  <p:embed/>
                </p:oleObj>
              </mc:Choice>
              <mc:Fallback>
                <p:oleObj name="Equation" r:id="rId12" imgW="241300" imgH="266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793701" y="1071995"/>
                        <a:ext cx="316131" cy="329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4650339"/>
              </p:ext>
            </p:extLst>
          </p:nvPr>
        </p:nvGraphicFramePr>
        <p:xfrm>
          <a:off x="4384887" y="3811928"/>
          <a:ext cx="4411452" cy="3737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157" name="Equation" r:id="rId14" imgW="3149600" imgH="266700" progId="Equation.DSMT4">
                  <p:embed/>
                </p:oleObj>
              </mc:Choice>
              <mc:Fallback>
                <p:oleObj name="Equation" r:id="rId14" imgW="3149600" imgH="266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384887" y="3811928"/>
                        <a:ext cx="4411452" cy="37379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9" name="Picture 48" descr="STARSchmahWhiteBackground.png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72"/>
          <a:stretch/>
        </p:blipFill>
        <p:spPr>
          <a:xfrm>
            <a:off x="32145" y="1028276"/>
            <a:ext cx="4077265" cy="2812203"/>
          </a:xfrm>
          <a:prstGeom prst="roundRect">
            <a:avLst>
              <a:gd name="adj" fmla="val 0"/>
            </a:avLst>
          </a:prstGeom>
        </p:spPr>
      </p:pic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0406765"/>
              </p:ext>
            </p:extLst>
          </p:nvPr>
        </p:nvGraphicFramePr>
        <p:xfrm>
          <a:off x="15119" y="3840479"/>
          <a:ext cx="4034721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158" name="Equation" r:id="rId17" imgW="2628900" imgH="241300" progId="Equation.DSMT4">
                  <p:embed/>
                </p:oleObj>
              </mc:Choice>
              <mc:Fallback>
                <p:oleObj name="Equation" r:id="rId17" imgW="2628900" imgH="241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119" y="3840479"/>
                        <a:ext cx="4034721" cy="3603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9585728"/>
              </p:ext>
            </p:extLst>
          </p:nvPr>
        </p:nvGraphicFramePr>
        <p:xfrm>
          <a:off x="2766109" y="4509547"/>
          <a:ext cx="2686601" cy="5698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159" name="Equation" r:id="rId19" imgW="1257300" imgH="266700" progId="Equation.DSMT4">
                  <p:embed/>
                </p:oleObj>
              </mc:Choice>
              <mc:Fallback>
                <p:oleObj name="Equation" r:id="rId19" imgW="1257300" imgH="266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>
                        <a:alphaModFix/>
                      </a:blip>
                      <a:stretch>
                        <a:fillRect/>
                      </a:stretch>
                    </p:blipFill>
                    <p:spPr>
                      <a:xfrm>
                        <a:off x="2766109" y="4509547"/>
                        <a:ext cx="2686601" cy="569885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29322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12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907218" y="30236"/>
            <a:ext cx="7333344" cy="828169"/>
            <a:chOff x="907218" y="30236"/>
            <a:chExt cx="7333344" cy="828169"/>
          </a:xfrm>
        </p:grpSpPr>
        <p:sp>
          <p:nvSpPr>
            <p:cNvPr id="7" name="Rectangle 6"/>
            <p:cNvSpPr/>
            <p:nvPr/>
          </p:nvSpPr>
          <p:spPr>
            <a:xfrm>
              <a:off x="907218" y="30236"/>
              <a:ext cx="7333344" cy="828169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64423172"/>
                </p:ext>
              </p:extLst>
            </p:nvPr>
          </p:nvGraphicFramePr>
          <p:xfrm>
            <a:off x="1673689" y="125034"/>
            <a:ext cx="5692359" cy="7333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69" name="Equation" r:id="rId3" imgW="2070100" imgH="266700" progId="Equation.DSMT4">
                    <p:embed/>
                  </p:oleObj>
                </mc:Choice>
                <mc:Fallback>
                  <p:oleObj name="Equation" r:id="rId3" imgW="2070100" imgH="2667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>
                          <a:alphaModFix/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673689" y="125034"/>
                          <a:ext cx="5692359" cy="733371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8" name="Picture 27" descr="Figure1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3" t="30751" r="6618" b="7671"/>
          <a:stretch/>
        </p:blipFill>
        <p:spPr>
          <a:xfrm>
            <a:off x="4233678" y="1028276"/>
            <a:ext cx="4868736" cy="3157447"/>
          </a:xfrm>
          <a:prstGeom prst="roundRect">
            <a:avLst>
              <a:gd name="adj" fmla="val 0"/>
            </a:avLst>
          </a:prstGeom>
        </p:spPr>
      </p:pic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9031831"/>
              </p:ext>
            </p:extLst>
          </p:nvPr>
        </p:nvGraphicFramePr>
        <p:xfrm>
          <a:off x="7605146" y="1175314"/>
          <a:ext cx="230826" cy="262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0" name="Equation" r:id="rId6" imgW="190500" imgH="228600" progId="Equation.DSMT4">
                  <p:embed/>
                </p:oleObj>
              </mc:Choice>
              <mc:Fallback>
                <p:oleObj name="Equation" r:id="rId6" imgW="1905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605146" y="1175314"/>
                        <a:ext cx="230826" cy="262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9720456"/>
              </p:ext>
            </p:extLst>
          </p:nvPr>
        </p:nvGraphicFramePr>
        <p:xfrm>
          <a:off x="6837399" y="1203563"/>
          <a:ext cx="230826" cy="291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1" name="Equation" r:id="rId8" imgW="190500" imgH="254000" progId="Equation.DSMT4">
                  <p:embed/>
                </p:oleObj>
              </mc:Choice>
              <mc:Fallback>
                <p:oleObj name="Equation" r:id="rId8" imgW="1905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837399" y="1203563"/>
                        <a:ext cx="230826" cy="2919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Arc 30"/>
          <p:cNvSpPr>
            <a:spLocks noChangeAspect="1"/>
          </p:cNvSpPr>
          <p:nvPr/>
        </p:nvSpPr>
        <p:spPr>
          <a:xfrm>
            <a:off x="7115896" y="1632041"/>
            <a:ext cx="341221" cy="322842"/>
          </a:xfrm>
          <a:prstGeom prst="arc">
            <a:avLst>
              <a:gd name="adj1" fmla="val 13732275"/>
              <a:gd name="adj2" fmla="val 18639467"/>
            </a:avLst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2849649"/>
              </p:ext>
            </p:extLst>
          </p:nvPr>
        </p:nvGraphicFramePr>
        <p:xfrm>
          <a:off x="7208728" y="1359389"/>
          <a:ext cx="190682" cy="206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2" name="Equation" r:id="rId10" imgW="177800" imgH="203200" progId="Equation.DSMT4">
                  <p:embed/>
                </p:oleObj>
              </mc:Choice>
              <mc:Fallback>
                <p:oleObj name="Equation" r:id="rId10" imgW="1778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208728" y="1359389"/>
                        <a:ext cx="190682" cy="2061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3065071"/>
              </p:ext>
            </p:extLst>
          </p:nvPr>
        </p:nvGraphicFramePr>
        <p:xfrm>
          <a:off x="5793701" y="1071995"/>
          <a:ext cx="316131" cy="329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3" name="Equation" r:id="rId12" imgW="241300" imgH="266700" progId="Equation.DSMT4">
                  <p:embed/>
                </p:oleObj>
              </mc:Choice>
              <mc:Fallback>
                <p:oleObj name="Equation" r:id="rId12" imgW="241300" imgH="266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793701" y="1071995"/>
                        <a:ext cx="316131" cy="329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400302"/>
              </p:ext>
            </p:extLst>
          </p:nvPr>
        </p:nvGraphicFramePr>
        <p:xfrm>
          <a:off x="4384887" y="3811928"/>
          <a:ext cx="4411452" cy="3737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" name="Equation" r:id="rId14" imgW="3149600" imgH="266700" progId="Equation.DSMT4">
                  <p:embed/>
                </p:oleObj>
              </mc:Choice>
              <mc:Fallback>
                <p:oleObj name="Equation" r:id="rId14" imgW="3149600" imgH="266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384887" y="3811928"/>
                        <a:ext cx="4411452" cy="37379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" name="Picture 33" descr="STARSchmahWhiteBackground.png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72"/>
          <a:stretch/>
        </p:blipFill>
        <p:spPr>
          <a:xfrm>
            <a:off x="32145" y="1028276"/>
            <a:ext cx="4077265" cy="2812203"/>
          </a:xfrm>
          <a:prstGeom prst="roundRect">
            <a:avLst>
              <a:gd name="adj" fmla="val 0"/>
            </a:avLst>
          </a:prstGeom>
        </p:spPr>
      </p:pic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2214098"/>
              </p:ext>
            </p:extLst>
          </p:nvPr>
        </p:nvGraphicFramePr>
        <p:xfrm>
          <a:off x="15119" y="3840479"/>
          <a:ext cx="4034721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5" name="Equation" r:id="rId17" imgW="2628900" imgH="241300" progId="Equation.DSMT4">
                  <p:embed/>
                </p:oleObj>
              </mc:Choice>
              <mc:Fallback>
                <p:oleObj name="Equation" r:id="rId17" imgW="2628900" imgH="241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119" y="3840479"/>
                        <a:ext cx="4034721" cy="3603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1671695"/>
              </p:ext>
            </p:extLst>
          </p:nvPr>
        </p:nvGraphicFramePr>
        <p:xfrm>
          <a:off x="100535" y="4474185"/>
          <a:ext cx="6966808" cy="2261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6" name="Equation" r:id="rId19" imgW="4775200" imgH="1549400" progId="Equation.DSMT4">
                  <p:embed/>
                </p:oleObj>
              </mc:Choice>
              <mc:Fallback>
                <p:oleObj name="Equation" r:id="rId19" imgW="4775200" imgH="154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00535" y="4474185"/>
                        <a:ext cx="6966808" cy="2261126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6369983" y="6472347"/>
            <a:ext cx="2774017" cy="338554"/>
          </a:xfrm>
          <a:prstGeom prst="rect">
            <a:avLst/>
          </a:prstGeom>
          <a:solidFill>
            <a:srgbClr val="D9D9D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660066"/>
                </a:solidFill>
              </a:rPr>
              <a:t>[1] </a:t>
            </a:r>
            <a:r>
              <a:rPr lang="en-US" sz="1600" dirty="0" smtClean="0"/>
              <a:t>STAR, PR</a:t>
            </a:r>
            <a:r>
              <a:rPr lang="en-US" sz="1600" b="1" dirty="0" smtClean="0"/>
              <a:t>C76</a:t>
            </a:r>
            <a:r>
              <a:rPr lang="en-US" sz="1600" dirty="0" smtClean="0"/>
              <a:t> 024915 (2007)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94384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13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907218" y="30236"/>
            <a:ext cx="7333344" cy="828169"/>
            <a:chOff x="907218" y="30236"/>
            <a:chExt cx="7333344" cy="828169"/>
          </a:xfrm>
        </p:grpSpPr>
        <p:sp>
          <p:nvSpPr>
            <p:cNvPr id="7" name="Rectangle 6"/>
            <p:cNvSpPr/>
            <p:nvPr/>
          </p:nvSpPr>
          <p:spPr>
            <a:xfrm>
              <a:off x="907218" y="30236"/>
              <a:ext cx="7333344" cy="828169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06275114"/>
                </p:ext>
              </p:extLst>
            </p:nvPr>
          </p:nvGraphicFramePr>
          <p:xfrm>
            <a:off x="1673689" y="125034"/>
            <a:ext cx="5692359" cy="7333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0169" name="Equation" r:id="rId3" imgW="2070100" imgH="266700" progId="Equation.DSMT4">
                    <p:embed/>
                  </p:oleObj>
                </mc:Choice>
                <mc:Fallback>
                  <p:oleObj name="Equation" r:id="rId3" imgW="2070100" imgH="2667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>
                          <a:alphaModFix/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673689" y="125034"/>
                          <a:ext cx="5692359" cy="733371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8" name="Picture 27" descr="Figure1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3" t="30751" r="6618" b="7671"/>
          <a:stretch/>
        </p:blipFill>
        <p:spPr>
          <a:xfrm>
            <a:off x="4233678" y="1028276"/>
            <a:ext cx="4868736" cy="3157447"/>
          </a:xfrm>
          <a:prstGeom prst="roundRect">
            <a:avLst>
              <a:gd name="adj" fmla="val 0"/>
            </a:avLst>
          </a:prstGeom>
        </p:spPr>
      </p:pic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7813227"/>
              </p:ext>
            </p:extLst>
          </p:nvPr>
        </p:nvGraphicFramePr>
        <p:xfrm>
          <a:off x="7605146" y="1175314"/>
          <a:ext cx="230826" cy="262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70" name="Equation" r:id="rId6" imgW="190500" imgH="228600" progId="Equation.DSMT4">
                  <p:embed/>
                </p:oleObj>
              </mc:Choice>
              <mc:Fallback>
                <p:oleObj name="Equation" r:id="rId6" imgW="1905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605146" y="1175314"/>
                        <a:ext cx="230826" cy="262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4815405"/>
              </p:ext>
            </p:extLst>
          </p:nvPr>
        </p:nvGraphicFramePr>
        <p:xfrm>
          <a:off x="6837399" y="1203563"/>
          <a:ext cx="230826" cy="291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71" name="Equation" r:id="rId8" imgW="190500" imgH="254000" progId="Equation.DSMT4">
                  <p:embed/>
                </p:oleObj>
              </mc:Choice>
              <mc:Fallback>
                <p:oleObj name="Equation" r:id="rId8" imgW="1905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837399" y="1203563"/>
                        <a:ext cx="230826" cy="2919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Arc 30"/>
          <p:cNvSpPr>
            <a:spLocks noChangeAspect="1"/>
          </p:cNvSpPr>
          <p:nvPr/>
        </p:nvSpPr>
        <p:spPr>
          <a:xfrm>
            <a:off x="7115896" y="1632041"/>
            <a:ext cx="341221" cy="322842"/>
          </a:xfrm>
          <a:prstGeom prst="arc">
            <a:avLst>
              <a:gd name="adj1" fmla="val 13732275"/>
              <a:gd name="adj2" fmla="val 18639467"/>
            </a:avLst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2914468"/>
              </p:ext>
            </p:extLst>
          </p:nvPr>
        </p:nvGraphicFramePr>
        <p:xfrm>
          <a:off x="7208728" y="1359389"/>
          <a:ext cx="190682" cy="206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72" name="Equation" r:id="rId10" imgW="177800" imgH="203200" progId="Equation.DSMT4">
                  <p:embed/>
                </p:oleObj>
              </mc:Choice>
              <mc:Fallback>
                <p:oleObj name="Equation" r:id="rId10" imgW="1778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208728" y="1359389"/>
                        <a:ext cx="190682" cy="2061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2087949"/>
              </p:ext>
            </p:extLst>
          </p:nvPr>
        </p:nvGraphicFramePr>
        <p:xfrm>
          <a:off x="5793701" y="1071995"/>
          <a:ext cx="316131" cy="329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73" name="Equation" r:id="rId12" imgW="241300" imgH="266700" progId="Equation.DSMT4">
                  <p:embed/>
                </p:oleObj>
              </mc:Choice>
              <mc:Fallback>
                <p:oleObj name="Equation" r:id="rId12" imgW="241300" imgH="266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793701" y="1071995"/>
                        <a:ext cx="316131" cy="329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1261879"/>
              </p:ext>
            </p:extLst>
          </p:nvPr>
        </p:nvGraphicFramePr>
        <p:xfrm>
          <a:off x="4384887" y="3811928"/>
          <a:ext cx="4411452" cy="3737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74" name="Equation" r:id="rId14" imgW="3149600" imgH="266700" progId="Equation.DSMT4">
                  <p:embed/>
                </p:oleObj>
              </mc:Choice>
              <mc:Fallback>
                <p:oleObj name="Equation" r:id="rId14" imgW="3149600" imgH="266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384887" y="3811928"/>
                        <a:ext cx="4411452" cy="37379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005814"/>
              </p:ext>
            </p:extLst>
          </p:nvPr>
        </p:nvGraphicFramePr>
        <p:xfrm>
          <a:off x="267735" y="4837828"/>
          <a:ext cx="2811907" cy="867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75" name="Equation" r:id="rId16" imgW="1524000" imgH="469900" progId="Equation.DSMT4">
                  <p:embed/>
                </p:oleObj>
              </mc:Choice>
              <mc:Fallback>
                <p:oleObj name="Equation" r:id="rId16" imgW="1524000" imgH="469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67735" y="4837828"/>
                        <a:ext cx="2811907" cy="86705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ounded Rectangle 19"/>
          <p:cNvSpPr/>
          <p:nvPr/>
        </p:nvSpPr>
        <p:spPr>
          <a:xfrm>
            <a:off x="-26282" y="1011524"/>
            <a:ext cx="4436055" cy="31742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8"/>
          <a:srcRect l="4111" t="2210" r="1"/>
          <a:stretch/>
        </p:blipFill>
        <p:spPr>
          <a:xfrm>
            <a:off x="292953" y="1142785"/>
            <a:ext cx="4228460" cy="290825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 rot="16200000">
            <a:off x="-886643" y="2094888"/>
            <a:ext cx="2059278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Event plane resolution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4006871" y="4686646"/>
            <a:ext cx="4172937" cy="1631216"/>
          </a:xfrm>
          <a:prstGeom prst="rect">
            <a:avLst/>
          </a:prstGeom>
          <a:solidFill>
            <a:srgbClr val="D9D9D9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Event-plane resolution</a:t>
            </a:r>
          </a:p>
          <a:p>
            <a:pPr marL="285750" indent="-285750">
              <a:buFontTx/>
              <a:buChar char="•"/>
            </a:pPr>
            <a:r>
              <a:rPr lang="en-US" sz="2000" dirty="0" smtClean="0"/>
              <a:t>best for mid-central collisions</a:t>
            </a:r>
          </a:p>
          <a:p>
            <a:pPr marL="285750" indent="-285750">
              <a:buFontTx/>
              <a:buChar char="•"/>
            </a:pPr>
            <a:r>
              <a:rPr lang="en-US" sz="2000" dirty="0" smtClean="0"/>
              <a:t>significantly worse at higher energy</a:t>
            </a:r>
            <a:endParaRPr lang="en-US" sz="2000" dirty="0"/>
          </a:p>
          <a:p>
            <a:pPr marL="285750" indent="-285750">
              <a:buFontTx/>
              <a:buChar char="•"/>
            </a:pPr>
            <a:endParaRPr lang="en-US" sz="2000" dirty="0" smtClean="0"/>
          </a:p>
          <a:p>
            <a:pPr marL="285750" indent="-285750">
              <a:buFontTx/>
              <a:buChar char="•"/>
            </a:pPr>
            <a:r>
              <a:rPr lang="en-US" sz="2000" dirty="0" err="1" smtClean="0"/>
              <a:t>errorbars</a:t>
            </a:r>
            <a:r>
              <a:rPr lang="en-US" sz="2000" dirty="0" smtClean="0"/>
              <a:t> 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4808025"/>
              </p:ext>
            </p:extLst>
          </p:nvPr>
        </p:nvGraphicFramePr>
        <p:xfrm>
          <a:off x="5593633" y="5765355"/>
          <a:ext cx="2241484" cy="619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76" name="Equation" r:id="rId19" imgW="1193800" imgH="330200" progId="Equation.DSMT4">
                  <p:embed/>
                </p:oleObj>
              </mc:Choice>
              <mc:Fallback>
                <p:oleObj name="Equation" r:id="rId19" imgW="11938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5593633" y="5765355"/>
                        <a:ext cx="2241484" cy="6199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97140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868"/>
            <a:ext cx="8229600" cy="5077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Preliminary results – uncorrected for RP resolution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110017"/>
              </p:ext>
            </p:extLst>
          </p:nvPr>
        </p:nvGraphicFramePr>
        <p:xfrm>
          <a:off x="49447" y="5565539"/>
          <a:ext cx="5673662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9723"/>
                <a:gridCol w="658905"/>
                <a:gridCol w="694170"/>
                <a:gridCol w="868582"/>
                <a:gridCol w="868582"/>
                <a:gridCol w="736088"/>
                <a:gridCol w="787612"/>
              </a:tblGrid>
              <a:tr h="317372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√</a:t>
                      </a:r>
                      <a:r>
                        <a:rPr lang="en-US" sz="1600" b="0" dirty="0" err="1" smtClean="0"/>
                        <a:t>s</a:t>
                      </a:r>
                      <a:r>
                        <a:rPr lang="en-US" sz="1600" b="0" baseline="-25000" dirty="0" err="1" smtClean="0"/>
                        <a:t>NN</a:t>
                      </a:r>
                      <a:r>
                        <a:rPr lang="en-US" sz="1600" b="0" baseline="0" dirty="0" smtClean="0"/>
                        <a:t> (</a:t>
                      </a:r>
                      <a:r>
                        <a:rPr lang="en-US" sz="1600" b="0" baseline="0" dirty="0" err="1" smtClean="0"/>
                        <a:t>GeV</a:t>
                      </a:r>
                      <a:r>
                        <a:rPr lang="en-US" sz="1600" b="0" baseline="0" dirty="0" smtClean="0"/>
                        <a:t>)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7.7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11.5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14.5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19.6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27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39</a:t>
                      </a:r>
                      <a:endParaRPr lang="en-US" sz="1600" b="0" dirty="0"/>
                    </a:p>
                  </a:txBody>
                  <a:tcPr/>
                </a:tc>
              </a:tr>
              <a:tr h="317372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 smtClean="0"/>
                        <a:t>Λ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3.6σ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3.5σ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2.4σ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3.1σ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3.5σ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1.1σ</a:t>
                      </a:r>
                      <a:endParaRPr lang="en-US" sz="1600" b="0" dirty="0"/>
                    </a:p>
                  </a:txBody>
                  <a:tcPr/>
                </a:tc>
              </a:tr>
              <a:tr h="317372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anti-</a:t>
                      </a:r>
                      <a:r>
                        <a:rPr lang="en-US" sz="1600" b="0" dirty="0" err="1" smtClean="0"/>
                        <a:t>Λ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2.2σ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2.1σ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1.1σ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2.4σ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2.9σ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1.6σ</a:t>
                      </a:r>
                      <a:endParaRPr lang="en-US" sz="16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938667" y="5700135"/>
            <a:ext cx="3257322" cy="58477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Marginal significance for </a:t>
            </a:r>
            <a:r>
              <a:rPr lang="en-US" sz="1600" i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one</a:t>
            </a:r>
            <a:r>
              <a:rPr lang="en-US" sz="16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energy.</a:t>
            </a:r>
          </a:p>
          <a:p>
            <a:r>
              <a:rPr lang="en-US" sz="16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Ensemble &amp; trend adds confidence.</a:t>
            </a:r>
            <a:endParaRPr lang="en-US" sz="16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Right Brace 9"/>
          <p:cNvSpPr/>
          <p:nvPr/>
        </p:nvSpPr>
        <p:spPr>
          <a:xfrm>
            <a:off x="5881859" y="5542433"/>
            <a:ext cx="111399" cy="1005840"/>
          </a:xfrm>
          <a:prstGeom prst="rightBrac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FigureRa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602" y="709293"/>
            <a:ext cx="4507398" cy="47291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1" y="709293"/>
            <a:ext cx="4784265" cy="4436086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2000" dirty="0" smtClean="0">
                <a:solidFill>
                  <a:srgbClr val="FFFF00"/>
                </a:solidFill>
              </a:rPr>
              <a:t>First clear positive signal of global polarization in heavy ion collisions!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systematic errors vanishingly small beneath statistical errors</a:t>
            </a: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US" sz="2000" dirty="0" smtClean="0">
                <a:solidFill>
                  <a:schemeClr val="bg1"/>
                </a:solidFill>
              </a:rPr>
              <a:t>Both Lambdas and </a:t>
            </a:r>
            <a:r>
              <a:rPr lang="en-US" sz="2000" dirty="0" err="1" smtClean="0">
                <a:solidFill>
                  <a:schemeClr val="bg1"/>
                </a:solidFill>
              </a:rPr>
              <a:t>AntiLambdas</a:t>
            </a:r>
            <a:r>
              <a:rPr lang="en-US" sz="2000" dirty="0" smtClean="0">
                <a:solidFill>
                  <a:schemeClr val="bg1"/>
                </a:solidFill>
              </a:rPr>
              <a:t> show positive polarization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err="1" smtClean="0">
                <a:solidFill>
                  <a:schemeClr val="bg1"/>
                </a:solidFill>
                <a:sym typeface="Wingdings"/>
              </a:rPr>
              <a:t>vorticity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, spin-orbit mechanism dominant</a:t>
            </a:r>
            <a:endParaRPr lang="en-US" sz="2000" dirty="0" smtClean="0">
              <a:solidFill>
                <a:schemeClr val="bg1"/>
              </a:solidFill>
              <a:sym typeface="Wingdings"/>
            </a:endParaRP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US" sz="2000" dirty="0" smtClean="0">
                <a:solidFill>
                  <a:schemeClr val="bg1"/>
                </a:solidFill>
                <a:sym typeface="Wingdings"/>
              </a:rPr>
              <a:t>Splitting?</a:t>
            </a:r>
          </a:p>
          <a:p>
            <a:pPr marL="342900" indent="-342900">
              <a:lnSpc>
                <a:spcPct val="110000"/>
              </a:lnSpc>
              <a:buFontTx/>
              <a:buChar char="•"/>
            </a:pPr>
            <a:r>
              <a:rPr lang="en-US" i="1" dirty="0" smtClean="0">
                <a:solidFill>
                  <a:schemeClr val="bg1"/>
                </a:solidFill>
                <a:sym typeface="Wingdings"/>
              </a:rPr>
              <a:t>suggests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 additional magnetic effect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US" sz="2000" dirty="0" smtClean="0">
                <a:solidFill>
                  <a:schemeClr val="bg1"/>
                </a:solidFill>
              </a:rPr>
              <a:t>Signal falls with energy – physics or simply loss of resolution?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97804" y="2510474"/>
            <a:ext cx="1788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STAR Preliminary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614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868"/>
            <a:ext cx="8229600" cy="5077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Preliminary results – corrected for RP resolution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823914"/>
              </p:ext>
            </p:extLst>
          </p:nvPr>
        </p:nvGraphicFramePr>
        <p:xfrm>
          <a:off x="49447" y="5565539"/>
          <a:ext cx="5673662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9723"/>
                <a:gridCol w="658905"/>
                <a:gridCol w="694170"/>
                <a:gridCol w="868582"/>
                <a:gridCol w="868582"/>
                <a:gridCol w="736088"/>
                <a:gridCol w="787612"/>
              </a:tblGrid>
              <a:tr h="317372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√</a:t>
                      </a:r>
                      <a:r>
                        <a:rPr lang="en-US" sz="1600" b="0" dirty="0" err="1" smtClean="0"/>
                        <a:t>s</a:t>
                      </a:r>
                      <a:r>
                        <a:rPr lang="en-US" sz="1600" b="0" baseline="-25000" dirty="0" err="1" smtClean="0"/>
                        <a:t>NN</a:t>
                      </a:r>
                      <a:r>
                        <a:rPr lang="en-US" sz="1600" b="0" baseline="0" dirty="0" smtClean="0"/>
                        <a:t> (</a:t>
                      </a:r>
                      <a:r>
                        <a:rPr lang="en-US" sz="1600" b="0" baseline="0" dirty="0" err="1" smtClean="0"/>
                        <a:t>GeV</a:t>
                      </a:r>
                      <a:r>
                        <a:rPr lang="en-US" sz="1600" b="0" baseline="0" dirty="0" smtClean="0"/>
                        <a:t>)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7.7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11.5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14.5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19.6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27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39</a:t>
                      </a:r>
                      <a:endParaRPr lang="en-US" sz="1600" b="0" dirty="0"/>
                    </a:p>
                  </a:txBody>
                  <a:tcPr/>
                </a:tc>
              </a:tr>
              <a:tr h="317372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 smtClean="0"/>
                        <a:t>Λ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3.6σ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3.5σ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2.4σ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3.1σ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3.5σ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1.1σ</a:t>
                      </a:r>
                      <a:endParaRPr lang="en-US" sz="1600" b="0" dirty="0"/>
                    </a:p>
                  </a:txBody>
                  <a:tcPr/>
                </a:tc>
              </a:tr>
              <a:tr h="317372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anti-</a:t>
                      </a:r>
                      <a:r>
                        <a:rPr lang="en-US" sz="1600" b="0" dirty="0" err="1" smtClean="0"/>
                        <a:t>Λ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2.2σ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2.1σ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1.1σ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2.4σ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2.9σ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1.6σ</a:t>
                      </a:r>
                      <a:endParaRPr lang="en-US" sz="16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938667" y="5700135"/>
            <a:ext cx="3257322" cy="584776"/>
          </a:xfrm>
          <a:prstGeom prst="rect">
            <a:avLst/>
          </a:prstGeom>
          <a:solidFill>
            <a:srgbClr val="7F7F7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Marginal significance for </a:t>
            </a:r>
            <a:r>
              <a:rPr lang="en-US" sz="1600" i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one</a:t>
            </a:r>
            <a:r>
              <a:rPr lang="en-US" sz="16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energy.</a:t>
            </a:r>
          </a:p>
          <a:p>
            <a:r>
              <a:rPr lang="en-US" sz="16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Ensemble &amp; trend adds confidence.</a:t>
            </a:r>
            <a:endParaRPr lang="en-US" sz="16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Right Brace 9"/>
          <p:cNvSpPr/>
          <p:nvPr/>
        </p:nvSpPr>
        <p:spPr>
          <a:xfrm>
            <a:off x="5881859" y="5542433"/>
            <a:ext cx="111399" cy="1005840"/>
          </a:xfrm>
          <a:prstGeom prst="rightBrac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FigureResCorr.png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179" y="709293"/>
            <a:ext cx="4507397" cy="47291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1" y="709293"/>
            <a:ext cx="4784265" cy="4436086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2000" dirty="0" smtClean="0">
                <a:solidFill>
                  <a:srgbClr val="FFFF00"/>
                </a:solidFill>
              </a:rPr>
              <a:t>First clear positive signal of global polarization in heavy ion collisions!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systematic errors vanishingly small beneath statistical errors</a:t>
            </a: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US" sz="2000" dirty="0" smtClean="0">
                <a:solidFill>
                  <a:schemeClr val="bg1"/>
                </a:solidFill>
              </a:rPr>
              <a:t>Both Lambdas and </a:t>
            </a:r>
            <a:r>
              <a:rPr lang="en-US" sz="2000" dirty="0" err="1" smtClean="0">
                <a:solidFill>
                  <a:schemeClr val="bg1"/>
                </a:solidFill>
              </a:rPr>
              <a:t>AntiLambdas</a:t>
            </a:r>
            <a:r>
              <a:rPr lang="en-US" sz="2000" dirty="0" smtClean="0">
                <a:solidFill>
                  <a:schemeClr val="bg1"/>
                </a:solidFill>
              </a:rPr>
              <a:t> show positive polarization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err="1" smtClean="0">
                <a:solidFill>
                  <a:schemeClr val="bg1"/>
                </a:solidFill>
                <a:sym typeface="Wingdings"/>
              </a:rPr>
              <a:t>vorticity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, spin-orbit mechanism dominant</a:t>
            </a:r>
            <a:endParaRPr lang="en-US" sz="2000" dirty="0" smtClean="0">
              <a:solidFill>
                <a:schemeClr val="bg1"/>
              </a:solidFill>
              <a:sym typeface="Wingdings"/>
            </a:endParaRP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US" sz="2000" dirty="0" smtClean="0">
                <a:solidFill>
                  <a:schemeClr val="bg1"/>
                </a:solidFill>
                <a:sym typeface="Wingdings"/>
              </a:rPr>
              <a:t>Splitting?</a:t>
            </a:r>
          </a:p>
          <a:p>
            <a:pPr marL="342900" indent="-342900">
              <a:lnSpc>
                <a:spcPct val="110000"/>
              </a:lnSpc>
              <a:buFontTx/>
              <a:buChar char="•"/>
            </a:pPr>
            <a:r>
              <a:rPr lang="en-US" i="1" dirty="0" smtClean="0">
                <a:solidFill>
                  <a:schemeClr val="bg1"/>
                </a:solidFill>
                <a:sym typeface="Wingdings"/>
              </a:rPr>
              <a:t>suggests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 additional magnetic effect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US" sz="2000" dirty="0" smtClean="0">
                <a:solidFill>
                  <a:schemeClr val="bg1"/>
                </a:solidFill>
              </a:rPr>
              <a:t>Signal falls with energy – physics </a:t>
            </a:r>
            <a:r>
              <a:rPr lang="en-US" sz="2000" strike="dblStrike" dirty="0" smtClean="0">
                <a:solidFill>
                  <a:srgbClr val="7F7F7F"/>
                </a:solidFill>
              </a:rPr>
              <a:t>or simply loss of resolution?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97804" y="2510474"/>
            <a:ext cx="1788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STAR Preliminary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958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836956" y="5505398"/>
            <a:ext cx="2718462" cy="112692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868"/>
            <a:ext cx="8229600" cy="5077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Preliminary results – corrected for RP resolution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398056"/>
              </p:ext>
            </p:extLst>
          </p:nvPr>
        </p:nvGraphicFramePr>
        <p:xfrm>
          <a:off x="49447" y="5565539"/>
          <a:ext cx="5673662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9723"/>
                <a:gridCol w="658905"/>
                <a:gridCol w="694170"/>
                <a:gridCol w="868582"/>
                <a:gridCol w="868582"/>
                <a:gridCol w="736088"/>
                <a:gridCol w="787612"/>
              </a:tblGrid>
              <a:tr h="317372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√</a:t>
                      </a:r>
                      <a:r>
                        <a:rPr lang="en-US" sz="1600" b="0" dirty="0" err="1" smtClean="0"/>
                        <a:t>s</a:t>
                      </a:r>
                      <a:r>
                        <a:rPr lang="en-US" sz="1600" b="0" baseline="-25000" dirty="0" err="1" smtClean="0"/>
                        <a:t>NN</a:t>
                      </a:r>
                      <a:r>
                        <a:rPr lang="en-US" sz="1600" b="0" baseline="0" dirty="0" smtClean="0"/>
                        <a:t> (</a:t>
                      </a:r>
                      <a:r>
                        <a:rPr lang="en-US" sz="1600" b="0" baseline="0" dirty="0" err="1" smtClean="0"/>
                        <a:t>GeV</a:t>
                      </a:r>
                      <a:r>
                        <a:rPr lang="en-US" sz="1600" b="0" baseline="0" dirty="0" smtClean="0"/>
                        <a:t>)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7.7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11.5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14.5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19.6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27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39</a:t>
                      </a:r>
                      <a:endParaRPr lang="en-US" sz="1600" b="0" dirty="0"/>
                    </a:p>
                  </a:txBody>
                  <a:tcPr/>
                </a:tc>
              </a:tr>
              <a:tr h="317372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 smtClean="0"/>
                        <a:t>Λ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3.6σ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3.5σ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2.4σ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3.1σ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3.5σ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1.1σ</a:t>
                      </a:r>
                      <a:endParaRPr lang="en-US" sz="1600" b="0" dirty="0"/>
                    </a:p>
                  </a:txBody>
                  <a:tcPr/>
                </a:tc>
              </a:tr>
              <a:tr h="317372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anti-</a:t>
                      </a:r>
                      <a:r>
                        <a:rPr lang="en-US" sz="1600" b="0" dirty="0" err="1" smtClean="0"/>
                        <a:t>Λ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2.2σ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2.1σ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1.1σ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2.4σ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2.9σ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1.6σ</a:t>
                      </a:r>
                      <a:endParaRPr lang="en-US" sz="1600" b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Picture 11" descr="FigureResCorr.png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179" y="709293"/>
            <a:ext cx="4507397" cy="47291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1" y="709293"/>
            <a:ext cx="4784265" cy="4436086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2000" dirty="0" smtClean="0">
                <a:solidFill>
                  <a:srgbClr val="FFFF00"/>
                </a:solidFill>
              </a:rPr>
              <a:t>First clear positive signal of global polarization in heavy ion collisions!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systematic errors vanishingly small beneath statistical errors</a:t>
            </a: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US" sz="2000" dirty="0" smtClean="0">
                <a:solidFill>
                  <a:schemeClr val="bg1"/>
                </a:solidFill>
              </a:rPr>
              <a:t>Both Lambdas and </a:t>
            </a:r>
            <a:r>
              <a:rPr lang="en-US" sz="2000" dirty="0" err="1" smtClean="0">
                <a:solidFill>
                  <a:schemeClr val="bg1"/>
                </a:solidFill>
              </a:rPr>
              <a:t>AntiLambdas</a:t>
            </a:r>
            <a:r>
              <a:rPr lang="en-US" sz="2000" dirty="0" smtClean="0">
                <a:solidFill>
                  <a:schemeClr val="bg1"/>
                </a:solidFill>
              </a:rPr>
              <a:t> show positive polarization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err="1" smtClean="0">
                <a:solidFill>
                  <a:schemeClr val="bg1"/>
                </a:solidFill>
                <a:sym typeface="Wingdings"/>
              </a:rPr>
              <a:t>vorticity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, spin-orbit mechanism dominant</a:t>
            </a:r>
            <a:endParaRPr lang="en-US" sz="2000" dirty="0" smtClean="0">
              <a:solidFill>
                <a:schemeClr val="bg1"/>
              </a:solidFill>
              <a:sym typeface="Wingdings"/>
            </a:endParaRP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US" sz="2000" dirty="0" smtClean="0">
                <a:solidFill>
                  <a:schemeClr val="bg1"/>
                </a:solidFill>
                <a:sym typeface="Wingdings"/>
              </a:rPr>
              <a:t>Splitting?</a:t>
            </a:r>
          </a:p>
          <a:p>
            <a:pPr marL="342900" indent="-342900">
              <a:lnSpc>
                <a:spcPct val="110000"/>
              </a:lnSpc>
              <a:buFontTx/>
              <a:buChar char="•"/>
            </a:pPr>
            <a:r>
              <a:rPr lang="en-US" i="1" dirty="0" smtClean="0">
                <a:solidFill>
                  <a:schemeClr val="bg1"/>
                </a:solidFill>
                <a:sym typeface="Wingdings"/>
              </a:rPr>
              <a:t>suggests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 additional magnetic effect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US" sz="2000" dirty="0" smtClean="0">
                <a:solidFill>
                  <a:schemeClr val="bg1"/>
                </a:solidFill>
              </a:rPr>
              <a:t>Signal falls with energy – physics </a:t>
            </a:r>
            <a:r>
              <a:rPr lang="en-US" sz="2000" strike="dblStrike" dirty="0" smtClean="0">
                <a:solidFill>
                  <a:srgbClr val="7F7F7F"/>
                </a:solidFill>
              </a:rPr>
              <a:t>or simply loss of resolution?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97804" y="2510474"/>
            <a:ext cx="1788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STAR Preliminary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825703"/>
              </p:ext>
            </p:extLst>
          </p:nvPr>
        </p:nvGraphicFramePr>
        <p:xfrm>
          <a:off x="5909767" y="5563794"/>
          <a:ext cx="2560453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607"/>
                <a:gridCol w="1506846"/>
              </a:tblGrid>
              <a:tr h="317372">
                <a:tc>
                  <a:txBody>
                    <a:bodyPr/>
                    <a:lstStyle/>
                    <a:p>
                      <a:pPr algn="ctr"/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BES</a:t>
                      </a:r>
                      <a:r>
                        <a:rPr lang="en-US" sz="1600" b="0" baseline="0" dirty="0" smtClean="0"/>
                        <a:t> average</a:t>
                      </a:r>
                      <a:endParaRPr lang="en-US" sz="1600" b="0" dirty="0"/>
                    </a:p>
                  </a:txBody>
                  <a:tcPr/>
                </a:tc>
              </a:tr>
              <a:tr h="317372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 smtClean="0"/>
                        <a:t>Λ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6.8σ</a:t>
                      </a:r>
                      <a:endParaRPr lang="en-US" sz="1600" b="0" dirty="0"/>
                    </a:p>
                  </a:txBody>
                  <a:tcPr/>
                </a:tc>
              </a:tr>
              <a:tr h="317372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anti-</a:t>
                      </a:r>
                      <a:r>
                        <a:rPr lang="en-US" sz="1600" b="0" dirty="0" err="1" smtClean="0"/>
                        <a:t>Λ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3.7σ</a:t>
                      </a:r>
                      <a:endParaRPr lang="en-US" sz="1600" b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0300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Figure1no2007Data.png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526" y="709293"/>
            <a:ext cx="4507397" cy="47291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603" y="47868"/>
            <a:ext cx="8491147" cy="5077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Preliminary results – corrected for RP + </a:t>
            </a:r>
            <a:r>
              <a:rPr lang="en-US" dirty="0" err="1" smtClean="0"/>
              <a:t>combinatorics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17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897804" y="2510474"/>
            <a:ext cx="1788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STAR Preliminary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" y="709293"/>
            <a:ext cx="4784265" cy="5344027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2000" dirty="0" smtClean="0">
                <a:solidFill>
                  <a:srgbClr val="FFFF00"/>
                </a:solidFill>
              </a:rPr>
              <a:t>First clear positive signal of global polarization in heavy ion collisions!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systematic errors vanishingly small beneath statistical errors</a:t>
            </a: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US" sz="2000" dirty="0" smtClean="0">
                <a:solidFill>
                  <a:schemeClr val="bg1"/>
                </a:solidFill>
              </a:rPr>
              <a:t>Both Lambdas and </a:t>
            </a:r>
            <a:r>
              <a:rPr lang="en-US" sz="2000" dirty="0" err="1" smtClean="0">
                <a:solidFill>
                  <a:schemeClr val="bg1"/>
                </a:solidFill>
              </a:rPr>
              <a:t>AntiLambdas</a:t>
            </a:r>
            <a:r>
              <a:rPr lang="en-US" sz="2000" dirty="0" smtClean="0">
                <a:solidFill>
                  <a:schemeClr val="bg1"/>
                </a:solidFill>
              </a:rPr>
              <a:t> show positive polarization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err="1" smtClean="0">
                <a:solidFill>
                  <a:schemeClr val="bg1"/>
                </a:solidFill>
                <a:sym typeface="Wingdings"/>
              </a:rPr>
              <a:t>vorticity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, spin-orbit mechanism dominant</a:t>
            </a:r>
            <a:endParaRPr lang="en-US" sz="2000" dirty="0" smtClean="0">
              <a:solidFill>
                <a:schemeClr val="bg1"/>
              </a:solidFill>
              <a:sym typeface="Wingdings"/>
            </a:endParaRP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US" sz="2000" dirty="0" smtClean="0">
                <a:solidFill>
                  <a:schemeClr val="bg1"/>
                </a:solidFill>
                <a:sym typeface="Wingdings"/>
              </a:rPr>
              <a:t>Splitting?</a:t>
            </a:r>
          </a:p>
          <a:p>
            <a:pPr marL="342900" indent="-342900">
              <a:lnSpc>
                <a:spcPct val="110000"/>
              </a:lnSpc>
              <a:buFontTx/>
              <a:buChar char="•"/>
            </a:pPr>
            <a:r>
              <a:rPr lang="en-US" i="1" dirty="0" smtClean="0">
                <a:solidFill>
                  <a:schemeClr val="bg1"/>
                </a:solidFill>
                <a:sym typeface="Wingdings"/>
              </a:rPr>
              <a:t>suggests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 additional magnetic effect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n-US" sz="2000" dirty="0" smtClean="0">
                <a:solidFill>
                  <a:schemeClr val="bg1"/>
                </a:solidFill>
              </a:rPr>
              <a:t>Signal falls with energy – physics </a:t>
            </a:r>
            <a:r>
              <a:rPr lang="en-US" sz="2000" strike="dblStrike" dirty="0" smtClean="0">
                <a:solidFill>
                  <a:srgbClr val="7F7F7F"/>
                </a:solidFill>
              </a:rPr>
              <a:t>or simply loss of resolution?</a:t>
            </a:r>
            <a:endParaRPr lang="en-US" sz="2000" strike="dblStrike" dirty="0" smtClean="0">
              <a:solidFill>
                <a:schemeClr val="bg1"/>
              </a:solidFill>
            </a:endParaRPr>
          </a:p>
          <a:p>
            <a:pPr>
              <a:spcBef>
                <a:spcPts val="1800"/>
              </a:spcBef>
            </a:pP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</a:rPr>
              <a:t>Small systematic error from </a:t>
            </a:r>
            <a:r>
              <a:rPr lang="en-US" sz="2000" dirty="0" err="1" smtClean="0">
                <a:solidFill>
                  <a:schemeClr val="bg1">
                    <a:lumMod val="85000"/>
                  </a:schemeClr>
                </a:solidFill>
              </a:rPr>
              <a:t>combinatoric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</a:rPr>
              <a:t> background subtraction</a:t>
            </a:r>
          </a:p>
        </p:txBody>
      </p:sp>
    </p:spTree>
    <p:extLst>
      <p:ext uri="{BB962C8B-B14F-4D97-AF65-F5344CB8AC3E}">
        <p14:creationId xmlns:p14="http://schemas.microsoft.com/office/powerpoint/2010/main" val="3476038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P</a:t>
            </a:r>
            <a:r>
              <a:rPr lang="en-US" dirty="0" smtClean="0"/>
              <a:t>revious STAR result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1294" y="0"/>
            <a:ext cx="4802706" cy="33575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1295" y="3419516"/>
            <a:ext cx="4697558" cy="33714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739" y="1094197"/>
            <a:ext cx="3414091" cy="707886"/>
          </a:xfrm>
          <a:prstGeom prst="rect">
            <a:avLst/>
          </a:prstGeom>
          <a:solidFill>
            <a:srgbClr val="000000">
              <a:alpha val="58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FF00"/>
                </a:solidFill>
              </a:rPr>
              <a:t>Phys</a:t>
            </a:r>
            <a:r>
              <a:rPr lang="en-US" sz="2000" dirty="0" smtClean="0">
                <a:solidFill>
                  <a:srgbClr val="FFFF00"/>
                </a:solidFill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</a:rPr>
              <a:t>RevC</a:t>
            </a:r>
            <a:r>
              <a:rPr lang="en-US" sz="2000" dirty="0" smtClean="0">
                <a:solidFill>
                  <a:srgbClr val="FFFF00"/>
                </a:solidFill>
              </a:rPr>
              <a:t> </a:t>
            </a:r>
            <a:r>
              <a:rPr lang="en-US" sz="2000" b="1" dirty="0">
                <a:solidFill>
                  <a:srgbClr val="FFFF00"/>
                </a:solidFill>
              </a:rPr>
              <a:t>76</a:t>
            </a:r>
            <a:r>
              <a:rPr lang="en-US" sz="2000" dirty="0">
                <a:solidFill>
                  <a:srgbClr val="FFFF00"/>
                </a:solidFill>
              </a:rPr>
              <a:t>, 024915 (2007) </a:t>
            </a:r>
            <a:endParaRPr lang="en-US" sz="2000" dirty="0" smtClean="0">
              <a:solidFill>
                <a:srgbClr val="FFFF00"/>
              </a:solidFill>
            </a:endParaRPr>
          </a:p>
          <a:p>
            <a:r>
              <a:rPr lang="en-US" sz="2000" dirty="0" smtClean="0">
                <a:solidFill>
                  <a:srgbClr val="FFFF00"/>
                </a:solidFill>
              </a:rPr>
              <a:t>concluded null signal (2% limit)</a:t>
            </a:r>
            <a:endParaRPr lang="en-US" sz="2000" dirty="0">
              <a:solidFill>
                <a:srgbClr val="FFFF0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22673" y="3978239"/>
            <a:ext cx="3451655" cy="1027365"/>
            <a:chOff x="385313" y="3009042"/>
            <a:chExt cx="3451655" cy="1027365"/>
          </a:xfrm>
        </p:grpSpPr>
        <p:sp>
          <p:nvSpPr>
            <p:cNvPr id="10" name="Rounded Rectangle 9"/>
            <p:cNvSpPr/>
            <p:nvPr/>
          </p:nvSpPr>
          <p:spPr>
            <a:xfrm>
              <a:off x="385313" y="3009042"/>
              <a:ext cx="3451655" cy="1027365"/>
            </a:xfrm>
            <a:prstGeom prst="roundRect">
              <a:avLst/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27707" y="3167701"/>
              <a:ext cx="188008" cy="19110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>
              <a:spLocks noChangeAspect="1"/>
            </p:cNvSpPr>
            <p:nvPr/>
          </p:nvSpPr>
          <p:spPr>
            <a:xfrm>
              <a:off x="827706" y="3573009"/>
              <a:ext cx="250232" cy="251014"/>
            </a:xfrm>
            <a:prstGeom prst="rect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09620" y="3092149"/>
              <a:ext cx="23019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200 </a:t>
              </a:r>
              <a:r>
                <a:rPr lang="en-US" dirty="0" err="1" smtClean="0"/>
                <a:t>GeV</a:t>
              </a:r>
              <a:r>
                <a:rPr lang="en-US" dirty="0" smtClean="0"/>
                <a:t> (20-70% </a:t>
              </a:r>
              <a:r>
                <a:rPr lang="en-US" dirty="0" err="1" smtClean="0"/>
                <a:t>σ</a:t>
              </a:r>
              <a:r>
                <a:rPr lang="en-US" baseline="-25000" dirty="0" err="1" smtClean="0"/>
                <a:t>TOT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237313" y="3545320"/>
              <a:ext cx="22431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62.4 </a:t>
              </a:r>
              <a:r>
                <a:rPr lang="en-US" dirty="0" err="1"/>
                <a:t>GeV</a:t>
              </a:r>
              <a:r>
                <a:rPr lang="en-US" dirty="0"/>
                <a:t> </a:t>
              </a:r>
              <a:r>
                <a:rPr lang="en-US" dirty="0" smtClean="0"/>
                <a:t>(0-80</a:t>
              </a:r>
              <a:r>
                <a:rPr lang="en-US" dirty="0"/>
                <a:t>% </a:t>
              </a:r>
              <a:r>
                <a:rPr lang="en-US" dirty="0" err="1"/>
                <a:t>σ</a:t>
              </a:r>
              <a:r>
                <a:rPr lang="en-US" baseline="-25000" dirty="0" err="1"/>
                <a:t>TOT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8148531"/>
              </p:ext>
            </p:extLst>
          </p:nvPr>
        </p:nvGraphicFramePr>
        <p:xfrm>
          <a:off x="6532252" y="254254"/>
          <a:ext cx="463550" cy="5021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380" name="Equation" r:id="rId5" imgW="152400" imgH="165100" progId="Equation.DSMT4">
                  <p:embed/>
                </p:oleObj>
              </mc:Choice>
              <mc:Fallback>
                <p:oleObj name="Equation" r:id="rId5" imgW="1524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532252" y="254254"/>
                        <a:ext cx="463550" cy="502179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4009642"/>
              </p:ext>
            </p:extLst>
          </p:nvPr>
        </p:nvGraphicFramePr>
        <p:xfrm>
          <a:off x="6368092" y="3638114"/>
          <a:ext cx="4635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381" name="Equation" r:id="rId7" imgW="152400" imgH="190500" progId="Equation.DSMT4">
                  <p:embed/>
                </p:oleObj>
              </mc:Choice>
              <mc:Fallback>
                <p:oleObj name="Equation" r:id="rId7" imgW="152400" imgH="190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368092" y="3638114"/>
                        <a:ext cx="463550" cy="5778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Group 21"/>
          <p:cNvGrpSpPr/>
          <p:nvPr/>
        </p:nvGrpSpPr>
        <p:grpSpPr>
          <a:xfrm>
            <a:off x="651546" y="2333371"/>
            <a:ext cx="2198332" cy="1282065"/>
            <a:chOff x="179034" y="1668811"/>
            <a:chExt cx="2198332" cy="1282065"/>
          </a:xfrm>
        </p:grpSpPr>
        <p:sp>
          <p:nvSpPr>
            <p:cNvPr id="21" name="Rectangle 20"/>
            <p:cNvSpPr/>
            <p:nvPr/>
          </p:nvSpPr>
          <p:spPr>
            <a:xfrm>
              <a:off x="179034" y="1668811"/>
              <a:ext cx="2198332" cy="128206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4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2384097"/>
                </p:ext>
              </p:extLst>
            </p:nvPr>
          </p:nvGraphicFramePr>
          <p:xfrm>
            <a:off x="273050" y="1803400"/>
            <a:ext cx="1928813" cy="44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2382" name="Equation" r:id="rId9" imgW="1041400" imgH="241300" progId="Equation.DSMT4">
                    <p:embed/>
                  </p:oleObj>
                </mc:Choice>
                <mc:Fallback>
                  <p:oleObj name="Equation" r:id="rId9" imgW="1041400" imgH="2413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273050" y="1803400"/>
                          <a:ext cx="1928813" cy="4445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38100" cmpd="sng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765066" y="2581544"/>
              <a:ext cx="639681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00"/>
                  </a:solidFill>
                </a:rPr>
                <a:t>oops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1286057" y="2162419"/>
              <a:ext cx="439270" cy="394180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26668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energy range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 descr="Figur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278" y="813920"/>
            <a:ext cx="4994685" cy="52404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09396" y="2695140"/>
            <a:ext cx="1788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STAR Preliminary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28363" y="6069493"/>
            <a:ext cx="9151213" cy="46166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Large uncertainties, but previous results follow trend established at BES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237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3393"/>
            <a:ext cx="8229600" cy="560272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Motivation</a:t>
            </a:r>
          </a:p>
          <a:p>
            <a:pPr lvl="1"/>
            <a:r>
              <a:rPr lang="en-US" dirty="0" smtClean="0"/>
              <a:t>angular momentum and plasma substructure</a:t>
            </a:r>
          </a:p>
          <a:p>
            <a:pPr lvl="1"/>
            <a:r>
              <a:rPr lang="en-US" dirty="0" smtClean="0"/>
              <a:t>CME / CVE – the need for quantitative “non-chiral” input</a:t>
            </a:r>
          </a:p>
          <a:p>
            <a:pPr lvl="1"/>
            <a:r>
              <a:rPr lang="en-US" dirty="0" smtClean="0"/>
              <a:t>global hyperon polarization as a unique probe</a:t>
            </a:r>
          </a:p>
          <a:p>
            <a:pPr marL="350837" lvl="1" indent="0">
              <a:buNone/>
            </a:pPr>
            <a:endParaRPr lang="en-US" sz="1800" dirty="0"/>
          </a:p>
          <a:p>
            <a:r>
              <a:rPr lang="en-US" sz="2400" dirty="0" smtClean="0"/>
              <a:t>First observation of global hyperon polarization </a:t>
            </a:r>
          </a:p>
          <a:p>
            <a:pPr lvl="1"/>
            <a:r>
              <a:rPr lang="en-US" dirty="0" smtClean="0"/>
              <a:t>Analysis details: acceptance, resolution correction</a:t>
            </a:r>
            <a:endParaRPr lang="en-US" dirty="0"/>
          </a:p>
          <a:p>
            <a:pPr lvl="1"/>
            <a:r>
              <a:rPr lang="en-US" dirty="0" smtClean="0"/>
              <a:t>√</a:t>
            </a:r>
            <a:r>
              <a:rPr lang="en-US" dirty="0" err="1" smtClean="0"/>
              <a:t>s</a:t>
            </a:r>
            <a:r>
              <a:rPr lang="en-US" baseline="-25000" dirty="0" err="1" smtClean="0"/>
              <a:t>NN</a:t>
            </a:r>
            <a:r>
              <a:rPr lang="en-US" dirty="0" smtClean="0"/>
              <a:t>-dependence and splitting for Lambdas and </a:t>
            </a:r>
            <a:r>
              <a:rPr lang="en-US" dirty="0" err="1" smtClean="0"/>
              <a:t>AntiLambdas</a:t>
            </a:r>
            <a:endParaRPr lang="en-US" dirty="0"/>
          </a:p>
          <a:p>
            <a:pPr lvl="2"/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&amp; 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comparison with prev. 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result</a:t>
            </a:r>
            <a:endParaRPr lang="en-US" sz="1600" dirty="0" smtClean="0"/>
          </a:p>
          <a:p>
            <a:pPr lvl="1"/>
            <a:r>
              <a:rPr lang="en-US" dirty="0" smtClean="0"/>
              <a:t>Feed-down </a:t>
            </a:r>
            <a:r>
              <a:rPr lang="en-US" dirty="0" smtClean="0"/>
              <a:t>correction</a:t>
            </a:r>
            <a:endParaRPr lang="en-US" dirty="0"/>
          </a:p>
          <a:p>
            <a:endParaRPr lang="en-US" sz="1800" dirty="0" smtClean="0"/>
          </a:p>
          <a:p>
            <a:r>
              <a:rPr lang="en-US" sz="2400" dirty="0" smtClean="0"/>
              <a:t>Model-dependent estimate </a:t>
            </a:r>
            <a:r>
              <a:rPr lang="en-US" sz="2400" dirty="0" smtClean="0"/>
              <a:t>of B-field and plasma </a:t>
            </a:r>
            <a:r>
              <a:rPr lang="en-US" sz="2400" dirty="0" err="1" smtClean="0"/>
              <a:t>vorticity</a:t>
            </a:r>
            <a:endParaRPr lang="en-US" sz="2400" dirty="0" smtClean="0"/>
          </a:p>
          <a:p>
            <a:pPr lvl="1"/>
            <a:endParaRPr lang="en-US" sz="1800" dirty="0"/>
          </a:p>
          <a:p>
            <a:r>
              <a:rPr lang="en-US" sz="2400" dirty="0" smtClean="0"/>
              <a:t>Summary &amp; Outlook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265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Extracting Vortical and Magnetic Contributions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20</a:t>
            </a:fld>
            <a:endParaRPr lang="en-US"/>
          </a:p>
        </p:txBody>
      </p:sp>
      <p:pic>
        <p:nvPicPr>
          <p:cNvPr id="5" name="Picture 4" descr="Figure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14" y="771031"/>
            <a:ext cx="3617379" cy="3795377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1005498"/>
              </p:ext>
            </p:extLst>
          </p:nvPr>
        </p:nvGraphicFramePr>
        <p:xfrm>
          <a:off x="472490" y="4702175"/>
          <a:ext cx="7248525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223" name="Equation" r:id="rId4" imgW="3873500" imgH="495300" progId="Equation.DSMT4">
                  <p:embed/>
                </p:oleObj>
              </mc:Choice>
              <mc:Fallback>
                <p:oleObj name="Equation" r:id="rId4" imgW="3873500" imgH="495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2490" y="4702175"/>
                        <a:ext cx="7248525" cy="927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32555" y="2170931"/>
            <a:ext cx="1610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STAR Preliminary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05079" y="823445"/>
            <a:ext cx="5138921" cy="363176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The data </a:t>
            </a:r>
            <a:r>
              <a:rPr lang="en-US" dirty="0" smtClean="0">
                <a:solidFill>
                  <a:srgbClr val="FFFFFF"/>
                </a:solidFill>
              </a:rPr>
              <a:t>reveals a dominant </a:t>
            </a:r>
            <a:r>
              <a:rPr lang="en-US" i="1" dirty="0" smtClean="0">
                <a:solidFill>
                  <a:srgbClr val="FFFFFF"/>
                </a:solidFill>
              </a:rPr>
              <a:t>common</a:t>
            </a:r>
            <a:r>
              <a:rPr lang="en-US" dirty="0" smtClean="0">
                <a:solidFill>
                  <a:srgbClr val="FFFFFF"/>
                </a:solidFill>
              </a:rPr>
              <a:t> component and suggests a small splitting</a:t>
            </a:r>
          </a:p>
          <a:p>
            <a:endParaRPr lang="en-US" dirty="0" smtClean="0">
              <a:solidFill>
                <a:srgbClr val="FFFFFF"/>
              </a:solidFill>
            </a:endParaRPr>
          </a:p>
          <a:p>
            <a:pPr marL="285750" indent="-285750">
              <a:buFontTx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Magneto-hydrodynamics </a:t>
            </a:r>
            <a:r>
              <a:rPr lang="en-US" dirty="0" smtClean="0">
                <a:solidFill>
                  <a:srgbClr val="FFFF00"/>
                </a:solidFill>
              </a:rPr>
              <a:t>interpretation</a:t>
            </a:r>
          </a:p>
          <a:p>
            <a:pPr marL="742950" lvl="1" indent="-285750">
              <a:buFontTx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vortical component is the average</a:t>
            </a:r>
          </a:p>
          <a:p>
            <a:pPr marL="742950" lvl="1" indent="-285750">
              <a:buFontTx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magnetic component is the difference</a:t>
            </a:r>
          </a:p>
          <a:p>
            <a:pPr marL="1200150" lvl="2" indent="-285750">
              <a:buFontTx/>
              <a:buChar char="•"/>
            </a:pP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coupling to </a:t>
            </a:r>
            <a:r>
              <a:rPr lang="en-US" sz="1600" dirty="0" err="1" smtClean="0">
                <a:solidFill>
                  <a:schemeClr val="bg1">
                    <a:lumMod val="85000"/>
                  </a:schemeClr>
                </a:solidFill>
              </a:rPr>
              <a:t>μ</a:t>
            </a:r>
            <a:r>
              <a:rPr lang="en-US" sz="1600" baseline="-25000" dirty="0" err="1" smtClean="0">
                <a:solidFill>
                  <a:schemeClr val="bg1">
                    <a:lumMod val="85000"/>
                  </a:schemeClr>
                </a:solidFill>
              </a:rPr>
              <a:t>B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 may produce similar effect [</a:t>
            </a:r>
            <a:r>
              <a:rPr lang="en-US" sz="1600" dirty="0" err="1" smtClean="0">
                <a:solidFill>
                  <a:schemeClr val="bg1">
                    <a:lumMod val="85000"/>
                  </a:schemeClr>
                </a:solidFill>
              </a:rPr>
              <a:t>Becattini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, Wang, </a:t>
            </a:r>
            <a:r>
              <a:rPr lang="en-US" sz="1600" dirty="0" err="1" smtClean="0">
                <a:solidFill>
                  <a:schemeClr val="bg1">
                    <a:lumMod val="85000"/>
                  </a:schemeClr>
                </a:solidFill>
              </a:rPr>
              <a:t>Sorin</a:t>
            </a: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...]</a:t>
            </a: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 smtClean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 smtClean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844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Extracting Vortical and Magnetic Contributions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 descr="Figure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14" y="771031"/>
            <a:ext cx="3617379" cy="3795377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9462832"/>
              </p:ext>
            </p:extLst>
          </p:nvPr>
        </p:nvGraphicFramePr>
        <p:xfrm>
          <a:off x="472490" y="4702175"/>
          <a:ext cx="7248525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811" name="Equation" r:id="rId4" imgW="3873500" imgH="495300" progId="Equation.DSMT4">
                  <p:embed/>
                </p:oleObj>
              </mc:Choice>
              <mc:Fallback>
                <p:oleObj name="Equation" r:id="rId4" imgW="3873500" imgH="495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2490" y="4702175"/>
                        <a:ext cx="7248525" cy="927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32555" y="2170931"/>
            <a:ext cx="1610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STAR Preliminary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4687848"/>
              </p:ext>
            </p:extLst>
          </p:nvPr>
        </p:nvGraphicFramePr>
        <p:xfrm>
          <a:off x="472490" y="5165725"/>
          <a:ext cx="5229225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812" name="Equation" r:id="rId6" imgW="2794000" imgH="241300" progId="Equation.DSMT4">
                  <p:embed/>
                </p:oleObj>
              </mc:Choice>
              <mc:Fallback>
                <p:oleObj name="Equation" r:id="rId6" imgW="2794000" imgH="241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2490" y="5165725"/>
                        <a:ext cx="5229225" cy="450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1659627"/>
              </p:ext>
            </p:extLst>
          </p:nvPr>
        </p:nvGraphicFramePr>
        <p:xfrm>
          <a:off x="472866" y="5844567"/>
          <a:ext cx="8075708" cy="4614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813" name="Equation" r:id="rId8" imgW="4000500" imgH="228600" progId="Equation.DSMT4">
                  <p:embed/>
                </p:oleObj>
              </mc:Choice>
              <mc:Fallback>
                <p:oleObj name="Equation" r:id="rId8" imgW="40005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72866" y="5844567"/>
                        <a:ext cx="8075708" cy="461469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72490" y="6291268"/>
            <a:ext cx="8076084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... which, themselves, will likely be polarized...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4005079" y="823445"/>
            <a:ext cx="5138921" cy="363176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The data </a:t>
            </a:r>
            <a:r>
              <a:rPr lang="en-US" dirty="0" smtClean="0">
                <a:solidFill>
                  <a:srgbClr val="FFFFFF"/>
                </a:solidFill>
              </a:rPr>
              <a:t>reveals a dominant </a:t>
            </a:r>
            <a:r>
              <a:rPr lang="en-US" i="1" dirty="0" smtClean="0">
                <a:solidFill>
                  <a:srgbClr val="FFFFFF"/>
                </a:solidFill>
              </a:rPr>
              <a:t>common</a:t>
            </a:r>
            <a:r>
              <a:rPr lang="en-US" dirty="0" smtClean="0">
                <a:solidFill>
                  <a:srgbClr val="FFFFFF"/>
                </a:solidFill>
              </a:rPr>
              <a:t> component and suggests a small splitting</a:t>
            </a:r>
          </a:p>
          <a:p>
            <a:endParaRPr lang="en-US" dirty="0" smtClean="0">
              <a:solidFill>
                <a:srgbClr val="FFFFFF"/>
              </a:solidFill>
            </a:endParaRPr>
          </a:p>
          <a:p>
            <a:pPr marL="285750" indent="-285750">
              <a:buFontTx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Magneto-hydrodynamics </a:t>
            </a:r>
            <a:r>
              <a:rPr lang="en-US" dirty="0" smtClean="0">
                <a:solidFill>
                  <a:srgbClr val="FFFF00"/>
                </a:solidFill>
              </a:rPr>
              <a:t>interpretation</a:t>
            </a:r>
          </a:p>
          <a:p>
            <a:pPr marL="742950" lvl="1" indent="-285750">
              <a:buFontTx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vortical component is the average</a:t>
            </a:r>
          </a:p>
          <a:p>
            <a:pPr marL="742950" lvl="1" indent="-285750">
              <a:buFontTx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magnetic component is the difference</a:t>
            </a:r>
          </a:p>
          <a:p>
            <a:pPr marL="1200150" lvl="2" indent="-285750">
              <a:buFontTx/>
              <a:buChar char="•"/>
            </a:pP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coupling to </a:t>
            </a:r>
            <a:r>
              <a:rPr lang="en-US" sz="1600" dirty="0" err="1">
                <a:solidFill>
                  <a:schemeClr val="bg1">
                    <a:lumMod val="85000"/>
                  </a:schemeClr>
                </a:solidFill>
              </a:rPr>
              <a:t>μ</a:t>
            </a:r>
            <a:r>
              <a:rPr lang="en-US" sz="1600" baseline="-25000" dirty="0" err="1">
                <a:solidFill>
                  <a:schemeClr val="bg1">
                    <a:lumMod val="85000"/>
                  </a:schemeClr>
                </a:solidFill>
              </a:rPr>
              <a:t>B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 may produce similar effect [</a:t>
            </a:r>
            <a:r>
              <a:rPr lang="en-US" sz="1600" dirty="0" err="1">
                <a:solidFill>
                  <a:schemeClr val="bg1">
                    <a:lumMod val="85000"/>
                  </a:schemeClr>
                </a:solidFill>
              </a:rPr>
              <a:t>Becattini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, Wang, </a:t>
            </a:r>
            <a:r>
              <a:rPr lang="en-US" sz="1600" dirty="0" err="1">
                <a:solidFill>
                  <a:schemeClr val="bg1">
                    <a:lumMod val="85000"/>
                  </a:schemeClr>
                </a:solidFill>
              </a:rPr>
              <a:t>Sorin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...]</a:t>
            </a:r>
          </a:p>
          <a:p>
            <a:pPr marL="742950" lvl="1" indent="-285750">
              <a:buFontTx/>
              <a:buChar char="•"/>
            </a:pPr>
            <a:endParaRPr lang="en-US" dirty="0" smtClean="0">
              <a:solidFill>
                <a:srgbClr val="FFFFFF"/>
              </a:solidFill>
            </a:endParaRPr>
          </a:p>
          <a:p>
            <a:endParaRPr lang="en-US" dirty="0" smtClean="0">
              <a:solidFill>
                <a:srgbClr val="FFFFFF"/>
              </a:solidFill>
            </a:endParaRPr>
          </a:p>
          <a:p>
            <a:pPr marL="285750" indent="-285750">
              <a:buFontTx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However, must account for ~50-60% feed-down contributions </a:t>
            </a:r>
          </a:p>
          <a:p>
            <a:pPr marL="742950" lvl="1" indent="-285750">
              <a:buFontTx/>
              <a:buChar char="•"/>
            </a:pPr>
            <a:r>
              <a:rPr lang="en-US" sz="1600" dirty="0" smtClean="0">
                <a:solidFill>
                  <a:schemeClr val="bg1">
                    <a:lumMod val="85000"/>
                  </a:schemeClr>
                </a:solidFill>
              </a:rPr>
              <a:t>~75%, including resonances (not done here)</a:t>
            </a:r>
            <a:endParaRPr lang="en-US" sz="16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497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Accounting for (polarized) feed-down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294774" y="915631"/>
            <a:ext cx="8229600" cy="5493783"/>
          </a:xfrm>
        </p:spPr>
        <p:txBody>
          <a:bodyPr/>
          <a:lstStyle/>
          <a:p>
            <a:r>
              <a:rPr lang="en-US" dirty="0" smtClean="0"/>
              <a:t>Assume other hadrons,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i="1" dirty="0" smtClean="0"/>
              <a:t>X,</a:t>
            </a:r>
            <a:r>
              <a:rPr lang="en-US" dirty="0" smtClean="0"/>
              <a:t> are polarized by the same vortical and magnetic mechanisms as the Lambdas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22</a:t>
            </a:fld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8139656"/>
              </p:ext>
            </p:extLst>
          </p:nvPr>
        </p:nvGraphicFramePr>
        <p:xfrm>
          <a:off x="1654116" y="1681397"/>
          <a:ext cx="4951797" cy="4600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748" name="Equation" r:id="rId3" imgW="2324100" imgH="215900" progId="Equation.DSMT4">
                  <p:embed/>
                </p:oleObj>
              </mc:Choice>
              <mc:Fallback>
                <p:oleObj name="Equation" r:id="rId3" imgW="2324100" imgH="215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54116" y="1681397"/>
                        <a:ext cx="4951797" cy="460003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bg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74427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Accounting for (polarized) feed-down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294774" y="915631"/>
            <a:ext cx="8229600" cy="5493783"/>
          </a:xfrm>
        </p:spPr>
        <p:txBody>
          <a:bodyPr/>
          <a:lstStyle/>
          <a:p>
            <a:r>
              <a:rPr lang="en-US" dirty="0" smtClean="0"/>
              <a:t>Assume other hadrons,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i="1" dirty="0" smtClean="0"/>
              <a:t>X,</a:t>
            </a:r>
            <a:r>
              <a:rPr lang="en-US" dirty="0" smtClean="0"/>
              <a:t> are polarized by the same vortical and magnetic mechanisms as the Lambdas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Relationship to Lambdas:</a:t>
            </a:r>
          </a:p>
          <a:p>
            <a:pPr lvl="1"/>
            <a:r>
              <a:rPr lang="en-US" dirty="0" smtClean="0"/>
              <a:t>Common vortical polarization</a:t>
            </a:r>
            <a:r>
              <a:rPr lang="en-US" dirty="0" smtClean="0"/>
              <a:t>: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23</a:t>
            </a:fld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2522278"/>
              </p:ext>
            </p:extLst>
          </p:nvPr>
        </p:nvGraphicFramePr>
        <p:xfrm>
          <a:off x="1654116" y="1681397"/>
          <a:ext cx="4951797" cy="4600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799" name="Equation" r:id="rId3" imgW="2324100" imgH="215900" progId="Equation.DSMT4">
                  <p:embed/>
                </p:oleObj>
              </mc:Choice>
              <mc:Fallback>
                <p:oleObj name="Equation" r:id="rId3" imgW="2324100" imgH="215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54116" y="1681397"/>
                        <a:ext cx="4951797" cy="460003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bg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8285148"/>
              </p:ext>
            </p:extLst>
          </p:nvPr>
        </p:nvGraphicFramePr>
        <p:xfrm>
          <a:off x="4208765" y="2661199"/>
          <a:ext cx="2057400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800" name="Equation" r:id="rId5" imgW="965200" imgH="215900" progId="Equation.DSMT4">
                  <p:embed/>
                </p:oleObj>
              </mc:Choice>
              <mc:Fallback>
                <p:oleObj name="Equation" r:id="rId5" imgW="965200" imgH="215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08765" y="2661199"/>
                        <a:ext cx="2057400" cy="46037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bg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3395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Accounting for (polarized) feed-down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294774" y="915631"/>
            <a:ext cx="8229600" cy="5493783"/>
          </a:xfrm>
        </p:spPr>
        <p:txBody>
          <a:bodyPr/>
          <a:lstStyle/>
          <a:p>
            <a:r>
              <a:rPr lang="en-US" dirty="0" smtClean="0"/>
              <a:t>Assume other hadrons,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i="1" dirty="0" smtClean="0"/>
              <a:t>X,</a:t>
            </a:r>
            <a:r>
              <a:rPr lang="en-US" dirty="0" smtClean="0"/>
              <a:t> are polarized by the same vortical and magnetic mechanisms as the Lambdas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Relationship to Lambdas:</a:t>
            </a:r>
          </a:p>
          <a:p>
            <a:pPr lvl="1"/>
            <a:r>
              <a:rPr lang="en-US" dirty="0" smtClean="0"/>
              <a:t>Common vortical polarization:</a:t>
            </a:r>
          </a:p>
          <a:p>
            <a:pPr lvl="1">
              <a:spcBef>
                <a:spcPts val="1680"/>
              </a:spcBef>
            </a:pPr>
            <a:r>
              <a:rPr lang="en-US" dirty="0" smtClean="0"/>
              <a:t>Magnetic coupling proportional to dipole moment:  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24</a:t>
            </a:fld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2145747"/>
              </p:ext>
            </p:extLst>
          </p:nvPr>
        </p:nvGraphicFramePr>
        <p:xfrm>
          <a:off x="1654116" y="1681397"/>
          <a:ext cx="4951797" cy="4600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25" name="Equation" r:id="rId3" imgW="2324100" imgH="215900" progId="Equation.DSMT4">
                  <p:embed/>
                </p:oleObj>
              </mc:Choice>
              <mc:Fallback>
                <p:oleObj name="Equation" r:id="rId3" imgW="2324100" imgH="215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54116" y="1681397"/>
                        <a:ext cx="4951797" cy="460003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bg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9349123"/>
              </p:ext>
            </p:extLst>
          </p:nvPr>
        </p:nvGraphicFramePr>
        <p:xfrm>
          <a:off x="4208765" y="2661199"/>
          <a:ext cx="2057400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26" name="Equation" r:id="rId5" imgW="965200" imgH="215900" progId="Equation.DSMT4">
                  <p:embed/>
                </p:oleObj>
              </mc:Choice>
              <mc:Fallback>
                <p:oleObj name="Equation" r:id="rId5" imgW="965200" imgH="215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08765" y="2661199"/>
                        <a:ext cx="2057400" cy="46037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bg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020612"/>
              </p:ext>
            </p:extLst>
          </p:nvPr>
        </p:nvGraphicFramePr>
        <p:xfrm>
          <a:off x="850709" y="3735666"/>
          <a:ext cx="4602163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27" name="Equation" r:id="rId7" imgW="2159000" imgH="431800" progId="Equation.DSMT4">
                  <p:embed/>
                </p:oleObj>
              </mc:Choice>
              <mc:Fallback>
                <p:oleObj name="Equation" r:id="rId7" imgW="2159000" imgH="431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50709" y="3735666"/>
                        <a:ext cx="4602163" cy="9207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1013610"/>
              </p:ext>
            </p:extLst>
          </p:nvPr>
        </p:nvGraphicFramePr>
        <p:xfrm>
          <a:off x="5606725" y="3780130"/>
          <a:ext cx="3406318" cy="831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28" name="Equation" r:id="rId9" imgW="2184400" imgH="533400" progId="Equation.DSMT4">
                  <p:embed/>
                </p:oleObj>
              </mc:Choice>
              <mc:Fallback>
                <p:oleObj name="Equation" r:id="rId9" imgW="2184400" imgH="533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606725" y="3780130"/>
                        <a:ext cx="3406318" cy="8319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10127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Accounting for (polarized) feed-down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294774" y="915631"/>
            <a:ext cx="8229600" cy="5493783"/>
          </a:xfrm>
        </p:spPr>
        <p:txBody>
          <a:bodyPr/>
          <a:lstStyle/>
          <a:p>
            <a:r>
              <a:rPr lang="en-US" dirty="0" smtClean="0"/>
              <a:t>Assume other hadrons,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i="1" dirty="0" smtClean="0"/>
              <a:t>X,</a:t>
            </a:r>
            <a:r>
              <a:rPr lang="en-US" dirty="0" smtClean="0"/>
              <a:t> are polarized by the same vortical and magnetic mechanisms as the Lambdas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Relationship to Lambdas:</a:t>
            </a:r>
          </a:p>
          <a:p>
            <a:pPr lvl="1"/>
            <a:r>
              <a:rPr lang="en-US" dirty="0" smtClean="0"/>
              <a:t>Common vortical polarization:</a:t>
            </a:r>
          </a:p>
          <a:p>
            <a:pPr lvl="1">
              <a:spcBef>
                <a:spcPts val="1680"/>
              </a:spcBef>
            </a:pPr>
            <a:r>
              <a:rPr lang="en-US" dirty="0" smtClean="0"/>
              <a:t>Magnetic coupling proportional to dipole moment:  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>
              <a:spcBef>
                <a:spcPts val="2280"/>
              </a:spcBef>
            </a:pPr>
            <a:r>
              <a:rPr lang="en-US" dirty="0" smtClean="0"/>
              <a:t>Polarization transfer: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25</a:t>
            </a:fld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5769303"/>
              </p:ext>
            </p:extLst>
          </p:nvPr>
        </p:nvGraphicFramePr>
        <p:xfrm>
          <a:off x="1654116" y="1681397"/>
          <a:ext cx="4951797" cy="4600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051" name="Equation" r:id="rId3" imgW="2324100" imgH="215900" progId="Equation.DSMT4">
                  <p:embed/>
                </p:oleObj>
              </mc:Choice>
              <mc:Fallback>
                <p:oleObj name="Equation" r:id="rId3" imgW="2324100" imgH="215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54116" y="1681397"/>
                        <a:ext cx="4951797" cy="460003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bg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9882261"/>
              </p:ext>
            </p:extLst>
          </p:nvPr>
        </p:nvGraphicFramePr>
        <p:xfrm>
          <a:off x="4208765" y="2661199"/>
          <a:ext cx="2057400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052" name="Equation" r:id="rId5" imgW="965200" imgH="215900" progId="Equation.DSMT4">
                  <p:embed/>
                </p:oleObj>
              </mc:Choice>
              <mc:Fallback>
                <p:oleObj name="Equation" r:id="rId5" imgW="965200" imgH="215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08765" y="2661199"/>
                        <a:ext cx="2057400" cy="46037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bg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577983"/>
              </p:ext>
            </p:extLst>
          </p:nvPr>
        </p:nvGraphicFramePr>
        <p:xfrm>
          <a:off x="850709" y="3735666"/>
          <a:ext cx="4602163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053" name="Equation" r:id="rId7" imgW="2159000" imgH="431800" progId="Equation.DSMT4">
                  <p:embed/>
                </p:oleObj>
              </mc:Choice>
              <mc:Fallback>
                <p:oleObj name="Equation" r:id="rId7" imgW="2159000" imgH="431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50709" y="3735666"/>
                        <a:ext cx="4602163" cy="9207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4828758"/>
              </p:ext>
            </p:extLst>
          </p:nvPr>
        </p:nvGraphicFramePr>
        <p:xfrm>
          <a:off x="5606725" y="3780130"/>
          <a:ext cx="3406318" cy="831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054" name="Equation" r:id="rId9" imgW="2184400" imgH="533400" progId="Equation.DSMT4">
                  <p:embed/>
                </p:oleObj>
              </mc:Choice>
              <mc:Fallback>
                <p:oleObj name="Equation" r:id="rId9" imgW="2184400" imgH="533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606725" y="3780130"/>
                        <a:ext cx="3406318" cy="8319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1786558"/>
              </p:ext>
            </p:extLst>
          </p:nvPr>
        </p:nvGraphicFramePr>
        <p:xfrm>
          <a:off x="895007" y="5505730"/>
          <a:ext cx="4960980" cy="5787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055" name="Equation" r:id="rId11" imgW="2286000" imgH="266700" progId="Equation.DSMT4">
                  <p:embed/>
                </p:oleObj>
              </mc:Choice>
              <mc:Fallback>
                <p:oleObj name="Equation" r:id="rId11" imgW="2286000" imgH="266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95007" y="5505730"/>
                        <a:ext cx="4960980" cy="578781"/>
                      </a:xfrm>
                      <a:prstGeom prst="rect">
                        <a:avLst/>
                      </a:prstGeom>
                      <a:ln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6576817"/>
              </p:ext>
            </p:extLst>
          </p:nvPr>
        </p:nvGraphicFramePr>
        <p:xfrm>
          <a:off x="6605913" y="4932590"/>
          <a:ext cx="1617319" cy="16173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056" name="Equation" r:id="rId13" imgW="825500" imgH="825500" progId="Equation.DSMT4">
                  <p:embed/>
                </p:oleObj>
              </mc:Choice>
              <mc:Fallback>
                <p:oleObj name="Equation" r:id="rId13" imgW="825500" imgH="825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605913" y="4932590"/>
                        <a:ext cx="1617319" cy="16173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1194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Calculated polarization of </a:t>
            </a:r>
            <a:r>
              <a:rPr lang="en-US" dirty="0" smtClean="0">
                <a:solidFill>
                  <a:srgbClr val="FFFF00"/>
                </a:solidFill>
              </a:rPr>
              <a:t>primary</a:t>
            </a:r>
            <a:r>
              <a:rPr lang="en-US" dirty="0" smtClean="0"/>
              <a:t> </a:t>
            </a:r>
            <a:r>
              <a:rPr lang="en-US" dirty="0" err="1" smtClean="0"/>
              <a:t>Λ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92752" y="1073393"/>
            <a:ext cx="4439327" cy="5484105"/>
          </a:xfrm>
        </p:spPr>
        <p:txBody>
          <a:bodyPr>
            <a:normAutofit/>
          </a:bodyPr>
          <a:lstStyle/>
          <a:p>
            <a:r>
              <a:rPr lang="en-US" dirty="0" smtClean="0"/>
              <a:t>Corrected for polarized </a:t>
            </a:r>
            <a:r>
              <a:rPr lang="en-US" dirty="0" err="1" smtClean="0"/>
              <a:t>feeddown</a:t>
            </a:r>
            <a:endParaRPr lang="en-US" dirty="0" smtClean="0"/>
          </a:p>
          <a:p>
            <a:pPr lvl="1"/>
            <a:r>
              <a:rPr lang="en-US" sz="1800" dirty="0" smtClean="0"/>
              <a:t>model-dependent</a:t>
            </a:r>
            <a:endParaRPr lang="en-US" sz="1800" dirty="0" smtClean="0"/>
          </a:p>
          <a:p>
            <a:pPr>
              <a:spcBef>
                <a:spcPts val="1680"/>
              </a:spcBef>
            </a:pPr>
            <a:r>
              <a:rPr lang="en-US" dirty="0" smtClean="0"/>
              <a:t>8</a:t>
            </a:r>
            <a:r>
              <a:rPr lang="en-US" dirty="0" smtClean="0"/>
              <a:t>% polarization!</a:t>
            </a:r>
            <a:r>
              <a:rPr lang="en-US" dirty="0" smtClean="0"/>
              <a:t>!</a:t>
            </a:r>
            <a:endParaRPr lang="en-US" dirty="0"/>
          </a:p>
          <a:p>
            <a:pPr>
              <a:spcBef>
                <a:spcPts val="1680"/>
              </a:spcBef>
            </a:pPr>
            <a:r>
              <a:rPr lang="en-US" dirty="0" smtClean="0"/>
              <a:t>Significant </a:t>
            </a:r>
            <a:r>
              <a:rPr lang="en-US" dirty="0" smtClean="0"/>
              <a:t>(2-5 sigma level) vortical polarization, falling with </a:t>
            </a:r>
            <a:r>
              <a:rPr lang="en-US" dirty="0" smtClean="0"/>
              <a:t>energy</a:t>
            </a:r>
          </a:p>
          <a:p>
            <a:pPr>
              <a:spcBef>
                <a:spcPts val="1680"/>
              </a:spcBef>
            </a:pPr>
            <a:r>
              <a:rPr lang="en-US" dirty="0" smtClean="0"/>
              <a:t>Magnetic </a:t>
            </a:r>
            <a:r>
              <a:rPr lang="en-US" dirty="0" smtClean="0"/>
              <a:t>polarization consistent </a:t>
            </a:r>
            <a:r>
              <a:rPr lang="en-US" dirty="0" smtClean="0"/>
              <a:t>w/ 0 </a:t>
            </a:r>
            <a:r>
              <a:rPr lang="en-US" dirty="0" smtClean="0"/>
              <a:t>at all energies, but “wants” to </a:t>
            </a:r>
            <a:r>
              <a:rPr lang="en-US" dirty="0" smtClean="0"/>
              <a:t>be &lt; 0</a:t>
            </a:r>
            <a:endParaRPr lang="en-US" dirty="0" smtClean="0"/>
          </a:p>
          <a:p>
            <a:pPr lvl="1"/>
            <a:r>
              <a:rPr lang="en-US" sz="1800" dirty="0" smtClean="0"/>
              <a:t>(P</a:t>
            </a:r>
            <a:r>
              <a:rPr lang="en-US" sz="1800" baseline="-25000" dirty="0" smtClean="0"/>
              <a:t>M</a:t>
            </a:r>
            <a:r>
              <a:rPr lang="en-US" sz="1800" dirty="0" smtClean="0"/>
              <a:t>&lt;0 expected)</a:t>
            </a:r>
          </a:p>
          <a:p>
            <a:pPr lvl="1"/>
            <a:endParaRPr lang="en-US" dirty="0"/>
          </a:p>
          <a:p>
            <a:r>
              <a:rPr lang="en-US" dirty="0" smtClean="0"/>
              <a:t>Statistical errors </a:t>
            </a:r>
            <a:r>
              <a:rPr lang="en-US" dirty="0" smtClean="0"/>
              <a:t>dominate</a:t>
            </a:r>
          </a:p>
          <a:p>
            <a:pPr lvl="1"/>
            <a:r>
              <a:rPr lang="en-US" sz="1800" dirty="0" smtClean="0"/>
              <a:t>systematic uncertainties from </a:t>
            </a:r>
            <a:r>
              <a:rPr lang="en-US" sz="1800" dirty="0" err="1" smtClean="0"/>
              <a:t>UrQMD</a:t>
            </a:r>
            <a:r>
              <a:rPr lang="en-US" sz="1800" dirty="0" smtClean="0"/>
              <a:t> versus THERMUS </a:t>
            </a:r>
            <a:r>
              <a:rPr lang="en-US" sz="1800" dirty="0" err="1" smtClean="0"/>
              <a:t>feeddown</a:t>
            </a:r>
            <a:r>
              <a:rPr lang="en-US" sz="1800" dirty="0" smtClean="0"/>
              <a:t> estimates</a:t>
            </a:r>
            <a:endParaRPr lang="en-US" sz="18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26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4604169" y="868731"/>
            <a:ext cx="4530877" cy="5688768"/>
            <a:chOff x="4436226" y="306608"/>
            <a:chExt cx="4530877" cy="5688768"/>
          </a:xfrm>
        </p:grpSpPr>
        <p:pic>
          <p:nvPicPr>
            <p:cNvPr id="9" name="Picture 8" descr="Figure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6226" y="306608"/>
              <a:ext cx="4530877" cy="5688768"/>
            </a:xfrm>
            <a:prstGeom prst="roundRect">
              <a:avLst>
                <a:gd name="adj" fmla="val 5915"/>
              </a:avLst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7076063" y="734840"/>
              <a:ext cx="16107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>
                      <a:lumMod val="50000"/>
                    </a:schemeClr>
                  </a:solidFill>
                </a:rPr>
                <a:t>STAR Preliminary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23501" y="4835158"/>
              <a:ext cx="2674939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systematic uncertainties from model variation in </a:t>
              </a:r>
              <a:r>
                <a:rPr lang="en-US" sz="16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feeddown</a:t>
              </a:r>
              <a:endPara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993265"/>
              </p:ext>
            </p:extLst>
          </p:nvPr>
        </p:nvGraphicFramePr>
        <p:xfrm>
          <a:off x="-1" y="6187440"/>
          <a:ext cx="4834468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9839"/>
                <a:gridCol w="558199"/>
                <a:gridCol w="683794"/>
                <a:gridCol w="614019"/>
                <a:gridCol w="572154"/>
                <a:gridCol w="586109"/>
                <a:gridCol w="586109"/>
                <a:gridCol w="564245"/>
              </a:tblGrid>
              <a:tr h="317372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√</a:t>
                      </a:r>
                      <a:r>
                        <a:rPr lang="en-US" sz="1600" b="0" dirty="0" err="1" smtClean="0"/>
                        <a:t>s</a:t>
                      </a:r>
                      <a:r>
                        <a:rPr lang="en-US" sz="1600" b="0" baseline="-25000" dirty="0" err="1" smtClean="0"/>
                        <a:t>NN</a:t>
                      </a:r>
                      <a:r>
                        <a:rPr lang="en-US" sz="1600" b="0" baseline="0" dirty="0" smtClean="0"/>
                        <a:t> 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7.7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11.5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14.5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19.6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27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39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62.4</a:t>
                      </a:r>
                      <a:endParaRPr lang="en-US" sz="1600" b="0" dirty="0"/>
                    </a:p>
                  </a:txBody>
                  <a:tcPr/>
                </a:tc>
              </a:tr>
              <a:tr h="317372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P</a:t>
                      </a:r>
                      <a:r>
                        <a:rPr lang="en-US" sz="1600" b="0" baseline="-25000" dirty="0" smtClean="0"/>
                        <a:t>V</a:t>
                      </a:r>
                      <a:endParaRPr lang="en-US" sz="1600" b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2.7σ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3.0σ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1.9σ</a:t>
                      </a:r>
                      <a:endParaRPr lang="en-US" sz="16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3.5σ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4.5σ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2.1σ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1.6σ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704909"/>
              </p:ext>
            </p:extLst>
          </p:nvPr>
        </p:nvGraphicFramePr>
        <p:xfrm>
          <a:off x="4905663" y="6187440"/>
          <a:ext cx="868604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04"/>
              </a:tblGrid>
              <a:tr h="317372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BES</a:t>
                      </a:r>
                      <a:r>
                        <a:rPr lang="en-US" sz="1600" b="0" baseline="0" dirty="0" smtClean="0"/>
                        <a:t> </a:t>
                      </a:r>
                      <a:r>
                        <a:rPr lang="en-US" sz="1600" b="0" baseline="0" dirty="0" err="1" smtClean="0"/>
                        <a:t>ave</a:t>
                      </a:r>
                      <a:endParaRPr lang="en-US" sz="1600" b="0" dirty="0"/>
                    </a:p>
                  </a:txBody>
                  <a:tcPr/>
                </a:tc>
              </a:tr>
              <a:tr h="317372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5.4σ</a:t>
                      </a:r>
                      <a:endParaRPr lang="en-US" sz="16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119" y="-11822"/>
            <a:ext cx="1157588" cy="338554"/>
          </a:xfrm>
          <a:prstGeom prst="rect">
            <a:avLst/>
          </a:prstGeom>
          <a:solidFill>
            <a:srgbClr val="F8FF9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Model-dep.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06171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Extracting </a:t>
            </a:r>
            <a:r>
              <a:rPr lang="en-US" dirty="0" err="1" smtClean="0"/>
              <a:t>vorticity</a:t>
            </a:r>
            <a:r>
              <a:rPr lang="en-US" dirty="0" smtClean="0"/>
              <a:t> and B-field from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741" y="1073393"/>
            <a:ext cx="8229600" cy="5484105"/>
          </a:xfrm>
        </p:spPr>
        <p:txBody>
          <a:bodyPr/>
          <a:lstStyle/>
          <a:p>
            <a:r>
              <a:rPr lang="en-US" dirty="0" smtClean="0"/>
              <a:t>Nonrelativistic equilibrium limit: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27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5543956"/>
              </p:ext>
            </p:extLst>
          </p:nvPr>
        </p:nvGraphicFramePr>
        <p:xfrm>
          <a:off x="629606" y="1527644"/>
          <a:ext cx="3281363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212" name="Equation" r:id="rId3" imgW="1905000" imgH="279400" progId="Equation.DSMT4">
                  <p:embed/>
                </p:oleObj>
              </mc:Choice>
              <mc:Fallback>
                <p:oleObj name="Equation" r:id="rId3" imgW="19050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9606" y="1527644"/>
                        <a:ext cx="3281363" cy="482600"/>
                      </a:xfrm>
                      <a:prstGeom prst="rect">
                        <a:avLst/>
                      </a:prstGeom>
                      <a:ln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4604169" y="868731"/>
            <a:ext cx="4530877" cy="5688768"/>
            <a:chOff x="4436226" y="306608"/>
            <a:chExt cx="4530877" cy="5688768"/>
          </a:xfrm>
        </p:grpSpPr>
        <p:pic>
          <p:nvPicPr>
            <p:cNvPr id="9" name="Picture 8" descr="Figure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6226" y="306608"/>
              <a:ext cx="4530877" cy="5688768"/>
            </a:xfrm>
            <a:prstGeom prst="roundRect">
              <a:avLst>
                <a:gd name="adj" fmla="val 5915"/>
              </a:avLst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076063" y="734840"/>
              <a:ext cx="16107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>
                      <a:lumMod val="50000"/>
                    </a:schemeClr>
                  </a:solidFill>
                </a:rPr>
                <a:t>STAR Preliminary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23501" y="4835158"/>
              <a:ext cx="2674939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systematic uncertainties from model variation in </a:t>
              </a:r>
              <a:r>
                <a:rPr lang="en-US" sz="16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feeddown</a:t>
              </a:r>
              <a:endPara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5119" y="-11822"/>
            <a:ext cx="1157588" cy="338554"/>
          </a:xfrm>
          <a:prstGeom prst="rect">
            <a:avLst/>
          </a:prstGeom>
          <a:solidFill>
            <a:srgbClr val="F8FF9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Model-dep.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07532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Extracting </a:t>
            </a:r>
            <a:r>
              <a:rPr lang="en-US" dirty="0" err="1" smtClean="0"/>
              <a:t>vorticity</a:t>
            </a:r>
            <a:r>
              <a:rPr lang="en-US" dirty="0" smtClean="0"/>
              <a:t> and B-field from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741" y="1073393"/>
            <a:ext cx="8229600" cy="5484105"/>
          </a:xfrm>
        </p:spPr>
        <p:txBody>
          <a:bodyPr/>
          <a:lstStyle/>
          <a:p>
            <a:r>
              <a:rPr lang="en-US" dirty="0" smtClean="0"/>
              <a:t>Nonrelativistic equilibrium limit: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>
              <a:spcBef>
                <a:spcPts val="1680"/>
              </a:spcBef>
            </a:pPr>
            <a:r>
              <a:rPr lang="en-US" dirty="0" smtClean="0">
                <a:solidFill>
                  <a:srgbClr val="FFFF00"/>
                </a:solidFill>
              </a:rPr>
              <a:t>Thermal </a:t>
            </a:r>
            <a:r>
              <a:rPr lang="en-US" dirty="0" err="1" smtClean="0">
                <a:solidFill>
                  <a:srgbClr val="FFFF00"/>
                </a:solidFill>
              </a:rPr>
              <a:t>vorticity</a:t>
            </a:r>
            <a:r>
              <a:rPr lang="en-US" dirty="0" smtClean="0">
                <a:solidFill>
                  <a:srgbClr val="FFFF00"/>
                </a:solidFill>
              </a:rPr>
              <a:t>: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28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1738479"/>
              </p:ext>
            </p:extLst>
          </p:nvPr>
        </p:nvGraphicFramePr>
        <p:xfrm>
          <a:off x="629606" y="1527644"/>
          <a:ext cx="3281363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779" name="Equation" r:id="rId3" imgW="1905000" imgH="279400" progId="Equation.DSMT4">
                  <p:embed/>
                </p:oleObj>
              </mc:Choice>
              <mc:Fallback>
                <p:oleObj name="Equation" r:id="rId3" imgW="19050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9606" y="1527644"/>
                        <a:ext cx="3281363" cy="482600"/>
                      </a:xfrm>
                      <a:prstGeom prst="rect">
                        <a:avLst/>
                      </a:prstGeom>
                      <a:ln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2262917"/>
              </p:ext>
            </p:extLst>
          </p:nvPr>
        </p:nvGraphicFramePr>
        <p:xfrm>
          <a:off x="639945" y="2745445"/>
          <a:ext cx="2449513" cy="111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780" name="Equation" r:id="rId5" imgW="1422400" imgH="647700" progId="Equation.DSMT4">
                  <p:embed/>
                </p:oleObj>
              </mc:Choice>
              <mc:Fallback>
                <p:oleObj name="Equation" r:id="rId5" imgW="1422400" imgH="647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9945" y="2745445"/>
                        <a:ext cx="2449513" cy="1117600"/>
                      </a:xfrm>
                      <a:prstGeom prst="rect">
                        <a:avLst/>
                      </a:prstGeom>
                      <a:ln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4604169" y="868731"/>
            <a:ext cx="4530877" cy="5688768"/>
            <a:chOff x="4436226" y="306608"/>
            <a:chExt cx="4530877" cy="5688768"/>
          </a:xfrm>
        </p:grpSpPr>
        <p:pic>
          <p:nvPicPr>
            <p:cNvPr id="9" name="Picture 8" descr="Figure2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6226" y="306608"/>
              <a:ext cx="4530877" cy="5688768"/>
            </a:xfrm>
            <a:prstGeom prst="roundRect">
              <a:avLst>
                <a:gd name="adj" fmla="val 5915"/>
              </a:avLst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076063" y="734840"/>
              <a:ext cx="16107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>
                      <a:lumMod val="50000"/>
                    </a:schemeClr>
                  </a:solidFill>
                </a:rPr>
                <a:t>STAR Preliminary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23501" y="4835158"/>
              <a:ext cx="2674939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systematic uncertainties from model variation in </a:t>
              </a:r>
              <a:r>
                <a:rPr lang="en-US" sz="16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feeddown</a:t>
              </a:r>
              <a:endPara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605079" y="6487817"/>
            <a:ext cx="1999090" cy="369332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E81FF"/>
                </a:solidFill>
              </a:rPr>
              <a:t>*</a:t>
            </a:r>
            <a:r>
              <a:rPr lang="en-US" dirty="0" smtClean="0">
                <a:solidFill>
                  <a:schemeClr val="bg1"/>
                </a:solidFill>
              </a:rPr>
              <a:t> Using T=200 MeV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19" y="-11822"/>
            <a:ext cx="1157588" cy="338554"/>
          </a:xfrm>
          <a:prstGeom prst="rect">
            <a:avLst/>
          </a:prstGeom>
          <a:solidFill>
            <a:srgbClr val="F8FF9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Model-dep.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0256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Extracting </a:t>
            </a:r>
            <a:r>
              <a:rPr lang="en-US" dirty="0" err="1" smtClean="0"/>
              <a:t>vorticity</a:t>
            </a:r>
            <a:r>
              <a:rPr lang="en-US" dirty="0" smtClean="0"/>
              <a:t> and B-field from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741" y="1073393"/>
            <a:ext cx="8229600" cy="5484105"/>
          </a:xfrm>
        </p:spPr>
        <p:txBody>
          <a:bodyPr/>
          <a:lstStyle/>
          <a:p>
            <a:r>
              <a:rPr lang="en-US" dirty="0" smtClean="0"/>
              <a:t>Nonrelativistic equilibrium limit: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>
              <a:spcBef>
                <a:spcPts val="1680"/>
              </a:spcBef>
            </a:pPr>
            <a:r>
              <a:rPr lang="en-US" dirty="0" smtClean="0">
                <a:solidFill>
                  <a:srgbClr val="FFFF00"/>
                </a:solidFill>
              </a:rPr>
              <a:t>Thermal </a:t>
            </a:r>
            <a:r>
              <a:rPr lang="en-US" dirty="0" err="1" smtClean="0">
                <a:solidFill>
                  <a:srgbClr val="FFFF00"/>
                </a:solidFill>
              </a:rPr>
              <a:t>vorticity</a:t>
            </a:r>
            <a:r>
              <a:rPr lang="en-US" dirty="0" smtClean="0">
                <a:solidFill>
                  <a:srgbClr val="FFFF00"/>
                </a:solidFill>
              </a:rPr>
              <a:t>: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Magnetic field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pPr lvl="1"/>
            <a:r>
              <a:rPr lang="en-US" sz="1800" dirty="0" smtClean="0"/>
              <a:t>very close to a first measurement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29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9982094"/>
              </p:ext>
            </p:extLst>
          </p:nvPr>
        </p:nvGraphicFramePr>
        <p:xfrm>
          <a:off x="629606" y="1527644"/>
          <a:ext cx="3281363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820" name="Equation" r:id="rId3" imgW="1905000" imgH="279400" progId="Equation.DSMT4">
                  <p:embed/>
                </p:oleObj>
              </mc:Choice>
              <mc:Fallback>
                <p:oleObj name="Equation" r:id="rId3" imgW="19050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9606" y="1527644"/>
                        <a:ext cx="3281363" cy="482600"/>
                      </a:xfrm>
                      <a:prstGeom prst="rect">
                        <a:avLst/>
                      </a:prstGeom>
                      <a:ln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1425977"/>
              </p:ext>
            </p:extLst>
          </p:nvPr>
        </p:nvGraphicFramePr>
        <p:xfrm>
          <a:off x="639945" y="2745445"/>
          <a:ext cx="2449513" cy="111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821" name="Equation" r:id="rId5" imgW="1422400" imgH="647700" progId="Equation.DSMT4">
                  <p:embed/>
                </p:oleObj>
              </mc:Choice>
              <mc:Fallback>
                <p:oleObj name="Equation" r:id="rId5" imgW="1422400" imgH="647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9945" y="2745445"/>
                        <a:ext cx="2449513" cy="1117600"/>
                      </a:xfrm>
                      <a:prstGeom prst="rect">
                        <a:avLst/>
                      </a:prstGeom>
                      <a:ln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4604169" y="868731"/>
            <a:ext cx="4530877" cy="5688768"/>
            <a:chOff x="4436226" y="306608"/>
            <a:chExt cx="4530877" cy="5688768"/>
          </a:xfrm>
        </p:grpSpPr>
        <p:pic>
          <p:nvPicPr>
            <p:cNvPr id="9" name="Picture 8" descr="Figure2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6226" y="306608"/>
              <a:ext cx="4530877" cy="5688768"/>
            </a:xfrm>
            <a:prstGeom prst="roundRect">
              <a:avLst>
                <a:gd name="adj" fmla="val 5915"/>
              </a:avLst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076063" y="734840"/>
              <a:ext cx="16107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>
                      <a:lumMod val="50000"/>
                    </a:schemeClr>
                  </a:solidFill>
                </a:rPr>
                <a:t>STAR Preliminary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23501" y="4835158"/>
              <a:ext cx="2674939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systematic uncertainties from model variation in </a:t>
              </a:r>
              <a:r>
                <a:rPr lang="en-US" sz="16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feeddown</a:t>
              </a:r>
              <a:endPara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2916344"/>
              </p:ext>
            </p:extLst>
          </p:nvPr>
        </p:nvGraphicFramePr>
        <p:xfrm>
          <a:off x="587741" y="4615236"/>
          <a:ext cx="3848100" cy="1312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822" name="Equation" r:id="rId8" imgW="2235200" imgH="762000" progId="Equation.DSMT4">
                  <p:embed/>
                </p:oleObj>
              </mc:Choice>
              <mc:Fallback>
                <p:oleObj name="Equation" r:id="rId8" imgW="2235200" imgH="762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87741" y="4615236"/>
                        <a:ext cx="3848100" cy="1312863"/>
                      </a:xfrm>
                      <a:prstGeom prst="rect">
                        <a:avLst/>
                      </a:prstGeom>
                      <a:ln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605079" y="6487817"/>
            <a:ext cx="1999090" cy="369332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E81FF"/>
                </a:solidFill>
              </a:rPr>
              <a:t>*</a:t>
            </a:r>
            <a:r>
              <a:rPr lang="en-US" dirty="0" smtClean="0">
                <a:solidFill>
                  <a:schemeClr val="bg1"/>
                </a:solidFill>
              </a:rPr>
              <a:t> Using T=200 MeV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4262181" y="4647798"/>
            <a:ext cx="1091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 (m</a:t>
            </a:r>
            <a:r>
              <a:rPr lang="en-US" sz="2400" b="1" baseline="-25000" dirty="0" smtClean="0"/>
              <a:t>π</a:t>
            </a:r>
            <a:r>
              <a:rPr lang="en-US" sz="2400" b="1" baseline="30000" dirty="0" smtClean="0"/>
              <a:t>2</a:t>
            </a:r>
            <a:r>
              <a:rPr lang="en-US" sz="2400" b="1" dirty="0" smtClean="0"/>
              <a:t>)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5119" y="-11822"/>
            <a:ext cx="1157588" cy="338554"/>
          </a:xfrm>
          <a:prstGeom prst="rect">
            <a:avLst/>
          </a:prstGeom>
          <a:solidFill>
            <a:srgbClr val="F8FF9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Model-dep.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84181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992" y="822107"/>
            <a:ext cx="7001201" cy="2830485"/>
          </a:xfrm>
          <a:prstGeom prst="roundRect">
            <a:avLst>
              <a:gd name="adj" fmla="val 9006"/>
            </a:avLst>
          </a:prstGeom>
        </p:spPr>
      </p:pic>
      <p:sp>
        <p:nvSpPr>
          <p:cNvPr id="14" name="Arc 13"/>
          <p:cNvSpPr/>
          <p:nvPr/>
        </p:nvSpPr>
        <p:spPr>
          <a:xfrm>
            <a:off x="5195769" y="1761042"/>
            <a:ext cx="914400" cy="914400"/>
          </a:xfrm>
          <a:prstGeom prst="arc">
            <a:avLst>
              <a:gd name="adj1" fmla="val 12403052"/>
              <a:gd name="adj2" fmla="val 0"/>
            </a:avLst>
          </a:prstGeom>
          <a:ln w="38100" cmpd="sng">
            <a:solidFill>
              <a:srgbClr val="FFFF00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47902" y="3759196"/>
            <a:ext cx="6057158" cy="2918748"/>
          </a:xfrm>
          <a:prstGeom prst="rect">
            <a:avLst/>
          </a:prstGeom>
          <a:solidFill>
            <a:schemeClr val="tx1">
              <a:alpha val="61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Is angular </a:t>
            </a:r>
            <a:r>
              <a:rPr lang="en-US" sz="2000" dirty="0" smtClean="0">
                <a:solidFill>
                  <a:srgbClr val="FFFFFF"/>
                </a:solidFill>
              </a:rPr>
              <a:t>momentum </a:t>
            </a:r>
            <a:r>
              <a:rPr lang="en-US" sz="2000" dirty="0" smtClean="0">
                <a:solidFill>
                  <a:srgbClr val="FFFFFF"/>
                </a:solidFill>
              </a:rPr>
              <a:t>distributed </a:t>
            </a:r>
            <a:r>
              <a:rPr lang="en-US" sz="2000" dirty="0" smtClean="0">
                <a:solidFill>
                  <a:srgbClr val="FFFFFF"/>
                </a:solidFill>
              </a:rPr>
              <a:t>thermally?</a:t>
            </a:r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Does it generate a “spinning QGP?”</a:t>
            </a:r>
          </a:p>
          <a:p>
            <a:pPr marL="628650" lvl="1" indent="-171450">
              <a:lnSpc>
                <a:spcPct val="110000"/>
              </a:lnSpc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consequences?</a:t>
            </a:r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How does that affect fluid/transport?</a:t>
            </a:r>
          </a:p>
          <a:p>
            <a:pPr marL="628650" lvl="1" indent="-171450">
              <a:lnSpc>
                <a:spcPct val="110000"/>
              </a:lnSpc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 </a:t>
            </a:r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How would it manifest itself in data?</a:t>
            </a:r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Relevance to novel phenomena?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Non-central collisions - J </a:t>
            </a:r>
            <a:r>
              <a:rPr lang="en-US" dirty="0"/>
              <a:t>~ </a:t>
            </a:r>
            <a:r>
              <a:rPr lang="en-US" dirty="0" smtClean="0"/>
              <a:t>10</a:t>
            </a:r>
            <a:r>
              <a:rPr lang="en-US" baseline="30000" dirty="0" smtClean="0"/>
              <a:t>4</a:t>
            </a:r>
            <a:r>
              <a:rPr lang="en-US" dirty="0" smtClean="0"/>
              <a:t> </a:t>
            </a:r>
            <a:r>
              <a:rPr lang="en-US" dirty="0" err="1"/>
              <a:t>ħ</a:t>
            </a:r>
            <a:r>
              <a:rPr lang="en-US" dirty="0"/>
              <a:t>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8476588"/>
              </p:ext>
            </p:extLst>
          </p:nvPr>
        </p:nvGraphicFramePr>
        <p:xfrm>
          <a:off x="2247350" y="5378822"/>
          <a:ext cx="2498611" cy="4790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673" name="Equation" r:id="rId4" imgW="1257300" imgH="241300" progId="Equation.DSMT4">
                  <p:embed/>
                </p:oleObj>
              </mc:Choice>
              <mc:Fallback>
                <p:oleObj name="Equation" r:id="rId4" imgW="1257300" imgH="241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47350" y="5378822"/>
                        <a:ext cx="2498611" cy="4790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88635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9" y="91665"/>
            <a:ext cx="8671681" cy="723164"/>
          </a:xfrm>
        </p:spPr>
        <p:txBody>
          <a:bodyPr>
            <a:normAutofit/>
          </a:bodyPr>
          <a:lstStyle/>
          <a:p>
            <a:pPr algn="l"/>
            <a:r>
              <a:rPr lang="en-US" sz="2800" dirty="0" err="1" smtClean="0"/>
              <a:t>Vorticity</a:t>
            </a:r>
            <a:r>
              <a:rPr lang="en-US" sz="2800" dirty="0" smtClean="0"/>
              <a:t> ~ theory expectation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062" y="1190841"/>
            <a:ext cx="8229600" cy="5484105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Thermal </a:t>
            </a:r>
            <a:r>
              <a:rPr lang="en-US" dirty="0" err="1" smtClean="0">
                <a:solidFill>
                  <a:srgbClr val="FFFF00"/>
                </a:solidFill>
              </a:rPr>
              <a:t>vorticity</a:t>
            </a:r>
            <a:r>
              <a:rPr lang="en-US" dirty="0" smtClean="0">
                <a:solidFill>
                  <a:srgbClr val="FFFF00"/>
                </a:solidFill>
              </a:rPr>
              <a:t>: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30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4090032"/>
              </p:ext>
            </p:extLst>
          </p:nvPr>
        </p:nvGraphicFramePr>
        <p:xfrm>
          <a:off x="666525" y="1748592"/>
          <a:ext cx="2449513" cy="111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136" name="Equation" r:id="rId3" imgW="1422400" imgH="647700" progId="Equation.DSMT4">
                  <p:embed/>
                </p:oleObj>
              </mc:Choice>
              <mc:Fallback>
                <p:oleObj name="Equation" r:id="rId3" imgW="1422400" imgH="647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6525" y="1748592"/>
                        <a:ext cx="2449513" cy="1117600"/>
                      </a:xfrm>
                      <a:prstGeom prst="rect">
                        <a:avLst/>
                      </a:prstGeom>
                      <a:ln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54216" y="2976680"/>
            <a:ext cx="1813317" cy="338554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E81FF"/>
                </a:solidFill>
              </a:rPr>
              <a:t>*</a:t>
            </a:r>
            <a:r>
              <a:rPr lang="en-US" sz="1600" dirty="0" smtClean="0">
                <a:solidFill>
                  <a:schemeClr val="bg1"/>
                </a:solidFill>
              </a:rPr>
              <a:t> Using T=200 MeV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594167" y="47868"/>
            <a:ext cx="4535878" cy="3399559"/>
            <a:chOff x="4599168" y="868731"/>
            <a:chExt cx="4535878" cy="3399559"/>
          </a:xfrm>
        </p:grpSpPr>
        <p:pic>
          <p:nvPicPr>
            <p:cNvPr id="9" name="Picture 8" descr="Figure2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11"/>
            <a:stretch/>
          </p:blipFill>
          <p:spPr>
            <a:xfrm>
              <a:off x="4604169" y="868731"/>
              <a:ext cx="4530877" cy="2843766"/>
            </a:xfrm>
            <a:prstGeom prst="roundRect">
              <a:avLst>
                <a:gd name="adj" fmla="val 0"/>
              </a:avLst>
            </a:prstGeom>
          </p:spPr>
        </p:pic>
        <p:pic>
          <p:nvPicPr>
            <p:cNvPr id="15" name="Picture 14" descr="Figure2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783"/>
            <a:stretch/>
          </p:blipFill>
          <p:spPr>
            <a:xfrm>
              <a:off x="4599168" y="3687055"/>
              <a:ext cx="4530877" cy="581235"/>
            </a:xfrm>
            <a:prstGeom prst="roundRect">
              <a:avLst>
                <a:gd name="adj" fmla="val 5915"/>
              </a:avLst>
            </a:prstGeom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871" y="3627165"/>
            <a:ext cx="4428296" cy="3077896"/>
          </a:xfrm>
          <a:prstGeom prst="roundRect">
            <a:avLst>
              <a:gd name="adj" fmla="val 6964"/>
            </a:avLst>
          </a:prstGeom>
        </p:spPr>
      </p:pic>
      <p:sp>
        <p:nvSpPr>
          <p:cNvPr id="10" name="TextBox 9"/>
          <p:cNvSpPr txBox="1"/>
          <p:nvPr/>
        </p:nvSpPr>
        <p:spPr>
          <a:xfrm>
            <a:off x="7076063" y="319990"/>
            <a:ext cx="1610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STAR Preliminary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43718" y="3568700"/>
            <a:ext cx="4217599" cy="3128691"/>
          </a:xfrm>
          <a:prstGeom prst="roundRect">
            <a:avLst>
              <a:gd name="adj" fmla="val 7593"/>
            </a:avLst>
          </a:prstGeom>
        </p:spPr>
      </p:pic>
      <p:sp>
        <p:nvSpPr>
          <p:cNvPr id="19" name="TextBox 18"/>
          <p:cNvSpPr txBox="1"/>
          <p:nvPr/>
        </p:nvSpPr>
        <p:spPr>
          <a:xfrm>
            <a:off x="239152" y="6418882"/>
            <a:ext cx="18554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Jiang et al,</a:t>
            </a:r>
            <a:r>
              <a:rPr lang="pt-BR" sz="1400" dirty="0" smtClean="0"/>
              <a:t>1602.06580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178056" y="5973659"/>
            <a:ext cx="26482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Becattini</a:t>
            </a:r>
            <a:r>
              <a:rPr lang="en-US" sz="1400" dirty="0" smtClean="0"/>
              <a:t> et al, EPJ </a:t>
            </a:r>
            <a:r>
              <a:rPr lang="en-US" sz="1400" b="1" dirty="0" smtClean="0"/>
              <a:t>C75</a:t>
            </a:r>
            <a:r>
              <a:rPr lang="en-US" sz="1400" dirty="0" smtClean="0"/>
              <a:t> 406 (2015)</a:t>
            </a:r>
            <a:endParaRPr lang="en-US" sz="1400" dirty="0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5656044"/>
              </p:ext>
            </p:extLst>
          </p:nvPr>
        </p:nvGraphicFramePr>
        <p:xfrm>
          <a:off x="2569335" y="4889100"/>
          <a:ext cx="1837887" cy="316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137" name="Equation" r:id="rId8" imgW="1473200" imgH="254000" progId="Equation.DSMT4">
                  <p:embed/>
                </p:oleObj>
              </mc:Choice>
              <mc:Fallback>
                <p:oleObj name="Equation" r:id="rId8" imgW="14732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569335" y="4889100"/>
                        <a:ext cx="1837887" cy="316877"/>
                      </a:xfrm>
                      <a:prstGeom prst="rect">
                        <a:avLst/>
                      </a:prstGeom>
                      <a:solidFill>
                        <a:srgbClr val="FE81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7076063" y="4270766"/>
            <a:ext cx="14926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200 </a:t>
            </a: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GeV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Au+Au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119" y="-11822"/>
            <a:ext cx="1157588" cy="338554"/>
          </a:xfrm>
          <a:prstGeom prst="rect">
            <a:avLst/>
          </a:prstGeom>
          <a:solidFill>
            <a:srgbClr val="F8FF9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Model-dep.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98103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9" y="91665"/>
            <a:ext cx="8671681" cy="723164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B</a:t>
            </a:r>
            <a:r>
              <a:rPr lang="en-US" sz="2800" dirty="0"/>
              <a:t>-field ~ theory expectation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31</a:t>
            </a:fld>
            <a:endParaRPr lang="en-US"/>
          </a:p>
        </p:txBody>
      </p:sp>
      <p:pic>
        <p:nvPicPr>
          <p:cNvPr id="9" name="Picture 8" descr="Figure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99"/>
          <a:stretch/>
        </p:blipFill>
        <p:spPr>
          <a:xfrm>
            <a:off x="4613123" y="91186"/>
            <a:ext cx="4530877" cy="2872916"/>
          </a:xfrm>
          <a:prstGeom prst="roundRect">
            <a:avLst>
              <a:gd name="adj" fmla="val 5915"/>
            </a:avLst>
          </a:prstGeom>
        </p:spPr>
      </p:pic>
      <p:sp>
        <p:nvSpPr>
          <p:cNvPr id="10" name="TextBox 9"/>
          <p:cNvSpPr txBox="1"/>
          <p:nvPr/>
        </p:nvSpPr>
        <p:spPr>
          <a:xfrm>
            <a:off x="7244006" y="1296963"/>
            <a:ext cx="1610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STAR Preliminary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4271135" y="1054401"/>
            <a:ext cx="1091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 (m</a:t>
            </a:r>
            <a:r>
              <a:rPr lang="en-US" sz="2400" b="1" baseline="-25000" dirty="0" smtClean="0"/>
              <a:t>π</a:t>
            </a:r>
            <a:r>
              <a:rPr lang="en-US" sz="2400" b="1" baseline="30000" dirty="0" smtClean="0"/>
              <a:t>2</a:t>
            </a:r>
            <a:r>
              <a:rPr lang="en-US" sz="2400" b="1" dirty="0" smtClean="0"/>
              <a:t>)</a:t>
            </a:r>
            <a:endParaRPr lang="en-US" sz="2400" b="1" dirty="0"/>
          </a:p>
        </p:txBody>
      </p:sp>
      <p:grpSp>
        <p:nvGrpSpPr>
          <p:cNvPr id="29" name="Group 28"/>
          <p:cNvGrpSpPr/>
          <p:nvPr/>
        </p:nvGrpSpPr>
        <p:grpSpPr>
          <a:xfrm>
            <a:off x="4852839" y="3550609"/>
            <a:ext cx="4136373" cy="2834013"/>
            <a:chOff x="7362684" y="1916427"/>
            <a:chExt cx="4136373" cy="2834013"/>
          </a:xfrm>
        </p:grpSpPr>
        <p:grpSp>
          <p:nvGrpSpPr>
            <p:cNvPr id="15" name="Group 14"/>
            <p:cNvGrpSpPr/>
            <p:nvPr/>
          </p:nvGrpSpPr>
          <p:grpSpPr>
            <a:xfrm>
              <a:off x="7362684" y="1916427"/>
              <a:ext cx="4136373" cy="2834013"/>
              <a:chOff x="4911825" y="1550182"/>
              <a:chExt cx="4136373" cy="2834013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4911825" y="1550182"/>
                <a:ext cx="4130940" cy="2834013"/>
                <a:chOff x="4412028" y="1504915"/>
                <a:chExt cx="4130940" cy="2834013"/>
              </a:xfrm>
            </p:grpSpPr>
            <p:pic>
              <p:nvPicPr>
                <p:cNvPr id="19" name="Picture 18"/>
                <p:cNvPicPr>
                  <a:picLocks noChangeAspect="1"/>
                </p:cNvPicPr>
                <p:nvPr/>
              </p:nvPicPr>
              <p:blipFill rotWithShape="1">
                <a:blip r:embed="rId4"/>
                <a:srcRect r="12479"/>
                <a:stretch/>
              </p:blipFill>
              <p:spPr>
                <a:xfrm>
                  <a:off x="4412028" y="1504915"/>
                  <a:ext cx="4130940" cy="2834013"/>
                </a:xfrm>
                <a:prstGeom prst="rect">
                  <a:avLst/>
                </a:prstGeom>
              </p:spPr>
            </p:pic>
            <p:pic>
              <p:nvPicPr>
                <p:cNvPr id="20" name="Picture 19"/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87340" t="81820" r="10" b="5334"/>
                <a:stretch/>
              </p:blipFill>
              <p:spPr>
                <a:xfrm>
                  <a:off x="7930782" y="3612032"/>
                  <a:ext cx="597062" cy="364057"/>
                </a:xfrm>
                <a:prstGeom prst="rect">
                  <a:avLst/>
                </a:prstGeom>
              </p:spPr>
            </p:pic>
          </p:grpSp>
          <p:sp>
            <p:nvSpPr>
              <p:cNvPr id="18" name="TextBox 17"/>
              <p:cNvSpPr txBox="1"/>
              <p:nvPr/>
            </p:nvSpPr>
            <p:spPr>
              <a:xfrm>
                <a:off x="6678151" y="1550182"/>
                <a:ext cx="237004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 smtClean="0"/>
                  <a:t>Gursoy</a:t>
                </a:r>
                <a:r>
                  <a:rPr lang="en-US" sz="1400" dirty="0" smtClean="0"/>
                  <a:t>, </a:t>
                </a:r>
                <a:r>
                  <a:rPr lang="en-US" sz="1400" dirty="0" err="1" smtClean="0"/>
                  <a:t>Kharzeev</a:t>
                </a:r>
                <a:r>
                  <a:rPr lang="en-US" sz="1400" dirty="0" smtClean="0"/>
                  <a:t> &amp; </a:t>
                </a:r>
                <a:r>
                  <a:rPr lang="en-US" sz="1400" dirty="0" err="1" smtClean="0"/>
                  <a:t>Rajagopal</a:t>
                </a:r>
                <a:endParaRPr lang="en-US" sz="1400" dirty="0"/>
              </a:p>
              <a:p>
                <a:r>
                  <a:rPr lang="en-US" sz="1400" dirty="0" smtClean="0"/>
                  <a:t>PRC</a:t>
                </a:r>
                <a:r>
                  <a:rPr lang="en-US" sz="1400" b="1" dirty="0" smtClean="0"/>
                  <a:t>89</a:t>
                </a:r>
                <a:r>
                  <a:rPr lang="en-US" sz="1400" dirty="0" smtClean="0"/>
                  <a:t> 054905 (2014)</a:t>
                </a:r>
                <a:endParaRPr lang="en-US" sz="1400" dirty="0"/>
              </a:p>
            </p:txBody>
          </p:sp>
        </p:grpSp>
        <p:cxnSp>
          <p:nvCxnSpPr>
            <p:cNvPr id="24" name="Straight Arrow Connector 23"/>
            <p:cNvCxnSpPr>
              <a:cxnSpLocks noChangeAspect="1"/>
            </p:cNvCxnSpPr>
            <p:nvPr/>
          </p:nvCxnSpPr>
          <p:spPr>
            <a:xfrm flipH="1" flipV="1">
              <a:off x="8128400" y="2641586"/>
              <a:ext cx="130247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9392607" y="2454246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m</a:t>
              </a:r>
              <a:r>
                <a:rPr lang="en-US" b="1" baseline="-25000" dirty="0"/>
                <a:t>π</a:t>
              </a:r>
              <a:r>
                <a:rPr lang="en-US" b="1" baseline="30000" dirty="0"/>
                <a:t>2</a:t>
              </a:r>
              <a:endParaRPr lang="en-US" dirty="0"/>
            </a:p>
          </p:txBody>
        </p:sp>
      </p:grpSp>
      <p:sp>
        <p:nvSpPr>
          <p:cNvPr id="31" name="Content Placeholder 2"/>
          <p:cNvSpPr>
            <a:spLocks noGrp="1"/>
          </p:cNvSpPr>
          <p:nvPr>
            <p:ph idx="1"/>
          </p:nvPr>
        </p:nvSpPr>
        <p:spPr>
          <a:xfrm>
            <a:off x="289741" y="956601"/>
            <a:ext cx="8229600" cy="5484105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Magnetic field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P</a:t>
            </a:r>
            <a:r>
              <a:rPr lang="en-US" baseline="-25000" dirty="0" smtClean="0">
                <a:solidFill>
                  <a:srgbClr val="FFFFFF"/>
                </a:solidFill>
              </a:rPr>
              <a:t>M</a:t>
            </a:r>
            <a:r>
              <a:rPr lang="en-US" dirty="0" smtClean="0">
                <a:solidFill>
                  <a:srgbClr val="FFFFFF"/>
                </a:solidFill>
              </a:rPr>
              <a:t> suggests B-field ~ “right” magnitude</a:t>
            </a:r>
          </a:p>
          <a:p>
            <a:pPr>
              <a:spcBef>
                <a:spcPts val="1224"/>
              </a:spcBef>
            </a:pPr>
            <a:r>
              <a:rPr lang="en-US" dirty="0" smtClean="0">
                <a:solidFill>
                  <a:srgbClr val="FFFFFF"/>
                </a:solidFill>
              </a:rPr>
              <a:t>A definitive statement requires more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statistics/better EP determination</a:t>
            </a:r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3005657"/>
              </p:ext>
            </p:extLst>
          </p:nvPr>
        </p:nvGraphicFramePr>
        <p:xfrm>
          <a:off x="406525" y="1467481"/>
          <a:ext cx="3848100" cy="1312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067" name="Equation" r:id="rId5" imgW="2235200" imgH="762000" progId="Equation.DSMT4">
                  <p:embed/>
                </p:oleObj>
              </mc:Choice>
              <mc:Fallback>
                <p:oleObj name="Equation" r:id="rId5" imgW="2235200" imgH="762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6525" y="1467481"/>
                        <a:ext cx="3848100" cy="1312863"/>
                      </a:xfrm>
                      <a:prstGeom prst="rect">
                        <a:avLst/>
                      </a:prstGeom>
                      <a:ln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Notched Right Arrow 20"/>
          <p:cNvSpPr/>
          <p:nvPr/>
        </p:nvSpPr>
        <p:spPr>
          <a:xfrm rot="16200000">
            <a:off x="7630569" y="5245688"/>
            <a:ext cx="1330314" cy="267205"/>
          </a:xfrm>
          <a:prstGeom prst="notchedRightArrow">
            <a:avLst/>
          </a:prstGeom>
          <a:gradFill>
            <a:gsLst>
              <a:gs pos="0">
                <a:srgbClr val="0000FF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  <a:gs pos="99000">
                <a:srgbClr val="FF0000"/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058160" y="4766514"/>
            <a:ext cx="2229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effect of QGP electrical conductivity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5119" y="-11822"/>
            <a:ext cx="1157588" cy="338554"/>
          </a:xfrm>
          <a:prstGeom prst="rect">
            <a:avLst/>
          </a:prstGeom>
          <a:solidFill>
            <a:srgbClr val="F8FF9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Model-dep.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65584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9" y="47868"/>
            <a:ext cx="8671681" cy="723164"/>
          </a:xfrm>
        </p:spPr>
        <p:txBody>
          <a:bodyPr>
            <a:normAutofit/>
          </a:bodyPr>
          <a:lstStyle/>
          <a:p>
            <a:r>
              <a:rPr lang="en-US" dirty="0" smtClean="0"/>
              <a:t>Crucial to discovery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741" y="956601"/>
            <a:ext cx="8229600" cy="5484105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Magnetic field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P</a:t>
            </a:r>
            <a:r>
              <a:rPr lang="en-US" baseline="-25000" dirty="0" smtClean="0">
                <a:solidFill>
                  <a:srgbClr val="FFFFFF"/>
                </a:solidFill>
              </a:rPr>
              <a:t>M</a:t>
            </a:r>
            <a:r>
              <a:rPr lang="en-US" dirty="0" smtClean="0">
                <a:solidFill>
                  <a:srgbClr val="FFFFFF"/>
                </a:solidFill>
              </a:rPr>
              <a:t> suggests B-field ~ “right” magnitude</a:t>
            </a:r>
          </a:p>
          <a:p>
            <a:pPr>
              <a:spcBef>
                <a:spcPts val="1224"/>
              </a:spcBef>
            </a:pPr>
            <a:r>
              <a:rPr lang="en-US" dirty="0" smtClean="0">
                <a:solidFill>
                  <a:srgbClr val="FFFFFF"/>
                </a:solidFill>
              </a:rPr>
              <a:t>A definitive statement requires more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statistics/better EP determination</a:t>
            </a:r>
          </a:p>
          <a:p>
            <a:pPr>
              <a:spcBef>
                <a:spcPts val="1224"/>
              </a:spcBef>
            </a:pPr>
            <a:r>
              <a:rPr lang="en-US" dirty="0" smtClean="0">
                <a:solidFill>
                  <a:srgbClr val="FFFF00"/>
                </a:solidFill>
              </a:rPr>
              <a:t>A definitive statement is crucial, to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put CME discovery on solid ground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32</a:t>
            </a:fld>
            <a:endParaRPr lang="en-US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0662593"/>
              </p:ext>
            </p:extLst>
          </p:nvPr>
        </p:nvGraphicFramePr>
        <p:xfrm>
          <a:off x="319623" y="5222787"/>
          <a:ext cx="4402917" cy="629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5319" name="Equation" r:id="rId3" imgW="2755900" imgH="393700" progId="Equation.DSMT4">
                  <p:embed/>
                </p:oleObj>
              </mc:Choice>
              <mc:Fallback>
                <p:oleObj name="Equation" r:id="rId3" imgW="27559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9623" y="5222787"/>
                        <a:ext cx="4402917" cy="62999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2948823"/>
              </p:ext>
            </p:extLst>
          </p:nvPr>
        </p:nvGraphicFramePr>
        <p:xfrm>
          <a:off x="406525" y="1467481"/>
          <a:ext cx="3848100" cy="1312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5320" name="Equation" r:id="rId5" imgW="2235200" imgH="762000" progId="Equation.DSMT4">
                  <p:embed/>
                </p:oleObj>
              </mc:Choice>
              <mc:Fallback>
                <p:oleObj name="Equation" r:id="rId5" imgW="2235200" imgH="762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6525" y="1467481"/>
                        <a:ext cx="3848100" cy="1312863"/>
                      </a:xfrm>
                      <a:prstGeom prst="rect">
                        <a:avLst/>
                      </a:prstGeom>
                      <a:ln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091265" y="5498393"/>
            <a:ext cx="3879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CDFC"/>
                </a:solidFill>
              </a:rPr>
              <a:t>Want field </a:t>
            </a:r>
            <a:r>
              <a:rPr lang="en-US" sz="2400" dirty="0" smtClean="0">
                <a:solidFill>
                  <a:srgbClr val="FFCDFC"/>
                </a:solidFill>
              </a:rPr>
              <a:t>for √</a:t>
            </a:r>
            <a:r>
              <a:rPr lang="en-US" sz="2400" dirty="0" err="1" smtClean="0">
                <a:solidFill>
                  <a:srgbClr val="FFCDFC"/>
                </a:solidFill>
              </a:rPr>
              <a:t>s</a:t>
            </a:r>
            <a:r>
              <a:rPr lang="en-US" sz="2400" baseline="-25000" dirty="0" err="1" smtClean="0">
                <a:solidFill>
                  <a:srgbClr val="FFCDFC"/>
                </a:solidFill>
              </a:rPr>
              <a:t>NN</a:t>
            </a:r>
            <a:r>
              <a:rPr lang="en-US" sz="2400" dirty="0" smtClean="0">
                <a:solidFill>
                  <a:srgbClr val="FFCDFC"/>
                </a:solidFill>
              </a:rPr>
              <a:t> </a:t>
            </a:r>
            <a:r>
              <a:rPr lang="en-US" sz="2400" dirty="0" smtClean="0">
                <a:solidFill>
                  <a:srgbClr val="FFCDFC"/>
                </a:solidFill>
              </a:rPr>
              <a:t>&gt;~ </a:t>
            </a:r>
            <a:r>
              <a:rPr lang="en-US" sz="2400" dirty="0" smtClean="0">
                <a:solidFill>
                  <a:srgbClr val="FFCDFC"/>
                </a:solidFill>
              </a:rPr>
              <a:t>20 </a:t>
            </a:r>
            <a:r>
              <a:rPr lang="en-US" sz="2400" dirty="0" err="1" smtClean="0">
                <a:solidFill>
                  <a:srgbClr val="FFCDFC"/>
                </a:solidFill>
              </a:rPr>
              <a:t>GeV</a:t>
            </a:r>
            <a:endParaRPr lang="en-US" sz="2400" dirty="0">
              <a:solidFill>
                <a:srgbClr val="FFCDFC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962531" y="828648"/>
            <a:ext cx="4181469" cy="4534885"/>
            <a:chOff x="4962531" y="828648"/>
            <a:chExt cx="4181469" cy="453488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962531" y="911778"/>
              <a:ext cx="4181469" cy="4451755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063477" y="828648"/>
              <a:ext cx="20185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STAR, PRL 113 (2014) 052302</a:t>
              </a:r>
              <a:endParaRPr lang="en-US" sz="12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60253" y="6100572"/>
            <a:ext cx="782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With </a:t>
            </a:r>
            <a:r>
              <a:rPr lang="en-US" dirty="0" smtClean="0">
                <a:solidFill>
                  <a:srgbClr val="FFFF00"/>
                </a:solidFill>
              </a:rPr>
              <a:t>EPD</a:t>
            </a:r>
            <a:r>
              <a:rPr lang="en-US" dirty="0" smtClean="0">
                <a:solidFill>
                  <a:schemeClr val="bg1"/>
                </a:solidFill>
              </a:rPr>
              <a:t> upgrade and 3-week run at </a:t>
            </a:r>
            <a:r>
              <a:rPr lang="en-US" dirty="0" smtClean="0">
                <a:solidFill>
                  <a:srgbClr val="FFFF00"/>
                </a:solidFill>
              </a:rPr>
              <a:t>27 </a:t>
            </a:r>
            <a:r>
              <a:rPr lang="en-US" dirty="0" err="1" smtClean="0">
                <a:solidFill>
                  <a:srgbClr val="FFFF00"/>
                </a:solidFill>
              </a:rPr>
              <a:t>GeV</a:t>
            </a:r>
            <a:r>
              <a:rPr lang="en-US" dirty="0" smtClean="0">
                <a:solidFill>
                  <a:schemeClr val="bg1"/>
                </a:solidFill>
              </a:rPr>
              <a:t>, could get ~5σ measurement in </a:t>
            </a:r>
            <a:r>
              <a:rPr lang="en-US" dirty="0" smtClean="0">
                <a:solidFill>
                  <a:srgbClr val="FFFF00"/>
                </a:solidFill>
              </a:rPr>
              <a:t>2018 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774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crucial upgrade to STAR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33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52643"/>
          <a:stretch/>
        </p:blipFill>
        <p:spPr>
          <a:xfrm>
            <a:off x="5785292" y="836707"/>
            <a:ext cx="3192258" cy="3136450"/>
          </a:xfrm>
          <a:prstGeom prst="roundRect">
            <a:avLst>
              <a:gd name="adj" fmla="val 8569"/>
            </a:avLst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5469" y="771032"/>
            <a:ext cx="1797111" cy="3202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83" y="771032"/>
            <a:ext cx="3600940" cy="506505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869765" y="4228353"/>
            <a:ext cx="5274235" cy="2447768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1628233"/>
              </p:ext>
            </p:extLst>
          </p:nvPr>
        </p:nvGraphicFramePr>
        <p:xfrm>
          <a:off x="4678456" y="4393080"/>
          <a:ext cx="2977489" cy="716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268" name="Equation" r:id="rId6" imgW="1371600" imgH="330200" progId="Equation.DSMT4">
                  <p:embed/>
                </p:oleObj>
              </mc:Choice>
              <mc:Fallback>
                <p:oleObj name="Equation" r:id="rId6" imgW="13716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678456" y="4393080"/>
                        <a:ext cx="2977489" cy="7168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125810" y="5189760"/>
            <a:ext cx="4036882" cy="11900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Improved EP resolution and statistics</a:t>
            </a:r>
          </a:p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chemeClr val="bg1"/>
                </a:solidFill>
                <a:sym typeface="Wingdings"/>
              </a:rPr>
              <a:t> </a:t>
            </a:r>
            <a:r>
              <a:rPr lang="en-US" sz="2000" dirty="0" err="1" smtClean="0">
                <a:solidFill>
                  <a:schemeClr val="bg1"/>
                </a:solidFill>
                <a:sym typeface="Wingdings"/>
              </a:rPr>
              <a:t>p</a:t>
            </a:r>
            <a:r>
              <a:rPr lang="en-US" sz="2000" baseline="-25000" dirty="0" err="1" smtClean="0">
                <a:solidFill>
                  <a:schemeClr val="bg1"/>
                </a:solidFill>
                <a:sym typeface="Wingdings"/>
              </a:rPr>
              <a:t>T</a:t>
            </a:r>
            <a:r>
              <a:rPr lang="en-US" sz="2000" dirty="0" smtClean="0">
                <a:solidFill>
                  <a:schemeClr val="bg1"/>
                </a:solidFill>
                <a:sym typeface="Wingdings"/>
              </a:rPr>
              <a:t>, centrality dependence of P</a:t>
            </a:r>
            <a:r>
              <a:rPr lang="en-US" sz="2000" baseline="-25000" dirty="0" smtClean="0">
                <a:solidFill>
                  <a:schemeClr val="bg1"/>
                </a:solidFill>
                <a:sym typeface="Wingdings"/>
              </a:rPr>
              <a:t>V</a:t>
            </a:r>
            <a:endParaRPr lang="en-US" sz="2000" baseline="-25000" dirty="0" smtClean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chemeClr val="bg1"/>
                </a:solidFill>
                <a:sym typeface="Wingdings"/>
              </a:rPr>
              <a:t> ~4-5σ measurement of B-field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717" y="5885009"/>
            <a:ext cx="3667666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See talks </a:t>
            </a:r>
            <a:r>
              <a:rPr lang="en-US" dirty="0"/>
              <a:t>by </a:t>
            </a:r>
            <a:r>
              <a:rPr lang="en-US" dirty="0" err="1"/>
              <a:t>Jinlong</a:t>
            </a:r>
            <a:r>
              <a:rPr lang="en-US" dirty="0"/>
              <a:t> </a:t>
            </a:r>
            <a:r>
              <a:rPr lang="en-US" dirty="0" smtClean="0"/>
              <a:t>Zhang (Thursday)</a:t>
            </a:r>
          </a:p>
          <a:p>
            <a:r>
              <a:rPr lang="en-US" dirty="0" smtClean="0"/>
              <a:t>&amp; Alex </a:t>
            </a:r>
            <a:r>
              <a:rPr lang="en-US" dirty="0" err="1" smtClean="0"/>
              <a:t>Schmah</a:t>
            </a:r>
            <a:r>
              <a:rPr lang="en-US" dirty="0" smtClean="0"/>
              <a:t> (Friday)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467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85"/>
            <a:ext cx="8229600" cy="699191"/>
          </a:xfrm>
        </p:spPr>
        <p:txBody>
          <a:bodyPr>
            <a:normAutofit/>
          </a:bodyPr>
          <a:lstStyle/>
          <a:p>
            <a:r>
              <a:rPr lang="en-US" dirty="0" smtClean="0"/>
              <a:t>Next steps – experimental: BES II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M.A. Lisa - Strangeness in Quark Matter - Lawrence Berkeley National Lab - June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5F9B4-067C-F54C-895F-AD760CC79C1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824416"/>
            <a:ext cx="6249893" cy="40910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" y="3830917"/>
            <a:ext cx="3930422" cy="29966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823" y="4083373"/>
            <a:ext cx="5188178" cy="2742290"/>
          </a:xfrm>
          <a:prstGeom prst="rect">
            <a:avLst/>
          </a:prstGeom>
          <a:solidFill>
            <a:schemeClr val="tx1">
              <a:alpha val="68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FFFFFF"/>
                </a:solidFill>
              </a:rPr>
              <a:t>BES-II  ~ 2019-2020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Dedicated </a:t>
            </a:r>
            <a:r>
              <a:rPr lang="en-US" dirty="0" smtClean="0">
                <a:solidFill>
                  <a:srgbClr val="FFFF00"/>
                </a:solidFill>
              </a:rPr>
              <a:t>high-statistics </a:t>
            </a:r>
            <a:r>
              <a:rPr lang="en-US" dirty="0" smtClean="0">
                <a:solidFill>
                  <a:srgbClr val="FFFFFF"/>
                </a:solidFill>
              </a:rPr>
              <a:t>running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Collider (e-cooling) &amp; detector upgrades</a:t>
            </a:r>
            <a:endParaRPr lang="en-US" dirty="0">
              <a:solidFill>
                <a:srgbClr val="FFFFFF"/>
              </a:solidFill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Finer-grained measurements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Better control on initial conditions (RP)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Forward tracking/PID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fixed-target mode – full coverage of FAIR energies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Detector upgrades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76334" y="718685"/>
            <a:ext cx="3667666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See talks </a:t>
            </a:r>
            <a:r>
              <a:rPr lang="en-US" dirty="0"/>
              <a:t>by </a:t>
            </a:r>
            <a:r>
              <a:rPr lang="en-US" dirty="0" err="1"/>
              <a:t>Jinlong</a:t>
            </a:r>
            <a:r>
              <a:rPr lang="en-US" dirty="0"/>
              <a:t> </a:t>
            </a:r>
            <a:r>
              <a:rPr lang="en-US" dirty="0" smtClean="0"/>
              <a:t>Zhang (Thursday)</a:t>
            </a:r>
          </a:p>
          <a:p>
            <a:r>
              <a:rPr lang="en-US" dirty="0" smtClean="0"/>
              <a:t>&amp; Alex </a:t>
            </a:r>
            <a:r>
              <a:rPr lang="en-US" dirty="0" err="1" smtClean="0"/>
              <a:t>Schmah</a:t>
            </a:r>
            <a:r>
              <a:rPr lang="en-US" dirty="0" smtClean="0"/>
              <a:t> (Friday)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192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I – extreme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3111"/>
            <a:ext cx="8229600" cy="5773010"/>
          </a:xfrm>
        </p:spPr>
        <p:txBody>
          <a:bodyPr>
            <a:normAutofit/>
          </a:bodyPr>
          <a:lstStyle/>
          <a:p>
            <a:pPr>
              <a:spcBef>
                <a:spcPts val="1776"/>
              </a:spcBef>
            </a:pPr>
            <a:r>
              <a:rPr lang="en-US" sz="2400" dirty="0" smtClean="0"/>
              <a:t>non-central heavy ion collisions may create QGP with </a:t>
            </a:r>
            <a:r>
              <a:rPr lang="en-US" sz="2400" dirty="0" err="1" smtClean="0">
                <a:solidFill>
                  <a:srgbClr val="FE81FF"/>
                </a:solidFill>
              </a:rPr>
              <a:t>vorticity</a:t>
            </a:r>
            <a:endParaRPr lang="en-US" sz="2400" dirty="0">
              <a:solidFill>
                <a:srgbClr val="FE81FF"/>
              </a:solidFill>
            </a:endParaRPr>
          </a:p>
          <a:p>
            <a:pPr lvl="1"/>
            <a:r>
              <a:rPr lang="en-US" i="1" dirty="0" smtClean="0">
                <a:solidFill>
                  <a:srgbClr val="FFFFFF"/>
                </a:solidFill>
              </a:rPr>
              <a:t>generated</a:t>
            </a:r>
            <a:r>
              <a:rPr lang="en-US" dirty="0" smtClean="0">
                <a:solidFill>
                  <a:srgbClr val="FFFFFF"/>
                </a:solidFill>
              </a:rPr>
              <a:t> by early shear viscosity, </a:t>
            </a:r>
            <a:r>
              <a:rPr lang="en-US" i="1" dirty="0" smtClean="0">
                <a:solidFill>
                  <a:srgbClr val="FFFFFF"/>
                </a:solidFill>
              </a:rPr>
              <a:t>persists</a:t>
            </a:r>
            <a:r>
              <a:rPr lang="en-US" dirty="0" smtClean="0">
                <a:solidFill>
                  <a:srgbClr val="FFFFFF"/>
                </a:solidFill>
              </a:rPr>
              <a:t> through low viscosity</a:t>
            </a:r>
          </a:p>
          <a:p>
            <a:pPr lvl="1"/>
            <a:r>
              <a:rPr lang="en-US" dirty="0" smtClean="0"/>
              <a:t>fundamental feature of </a:t>
            </a:r>
            <a:r>
              <a:rPr lang="en-US" i="1" dirty="0" smtClean="0"/>
              <a:t>any</a:t>
            </a:r>
            <a:r>
              <a:rPr lang="en-US" dirty="0" smtClean="0"/>
              <a:t> fluid, unmeasured and </a:t>
            </a:r>
            <a:r>
              <a:rPr lang="en-US" dirty="0" err="1" smtClean="0"/>
              <a:t>nonconvergent</a:t>
            </a:r>
            <a:r>
              <a:rPr lang="en-US" dirty="0" smtClean="0"/>
              <a:t> theory for QGP</a:t>
            </a:r>
          </a:p>
          <a:p>
            <a:pPr lvl="2"/>
            <a:r>
              <a:rPr lang="en-US" dirty="0" smtClean="0"/>
              <a:t>an incomplete characterization of QGP</a:t>
            </a:r>
          </a:p>
          <a:p>
            <a:pPr lvl="2"/>
            <a:r>
              <a:rPr lang="en-US" dirty="0" smtClean="0"/>
              <a:t>relevance for other hydro-based conclusions?</a:t>
            </a:r>
            <a:endParaRPr lang="en-US" sz="1800" dirty="0" smtClean="0"/>
          </a:p>
          <a:p>
            <a:pPr>
              <a:spcBef>
                <a:spcPts val="2280"/>
              </a:spcBef>
            </a:pPr>
            <a:r>
              <a:rPr lang="en-US" sz="2400" dirty="0" smtClean="0"/>
              <a:t>Huge and rapidly-changing </a:t>
            </a:r>
            <a:r>
              <a:rPr lang="en-US" sz="2400" dirty="0" smtClean="0">
                <a:solidFill>
                  <a:srgbClr val="FE81FF"/>
                </a:solidFill>
              </a:rPr>
              <a:t>B-field </a:t>
            </a:r>
            <a:r>
              <a:rPr lang="en-US" sz="2400" dirty="0" smtClean="0"/>
              <a:t>in non-central collisions</a:t>
            </a:r>
          </a:p>
          <a:p>
            <a:pPr lvl="1">
              <a:spcBef>
                <a:spcPts val="480"/>
              </a:spcBef>
            </a:pPr>
            <a:r>
              <a:rPr lang="en-US" dirty="0" smtClean="0"/>
              <a:t>not directly measured</a:t>
            </a:r>
          </a:p>
          <a:p>
            <a:pPr lvl="1">
              <a:spcBef>
                <a:spcPts val="480"/>
              </a:spcBef>
            </a:pPr>
            <a:r>
              <a:rPr lang="en-US" dirty="0" smtClean="0"/>
              <a:t>theoretical predictions vary by orders of magnitude</a:t>
            </a:r>
          </a:p>
          <a:p>
            <a:pPr lvl="1">
              <a:spcBef>
                <a:spcPts val="480"/>
              </a:spcBef>
            </a:pPr>
            <a:r>
              <a:rPr lang="en-US" dirty="0" smtClean="0"/>
              <a:t>sensitive to electrical conductivity, early dynamics</a:t>
            </a:r>
          </a:p>
          <a:p>
            <a:pPr>
              <a:spcBef>
                <a:spcPts val="2280"/>
              </a:spcBef>
            </a:pPr>
            <a:r>
              <a:rPr lang="en-US" sz="2400" dirty="0" smtClean="0">
                <a:solidFill>
                  <a:srgbClr val="FE81FF"/>
                </a:solidFill>
              </a:rPr>
              <a:t>Both of these extreme conditions must be established &amp; understood, to put discovery of chiral effects on firm ground</a:t>
            </a:r>
            <a:endParaRPr lang="en-US" sz="2400" dirty="0" smtClean="0"/>
          </a:p>
          <a:p>
            <a:pPr lvl="1">
              <a:spcBef>
                <a:spcPts val="1680"/>
              </a:spcBef>
            </a:pP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466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-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3111"/>
            <a:ext cx="8229600" cy="5632737"/>
          </a:xfrm>
        </p:spPr>
        <p:txBody>
          <a:bodyPr>
            <a:normAutofit lnSpcReduction="10000"/>
          </a:bodyPr>
          <a:lstStyle/>
          <a:p>
            <a:pPr>
              <a:spcBef>
                <a:spcPts val="2280"/>
              </a:spcBef>
            </a:pPr>
            <a:r>
              <a:rPr lang="en-US" sz="2400" dirty="0" smtClean="0">
                <a:solidFill>
                  <a:srgbClr val="FE81FF"/>
                </a:solidFill>
              </a:rPr>
              <a:t>Global hyperon polarization</a:t>
            </a:r>
            <a:r>
              <a:rPr lang="en-US" sz="2400" dirty="0" smtClean="0"/>
              <a:t>: unique probe of </a:t>
            </a:r>
            <a:r>
              <a:rPr lang="en-US" sz="2400" dirty="0" err="1" smtClean="0"/>
              <a:t>vorticity</a:t>
            </a:r>
            <a:r>
              <a:rPr lang="en-US" sz="2400" dirty="0" smtClean="0"/>
              <a:t> &amp; B-field</a:t>
            </a:r>
          </a:p>
          <a:p>
            <a:pPr lvl="1">
              <a:spcBef>
                <a:spcPts val="480"/>
              </a:spcBef>
            </a:pPr>
            <a:r>
              <a:rPr lang="en-US" dirty="0" smtClean="0"/>
              <a:t>non-exotic or chiral</a:t>
            </a:r>
          </a:p>
          <a:p>
            <a:pPr lvl="1">
              <a:spcBef>
                <a:spcPts val="480"/>
              </a:spcBef>
            </a:pPr>
            <a:r>
              <a:rPr lang="en-US" dirty="0" smtClean="0"/>
              <a:t>quantitative input to calibrate chiral phenomena</a:t>
            </a:r>
          </a:p>
          <a:p>
            <a:pPr>
              <a:spcBef>
                <a:spcPts val="2280"/>
              </a:spcBef>
            </a:pPr>
            <a:r>
              <a:rPr lang="en-US" sz="2400" dirty="0" smtClean="0"/>
              <a:t>STAR has made the </a:t>
            </a:r>
            <a:r>
              <a:rPr lang="en-US" sz="2400" dirty="0" smtClean="0">
                <a:solidFill>
                  <a:srgbClr val="FE81FF"/>
                </a:solidFill>
              </a:rPr>
              <a:t>first observation </a:t>
            </a:r>
            <a:r>
              <a:rPr lang="en-US" sz="2400" dirty="0" smtClean="0"/>
              <a:t>of global </a:t>
            </a:r>
            <a:r>
              <a:rPr lang="en-US" sz="2400" dirty="0" err="1" smtClean="0"/>
              <a:t>Λ</a:t>
            </a:r>
            <a:r>
              <a:rPr lang="en-US" sz="2400" dirty="0" smtClean="0"/>
              <a:t> polarization</a:t>
            </a:r>
          </a:p>
          <a:p>
            <a:pPr lvl="1">
              <a:spcBef>
                <a:spcPts val="480"/>
              </a:spcBef>
            </a:pPr>
            <a:r>
              <a:rPr lang="en-US" dirty="0" smtClean="0"/>
              <a:t>statistics- &amp; resolution-limited: 1-5 sigma </a:t>
            </a:r>
            <a:r>
              <a:rPr lang="en-US" dirty="0" smtClean="0"/>
              <a:t>effect for any </a:t>
            </a:r>
            <a:r>
              <a:rPr lang="en-US" dirty="0"/>
              <a:t>given √</a:t>
            </a:r>
            <a:r>
              <a:rPr lang="en-US" dirty="0" err="1" smtClean="0"/>
              <a:t>s</a:t>
            </a:r>
            <a:r>
              <a:rPr lang="en-US" baseline="-25000" dirty="0" err="1" smtClean="0"/>
              <a:t>NN</a:t>
            </a:r>
            <a:endParaRPr lang="en-US" dirty="0" smtClean="0"/>
          </a:p>
          <a:p>
            <a:pPr lvl="2">
              <a:spcBef>
                <a:spcPts val="480"/>
              </a:spcBef>
            </a:pPr>
            <a:r>
              <a:rPr lang="en-US" dirty="0" smtClean="0">
                <a:solidFill>
                  <a:srgbClr val="FE81FF"/>
                </a:solidFill>
              </a:rPr>
              <a:t>~5-6 sigma effect on average</a:t>
            </a:r>
            <a:endParaRPr lang="en-US" dirty="0" smtClean="0">
              <a:solidFill>
                <a:srgbClr val="FE81FF"/>
              </a:solidFill>
            </a:endParaRPr>
          </a:p>
          <a:p>
            <a:pPr>
              <a:spcBef>
                <a:spcPts val="480"/>
              </a:spcBef>
            </a:pPr>
            <a:endParaRPr lang="en-US" dirty="0" smtClean="0"/>
          </a:p>
          <a:p>
            <a:pPr>
              <a:spcBef>
                <a:spcPts val="480"/>
              </a:spcBef>
            </a:pPr>
            <a:r>
              <a:rPr lang="en-US" dirty="0" smtClean="0">
                <a:solidFill>
                  <a:srgbClr val="FE81FF"/>
                </a:solidFill>
              </a:rPr>
              <a:t>Interpretation</a:t>
            </a:r>
            <a:r>
              <a:rPr lang="en-US" dirty="0" smtClean="0"/>
              <a:t> in magnetic-vortical </a:t>
            </a:r>
            <a:r>
              <a:rPr lang="en-US" dirty="0" smtClean="0">
                <a:solidFill>
                  <a:srgbClr val="FE81FF"/>
                </a:solidFill>
              </a:rPr>
              <a:t>model</a:t>
            </a:r>
            <a:r>
              <a:rPr lang="en-US" dirty="0" smtClean="0"/>
              <a:t>:</a:t>
            </a:r>
            <a:endParaRPr lang="en-US" dirty="0" smtClean="0"/>
          </a:p>
          <a:p>
            <a:pPr lvl="1">
              <a:spcBef>
                <a:spcPts val="480"/>
              </a:spcBef>
            </a:pPr>
            <a:r>
              <a:rPr lang="en-US" dirty="0" smtClean="0"/>
              <a:t>clear </a:t>
            </a:r>
            <a:r>
              <a:rPr lang="en-US" dirty="0" smtClean="0"/>
              <a:t>vortical component of right sign, magnitude for  √</a:t>
            </a:r>
            <a:r>
              <a:rPr lang="en-US" dirty="0" err="1" smtClean="0"/>
              <a:t>s</a:t>
            </a:r>
            <a:r>
              <a:rPr lang="en-US" baseline="-25000" dirty="0" err="1" smtClean="0"/>
              <a:t>NN</a:t>
            </a:r>
            <a:r>
              <a:rPr lang="en-US" dirty="0" smtClean="0"/>
              <a:t>&lt; 30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>
              <a:spcBef>
                <a:spcPts val="480"/>
              </a:spcBef>
            </a:pPr>
            <a:r>
              <a:rPr lang="en-US" dirty="0" smtClean="0"/>
              <a:t>magnetic component of right sign, magnitude </a:t>
            </a:r>
            <a:r>
              <a:rPr lang="en-US" i="1" dirty="0" smtClean="0"/>
              <a:t>hinted at</a:t>
            </a:r>
            <a:r>
              <a:rPr lang="en-US" dirty="0" smtClean="0"/>
              <a:t>, but consistent with zero at each </a:t>
            </a:r>
            <a:r>
              <a:rPr lang="en-US" dirty="0"/>
              <a:t>√</a:t>
            </a:r>
            <a:r>
              <a:rPr lang="en-US" dirty="0" err="1" smtClean="0"/>
              <a:t>s</a:t>
            </a:r>
            <a:r>
              <a:rPr lang="en-US" baseline="-25000" dirty="0" err="1" smtClean="0"/>
              <a:t>NN</a:t>
            </a:r>
            <a:endParaRPr lang="en-US" dirty="0" smtClean="0"/>
          </a:p>
          <a:p>
            <a:pPr>
              <a:spcBef>
                <a:spcPts val="2280"/>
              </a:spcBef>
            </a:pPr>
            <a:r>
              <a:rPr lang="en-US" sz="2400" dirty="0" smtClean="0">
                <a:solidFill>
                  <a:srgbClr val="FE81FF"/>
                </a:solidFill>
              </a:rPr>
              <a:t>BES-II: Statistics &amp; upgrades </a:t>
            </a:r>
            <a:r>
              <a:rPr lang="en-US" sz="2400" dirty="0" smtClean="0"/>
              <a:t>will allow characterization &amp; model discrimination</a:t>
            </a:r>
          </a:p>
          <a:p>
            <a:pPr lvl="1">
              <a:spcBef>
                <a:spcPts val="480"/>
              </a:spcBef>
            </a:pPr>
            <a:r>
              <a:rPr lang="en-US" dirty="0" smtClean="0"/>
              <a:t>but </a:t>
            </a:r>
            <a:r>
              <a:rPr lang="en-US" dirty="0" smtClean="0">
                <a:solidFill>
                  <a:srgbClr val="FE81FF"/>
                </a:solidFill>
              </a:rPr>
              <a:t>B-field for </a:t>
            </a:r>
            <a:r>
              <a:rPr lang="en-US" dirty="0">
                <a:solidFill>
                  <a:srgbClr val="FE81FF"/>
                </a:solidFill>
              </a:rPr>
              <a:t>√</a:t>
            </a:r>
            <a:r>
              <a:rPr lang="en-US" dirty="0" err="1" smtClean="0">
                <a:solidFill>
                  <a:srgbClr val="FE81FF"/>
                </a:solidFill>
              </a:rPr>
              <a:t>s</a:t>
            </a:r>
            <a:r>
              <a:rPr lang="en-US" baseline="-25000" dirty="0" err="1" smtClean="0">
                <a:solidFill>
                  <a:srgbClr val="FE81FF"/>
                </a:solidFill>
              </a:rPr>
              <a:t>NN</a:t>
            </a:r>
            <a:r>
              <a:rPr lang="en-US" dirty="0" smtClean="0">
                <a:solidFill>
                  <a:srgbClr val="FE81FF"/>
                </a:solidFill>
              </a:rPr>
              <a:t>&gt;~</a:t>
            </a:r>
            <a:r>
              <a:rPr lang="en-US" dirty="0" smtClean="0">
                <a:solidFill>
                  <a:srgbClr val="FE81FF"/>
                </a:solidFill>
              </a:rPr>
              <a:t> </a:t>
            </a:r>
            <a:r>
              <a:rPr lang="en-US" dirty="0">
                <a:solidFill>
                  <a:srgbClr val="FE81FF"/>
                </a:solidFill>
              </a:rPr>
              <a:t>2</a:t>
            </a:r>
            <a:r>
              <a:rPr lang="en-US" dirty="0" smtClean="0">
                <a:solidFill>
                  <a:srgbClr val="FE81FF"/>
                </a:solidFill>
              </a:rPr>
              <a:t>0 </a:t>
            </a:r>
            <a:r>
              <a:rPr lang="en-US" dirty="0" err="1" smtClean="0">
                <a:solidFill>
                  <a:srgbClr val="FE81FF"/>
                </a:solidFill>
              </a:rPr>
              <a:t>GeV</a:t>
            </a:r>
            <a:r>
              <a:rPr lang="en-US" dirty="0" smtClean="0">
                <a:solidFill>
                  <a:srgbClr val="FE81FF"/>
                </a:solidFill>
              </a:rPr>
              <a:t> required to calibrate/establish </a:t>
            </a:r>
            <a:r>
              <a:rPr lang="en-US" dirty="0" smtClean="0">
                <a:solidFill>
                  <a:srgbClr val="FE81FF"/>
                </a:solidFill>
              </a:rPr>
              <a:t>CME</a:t>
            </a:r>
            <a:endParaRPr lang="en-US" dirty="0">
              <a:solidFill>
                <a:srgbClr val="FE81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694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WithIphone720resolution_30seconds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26297" t="2659" r="2187" b="4470"/>
          <a:stretch/>
        </p:blipFill>
        <p:spPr>
          <a:xfrm>
            <a:off x="15119" y="13805"/>
            <a:ext cx="9128881" cy="666845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37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5055983"/>
            <a:ext cx="5131655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smtClean="0"/>
              <a:t>Thanks for your attention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36740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2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bg1">
              <a:lumMod val="65000"/>
            </a:schemeClr>
          </a:solidFill>
        </p:spPr>
        <p:txBody>
          <a:bodyPr>
            <a:noAutofit/>
          </a:bodyPr>
          <a:lstStyle/>
          <a:p>
            <a:r>
              <a:rPr lang="en-US" sz="9600" dirty="0" smtClean="0"/>
              <a:t>END</a:t>
            </a:r>
            <a:endParaRPr lang="en-US" sz="9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914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Splitting effect of finite </a:t>
            </a:r>
            <a:r>
              <a:rPr lang="en-US" dirty="0" err="1" smtClean="0"/>
              <a:t>μ</a:t>
            </a:r>
            <a:r>
              <a:rPr lang="en-US" baseline="-25000" dirty="0" err="1" smtClean="0"/>
              <a:t>B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seminar - Brookhaven National Lab - May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39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8869" y="975279"/>
            <a:ext cx="6467861" cy="4377239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6629129"/>
              </p:ext>
            </p:extLst>
          </p:nvPr>
        </p:nvGraphicFramePr>
        <p:xfrm>
          <a:off x="525535" y="2366867"/>
          <a:ext cx="547913" cy="1065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898" name="Equation" r:id="rId4" imgW="228600" imgH="444500" progId="Equation.DSMT4">
                  <p:embed/>
                </p:oleObj>
              </mc:Choice>
              <mc:Fallback>
                <p:oleObj name="Equation" r:id="rId4" imgW="228600" imgH="444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5535" y="2366867"/>
                        <a:ext cx="547913" cy="1065386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8274078"/>
              </p:ext>
            </p:extLst>
          </p:nvPr>
        </p:nvGraphicFramePr>
        <p:xfrm>
          <a:off x="2492492" y="1177299"/>
          <a:ext cx="879711" cy="699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899" name="Equation" r:id="rId6" imgW="495300" imgH="393700" progId="Equation.DSMT4">
                  <p:embed/>
                </p:oleObj>
              </mc:Choice>
              <mc:Fallback>
                <p:oleObj name="Equation" r:id="rId6" imgW="4953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492492" y="1177299"/>
                        <a:ext cx="879711" cy="6992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3888624"/>
              </p:ext>
            </p:extLst>
          </p:nvPr>
        </p:nvGraphicFramePr>
        <p:xfrm>
          <a:off x="2434100" y="2899560"/>
          <a:ext cx="788988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900" name="Equation" r:id="rId8" imgW="444500" imgH="393700" progId="Equation.DSMT4">
                  <p:embed/>
                </p:oleObj>
              </mc:Choice>
              <mc:Fallback>
                <p:oleObj name="Equation" r:id="rId8" imgW="4445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434100" y="2899560"/>
                        <a:ext cx="788988" cy="700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7764455"/>
              </p:ext>
            </p:extLst>
          </p:nvPr>
        </p:nvGraphicFramePr>
        <p:xfrm>
          <a:off x="3148088" y="3614247"/>
          <a:ext cx="835025" cy="70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901" name="Equation" r:id="rId10" imgW="469900" imgH="393700" progId="Equation.DSMT4">
                  <p:embed/>
                </p:oleObj>
              </mc:Choice>
              <mc:Fallback>
                <p:oleObj name="Equation" r:id="rId10" imgW="4699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148088" y="3614247"/>
                        <a:ext cx="835025" cy="700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3688411"/>
              </p:ext>
            </p:extLst>
          </p:nvPr>
        </p:nvGraphicFramePr>
        <p:xfrm>
          <a:off x="4767337" y="3284832"/>
          <a:ext cx="535456" cy="790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902" name="Equation" r:id="rId12" imgW="266700" imgH="393700" progId="Equation.DSMT4">
                  <p:embed/>
                </p:oleObj>
              </mc:Choice>
              <mc:Fallback>
                <p:oleObj name="Equation" r:id="rId12" imgW="2667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767337" y="3284832"/>
                        <a:ext cx="535456" cy="7904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Straight Arrow Connector 11"/>
          <p:cNvCxnSpPr>
            <a:cxnSpLocks noChangeAspect="1"/>
          </p:cNvCxnSpPr>
          <p:nvPr/>
        </p:nvCxnSpPr>
        <p:spPr>
          <a:xfrm>
            <a:off x="4978015" y="4089866"/>
            <a:ext cx="0" cy="3921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36167" y="5337918"/>
            <a:ext cx="2705338" cy="369332"/>
          </a:xfrm>
          <a:prstGeom prst="rect">
            <a:avLst/>
          </a:prstGeom>
          <a:solidFill>
            <a:srgbClr val="D9D9D9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Fang et al, arxiv:1604.0403</a:t>
            </a:r>
            <a:endParaRPr lang="en-US" dirty="0"/>
          </a:p>
        </p:txBody>
      </p:sp>
      <p:cxnSp>
        <p:nvCxnSpPr>
          <p:cNvPr id="15" name="Straight Arrow Connector 14"/>
          <p:cNvCxnSpPr>
            <a:cxnSpLocks noChangeAspect="1"/>
          </p:cNvCxnSpPr>
          <p:nvPr/>
        </p:nvCxnSpPr>
        <p:spPr>
          <a:xfrm rot="16200000">
            <a:off x="1292373" y="2674309"/>
            <a:ext cx="0" cy="39210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3667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1092253" y="1036847"/>
            <a:ext cx="2005677" cy="584776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Rigid-body-like vortex</a:t>
            </a:r>
          </a:p>
          <a:p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Rotational &amp; </a:t>
            </a:r>
            <a:r>
              <a:rPr lang="en-US" dirty="0" err="1" smtClean="0"/>
              <a:t>Irrotational</a:t>
            </a:r>
            <a:r>
              <a:rPr lang="en-US" dirty="0" smtClean="0"/>
              <a:t> Vortices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4</a:t>
            </a:fld>
            <a:endParaRPr lang="en-US"/>
          </a:p>
        </p:txBody>
      </p:sp>
      <p:pic>
        <p:nvPicPr>
          <p:cNvPr id="6" name="Vorticity_Figure_01_a-m.gif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9393" y="3699955"/>
            <a:ext cx="1984067" cy="1984067"/>
          </a:xfrm>
          <a:prstGeom prst="rect">
            <a:avLst/>
          </a:prstGeom>
        </p:spPr>
      </p:pic>
      <p:pic>
        <p:nvPicPr>
          <p:cNvPr id="8" name="Vorticity_Figure_02_a-m.gif">
            <a:hlinkClick r:id="" action="ppaction://media"/>
          </p:cNvPr>
          <p:cNvPicPr>
            <a:picLocks noChangeAspect="1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4843619" y="3699955"/>
            <a:ext cx="1972735" cy="197273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435804" y="6121388"/>
            <a:ext cx="5632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Notice the rotation, or lack thereof, in the fluid elements</a:t>
            </a: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8957614"/>
              </p:ext>
            </p:extLst>
          </p:nvPr>
        </p:nvGraphicFramePr>
        <p:xfrm>
          <a:off x="1749645" y="1346131"/>
          <a:ext cx="626533" cy="2325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66" name="Equation" r:id="rId13" imgW="342900" imgH="127000" progId="Equation.DSMT4">
                  <p:embed/>
                </p:oleObj>
              </mc:Choice>
              <mc:Fallback>
                <p:oleObj name="Equation" r:id="rId13" imgW="342900" imgH="127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749645" y="1346131"/>
                        <a:ext cx="626533" cy="23259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5476875" y="1043501"/>
            <a:ext cx="3161885" cy="584776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</a:rPr>
              <a:t>Irrotational</a:t>
            </a:r>
            <a:r>
              <a:rPr lang="en-US" sz="1600" dirty="0" smtClean="0">
                <a:solidFill>
                  <a:srgbClr val="FFFFFF"/>
                </a:solidFill>
              </a:rPr>
              <a:t> vortex – e.g. tub drain</a:t>
            </a:r>
          </a:p>
          <a:p>
            <a:pPr algn="ctr"/>
            <a:endParaRPr lang="en-US" sz="1600" dirty="0">
              <a:solidFill>
                <a:srgbClr val="FFFFFF"/>
              </a:solidFill>
            </a:endParaRP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6572525"/>
              </p:ext>
            </p:extLst>
          </p:nvPr>
        </p:nvGraphicFramePr>
        <p:xfrm>
          <a:off x="6409896" y="1314339"/>
          <a:ext cx="906463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67" name="Equation" r:id="rId15" imgW="495300" imgH="165100" progId="Equation.DSMT4">
                  <p:embed/>
                </p:oleObj>
              </mc:Choice>
              <mc:Fallback>
                <p:oleObj name="Equation" r:id="rId15" imgW="4953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409896" y="1314339"/>
                        <a:ext cx="906463" cy="3016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" name="Vorticity_Figure_01_a-m.gif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 flipH="1" flipV="1">
            <a:off x="15119" y="1744156"/>
            <a:ext cx="1984067" cy="1984067"/>
          </a:xfrm>
          <a:prstGeom prst="rect">
            <a:avLst/>
          </a:prstGeom>
        </p:spPr>
      </p:pic>
      <p:pic>
        <p:nvPicPr>
          <p:cNvPr id="35" name="Vorticity_Figure_02_a-m.gif">
            <a:hlinkClick r:id="" action="ppaction://media"/>
          </p:cNvPr>
          <p:cNvPicPr>
            <a:picLocks noChangeAspect="1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12"/>
          <a:stretch>
            <a:fillRect/>
          </a:stretch>
        </p:blipFill>
        <p:spPr>
          <a:xfrm flipH="1" flipV="1">
            <a:off x="4847812" y="1761090"/>
            <a:ext cx="1972735" cy="1972735"/>
          </a:xfrm>
          <a:prstGeom prst="rect">
            <a:avLst/>
          </a:prstGeom>
        </p:spPr>
      </p:pic>
      <p:pic>
        <p:nvPicPr>
          <p:cNvPr id="10" name="Rotational_vortex.gif">
            <a:hlinkClick r:id="" action="ppaction://media"/>
          </p:cNvPr>
          <p:cNvPicPr>
            <a:picLocks noChangeAspect="1"/>
          </p:cNvPicPr>
          <p:nvPr>
            <a:vide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 rotWithShape="1">
          <a:blip r:embed="rId17"/>
          <a:srcRect l="8068" r="9078"/>
          <a:stretch/>
        </p:blipFill>
        <p:spPr>
          <a:xfrm>
            <a:off x="2095092" y="3770566"/>
            <a:ext cx="2260600" cy="2046312"/>
          </a:xfrm>
          <a:prstGeom prst="roundRect">
            <a:avLst/>
          </a:prstGeom>
        </p:spPr>
      </p:pic>
      <p:pic>
        <p:nvPicPr>
          <p:cNvPr id="11" name="Irrotational_vortex.gif">
            <a:hlinkClick r:id="" action="ppaction://media"/>
          </p:cNvPr>
          <p:cNvPicPr>
            <a:picLocks noChangeAspect="1"/>
          </p:cNvPicPr>
          <p:nvPr>
            <a:videoFile r:link="rId9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 rotWithShape="1">
          <a:blip r:embed="rId18"/>
          <a:srcRect l="8726" r="9844"/>
          <a:stretch/>
        </p:blipFill>
        <p:spPr>
          <a:xfrm>
            <a:off x="6878765" y="3810561"/>
            <a:ext cx="2218267" cy="2043100"/>
          </a:xfrm>
          <a:prstGeom prst="round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9"/>
          <a:srcRect l="7667" t="7333" r="7000" b="6000"/>
          <a:stretch/>
        </p:blipFill>
        <p:spPr>
          <a:xfrm>
            <a:off x="2286972" y="1750266"/>
            <a:ext cx="1853097" cy="1882052"/>
          </a:xfrm>
          <a:prstGeom prst="round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0"/>
          <a:srcRect l="14000" t="13667" r="11999" b="14667"/>
          <a:stretch/>
        </p:blipFill>
        <p:spPr>
          <a:xfrm>
            <a:off x="7092828" y="1966012"/>
            <a:ext cx="1720557" cy="1666306"/>
          </a:xfrm>
          <a:prstGeom prst="round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3928533" y="5853661"/>
            <a:ext cx="279400" cy="267727"/>
          </a:xfrm>
          <a:prstGeom prst="straightConnector1">
            <a:avLst/>
          </a:prstGeom>
          <a:ln w="38100" cmpd="sng"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731685" y="5825345"/>
            <a:ext cx="310341" cy="267728"/>
          </a:xfrm>
          <a:prstGeom prst="straightConnector1">
            <a:avLst/>
          </a:prstGeom>
          <a:ln w="38100" cmpd="sng"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393" y="5954390"/>
            <a:ext cx="203964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This one is like the moon,</a:t>
            </a:r>
          </a:p>
          <a:p>
            <a:r>
              <a:rPr lang="en-US" sz="1400" dirty="0" smtClean="0">
                <a:solidFill>
                  <a:srgbClr val="FFFF00"/>
                </a:solidFill>
              </a:rPr>
              <a:t>always facing the same</a:t>
            </a:r>
          </a:p>
          <a:p>
            <a:r>
              <a:rPr lang="en-US" sz="1400" dirty="0" smtClean="0">
                <a:solidFill>
                  <a:srgbClr val="FFFF00"/>
                </a:solidFill>
              </a:rPr>
              <a:t>side</a:t>
            </a:r>
            <a:r>
              <a:rPr lang="en-US" sz="1400" dirty="0">
                <a:solidFill>
                  <a:srgbClr val="FFFF00"/>
                </a:solidFill>
              </a:rPr>
              <a:t> </a:t>
            </a:r>
            <a:r>
              <a:rPr lang="en-US" sz="1400" dirty="0" smtClean="0">
                <a:solidFill>
                  <a:srgbClr val="FFFF00"/>
                </a:solidFill>
              </a:rPr>
              <a:t>toward Earth</a:t>
            </a:r>
            <a:endParaRPr lang="en-US" sz="1400" dirty="0">
              <a:solidFill>
                <a:srgbClr val="FFFF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1844015" y="5816878"/>
            <a:ext cx="310341" cy="267728"/>
          </a:xfrm>
          <a:prstGeom prst="straightConnector1">
            <a:avLst/>
          </a:prstGeom>
          <a:ln w="28575" cmpd="sng">
            <a:solidFill>
              <a:srgbClr val="FFFF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4469524"/>
              </p:ext>
            </p:extLst>
          </p:nvPr>
        </p:nvGraphicFramePr>
        <p:xfrm>
          <a:off x="3624723" y="927365"/>
          <a:ext cx="1463675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68" name="Equation" r:id="rId21" imgW="635000" imgH="215900" progId="Equation.DSMT4">
                  <p:embed/>
                </p:oleObj>
              </mc:Choice>
              <mc:Fallback>
                <p:oleObj name="Equation" r:id="rId21" imgW="635000" imgH="215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3624723" y="927365"/>
                        <a:ext cx="1463675" cy="49847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2772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000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0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8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8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23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8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3" dur="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8" dur="1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video>
              <p:cMediaNode vol="80000">
                <p:cTn id="39" repeatCount="indefinite" fill="hold" display="0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  <p:video>
              <p:cMediaNode vol="80000">
                <p:cTn id="40" repeatCount="indefinite" fill="hold" display="0">
                  <p:stCondLst>
                    <p:cond delay="indefinite"/>
                  </p:stCondLst>
                </p:cTn>
                <p:tgtEl>
                  <p:spTgt spid="35"/>
                </p:tgtEl>
              </p:cMediaNode>
            </p:video>
            <p:video>
              <p:cMediaNode vol="80000">
                <p:cTn id="41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47" repeatCount="indefinite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Accounting for (polarized) feed-down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40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7763" y="638120"/>
            <a:ext cx="5271549" cy="30123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7763" y="3717184"/>
            <a:ext cx="5237776" cy="3053064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428046" y="3301077"/>
            <a:ext cx="867641" cy="349357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6605247" y="6435486"/>
            <a:ext cx="670942" cy="349357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120" y="1181459"/>
            <a:ext cx="3872644" cy="1477328"/>
          </a:xfrm>
          <a:prstGeom prst="rect">
            <a:avLst/>
          </a:prstGeom>
          <a:solidFill>
            <a:schemeClr val="tx1">
              <a:alpha val="59000"/>
            </a:schemeClr>
          </a:solidFill>
        </p:spPr>
        <p:txBody>
          <a:bodyPr wrap="square" rtlCol="0">
            <a:spAutoFit/>
          </a:bodyPr>
          <a:lstStyle/>
          <a:p>
            <a:pPr marL="222250" indent="-222250">
              <a:buFont typeface="Arial"/>
              <a:buChar char="•"/>
            </a:pPr>
            <a:r>
              <a:rPr lang="en-US" dirty="0" err="1" smtClean="0">
                <a:solidFill>
                  <a:srgbClr val="FFFFFF"/>
                </a:solidFill>
              </a:rPr>
              <a:t>Midrapidity</a:t>
            </a:r>
            <a:r>
              <a:rPr lang="en-US" dirty="0" smtClean="0">
                <a:solidFill>
                  <a:srgbClr val="FFFFFF"/>
                </a:solidFill>
              </a:rPr>
              <a:t> contributions, including STAR efficiency &amp; cuts</a:t>
            </a:r>
          </a:p>
          <a:p>
            <a:pPr marL="222250" indent="-222250">
              <a:buFont typeface="Arial"/>
              <a:buChar char="•"/>
            </a:pPr>
            <a:endParaRPr lang="en-US" dirty="0" smtClean="0">
              <a:solidFill>
                <a:srgbClr val="FFFFFF"/>
              </a:solidFill>
            </a:endParaRPr>
          </a:p>
          <a:p>
            <a:pPr marL="222250" indent="-222250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Feed-down contribution depends on </a:t>
            </a:r>
            <a:r>
              <a:rPr lang="en-US" dirty="0" smtClean="0">
                <a:solidFill>
                  <a:srgbClr val="FFFFFF"/>
                </a:solidFill>
              </a:rPr>
              <a:t>energy, model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201826" y="2008480"/>
            <a:ext cx="546351" cy="354438"/>
          </a:xfrm>
          <a:prstGeom prst="ellipse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201826" y="5084991"/>
            <a:ext cx="546351" cy="354438"/>
          </a:xfrm>
          <a:prstGeom prst="ellipse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8413624" y="1594970"/>
            <a:ext cx="546351" cy="354438"/>
          </a:xfrm>
          <a:prstGeom prst="ellipse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8413624" y="4612407"/>
            <a:ext cx="546351" cy="354438"/>
          </a:xfrm>
          <a:prstGeom prst="ellipse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539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2280541" y="16935"/>
            <a:ext cx="2005677" cy="584776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Rigid-body-like vortex</a:t>
            </a:r>
          </a:p>
          <a:p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41</a:t>
            </a:fld>
            <a:endParaRPr lang="en-US"/>
          </a:p>
        </p:txBody>
      </p:sp>
      <p:pic>
        <p:nvPicPr>
          <p:cNvPr id="6" name="Vorticity_Figure_01_a-m.gif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283621" y="753549"/>
            <a:ext cx="1984067" cy="1984067"/>
          </a:xfrm>
          <a:prstGeom prst="rect">
            <a:avLst/>
          </a:prstGeom>
        </p:spPr>
      </p:pic>
      <p:pic>
        <p:nvPicPr>
          <p:cNvPr id="8" name="Vorticity_Figure_02_a-m.gif">
            <a:hlinkClick r:id="" action="ppaction://media"/>
          </p:cNvPr>
          <p:cNvPicPr>
            <a:picLocks noChangeAspect="1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6959626" y="773355"/>
            <a:ext cx="1972735" cy="1972735"/>
          </a:xfrm>
          <a:prstGeom prst="rect">
            <a:avLst/>
          </a:prstGeom>
        </p:spPr>
      </p:pic>
      <p:pic>
        <p:nvPicPr>
          <p:cNvPr id="9" name="Vorticity_Figure_03_a-m.gif">
            <a:hlinkClick r:id="" action="ppaction://media"/>
          </p:cNvPr>
          <p:cNvPicPr>
            <a:picLocks noChangeAspect="1"/>
          </p:cNvPicPr>
          <p:nvPr>
            <a:vide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633365" y="756416"/>
            <a:ext cx="1972733" cy="197273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2"/>
          <a:srcRect l="14000" t="14334" b="17333"/>
          <a:stretch/>
        </p:blipFill>
        <p:spPr>
          <a:xfrm>
            <a:off x="4628404" y="2802837"/>
            <a:ext cx="1999566" cy="1588803"/>
          </a:xfrm>
          <a:prstGeom prst="round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3"/>
          <a:srcRect l="7667" t="7333" r="7000" b="6000"/>
          <a:stretch/>
        </p:blipFill>
        <p:spPr>
          <a:xfrm>
            <a:off x="2308539" y="4433243"/>
            <a:ext cx="1853097" cy="1882052"/>
          </a:xfrm>
          <a:prstGeom prst="round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4"/>
          <a:srcRect l="3001" t="13840" b="14493"/>
          <a:stretch/>
        </p:blipFill>
        <p:spPr>
          <a:xfrm>
            <a:off x="4518333" y="4538922"/>
            <a:ext cx="2255326" cy="1666306"/>
          </a:xfrm>
          <a:prstGeom prst="round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5"/>
          <a:srcRect l="14000" t="13667" r="11999" b="14667"/>
          <a:stretch/>
        </p:blipFill>
        <p:spPr>
          <a:xfrm>
            <a:off x="7182129" y="4538922"/>
            <a:ext cx="1720557" cy="1666306"/>
          </a:xfrm>
          <a:prstGeom prst="round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6"/>
          <a:srcRect l="13667" t="17667" b="17000"/>
          <a:stretch/>
        </p:blipFill>
        <p:spPr>
          <a:xfrm>
            <a:off x="2218482" y="2818139"/>
            <a:ext cx="2023322" cy="1531166"/>
          </a:xfrm>
          <a:prstGeom prst="round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7"/>
          <a:srcRect l="16390" t="16333" b="19666"/>
          <a:stretch/>
        </p:blipFill>
        <p:spPr>
          <a:xfrm>
            <a:off x="6952342" y="2802837"/>
            <a:ext cx="2075625" cy="1588803"/>
          </a:xfrm>
          <a:prstGeom prst="round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36564" y="1451791"/>
            <a:ext cx="10477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Flow field: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-10578" y="3168198"/>
            <a:ext cx="225494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Absolute velocities</a:t>
            </a:r>
          </a:p>
          <a:p>
            <a:r>
              <a:rPr lang="en-US" sz="1600" dirty="0" smtClean="0">
                <a:solidFill>
                  <a:srgbClr val="FFFFFF"/>
                </a:solidFill>
              </a:rPr>
              <a:t>around highlighted point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-53396" y="4778430"/>
            <a:ext cx="22549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Relative velocities</a:t>
            </a:r>
          </a:p>
          <a:p>
            <a:r>
              <a:rPr lang="en-US" sz="1600" dirty="0" smtClean="0">
                <a:solidFill>
                  <a:srgbClr val="FFFFFF"/>
                </a:solidFill>
              </a:rPr>
              <a:t>around highlighted point</a:t>
            </a:r>
          </a:p>
          <a:p>
            <a:r>
              <a:rPr lang="en-US" sz="1600" dirty="0" smtClean="0">
                <a:solidFill>
                  <a:srgbClr val="FFFFFF"/>
                </a:solidFill>
              </a:rPr>
              <a:t>(i.e. in fluid rest frame)</a:t>
            </a:r>
            <a:endParaRPr lang="en-US" sz="1600" dirty="0">
              <a:solidFill>
                <a:srgbClr val="FFFFFF"/>
              </a:solidFill>
            </a:endParaRP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3094260"/>
              </p:ext>
            </p:extLst>
          </p:nvPr>
        </p:nvGraphicFramePr>
        <p:xfrm>
          <a:off x="2264942" y="384709"/>
          <a:ext cx="2010730" cy="34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698" name="Equation" r:id="rId18" imgW="1485900" imgH="254000" progId="Equation.DSMT4">
                  <p:embed/>
                </p:oleObj>
              </mc:Choice>
              <mc:Fallback>
                <p:oleObj name="Equation" r:id="rId18" imgW="14859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264942" y="384709"/>
                        <a:ext cx="2010730" cy="34631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959626" y="25364"/>
            <a:ext cx="1972735" cy="584776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</a:rPr>
              <a:t>Irrotational</a:t>
            </a:r>
            <a:r>
              <a:rPr lang="en-US" sz="1600" dirty="0" smtClean="0">
                <a:solidFill>
                  <a:srgbClr val="FFFFFF"/>
                </a:solidFill>
              </a:rPr>
              <a:t> vortex</a:t>
            </a:r>
          </a:p>
          <a:p>
            <a:pPr algn="ctr"/>
            <a:endParaRPr lang="en-US" sz="1600" dirty="0">
              <a:solidFill>
                <a:srgbClr val="FFFFFF"/>
              </a:solidFill>
            </a:endParaRP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2301885"/>
              </p:ext>
            </p:extLst>
          </p:nvPr>
        </p:nvGraphicFramePr>
        <p:xfrm>
          <a:off x="7477125" y="427043"/>
          <a:ext cx="906463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699" name="Equation" r:id="rId20" imgW="495300" imgH="165100" progId="Equation.DSMT4">
                  <p:embed/>
                </p:oleObj>
              </mc:Choice>
              <mc:Fallback>
                <p:oleObj name="Equation" r:id="rId20" imgW="4953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7477125" y="427043"/>
                        <a:ext cx="906463" cy="3016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4633364" y="7650"/>
            <a:ext cx="1972733" cy="584776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FFFF"/>
                </a:solidFill>
              </a:rPr>
              <a:t>Parallel flow</a:t>
            </a:r>
          </a:p>
          <a:p>
            <a:pPr algn="ctr"/>
            <a:r>
              <a:rPr lang="en-US" sz="1600" dirty="0" smtClean="0">
                <a:solidFill>
                  <a:srgbClr val="FFFFFF"/>
                </a:solidFill>
              </a:rPr>
              <a:t>with shear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5119" y="741395"/>
            <a:ext cx="1542309" cy="46166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Figures by Jorge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Stolfi</a:t>
            </a:r>
            <a:endParaRPr lang="en-US" sz="120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posted on Wikipedia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213434"/>
              </p:ext>
            </p:extLst>
          </p:nvPr>
        </p:nvGraphicFramePr>
        <p:xfrm>
          <a:off x="2257030" y="6281286"/>
          <a:ext cx="2048573" cy="497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700" name="Equation" r:id="rId22" imgW="889000" imgH="215900" progId="Equation.DSMT4">
                  <p:embed/>
                </p:oleObj>
              </mc:Choice>
              <mc:Fallback>
                <p:oleObj name="Equation" r:id="rId22" imgW="889000" imgH="215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2257030" y="6281286"/>
                        <a:ext cx="2048573" cy="497417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2395611"/>
              </p:ext>
            </p:extLst>
          </p:nvPr>
        </p:nvGraphicFramePr>
        <p:xfrm>
          <a:off x="4683331" y="6283397"/>
          <a:ext cx="1991850" cy="497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701" name="Equation" r:id="rId24" imgW="863600" imgH="215900" progId="Equation.DSMT4">
                  <p:embed/>
                </p:oleObj>
              </mc:Choice>
              <mc:Fallback>
                <p:oleObj name="Equation" r:id="rId24" imgW="863600" imgH="215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4683331" y="6283397"/>
                        <a:ext cx="1991850" cy="497417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0496415"/>
              </p:ext>
            </p:extLst>
          </p:nvPr>
        </p:nvGraphicFramePr>
        <p:xfrm>
          <a:off x="7082631" y="6276448"/>
          <a:ext cx="1991850" cy="497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702" name="Equation" r:id="rId26" imgW="863600" imgH="215900" progId="Equation.DSMT4">
                  <p:embed/>
                </p:oleObj>
              </mc:Choice>
              <mc:Fallback>
                <p:oleObj name="Equation" r:id="rId26" imgW="863600" imgH="215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7082631" y="6276448"/>
                        <a:ext cx="1991850" cy="497417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254000" y="6333660"/>
            <a:ext cx="1040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Vorticity</a:t>
            </a:r>
            <a:r>
              <a:rPr lang="en-US" dirty="0" smtClean="0">
                <a:solidFill>
                  <a:srgbClr val="FFFFFF"/>
                </a:solidFill>
              </a:rPr>
              <a:t>: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119" y="27248"/>
            <a:ext cx="2113028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Vorticity</a:t>
            </a:r>
            <a:r>
              <a:rPr lang="en-US" sz="2000" dirty="0" smtClean="0"/>
              <a:t> examples</a:t>
            </a:r>
            <a:endParaRPr lang="en-US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324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7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23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8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9" y="47868"/>
            <a:ext cx="8671681" cy="723164"/>
          </a:xfrm>
        </p:spPr>
        <p:txBody>
          <a:bodyPr>
            <a:normAutofit/>
          </a:bodyPr>
          <a:lstStyle/>
          <a:p>
            <a:pPr algn="l"/>
            <a:r>
              <a:rPr lang="en-US" sz="2800" dirty="0"/>
              <a:t>U</a:t>
            </a:r>
            <a:r>
              <a:rPr lang="en-US" sz="2800" dirty="0" smtClean="0"/>
              <a:t>nique, quantitative measure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062" y="1190841"/>
            <a:ext cx="8229600" cy="5484105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Thermal </a:t>
            </a:r>
            <a:r>
              <a:rPr lang="en-US" dirty="0" err="1" smtClean="0">
                <a:solidFill>
                  <a:srgbClr val="FFFF00"/>
                </a:solidFill>
              </a:rPr>
              <a:t>vorticity</a:t>
            </a:r>
            <a:r>
              <a:rPr lang="en-US" dirty="0" smtClean="0">
                <a:solidFill>
                  <a:srgbClr val="FFFF00"/>
                </a:solidFill>
              </a:rPr>
              <a:t>: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42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943620"/>
              </p:ext>
            </p:extLst>
          </p:nvPr>
        </p:nvGraphicFramePr>
        <p:xfrm>
          <a:off x="666525" y="1748592"/>
          <a:ext cx="2449513" cy="111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200" name="Equation" r:id="rId3" imgW="1422400" imgH="647700" progId="Equation.DSMT4">
                  <p:embed/>
                </p:oleObj>
              </mc:Choice>
              <mc:Fallback>
                <p:oleObj name="Equation" r:id="rId3" imgW="1422400" imgH="647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6525" y="1748592"/>
                        <a:ext cx="2449513" cy="1117600"/>
                      </a:xfrm>
                      <a:prstGeom prst="rect">
                        <a:avLst/>
                      </a:prstGeom>
                      <a:ln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54216" y="2976680"/>
            <a:ext cx="1813317" cy="338554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E81FF"/>
                </a:solidFill>
              </a:rPr>
              <a:t>*</a:t>
            </a:r>
            <a:r>
              <a:rPr lang="en-US" sz="1600" dirty="0" smtClean="0">
                <a:solidFill>
                  <a:schemeClr val="bg1"/>
                </a:solidFill>
              </a:rPr>
              <a:t> Using T=200 MeV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594167" y="47868"/>
            <a:ext cx="4535878" cy="3399559"/>
            <a:chOff x="4599168" y="868731"/>
            <a:chExt cx="4535878" cy="3399559"/>
          </a:xfrm>
        </p:grpSpPr>
        <p:pic>
          <p:nvPicPr>
            <p:cNvPr id="9" name="Picture 8" descr="Figure2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11"/>
            <a:stretch/>
          </p:blipFill>
          <p:spPr>
            <a:xfrm>
              <a:off x="4604169" y="868731"/>
              <a:ext cx="4530877" cy="2843766"/>
            </a:xfrm>
            <a:prstGeom prst="roundRect">
              <a:avLst>
                <a:gd name="adj" fmla="val 0"/>
              </a:avLst>
            </a:prstGeom>
          </p:spPr>
        </p:pic>
        <p:pic>
          <p:nvPicPr>
            <p:cNvPr id="15" name="Picture 14" descr="Figure2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783"/>
            <a:stretch/>
          </p:blipFill>
          <p:spPr>
            <a:xfrm>
              <a:off x="4599168" y="3687055"/>
              <a:ext cx="4530877" cy="581235"/>
            </a:xfrm>
            <a:prstGeom prst="roundRect">
              <a:avLst>
                <a:gd name="adj" fmla="val 5915"/>
              </a:avLst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7076063" y="319990"/>
            <a:ext cx="1610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STAR Preliminary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8394757"/>
              </p:ext>
            </p:extLst>
          </p:nvPr>
        </p:nvGraphicFramePr>
        <p:xfrm>
          <a:off x="98396" y="2999460"/>
          <a:ext cx="4403131" cy="603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201" name="Equation" r:id="rId6" imgW="2870200" imgH="393700" progId="Equation.DSMT4">
                  <p:embed/>
                </p:oleObj>
              </mc:Choice>
              <mc:Fallback>
                <p:oleObj name="Equation" r:id="rId6" imgW="28702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8396" y="2999460"/>
                        <a:ext cx="4403131" cy="60363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69100"/>
              </p:ext>
            </p:extLst>
          </p:nvPr>
        </p:nvGraphicFramePr>
        <p:xfrm>
          <a:off x="4557348" y="3520440"/>
          <a:ext cx="458665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2779"/>
                <a:gridCol w="990803"/>
                <a:gridCol w="865209"/>
                <a:gridCol w="174786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0" baseline="0" dirty="0" smtClean="0"/>
                        <a:t>√s (</a:t>
                      </a:r>
                      <a:r>
                        <a:rPr lang="en-US" sz="1600" b="0" baseline="0" dirty="0" err="1" smtClean="0"/>
                        <a:t>GeV</a:t>
                      </a:r>
                      <a:r>
                        <a:rPr lang="en-US" sz="1600" b="0" baseline="0" dirty="0" smtClean="0"/>
                        <a:t>)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err="1" smtClean="0">
                          <a:latin typeface="Times New Roman"/>
                          <a:cs typeface="Times New Roman"/>
                        </a:rPr>
                        <a:t>μ</a:t>
                      </a:r>
                      <a:r>
                        <a:rPr lang="en-US" sz="1600" b="0" baseline="-25000" dirty="0" err="1" smtClean="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lang="en-US" sz="1600" b="0" baseline="-2500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1600" b="0" dirty="0" smtClean="0">
                          <a:latin typeface="Times New Roman"/>
                          <a:cs typeface="Times New Roman"/>
                        </a:rPr>
                        <a:t>(MeV)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err="1" smtClean="0"/>
                        <a:t>ω</a:t>
                      </a:r>
                      <a:r>
                        <a:rPr lang="en-US" sz="1600" b="0" dirty="0" smtClean="0"/>
                        <a:t> (fm</a:t>
                      </a:r>
                      <a:r>
                        <a:rPr lang="en-US" sz="1600" b="0" baseline="30000" dirty="0" smtClean="0"/>
                        <a:t>-1</a:t>
                      </a:r>
                      <a:r>
                        <a:rPr lang="en-US" sz="1600" b="0" dirty="0" smtClean="0"/>
                        <a:t>)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err="1" smtClean="0">
                          <a:latin typeface="Times New Roman"/>
                          <a:cs typeface="Times New Roman"/>
                        </a:rPr>
                        <a:t>μ</a:t>
                      </a:r>
                      <a:r>
                        <a:rPr lang="en-US" sz="1600" b="0" baseline="-25000" dirty="0" err="1" smtClean="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lang="en-US" sz="1600" b="0" dirty="0" err="1" smtClean="0"/>
                        <a:t>ω</a:t>
                      </a:r>
                      <a:r>
                        <a:rPr lang="en-US" sz="1600" b="0" dirty="0" smtClean="0"/>
                        <a:t> </a:t>
                      </a:r>
                      <a:r>
                        <a:rPr lang="en-US" sz="1600" b="0" baseline="0" dirty="0" smtClean="0"/>
                        <a:t> </a:t>
                      </a:r>
                      <a:r>
                        <a:rPr lang="en-US" sz="1600" b="0" dirty="0" smtClean="0"/>
                        <a:t>(MeV/</a:t>
                      </a:r>
                      <a:r>
                        <a:rPr lang="en-US" sz="1600" b="0" dirty="0" err="1" smtClean="0"/>
                        <a:t>fm</a:t>
                      </a:r>
                      <a:r>
                        <a:rPr lang="en-US" sz="1600" b="0" dirty="0" smtClean="0"/>
                        <a:t>)</a:t>
                      </a:r>
                      <a:endParaRPr lang="en-US" sz="16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7.7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0.16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68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0.07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21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260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0.05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19.6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0.04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0.04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0.03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62.4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0.04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5" name="Picture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938" y="3782280"/>
            <a:ext cx="4255845" cy="3053422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98396" y="6550223"/>
            <a:ext cx="881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Liwen</a:t>
            </a:r>
            <a:r>
              <a:rPr lang="en-US" sz="1200" dirty="0" smtClean="0"/>
              <a:t> Wen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358713" y="3179022"/>
            <a:ext cx="2897961" cy="369332"/>
          </a:xfrm>
          <a:prstGeom prst="rect">
            <a:avLst/>
          </a:prstGeom>
          <a:solidFill>
            <a:srgbClr val="FE81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For illustrative purposes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71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 to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3393"/>
            <a:ext cx="8229600" cy="5324231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Fluid </a:t>
            </a:r>
            <a:r>
              <a:rPr lang="en-US" b="1" dirty="0" err="1" smtClean="0">
                <a:solidFill>
                  <a:srgbClr val="FFFF00"/>
                </a:solidFill>
              </a:rPr>
              <a:t>vorticity</a:t>
            </a:r>
            <a:r>
              <a:rPr lang="en-US" b="1" dirty="0" smtClean="0">
                <a:solidFill>
                  <a:srgbClr val="FFFF00"/>
                </a:solidFill>
              </a:rPr>
              <a:t> may generate global polarization </a:t>
            </a:r>
            <a:r>
              <a:rPr lang="en-US" dirty="0" smtClean="0"/>
              <a:t>(alignment of spin with collision system angular momentum) of emitted particles</a:t>
            </a:r>
          </a:p>
          <a:p>
            <a:pPr lvl="1"/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</a:rPr>
              <a:t>Betz, </a:t>
            </a:r>
            <a:r>
              <a:rPr lang="en-US" sz="1800" dirty="0" err="1" smtClean="0">
                <a:solidFill>
                  <a:schemeClr val="bg1">
                    <a:lumMod val="85000"/>
                  </a:schemeClr>
                </a:solidFill>
              </a:rPr>
              <a:t>Gyulassy</a:t>
            </a: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</a:rPr>
              <a:t>, </a:t>
            </a:r>
            <a:r>
              <a:rPr lang="en-US" sz="1800" dirty="0" err="1" smtClean="0">
                <a:solidFill>
                  <a:schemeClr val="bg1">
                    <a:lumMod val="85000"/>
                  </a:schemeClr>
                </a:solidFill>
              </a:rPr>
              <a:t>Torrieri</a:t>
            </a: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</a:rPr>
              <a:t> PRC76 044901 (2007)</a:t>
            </a:r>
          </a:p>
          <a:p>
            <a:pPr lvl="1"/>
            <a:r>
              <a:rPr lang="en-US" sz="1800" dirty="0" err="1" smtClean="0">
                <a:solidFill>
                  <a:schemeClr val="bg1">
                    <a:lumMod val="85000"/>
                  </a:schemeClr>
                </a:solidFill>
              </a:rPr>
              <a:t>Becattini</a:t>
            </a: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</a:rPr>
              <a:t> et al., PRC88 034905 (2013)</a:t>
            </a:r>
          </a:p>
          <a:p>
            <a:pPr lvl="1"/>
            <a:r>
              <a:rPr lang="en-US" sz="1800" dirty="0" err="1">
                <a:solidFill>
                  <a:schemeClr val="bg1">
                    <a:lumMod val="85000"/>
                  </a:schemeClr>
                </a:solidFill>
              </a:rPr>
              <a:t>Becattini</a:t>
            </a: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 et </a:t>
            </a: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</a:rPr>
              <a:t>al., </a:t>
            </a:r>
            <a:r>
              <a:rPr lang="en-US" sz="1800" dirty="0" err="1" smtClean="0">
                <a:solidFill>
                  <a:schemeClr val="bg1">
                    <a:lumMod val="85000"/>
                  </a:schemeClr>
                </a:solidFill>
              </a:rPr>
              <a:t>JPhys</a:t>
            </a: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</a:rPr>
              <a:t> 509 012055-5 (2014) (SQM2013)</a:t>
            </a:r>
          </a:p>
          <a:p>
            <a:pPr lvl="1"/>
            <a:r>
              <a:rPr lang="en-US" sz="1800" dirty="0" err="1" smtClean="0">
                <a:solidFill>
                  <a:schemeClr val="bg1">
                    <a:lumMod val="85000"/>
                  </a:schemeClr>
                </a:solidFill>
              </a:rPr>
              <a:t>Csernai</a:t>
            </a: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</a:rPr>
              <a:t> et al., </a:t>
            </a:r>
            <a:r>
              <a:rPr lang="en-US" sz="1800" dirty="0" err="1" smtClean="0">
                <a:solidFill>
                  <a:schemeClr val="bg1">
                    <a:lumMod val="85000"/>
                  </a:schemeClr>
                </a:solidFill>
              </a:rPr>
              <a:t>JPhys</a:t>
            </a: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</a:rPr>
              <a:t> 012054-5 (2014) </a:t>
            </a: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(SQM2013</a:t>
            </a: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</a:rPr>
              <a:t>)</a:t>
            </a:r>
          </a:p>
          <a:p>
            <a:pPr lvl="1"/>
            <a:r>
              <a:rPr lang="en-US" sz="1800" dirty="0" err="1" smtClean="0">
                <a:solidFill>
                  <a:schemeClr val="bg1">
                    <a:lumMod val="85000"/>
                  </a:schemeClr>
                </a:solidFill>
              </a:rPr>
              <a:t>Grossi</a:t>
            </a: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bg1">
                    <a:lumMod val="85000"/>
                  </a:schemeClr>
                </a:solidFill>
              </a:rPr>
              <a:t>JPhys</a:t>
            </a: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 527 </a:t>
            </a: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</a:rPr>
              <a:t>012015-5 </a:t>
            </a: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(2014</a:t>
            </a: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</a:rPr>
              <a:t>) (XIV Conf. Th. Physics)</a:t>
            </a:r>
            <a:endParaRPr lang="en-US" sz="1800" dirty="0">
              <a:solidFill>
                <a:schemeClr val="bg1">
                  <a:lumMod val="85000"/>
                </a:schemeClr>
              </a:solidFill>
            </a:endParaRPr>
          </a:p>
          <a:p>
            <a:pPr lvl="1"/>
            <a:r>
              <a:rPr lang="en-US" sz="1800" dirty="0" err="1" smtClean="0">
                <a:solidFill>
                  <a:schemeClr val="bg1">
                    <a:lumMod val="85000"/>
                  </a:schemeClr>
                </a:solidFill>
              </a:rPr>
              <a:t>Becattini</a:t>
            </a: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</a:rPr>
              <a:t> et al. arxiv:1501.04468</a:t>
            </a:r>
          </a:p>
          <a:p>
            <a:pPr marL="350837" lvl="1" indent="0">
              <a:buNone/>
            </a:pPr>
            <a:endParaRPr lang="en-US" dirty="0"/>
          </a:p>
          <a:p>
            <a:r>
              <a:rPr lang="en-US" dirty="0"/>
              <a:t>Collective </a:t>
            </a:r>
            <a:r>
              <a:rPr lang="en-US" dirty="0" err="1"/>
              <a:t>vorticity</a:t>
            </a:r>
            <a:r>
              <a:rPr lang="en-US" dirty="0"/>
              <a:t> in </a:t>
            </a:r>
            <a:r>
              <a:rPr lang="en-US" b="1" dirty="0">
                <a:solidFill>
                  <a:srgbClr val="FFFF00"/>
                </a:solidFill>
              </a:rPr>
              <a:t>microscopic transport </a:t>
            </a:r>
            <a:r>
              <a:rPr lang="en-US" dirty="0"/>
              <a:t>(AMPT)</a:t>
            </a:r>
          </a:p>
          <a:p>
            <a:pPr lvl="1"/>
            <a:r>
              <a:rPr lang="en-US" sz="1800" dirty="0"/>
              <a:t>Jiang, Lin, and Liao, arxiv:1602.06580</a:t>
            </a:r>
            <a:endParaRPr lang="en-US" sz="1800" dirty="0">
              <a:solidFill>
                <a:srgbClr val="D9D9D9"/>
              </a:solidFill>
            </a:endParaRPr>
          </a:p>
          <a:p>
            <a:pPr lvl="1"/>
            <a:endParaRPr lang="en-US" dirty="0"/>
          </a:p>
          <a:p>
            <a:r>
              <a:rPr lang="en-US" dirty="0" smtClean="0"/>
              <a:t>Similar conclusions based on QCD quark </a:t>
            </a:r>
            <a:r>
              <a:rPr lang="en-US" b="1" dirty="0" smtClean="0">
                <a:solidFill>
                  <a:srgbClr val="FFFF00"/>
                </a:solidFill>
              </a:rPr>
              <a:t>spin-orbit coupling</a:t>
            </a:r>
          </a:p>
          <a:p>
            <a:pPr lvl="1"/>
            <a:r>
              <a:rPr lang="en-US" sz="1800" dirty="0" err="1" smtClean="0">
                <a:solidFill>
                  <a:srgbClr val="D9D9D9"/>
                </a:solidFill>
              </a:rPr>
              <a:t>Voloshin</a:t>
            </a:r>
            <a:r>
              <a:rPr lang="en-US" sz="1800" dirty="0">
                <a:solidFill>
                  <a:srgbClr val="D9D9D9"/>
                </a:solidFill>
              </a:rPr>
              <a:t> </a:t>
            </a:r>
            <a:r>
              <a:rPr lang="en-US" sz="1800" dirty="0" err="1" smtClean="0">
                <a:solidFill>
                  <a:srgbClr val="D9D9D9"/>
                </a:solidFill>
              </a:rPr>
              <a:t>arxiv</a:t>
            </a:r>
            <a:r>
              <a:rPr lang="en-US" sz="1800" dirty="0" err="1">
                <a:solidFill>
                  <a:srgbClr val="D9D9D9"/>
                </a:solidFill>
              </a:rPr>
              <a:t>:</a:t>
            </a:r>
            <a:r>
              <a:rPr lang="en-US" sz="1800" dirty="0" err="1" smtClean="0">
                <a:solidFill>
                  <a:srgbClr val="D9D9D9"/>
                </a:solidFill>
              </a:rPr>
              <a:t>nucl</a:t>
            </a:r>
            <a:r>
              <a:rPr lang="en-US" sz="1800" dirty="0" err="1">
                <a:solidFill>
                  <a:srgbClr val="D9D9D9"/>
                </a:solidFill>
              </a:rPr>
              <a:t>-th</a:t>
            </a:r>
            <a:r>
              <a:rPr lang="en-US" sz="1800" dirty="0">
                <a:solidFill>
                  <a:srgbClr val="D9D9D9"/>
                </a:solidFill>
              </a:rPr>
              <a:t>/0410089</a:t>
            </a:r>
          </a:p>
          <a:p>
            <a:pPr lvl="1"/>
            <a:r>
              <a:rPr lang="en-US" sz="1800" dirty="0" smtClean="0">
                <a:solidFill>
                  <a:srgbClr val="D9D9D9"/>
                </a:solidFill>
              </a:rPr>
              <a:t>Liang and Wang, PRL94 102301 (2005) [</a:t>
            </a:r>
            <a:r>
              <a:rPr lang="en-US" sz="1800" dirty="0" err="1" smtClean="0">
                <a:solidFill>
                  <a:srgbClr val="D9D9D9"/>
                </a:solidFill>
              </a:rPr>
              <a:t>errat</a:t>
            </a:r>
            <a:r>
              <a:rPr lang="en-US" sz="1800" dirty="0" smtClean="0">
                <a:solidFill>
                  <a:srgbClr val="D9D9D9"/>
                </a:solidFill>
              </a:rPr>
              <a:t>-</a:t>
            </a:r>
            <a:r>
              <a:rPr lang="en-US" sz="1800" i="1" dirty="0" smtClean="0">
                <a:solidFill>
                  <a:srgbClr val="D9D9D9"/>
                </a:solidFill>
              </a:rPr>
              <a:t>ibid</a:t>
            </a:r>
            <a:r>
              <a:rPr lang="en-US" sz="1800" dirty="0" smtClean="0">
                <a:solidFill>
                  <a:srgbClr val="D9D9D9"/>
                </a:solidFill>
              </a:rPr>
              <a:t> </a:t>
            </a:r>
            <a:r>
              <a:rPr lang="en-US" sz="1800" b="1" dirty="0" smtClean="0">
                <a:solidFill>
                  <a:srgbClr val="D9D9D9"/>
                </a:solidFill>
              </a:rPr>
              <a:t>96</a:t>
            </a:r>
            <a:r>
              <a:rPr lang="en-US" sz="1800" dirty="0" smtClean="0">
                <a:solidFill>
                  <a:srgbClr val="D9D9D9"/>
                </a:solidFill>
              </a:rPr>
              <a:t> (2006) 039901</a:t>
            </a:r>
          </a:p>
          <a:p>
            <a:pPr lvl="1"/>
            <a:r>
              <a:rPr lang="en-US" sz="1800" dirty="0">
                <a:solidFill>
                  <a:srgbClr val="D9D9D9"/>
                </a:solidFill>
              </a:rPr>
              <a:t>Liang and </a:t>
            </a:r>
            <a:r>
              <a:rPr lang="en-US" sz="1800" dirty="0" smtClean="0">
                <a:solidFill>
                  <a:srgbClr val="D9D9D9"/>
                </a:solidFill>
              </a:rPr>
              <a:t>Wang PLB629 (2005) 20 (2005)</a:t>
            </a:r>
          </a:p>
          <a:p>
            <a:pPr lvl="1"/>
            <a:r>
              <a:rPr lang="en-US" sz="1800" dirty="0" err="1" smtClean="0">
                <a:solidFill>
                  <a:srgbClr val="D9D9D9"/>
                </a:solidFill>
              </a:rPr>
              <a:t>Gao</a:t>
            </a:r>
            <a:r>
              <a:rPr lang="en-US" sz="1800" dirty="0" smtClean="0">
                <a:solidFill>
                  <a:srgbClr val="D9D9D9"/>
                </a:solidFill>
              </a:rPr>
              <a:t> et al, PRC</a:t>
            </a:r>
            <a:r>
              <a:rPr lang="en-US" sz="1800" b="1" dirty="0" smtClean="0">
                <a:solidFill>
                  <a:srgbClr val="D9D9D9"/>
                </a:solidFill>
              </a:rPr>
              <a:t>77</a:t>
            </a:r>
            <a:r>
              <a:rPr lang="en-US" sz="1800" dirty="0" smtClean="0">
                <a:solidFill>
                  <a:srgbClr val="D9D9D9"/>
                </a:solidFill>
              </a:rPr>
              <a:t> 044902 (2008)</a:t>
            </a:r>
          </a:p>
          <a:p>
            <a:pPr lvl="1"/>
            <a:r>
              <a:rPr lang="en-US" sz="1800" dirty="0" err="1" smtClean="0">
                <a:solidFill>
                  <a:srgbClr val="D9D9D9"/>
                </a:solidFill>
              </a:rPr>
              <a:t>Gao</a:t>
            </a:r>
            <a:r>
              <a:rPr lang="en-US" sz="1800" dirty="0" smtClean="0">
                <a:solidFill>
                  <a:srgbClr val="D9D9D9"/>
                </a:solidFill>
              </a:rPr>
              <a:t> et al, PRL </a:t>
            </a:r>
            <a:r>
              <a:rPr lang="en-US" sz="1800" b="1" dirty="0" smtClean="0">
                <a:solidFill>
                  <a:srgbClr val="D9D9D9"/>
                </a:solidFill>
              </a:rPr>
              <a:t>109</a:t>
            </a:r>
            <a:r>
              <a:rPr lang="en-US" sz="1800" dirty="0" smtClean="0">
                <a:solidFill>
                  <a:srgbClr val="D9D9D9"/>
                </a:solidFill>
              </a:rPr>
              <a:t> 232301 (2012)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43</a:t>
            </a:fld>
            <a:endParaRPr lang="en-US"/>
          </a:p>
        </p:txBody>
      </p:sp>
      <p:pic>
        <p:nvPicPr>
          <p:cNvPr id="6" name="Vorticity_Figure_01_a-m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702733" y="1464105"/>
            <a:ext cx="1984067" cy="1984067"/>
          </a:xfrm>
          <a:prstGeom prst="roundRect">
            <a:avLst>
              <a:gd name="adj" fmla="val 9046"/>
            </a:avLst>
          </a:prstGeom>
        </p:spPr>
      </p:pic>
    </p:spTree>
    <p:extLst>
      <p:ext uri="{BB962C8B-B14F-4D97-AF65-F5344CB8AC3E}">
        <p14:creationId xmlns:p14="http://schemas.microsoft.com/office/powerpoint/2010/main" val="740852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Topologically-dependent efficiency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44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2294" y="924984"/>
            <a:ext cx="4091459" cy="369332"/>
          </a:xfrm>
          <a:prstGeom prst="rect">
            <a:avLst/>
          </a:prstGeom>
          <a:solidFill>
            <a:srgbClr val="000000">
              <a:alpha val="36000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Spin-orientation-dependent efficiency (!)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8494" y="1444410"/>
            <a:ext cx="8757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In Lambda frame, proton &amp; pion have equal-magnitude momentum, but not in STAR frame</a:t>
            </a:r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406792"/>
              </p:ext>
            </p:extLst>
          </p:nvPr>
        </p:nvGraphicFramePr>
        <p:xfrm>
          <a:off x="345629" y="1882775"/>
          <a:ext cx="6289675" cy="982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089" name="Equation" r:id="rId3" imgW="3657600" imgH="571500" progId="Equation.DSMT4">
                  <p:embed/>
                </p:oleObj>
              </mc:Choice>
              <mc:Fallback>
                <p:oleObj name="Equation" r:id="rId3" imgW="3657600" imgH="571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5629" y="1882775"/>
                        <a:ext cx="6289675" cy="982663"/>
                      </a:xfrm>
                      <a:prstGeom prst="rect">
                        <a:avLst/>
                      </a:prstGeom>
                      <a:ln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62294" y="3092480"/>
            <a:ext cx="8774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pion emitted backward in Lambda </a:t>
            </a:r>
            <a:r>
              <a:rPr lang="en-US" dirty="0" err="1" smtClean="0">
                <a:solidFill>
                  <a:srgbClr val="FFFFFF"/>
                </a:solidFill>
              </a:rPr>
              <a:t>c.m</a:t>
            </a:r>
            <a:r>
              <a:rPr lang="en-US" dirty="0" smtClean="0">
                <a:solidFill>
                  <a:srgbClr val="FFFFFF"/>
                </a:solidFill>
              </a:rPr>
              <a:t>., </a:t>
            </a:r>
            <a:r>
              <a:rPr lang="en-US" dirty="0" smtClean="0">
                <a:solidFill>
                  <a:srgbClr val="FFFFFF"/>
                </a:solidFill>
                <a:sym typeface="Wingdings"/>
              </a:rPr>
              <a:t> tight curl, large DCA (distance to collision vertex)</a:t>
            </a:r>
          </a:p>
          <a:p>
            <a:r>
              <a:rPr lang="en-US" dirty="0" smtClean="0">
                <a:solidFill>
                  <a:srgbClr val="FFFFFF"/>
                </a:solidFill>
                <a:sym typeface="Wingdings"/>
              </a:rPr>
              <a:t>         much-reduced efficiency</a:t>
            </a:r>
          </a:p>
          <a:p>
            <a:r>
              <a:rPr lang="en-US" dirty="0">
                <a:solidFill>
                  <a:srgbClr val="FFFFFF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FFFFFF"/>
                </a:solidFill>
                <a:sym typeface="Wingdings"/>
              </a:rPr>
              <a:t>        </a:t>
            </a:r>
            <a:r>
              <a:rPr lang="en-US" dirty="0" smtClean="0">
                <a:solidFill>
                  <a:srgbClr val="FE81FF"/>
                </a:solidFill>
                <a:sym typeface="Wingdings"/>
              </a:rPr>
              <a:t>higher efficiency to find negative-</a:t>
            </a:r>
            <a:r>
              <a:rPr lang="en-US" dirty="0" err="1" smtClean="0">
                <a:solidFill>
                  <a:srgbClr val="FE81FF"/>
                </a:solidFill>
                <a:sym typeface="Wingdings"/>
              </a:rPr>
              <a:t>helicity</a:t>
            </a:r>
            <a:r>
              <a:rPr lang="en-US" dirty="0" smtClean="0">
                <a:solidFill>
                  <a:srgbClr val="FE81FF"/>
                </a:solidFill>
                <a:sym typeface="Wingdings"/>
              </a:rPr>
              <a:t> Lambdas</a:t>
            </a:r>
            <a:endParaRPr lang="en-US" dirty="0">
              <a:solidFill>
                <a:srgbClr val="FE81FF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5"/>
          <a:srcRect l="30603" t="9986" r="10582" b="20856"/>
          <a:stretch/>
        </p:blipFill>
        <p:spPr>
          <a:xfrm>
            <a:off x="5653013" y="3977133"/>
            <a:ext cx="3491958" cy="2880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955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Topologically-dependent efficiency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45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2294" y="924984"/>
            <a:ext cx="4091459" cy="369332"/>
          </a:xfrm>
          <a:prstGeom prst="rect">
            <a:avLst/>
          </a:prstGeom>
          <a:solidFill>
            <a:srgbClr val="000000">
              <a:alpha val="36000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Spin-orientation-dependent efficiency (!)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36991" y="1424654"/>
            <a:ext cx="66960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Same effect seen in embedding/GEANT simulations</a:t>
            </a:r>
          </a:p>
          <a:p>
            <a:pPr marL="285750" indent="-285750">
              <a:buFontTx/>
              <a:buChar char="•"/>
            </a:pPr>
            <a:r>
              <a:rPr lang="en-US" dirty="0" err="1" smtClean="0">
                <a:solidFill>
                  <a:srgbClr val="FFFFFF"/>
                </a:solidFill>
              </a:rPr>
              <a:t>p</a:t>
            </a:r>
            <a:r>
              <a:rPr lang="en-US" baseline="-25000" dirty="0" err="1" smtClean="0">
                <a:solidFill>
                  <a:srgbClr val="FFFFFF"/>
                </a:solidFill>
              </a:rPr>
              <a:t>T</a:t>
            </a:r>
            <a:r>
              <a:rPr lang="en-US" dirty="0" smtClean="0">
                <a:solidFill>
                  <a:srgbClr val="FFFFFF"/>
                </a:solidFill>
              </a:rPr>
              <a:t>-dependent</a:t>
            </a:r>
          </a:p>
          <a:p>
            <a:pPr marL="285750" indent="-285750">
              <a:buFontTx/>
              <a:buChar char="•"/>
            </a:pPr>
            <a:r>
              <a:rPr lang="en-US" dirty="0" smtClean="0">
                <a:solidFill>
                  <a:srgbClr val="FE81FF"/>
                </a:solidFill>
              </a:rPr>
              <a:t>not correlated with RP</a:t>
            </a:r>
          </a:p>
          <a:p>
            <a:pPr marL="285750" indent="-285750">
              <a:buFontTx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explicitly cancels when summing regions separated by 180 degrees</a:t>
            </a:r>
            <a:endParaRPr lang="en-US" dirty="0">
              <a:solidFill>
                <a:srgbClr val="FFFF0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86090" y="3787813"/>
            <a:ext cx="5243772" cy="3014134"/>
            <a:chOff x="186090" y="3787813"/>
            <a:chExt cx="5243772" cy="3014134"/>
          </a:xfrm>
        </p:grpSpPr>
        <p:sp>
          <p:nvSpPr>
            <p:cNvPr id="10" name="Rounded Rectangle 9"/>
            <p:cNvSpPr/>
            <p:nvPr/>
          </p:nvSpPr>
          <p:spPr>
            <a:xfrm>
              <a:off x="186090" y="3787813"/>
              <a:ext cx="5243771" cy="3014134"/>
            </a:xfrm>
            <a:prstGeom prst="roundRect">
              <a:avLst>
                <a:gd name="adj" fmla="val 5150"/>
              </a:avLst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/>
            <a:srcRect t="51106"/>
            <a:stretch/>
          </p:blipFill>
          <p:spPr>
            <a:xfrm>
              <a:off x="313095" y="3906347"/>
              <a:ext cx="5116767" cy="2779202"/>
            </a:xfrm>
            <a:prstGeom prst="roundRect">
              <a:avLst>
                <a:gd name="adj" fmla="val 5883"/>
              </a:avLst>
            </a:prstGeom>
          </p:spPr>
        </p:pic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01680106"/>
                </p:ext>
              </p:extLst>
            </p:nvPr>
          </p:nvGraphicFramePr>
          <p:xfrm>
            <a:off x="4696883" y="6440015"/>
            <a:ext cx="609600" cy="22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4617" name="Equation" r:id="rId4" imgW="609600" imgH="228600" progId="Equation.DSMT4">
                    <p:embed/>
                  </p:oleObj>
                </mc:Choice>
                <mc:Fallback>
                  <p:oleObj name="Equation" r:id="rId4" imgW="60960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696883" y="6440015"/>
                          <a:ext cx="609600" cy="228600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8" name="Picture 7" descr="Untitled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2885" y="4095323"/>
              <a:ext cx="853440" cy="475488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/>
          <a:srcRect l="30603" t="9986" r="10582" b="20856"/>
          <a:stretch/>
        </p:blipFill>
        <p:spPr>
          <a:xfrm>
            <a:off x="5653013" y="3977133"/>
            <a:ext cx="3491958" cy="2880867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8390305"/>
              </p:ext>
            </p:extLst>
          </p:nvPr>
        </p:nvGraphicFramePr>
        <p:xfrm>
          <a:off x="2719388" y="2911475"/>
          <a:ext cx="34575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618" name="Equation" r:id="rId8" imgW="1485900" imgH="228600" progId="Equation.DSMT4">
                  <p:embed/>
                </p:oleObj>
              </mc:Choice>
              <mc:Fallback>
                <p:oleObj name="Equation" r:id="rId8" imgW="14859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719388" y="2911475"/>
                        <a:ext cx="3457575" cy="5334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38100" cmpd="sng">
                        <a:solidFill>
                          <a:srgbClr val="FFFF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15384" y="3612797"/>
            <a:ext cx="445356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HIJING events through simulated STAR detector &amp; tracking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194589" y="4161895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551329" y="4683627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output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1879392" y="4161895"/>
            <a:ext cx="251957" cy="1594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7" idx="1"/>
          </p:cNvCxnSpPr>
          <p:nvPr/>
        </p:nvCxnSpPr>
        <p:spPr>
          <a:xfrm flipH="1">
            <a:off x="3328409" y="4868293"/>
            <a:ext cx="222920" cy="18466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1458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60867" y="47868"/>
            <a:ext cx="8762999" cy="723164"/>
          </a:xfrm>
        </p:spPr>
        <p:txBody>
          <a:bodyPr>
            <a:normAutofit/>
          </a:bodyPr>
          <a:lstStyle/>
          <a:p>
            <a:r>
              <a:rPr lang="en-US" dirty="0" smtClean="0"/>
              <a:t>Contributors to </a:t>
            </a:r>
            <a:r>
              <a:rPr lang="en-US" dirty="0" smtClean="0">
                <a:solidFill>
                  <a:srgbClr val="FFFF00"/>
                </a:solidFill>
              </a:rPr>
              <a:t>Global</a:t>
            </a:r>
            <a:r>
              <a:rPr lang="en-US" dirty="0" smtClean="0"/>
              <a:t> Polarization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46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01613" y="4036569"/>
            <a:ext cx="8365049" cy="2749471"/>
          </a:xfrm>
          <a:prstGeom prst="rect">
            <a:avLst/>
          </a:prstGeom>
          <a:solidFill>
            <a:srgbClr val="000000">
              <a:alpha val="65000"/>
            </a:srgbClr>
          </a:solidFill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Tx/>
              <a:buChar char="•"/>
              <a:tabLst>
                <a:tab pos="3429000" algn="l"/>
              </a:tabLst>
            </a:pPr>
            <a:r>
              <a:rPr lang="en-US" sz="2000" u="sng" dirty="0" smtClean="0">
                <a:solidFill>
                  <a:schemeClr val="bg1"/>
                </a:solidFill>
              </a:rPr>
              <a:t>Vortical or QCD spin-orbit</a:t>
            </a:r>
            <a:r>
              <a:rPr lang="en-US" sz="2000" dirty="0" smtClean="0">
                <a:solidFill>
                  <a:schemeClr val="bg1"/>
                </a:solidFill>
              </a:rPr>
              <a:t>: 		</a:t>
            </a:r>
          </a:p>
          <a:p>
            <a:pPr marL="742950" lvl="1" indent="-285750">
              <a:lnSpc>
                <a:spcPct val="110000"/>
              </a:lnSpc>
              <a:buFontTx/>
              <a:buChar char="•"/>
              <a:tabLst>
                <a:tab pos="3429000" algn="l"/>
              </a:tabLst>
            </a:pPr>
            <a:r>
              <a:rPr lang="en-US" sz="1600" dirty="0" smtClean="0">
                <a:solidFill>
                  <a:srgbClr val="BFBFBF"/>
                </a:solidFill>
              </a:rPr>
              <a:t>Feed-down dampens the signal</a:t>
            </a:r>
          </a:p>
          <a:p>
            <a:pPr marL="285750" indent="-285750">
              <a:lnSpc>
                <a:spcPct val="110000"/>
              </a:lnSpc>
              <a:spcBef>
                <a:spcPts val="1200"/>
              </a:spcBef>
              <a:buFontTx/>
              <a:buChar char="•"/>
              <a:tabLst>
                <a:tab pos="3429000" algn="l"/>
              </a:tabLst>
            </a:pPr>
            <a:r>
              <a:rPr lang="en-US" sz="2000" u="sng" dirty="0" smtClean="0">
                <a:solidFill>
                  <a:schemeClr val="bg1"/>
                </a:solidFill>
              </a:rPr>
              <a:t>Magnetic coupling:</a:t>
            </a:r>
          </a:p>
          <a:p>
            <a:pPr marL="742950" lvl="1" indent="-285750">
              <a:lnSpc>
                <a:spcPct val="110000"/>
              </a:lnSpc>
              <a:buFontTx/>
              <a:buChar char="•"/>
              <a:tabLst>
                <a:tab pos="3429000" algn="l"/>
              </a:tabLst>
            </a:pPr>
            <a:r>
              <a:rPr lang="en-US" sz="1600" dirty="0" smtClean="0">
                <a:solidFill>
                  <a:srgbClr val="BFBFBF"/>
                </a:solidFill>
              </a:rPr>
              <a:t>Feed-down affects signal very little</a:t>
            </a:r>
          </a:p>
          <a:p>
            <a:pPr marL="285750" indent="-285750">
              <a:lnSpc>
                <a:spcPct val="110000"/>
              </a:lnSpc>
              <a:spcBef>
                <a:spcPts val="1200"/>
              </a:spcBef>
              <a:buFontTx/>
              <a:buChar char="•"/>
              <a:tabLst>
                <a:tab pos="3429000" algn="l"/>
              </a:tabLst>
            </a:pPr>
            <a:r>
              <a:rPr lang="en-US" sz="2000" u="sng" dirty="0" smtClean="0">
                <a:solidFill>
                  <a:schemeClr val="bg1"/>
                </a:solidFill>
              </a:rPr>
              <a:t>Polarization </a:t>
            </a:r>
            <a:r>
              <a:rPr lang="en-US" sz="2000" u="sng" dirty="0">
                <a:solidFill>
                  <a:schemeClr val="bg1"/>
                </a:solidFill>
              </a:rPr>
              <a:t>w/ </a:t>
            </a:r>
            <a:r>
              <a:rPr lang="en-US" sz="2000" i="1" u="sng" dirty="0">
                <a:solidFill>
                  <a:schemeClr val="bg1"/>
                </a:solidFill>
              </a:rPr>
              <a:t>production</a:t>
            </a:r>
            <a:r>
              <a:rPr lang="en-US" sz="2000" u="sng" dirty="0">
                <a:solidFill>
                  <a:schemeClr val="bg1"/>
                </a:solidFill>
              </a:rPr>
              <a:t> plane</a:t>
            </a:r>
            <a:r>
              <a:rPr lang="en-US" sz="2000" dirty="0">
                <a:solidFill>
                  <a:schemeClr val="bg1"/>
                </a:solidFill>
              </a:rPr>
              <a:t>:	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Tx/>
              <a:buChar char="•"/>
              <a:tabLst>
                <a:tab pos="3429000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No </a:t>
            </a:r>
            <a:r>
              <a:rPr lang="en-US" dirty="0">
                <a:solidFill>
                  <a:schemeClr val="bg1"/>
                </a:solidFill>
              </a:rPr>
              <a:t>integrated effect at </a:t>
            </a:r>
            <a:r>
              <a:rPr lang="en-US" dirty="0" err="1" smtClean="0">
                <a:solidFill>
                  <a:schemeClr val="bg1"/>
                </a:solidFill>
              </a:rPr>
              <a:t>midrapidity</a:t>
            </a:r>
            <a:r>
              <a:rPr lang="en-US" dirty="0" smtClean="0">
                <a:solidFill>
                  <a:schemeClr val="bg1"/>
                </a:solidFill>
              </a:rPr>
              <a:t> for </a:t>
            </a:r>
            <a:r>
              <a:rPr lang="en-US" dirty="0">
                <a:solidFill>
                  <a:schemeClr val="bg1"/>
                </a:solidFill>
              </a:rPr>
              <a:t>Lambda</a:t>
            </a:r>
          </a:p>
          <a:p>
            <a:pPr marL="742950" lvl="1" indent="-285750">
              <a:lnSpc>
                <a:spcPct val="110000"/>
              </a:lnSpc>
              <a:buFontTx/>
              <a:buChar char="•"/>
              <a:tabLst>
                <a:tab pos="3429000" algn="l"/>
              </a:tabLst>
            </a:pPr>
            <a:r>
              <a:rPr lang="en-US" dirty="0">
                <a:solidFill>
                  <a:schemeClr val="bg1"/>
                </a:solidFill>
              </a:rPr>
              <a:t>no effect </a:t>
            </a:r>
            <a:r>
              <a:rPr lang="en-US" i="1" dirty="0">
                <a:solidFill>
                  <a:schemeClr val="bg1"/>
                </a:solidFill>
              </a:rPr>
              <a:t>at all</a:t>
            </a:r>
            <a:r>
              <a:rPr lang="en-US" dirty="0">
                <a:solidFill>
                  <a:schemeClr val="bg1"/>
                </a:solidFill>
              </a:rPr>
              <a:t> for </a:t>
            </a:r>
            <a:r>
              <a:rPr lang="en-US" dirty="0" err="1" smtClean="0">
                <a:solidFill>
                  <a:schemeClr val="bg1"/>
                </a:solidFill>
              </a:rPr>
              <a:t>AntiLambdas</a:t>
            </a:r>
            <a:r>
              <a:rPr lang="en-US" sz="2000" dirty="0" smtClean="0">
                <a:solidFill>
                  <a:srgbClr val="BFBFBF"/>
                </a:solidFill>
              </a:rPr>
              <a:t>		</a:t>
            </a:r>
          </a:p>
        </p:txBody>
      </p:sp>
      <p:graphicFrame>
        <p:nvGraphicFramePr>
          <p:cNvPr id="56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6500836"/>
              </p:ext>
            </p:extLst>
          </p:nvPr>
        </p:nvGraphicFramePr>
        <p:xfrm>
          <a:off x="5640989" y="4160838"/>
          <a:ext cx="26479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711" name="Equation" r:id="rId3" imgW="1282700" imgH="279400" progId="Equation.DSMT4">
                  <p:embed/>
                </p:oleObj>
              </mc:Choice>
              <mc:Fallback>
                <p:oleObj name="Equation" r:id="rId3" imgW="12827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40989" y="4160838"/>
                        <a:ext cx="2647950" cy="577850"/>
                      </a:xfrm>
                      <a:prstGeom prst="rect">
                        <a:avLst/>
                      </a:prstGeom>
                      <a:ln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8588752"/>
              </p:ext>
            </p:extLst>
          </p:nvPr>
        </p:nvGraphicFramePr>
        <p:xfrm>
          <a:off x="6153150" y="5902325"/>
          <a:ext cx="1598613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712" name="Equation" r:id="rId5" imgW="774700" imgH="266700" progId="Equation.DSMT4">
                  <p:embed/>
                </p:oleObj>
              </mc:Choice>
              <mc:Fallback>
                <p:oleObj name="Equation" r:id="rId5" imgW="774700" imgH="266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53150" y="5902325"/>
                        <a:ext cx="1598613" cy="552450"/>
                      </a:xfrm>
                      <a:prstGeom prst="rect">
                        <a:avLst/>
                      </a:prstGeom>
                      <a:ln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930244"/>
              </p:ext>
            </p:extLst>
          </p:nvPr>
        </p:nvGraphicFramePr>
        <p:xfrm>
          <a:off x="5631359" y="4981796"/>
          <a:ext cx="26479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713" name="Equation" r:id="rId7" imgW="1282700" imgH="279400" progId="Equation.DSMT4">
                  <p:embed/>
                </p:oleObj>
              </mc:Choice>
              <mc:Fallback>
                <p:oleObj name="Equation" r:id="rId7" imgW="12827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31359" y="4981796"/>
                        <a:ext cx="2647950" cy="577850"/>
                      </a:xfrm>
                      <a:prstGeom prst="rect">
                        <a:avLst/>
                      </a:prstGeom>
                      <a:ln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Rounded Rectangle 47"/>
          <p:cNvSpPr/>
          <p:nvPr/>
        </p:nvSpPr>
        <p:spPr>
          <a:xfrm>
            <a:off x="206227" y="816391"/>
            <a:ext cx="7545536" cy="3099234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Parallelogram 48"/>
          <p:cNvSpPr/>
          <p:nvPr/>
        </p:nvSpPr>
        <p:spPr>
          <a:xfrm>
            <a:off x="955658" y="1966696"/>
            <a:ext cx="5558237" cy="1433859"/>
          </a:xfrm>
          <a:prstGeom prst="parallelogram">
            <a:avLst>
              <a:gd name="adj" fmla="val 10489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>
            <a:cxnSpLocks noChangeAspect="1"/>
          </p:cNvCxnSpPr>
          <p:nvPr/>
        </p:nvCxnSpPr>
        <p:spPr>
          <a:xfrm>
            <a:off x="1707660" y="2666692"/>
            <a:ext cx="4054233" cy="0"/>
          </a:xfrm>
          <a:prstGeom prst="line">
            <a:avLst/>
          </a:prstGeom>
          <a:ln w="9525" cmpd="sng"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cxnSpLocks noChangeAspect="1"/>
          </p:cNvCxnSpPr>
          <p:nvPr/>
        </p:nvCxnSpPr>
        <p:spPr>
          <a:xfrm flipV="1">
            <a:off x="2517624" y="2673094"/>
            <a:ext cx="1185333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cxnSpLocks noChangeAspect="1"/>
          </p:cNvCxnSpPr>
          <p:nvPr/>
        </p:nvCxnSpPr>
        <p:spPr>
          <a:xfrm flipH="1" flipV="1">
            <a:off x="3669092" y="2673095"/>
            <a:ext cx="1185333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cxnSpLocks/>
          </p:cNvCxnSpPr>
          <p:nvPr/>
        </p:nvCxnSpPr>
        <p:spPr>
          <a:xfrm flipV="1">
            <a:off x="2979639" y="1966696"/>
            <a:ext cx="1417590" cy="1433859"/>
          </a:xfrm>
          <a:prstGeom prst="line">
            <a:avLst/>
          </a:prstGeom>
          <a:ln w="9525" cmpd="sng"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7" name="Picture 56"/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371202">
            <a:off x="5169313" y="1906422"/>
            <a:ext cx="519215" cy="417103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371202">
            <a:off x="1657414" y="2647902"/>
            <a:ext cx="519215" cy="417103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9228798" flipV="1">
            <a:off x="4397312" y="2973980"/>
            <a:ext cx="519215" cy="417103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9228798" flipV="1">
            <a:off x="2516831" y="1879742"/>
            <a:ext cx="519215" cy="417103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2551490" y="2573555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286579" y="2590489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3702957" y="2397437"/>
            <a:ext cx="1769536" cy="252321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6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2395744"/>
              </p:ext>
            </p:extLst>
          </p:nvPr>
        </p:nvGraphicFramePr>
        <p:xfrm>
          <a:off x="4592522" y="2114295"/>
          <a:ext cx="333274" cy="361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714" name="Equation" r:id="rId10" imgW="152400" imgH="165100" progId="Equation.DSMT4">
                  <p:embed/>
                </p:oleObj>
              </mc:Choice>
              <mc:Fallback>
                <p:oleObj name="Equation" r:id="rId10" imgW="1524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592522" y="2114295"/>
                        <a:ext cx="333274" cy="3610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Up Arrow 66"/>
          <p:cNvSpPr/>
          <p:nvPr/>
        </p:nvSpPr>
        <p:spPr>
          <a:xfrm>
            <a:off x="5353959" y="1521734"/>
            <a:ext cx="237067" cy="729028"/>
          </a:xfrm>
          <a:prstGeom prst="up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Up Arrow 67"/>
          <p:cNvSpPr/>
          <p:nvPr/>
        </p:nvSpPr>
        <p:spPr>
          <a:xfrm>
            <a:off x="1857225" y="2230793"/>
            <a:ext cx="237067" cy="729028"/>
          </a:xfrm>
          <a:prstGeom prst="up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Up Arrow 68"/>
          <p:cNvSpPr/>
          <p:nvPr/>
        </p:nvSpPr>
        <p:spPr>
          <a:xfrm flipV="1">
            <a:off x="4592522" y="2959821"/>
            <a:ext cx="237067" cy="729028"/>
          </a:xfrm>
          <a:prstGeom prst="up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Up Arrow 69"/>
          <p:cNvSpPr/>
          <p:nvPr/>
        </p:nvSpPr>
        <p:spPr>
          <a:xfrm flipV="1">
            <a:off x="2742572" y="1685343"/>
            <a:ext cx="237067" cy="729028"/>
          </a:xfrm>
          <a:prstGeom prst="up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1" name="Objec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5134753"/>
              </p:ext>
            </p:extLst>
          </p:nvPr>
        </p:nvGraphicFramePr>
        <p:xfrm>
          <a:off x="981552" y="3445472"/>
          <a:ext cx="2596820" cy="3736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715" name="Equation" r:id="rId12" imgW="1765300" imgH="254000" progId="Equation.DSMT4">
                  <p:embed/>
                </p:oleObj>
              </mc:Choice>
              <mc:Fallback>
                <p:oleObj name="Equation" r:id="rId12" imgW="17653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981552" y="3445472"/>
                        <a:ext cx="2596820" cy="3736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" name="TextBox 71"/>
          <p:cNvSpPr txBox="1"/>
          <p:nvPr/>
        </p:nvSpPr>
        <p:spPr>
          <a:xfrm>
            <a:off x="372548" y="831132"/>
            <a:ext cx="735392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Known effect in </a:t>
            </a:r>
            <a:r>
              <a:rPr lang="en-US" dirty="0" err="1" smtClean="0"/>
              <a:t>p+p</a:t>
            </a:r>
            <a:r>
              <a:rPr lang="en-US" dirty="0" smtClean="0"/>
              <a:t> collisions 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[e.g.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Bunce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et al, PRL 36 1113 (1976)]</a:t>
            </a:r>
          </a:p>
          <a:p>
            <a:pPr marL="285750" indent="-285750">
              <a:spcBef>
                <a:spcPts val="600"/>
              </a:spcBef>
              <a:buFontTx/>
              <a:buChar char="•"/>
            </a:pPr>
            <a:r>
              <a:rPr lang="en-US" dirty="0" smtClean="0"/>
              <a:t>Lambda polarization at </a:t>
            </a:r>
            <a:r>
              <a:rPr lang="en-US" i="1" dirty="0" smtClean="0"/>
              <a:t>forward</a:t>
            </a:r>
            <a:r>
              <a:rPr lang="en-US" dirty="0" smtClean="0"/>
              <a:t> rapidity relative to </a:t>
            </a:r>
            <a:r>
              <a:rPr lang="en-US" i="1" dirty="0" smtClean="0"/>
              <a:t>production plane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47132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5</a:t>
            </a:fld>
            <a:endParaRPr lang="en-US"/>
          </a:p>
        </p:txBody>
      </p:sp>
      <p:pic>
        <p:nvPicPr>
          <p:cNvPr id="18" name="Vorticity_Figure_03_a-m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40798" y="2026416"/>
            <a:ext cx="4303202" cy="430320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119" y="2387600"/>
            <a:ext cx="4877056" cy="923330"/>
          </a:xfrm>
          <a:prstGeom prst="rect">
            <a:avLst/>
          </a:prstGeom>
          <a:solidFill>
            <a:srgbClr val="BFBFB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Localized vortex generation via baryon stopping</a:t>
            </a:r>
          </a:p>
          <a:p>
            <a:endParaRPr lang="en-US" dirty="0"/>
          </a:p>
          <a:p>
            <a:r>
              <a:rPr lang="en-US" dirty="0" smtClean="0"/>
              <a:t>Viscosity dissipates </a:t>
            </a:r>
            <a:r>
              <a:rPr lang="en-US" dirty="0" err="1" smtClean="0"/>
              <a:t>vorticity</a:t>
            </a:r>
            <a:r>
              <a:rPr lang="en-US" dirty="0" smtClean="0"/>
              <a:t> to fluid at larger scale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31205" y="3880722"/>
            <a:ext cx="4923380" cy="646331"/>
          </a:xfrm>
          <a:prstGeom prst="rect">
            <a:avLst/>
          </a:prstGeom>
          <a:solidFill>
            <a:srgbClr val="BFBFBF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C11F8"/>
                </a:solidFill>
              </a:rPr>
              <a:t>Vorticity</a:t>
            </a:r>
            <a:r>
              <a:rPr lang="en-US" dirty="0">
                <a:solidFill>
                  <a:srgbClr val="FC11F8"/>
                </a:solidFill>
              </a:rPr>
              <a:t> </a:t>
            </a:r>
            <a:r>
              <a:rPr lang="en-US" dirty="0" smtClean="0">
                <a:solidFill>
                  <a:srgbClr val="FC11F8"/>
                </a:solidFill>
              </a:rPr>
              <a:t>– fundamental sub-femtoscopic structure</a:t>
            </a:r>
          </a:p>
          <a:p>
            <a:r>
              <a:rPr lang="en-US" dirty="0" smtClean="0">
                <a:solidFill>
                  <a:srgbClr val="FC11F8"/>
                </a:solidFill>
              </a:rPr>
              <a:t>of the “perfect fluid” and its generation</a:t>
            </a:r>
            <a:endParaRPr lang="en-US" dirty="0">
              <a:solidFill>
                <a:srgbClr val="FC11F8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559" y="0"/>
            <a:ext cx="3104737" cy="170310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269" y="574669"/>
            <a:ext cx="444500" cy="121920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8865" y="-39557"/>
            <a:ext cx="444500" cy="121920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9027"/>
          <a:stretch/>
        </p:blipFill>
        <p:spPr>
          <a:xfrm flipV="1">
            <a:off x="1075269" y="574668"/>
            <a:ext cx="444500" cy="103399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9027"/>
          <a:stretch/>
        </p:blipFill>
        <p:spPr>
          <a:xfrm>
            <a:off x="-18865" y="215780"/>
            <a:ext cx="444500" cy="972321"/>
          </a:xfrm>
          <a:prstGeom prst="rect">
            <a:avLst/>
          </a:prstGeom>
        </p:spPr>
      </p:pic>
      <p:sp>
        <p:nvSpPr>
          <p:cNvPr id="26" name="Right Arrow 25"/>
          <p:cNvSpPr/>
          <p:nvPr/>
        </p:nvSpPr>
        <p:spPr>
          <a:xfrm>
            <a:off x="321735" y="357104"/>
            <a:ext cx="753534" cy="2221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/>
          <p:cNvSpPr/>
          <p:nvPr/>
        </p:nvSpPr>
        <p:spPr>
          <a:xfrm flipH="1">
            <a:off x="425635" y="965935"/>
            <a:ext cx="753534" cy="2221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8"/>
          <a:srcRect l="14000" t="14334" b="17333"/>
          <a:stretch/>
        </p:blipFill>
        <p:spPr>
          <a:xfrm>
            <a:off x="4566402" y="215780"/>
            <a:ext cx="1999566" cy="1588803"/>
          </a:xfrm>
          <a:prstGeom prst="round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9"/>
          <a:srcRect l="3001" t="13840" b="14493"/>
          <a:stretch/>
        </p:blipFill>
        <p:spPr>
          <a:xfrm>
            <a:off x="6808157" y="279601"/>
            <a:ext cx="2255326" cy="1666306"/>
          </a:xfrm>
          <a:prstGeom prst="roundRect">
            <a:avLst/>
          </a:prstGeom>
        </p:spPr>
      </p:pic>
      <p:cxnSp>
        <p:nvCxnSpPr>
          <p:cNvPr id="31" name="Straight Arrow Connector 30"/>
          <p:cNvCxnSpPr/>
          <p:nvPr/>
        </p:nvCxnSpPr>
        <p:spPr>
          <a:xfrm flipH="1" flipV="1">
            <a:off x="5960631" y="1793870"/>
            <a:ext cx="956603" cy="2176602"/>
          </a:xfrm>
          <a:prstGeom prst="straightConnector1">
            <a:avLst/>
          </a:prstGeom>
          <a:ln>
            <a:solidFill>
              <a:srgbClr val="FE81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3131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6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-559" y="0"/>
            <a:ext cx="3104737" cy="170310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269" y="574669"/>
            <a:ext cx="444500" cy="121920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865" y="-39557"/>
            <a:ext cx="444500" cy="121920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9027"/>
          <a:stretch/>
        </p:blipFill>
        <p:spPr>
          <a:xfrm flipV="1">
            <a:off x="1075269" y="574668"/>
            <a:ext cx="444500" cy="103399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9027"/>
          <a:stretch/>
        </p:blipFill>
        <p:spPr>
          <a:xfrm>
            <a:off x="-18865" y="215780"/>
            <a:ext cx="444500" cy="972321"/>
          </a:xfrm>
          <a:prstGeom prst="rect">
            <a:avLst/>
          </a:prstGeom>
        </p:spPr>
      </p:pic>
      <p:sp>
        <p:nvSpPr>
          <p:cNvPr id="26" name="Right Arrow 25"/>
          <p:cNvSpPr/>
          <p:nvPr/>
        </p:nvSpPr>
        <p:spPr>
          <a:xfrm>
            <a:off x="321735" y="357104"/>
            <a:ext cx="753534" cy="2221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/>
          <p:cNvSpPr/>
          <p:nvPr/>
        </p:nvSpPr>
        <p:spPr>
          <a:xfrm flipH="1">
            <a:off x="425635" y="965935"/>
            <a:ext cx="753534" cy="2221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5"/>
          <a:srcRect l="14000" t="14334" b="17333"/>
          <a:stretch/>
        </p:blipFill>
        <p:spPr>
          <a:xfrm>
            <a:off x="4566402" y="478562"/>
            <a:ext cx="1999566" cy="1588803"/>
          </a:xfrm>
          <a:prstGeom prst="round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6"/>
          <a:srcRect l="3001" t="13840" b="14493"/>
          <a:stretch/>
        </p:blipFill>
        <p:spPr>
          <a:xfrm>
            <a:off x="6808157" y="542383"/>
            <a:ext cx="2255326" cy="1666306"/>
          </a:xfrm>
          <a:prstGeom prst="roundRect">
            <a:avLst/>
          </a:prstGeom>
        </p:spPr>
      </p:pic>
      <p:cxnSp>
        <p:nvCxnSpPr>
          <p:cNvPr id="31" name="Straight Arrow Connector 30"/>
          <p:cNvCxnSpPr/>
          <p:nvPr/>
        </p:nvCxnSpPr>
        <p:spPr>
          <a:xfrm flipH="1" flipV="1">
            <a:off x="5960631" y="2056652"/>
            <a:ext cx="956603" cy="2176602"/>
          </a:xfrm>
          <a:prstGeom prst="straightConnector1">
            <a:avLst/>
          </a:prstGeom>
          <a:ln>
            <a:solidFill>
              <a:srgbClr val="FE81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423911" y="223225"/>
            <a:ext cx="4751445" cy="5255137"/>
          </a:xfrm>
          <a:prstGeom prst="rect">
            <a:avLst/>
          </a:prstGeom>
          <a:solidFill>
            <a:srgbClr val="F2F2F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6243" y="1261527"/>
            <a:ext cx="4541982" cy="41623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68900" y="357717"/>
            <a:ext cx="2678513" cy="923330"/>
          </a:xfrm>
          <a:prstGeom prst="rect">
            <a:avLst/>
          </a:prstGeom>
          <a:solidFill>
            <a:srgbClr val="F2F2F2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Becattini</a:t>
            </a:r>
            <a:r>
              <a:rPr lang="en-US" dirty="0" smtClean="0"/>
              <a:t> arxiv:1501.04468</a:t>
            </a:r>
          </a:p>
          <a:p>
            <a:r>
              <a:rPr lang="en-US" dirty="0" smtClean="0"/>
              <a:t>Viscous hydro.</a:t>
            </a:r>
          </a:p>
          <a:p>
            <a:r>
              <a:rPr lang="en-US" dirty="0" err="1" smtClean="0"/>
              <a:t>Au+Au</a:t>
            </a:r>
            <a:r>
              <a:rPr lang="en-US" dirty="0" smtClean="0"/>
              <a:t> @ 200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5119" y="2387600"/>
            <a:ext cx="4877056" cy="923330"/>
          </a:xfrm>
          <a:prstGeom prst="rect">
            <a:avLst/>
          </a:prstGeom>
          <a:solidFill>
            <a:srgbClr val="BFBFB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Localized vortex generation via baryon stopping</a:t>
            </a:r>
          </a:p>
          <a:p>
            <a:endParaRPr lang="en-US" dirty="0"/>
          </a:p>
          <a:p>
            <a:r>
              <a:rPr lang="en-US" dirty="0" smtClean="0"/>
              <a:t>Viscosity dissipates </a:t>
            </a:r>
            <a:r>
              <a:rPr lang="en-US" dirty="0" err="1" smtClean="0"/>
              <a:t>vorticity</a:t>
            </a:r>
            <a:r>
              <a:rPr lang="en-US" dirty="0" smtClean="0"/>
              <a:t> to fluid at larger scale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31205" y="3880722"/>
            <a:ext cx="4923380" cy="646331"/>
          </a:xfrm>
          <a:prstGeom prst="rect">
            <a:avLst/>
          </a:prstGeom>
          <a:solidFill>
            <a:srgbClr val="BFBFBF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C11F8"/>
                </a:solidFill>
              </a:rPr>
              <a:t>Vorticity</a:t>
            </a:r>
            <a:r>
              <a:rPr lang="en-US" dirty="0">
                <a:solidFill>
                  <a:srgbClr val="FC11F8"/>
                </a:solidFill>
              </a:rPr>
              <a:t> </a:t>
            </a:r>
            <a:r>
              <a:rPr lang="en-US" dirty="0" smtClean="0">
                <a:solidFill>
                  <a:srgbClr val="FC11F8"/>
                </a:solidFill>
              </a:rPr>
              <a:t>– fundamental sub-femtoscopic structure</a:t>
            </a:r>
          </a:p>
          <a:p>
            <a:r>
              <a:rPr lang="en-US" dirty="0" smtClean="0">
                <a:solidFill>
                  <a:srgbClr val="FC11F8"/>
                </a:solidFill>
              </a:rPr>
              <a:t>of the “perfect fluid” and its generation</a:t>
            </a:r>
            <a:endParaRPr lang="en-US" dirty="0">
              <a:solidFill>
                <a:srgbClr val="FC11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940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60867" y="47868"/>
            <a:ext cx="8762999" cy="723164"/>
          </a:xfrm>
        </p:spPr>
        <p:txBody>
          <a:bodyPr>
            <a:normAutofit/>
          </a:bodyPr>
          <a:lstStyle/>
          <a:p>
            <a:r>
              <a:rPr lang="en-US" dirty="0" smtClean="0"/>
              <a:t>Contributors to </a:t>
            </a:r>
            <a:r>
              <a:rPr lang="en-US" dirty="0" smtClean="0">
                <a:solidFill>
                  <a:srgbClr val="FFFF00"/>
                </a:solidFill>
              </a:rPr>
              <a:t>Global</a:t>
            </a:r>
            <a:r>
              <a:rPr lang="en-US" dirty="0" smtClean="0"/>
              <a:t> Polarization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7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642555" y="810261"/>
            <a:ext cx="6146459" cy="3218540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19304" b="14392"/>
          <a:stretch/>
        </p:blipFill>
        <p:spPr>
          <a:xfrm>
            <a:off x="1778517" y="1471328"/>
            <a:ext cx="3371643" cy="20020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707346">
            <a:off x="3158812" y="1153539"/>
            <a:ext cx="514828" cy="4135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707346">
            <a:off x="5587089" y="2286110"/>
            <a:ext cx="514828" cy="41357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707346">
            <a:off x="2100820" y="1511538"/>
            <a:ext cx="514828" cy="4135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676771">
            <a:off x="713618" y="2212044"/>
            <a:ext cx="514828" cy="41357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634812">
            <a:off x="5392047" y="1233496"/>
            <a:ext cx="514828" cy="41357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371202">
            <a:off x="3592464" y="3573459"/>
            <a:ext cx="442213" cy="35524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927102">
            <a:off x="4766329" y="3181586"/>
            <a:ext cx="514828" cy="413578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V="1">
            <a:off x="3952671" y="1471329"/>
            <a:ext cx="1658841" cy="90191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952671" y="2432908"/>
            <a:ext cx="1898883" cy="6636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012403" y="2614960"/>
            <a:ext cx="877961" cy="68081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710460" y="2781584"/>
            <a:ext cx="106789" cy="88469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3524655" y="1357782"/>
            <a:ext cx="232114" cy="97781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2498771" y="1727815"/>
            <a:ext cx="1257998" cy="81214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1164263" y="2432908"/>
            <a:ext cx="2390969" cy="6636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10553">
            <a:off x="2395053" y="875975"/>
            <a:ext cx="514828" cy="41357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28136">
            <a:off x="6085882" y="1444009"/>
            <a:ext cx="514828" cy="41357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2402">
            <a:off x="2588546" y="3175288"/>
            <a:ext cx="514828" cy="41357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850707">
            <a:off x="4021614" y="3083642"/>
            <a:ext cx="514828" cy="41357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979653">
            <a:off x="1571219" y="1837196"/>
            <a:ext cx="514828" cy="41357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751344">
            <a:off x="5679674" y="2975574"/>
            <a:ext cx="514828" cy="41357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544579">
            <a:off x="4311267" y="908776"/>
            <a:ext cx="514828" cy="41357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" y="4036569"/>
            <a:ext cx="9144000" cy="2554545"/>
          </a:xfrm>
          <a:prstGeom prst="rect">
            <a:avLst/>
          </a:prstGeom>
          <a:solidFill>
            <a:srgbClr val="000000">
              <a:alpha val="65000"/>
            </a:srgbClr>
          </a:solidFill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•"/>
              <a:tabLst>
                <a:tab pos="3429000" algn="l"/>
              </a:tabLst>
            </a:pPr>
            <a:r>
              <a:rPr lang="en-US" sz="2000" u="sng" dirty="0" smtClean="0">
                <a:solidFill>
                  <a:schemeClr val="bg1"/>
                </a:solidFill>
              </a:rPr>
              <a:t>Vortical or QCD spin-orbit</a:t>
            </a:r>
            <a:r>
              <a:rPr lang="en-US" sz="2000" dirty="0" smtClean="0">
                <a:solidFill>
                  <a:schemeClr val="bg1"/>
                </a:solidFill>
              </a:rPr>
              <a:t>: 		</a:t>
            </a:r>
          </a:p>
          <a:p>
            <a:pPr marL="692150" lvl="1" indent="-234950">
              <a:spcBef>
                <a:spcPts val="600"/>
              </a:spcBef>
              <a:buFontTx/>
              <a:buChar char="•"/>
              <a:tabLst>
                <a:tab pos="3429000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fluid cell emits polarized particles</a:t>
            </a:r>
          </a:p>
          <a:p>
            <a:pPr marL="692150" lvl="1" indent="-234950">
              <a:spcBef>
                <a:spcPts val="600"/>
              </a:spcBef>
              <a:buFontTx/>
              <a:buChar char="•"/>
              <a:tabLst>
                <a:tab pos="3429000" algn="l"/>
              </a:tabLst>
            </a:pPr>
            <a:r>
              <a:rPr lang="en-US" dirty="0" err="1" smtClean="0">
                <a:solidFill>
                  <a:schemeClr val="bg1"/>
                </a:solidFill>
              </a:rPr>
              <a:t>Becattini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Csernai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Torrieri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Gyulassy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Gao</a:t>
            </a:r>
            <a:r>
              <a:rPr lang="en-US" dirty="0" smtClean="0">
                <a:solidFill>
                  <a:schemeClr val="bg1"/>
                </a:solidFill>
              </a:rPr>
              <a:t>, Liang, Wang, </a:t>
            </a:r>
            <a:r>
              <a:rPr lang="en-US" dirty="0" err="1" smtClean="0">
                <a:solidFill>
                  <a:schemeClr val="bg1"/>
                </a:solidFill>
              </a:rPr>
              <a:t>Sorin</a:t>
            </a:r>
            <a:r>
              <a:rPr lang="en-US" dirty="0" smtClean="0">
                <a:solidFill>
                  <a:schemeClr val="bg1"/>
                </a:solidFill>
              </a:rPr>
              <a:t>...</a:t>
            </a:r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spcBef>
                <a:spcPts val="1200"/>
              </a:spcBef>
              <a:buFontTx/>
              <a:buChar char="•"/>
              <a:tabLst>
                <a:tab pos="3429000" algn="l"/>
              </a:tabLst>
            </a:pPr>
            <a:endParaRPr lang="en-US" sz="2000" dirty="0">
              <a:solidFill>
                <a:srgbClr val="BFBFBF"/>
              </a:solidFill>
            </a:endParaRPr>
          </a:p>
          <a:p>
            <a:pPr marL="285750" indent="-285750">
              <a:spcBef>
                <a:spcPts val="1200"/>
              </a:spcBef>
              <a:buFontTx/>
              <a:buChar char="•"/>
              <a:tabLst>
                <a:tab pos="3429000" algn="l"/>
              </a:tabLst>
            </a:pPr>
            <a:endParaRPr lang="en-US" sz="2000" dirty="0" smtClean="0">
              <a:solidFill>
                <a:srgbClr val="BFBFBF"/>
              </a:solidFill>
            </a:endParaRPr>
          </a:p>
          <a:p>
            <a:pPr>
              <a:spcBef>
                <a:spcPts val="1200"/>
              </a:spcBef>
              <a:tabLst>
                <a:tab pos="3429000" algn="l"/>
              </a:tabLst>
            </a:pPr>
            <a:r>
              <a:rPr lang="en-US" sz="2000" dirty="0" smtClean="0">
                <a:solidFill>
                  <a:srgbClr val="BFBFBF"/>
                </a:solidFill>
              </a:rPr>
              <a:t>		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7232948" y="1609972"/>
            <a:ext cx="1718733" cy="1950673"/>
            <a:chOff x="7425267" y="952113"/>
            <a:chExt cx="1718733" cy="1950673"/>
          </a:xfrm>
        </p:grpSpPr>
        <p:sp>
          <p:nvSpPr>
            <p:cNvPr id="35" name="Rounded Rectangle 34"/>
            <p:cNvSpPr/>
            <p:nvPr/>
          </p:nvSpPr>
          <p:spPr>
            <a:xfrm>
              <a:off x="7425267" y="952113"/>
              <a:ext cx="1718733" cy="1950673"/>
            </a:xfrm>
            <a:prstGeom prst="roundRect">
              <a:avLst/>
            </a:prstGeom>
            <a:solidFill>
              <a:srgbClr val="000000">
                <a:alpha val="71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756622">
              <a:off x="7593471" y="1091750"/>
              <a:ext cx="722720" cy="580585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4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2101541">
              <a:off x="7624236" y="2085202"/>
              <a:ext cx="722720" cy="580585"/>
            </a:xfrm>
            <a:prstGeom prst="rect">
              <a:avLst/>
            </a:prstGeom>
          </p:spPr>
        </p:pic>
        <p:graphicFrame>
          <p:nvGraphicFramePr>
            <p:cNvPr id="33" name="Object 3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38531998"/>
                </p:ext>
              </p:extLst>
            </p:nvPr>
          </p:nvGraphicFramePr>
          <p:xfrm>
            <a:off x="8448124" y="1134280"/>
            <a:ext cx="501650" cy="5434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9793" name="Equation" r:id="rId5" imgW="152400" imgH="165100" progId="Equation.DSMT4">
                    <p:embed/>
                  </p:oleObj>
                </mc:Choice>
                <mc:Fallback>
                  <p:oleObj name="Equation" r:id="rId5" imgW="152400" imgH="1651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8448124" y="1134280"/>
                          <a:ext cx="501650" cy="54345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00606303"/>
                </p:ext>
              </p:extLst>
            </p:nvPr>
          </p:nvGraphicFramePr>
          <p:xfrm>
            <a:off x="8475432" y="2079134"/>
            <a:ext cx="501650" cy="625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9794" name="Equation" r:id="rId7" imgW="152400" imgH="190500" progId="Equation.DSMT4">
                    <p:embed/>
                  </p:oleObj>
                </mc:Choice>
                <mc:Fallback>
                  <p:oleObj name="Equation" r:id="rId7" imgW="152400" imgH="1905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8475432" y="2079134"/>
                          <a:ext cx="501650" cy="6254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5857404"/>
              </p:ext>
            </p:extLst>
          </p:nvPr>
        </p:nvGraphicFramePr>
        <p:xfrm>
          <a:off x="4051300" y="30607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795" name="Equation" r:id="rId9" imgW="114300" imgH="165100" progId="Equation.DSMT4">
                  <p:embed/>
                </p:oleObj>
              </mc:Choice>
              <mc:Fallback>
                <p:oleObj name="Equation" r:id="rId9" imgW="1143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051300" y="30607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2418921"/>
              </p:ext>
            </p:extLst>
          </p:nvPr>
        </p:nvGraphicFramePr>
        <p:xfrm>
          <a:off x="4051300" y="30607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796" name="Equation" r:id="rId11" imgW="114300" imgH="165100" progId="Equation.DSMT4">
                  <p:embed/>
                </p:oleObj>
              </mc:Choice>
              <mc:Fallback>
                <p:oleObj name="Equation" r:id="rId11" imgW="1143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051300" y="30607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9908425"/>
              </p:ext>
            </p:extLst>
          </p:nvPr>
        </p:nvGraphicFramePr>
        <p:xfrm>
          <a:off x="6303731" y="4160838"/>
          <a:ext cx="26479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797" name="Equation" r:id="rId12" imgW="1282700" imgH="279400" progId="Equation.DSMT4">
                  <p:embed/>
                </p:oleObj>
              </mc:Choice>
              <mc:Fallback>
                <p:oleObj name="Equation" r:id="rId12" imgW="12827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303731" y="4160838"/>
                        <a:ext cx="2647950" cy="577850"/>
                      </a:xfrm>
                      <a:prstGeom prst="rect">
                        <a:avLst/>
                      </a:prstGeom>
                      <a:ln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911457"/>
              </p:ext>
            </p:extLst>
          </p:nvPr>
        </p:nvGraphicFramePr>
        <p:xfrm>
          <a:off x="4012403" y="4421579"/>
          <a:ext cx="928663" cy="355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798" name="Equation" r:id="rId14" imgW="431800" imgH="165100" progId="Equation.DSMT4">
                  <p:embed/>
                </p:oleObj>
              </mc:Choice>
              <mc:Fallback>
                <p:oleObj name="Equation" r:id="rId14" imgW="4318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012403" y="4421579"/>
                        <a:ext cx="928663" cy="3550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7928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60867" y="47868"/>
            <a:ext cx="8762999" cy="723164"/>
          </a:xfrm>
        </p:spPr>
        <p:txBody>
          <a:bodyPr>
            <a:normAutofit/>
          </a:bodyPr>
          <a:lstStyle/>
          <a:p>
            <a:r>
              <a:rPr lang="en-US" dirty="0" smtClean="0"/>
              <a:t>Contributors to </a:t>
            </a:r>
            <a:r>
              <a:rPr lang="en-US" dirty="0" smtClean="0">
                <a:solidFill>
                  <a:srgbClr val="FFFF00"/>
                </a:solidFill>
              </a:rPr>
              <a:t>Global</a:t>
            </a:r>
            <a:r>
              <a:rPr lang="en-US" dirty="0" smtClean="0"/>
              <a:t> Polarization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8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642555" y="810261"/>
            <a:ext cx="6146459" cy="3218540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19304" b="14392"/>
          <a:stretch/>
        </p:blipFill>
        <p:spPr>
          <a:xfrm>
            <a:off x="1778517" y="1471328"/>
            <a:ext cx="3371643" cy="20020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892654" flipV="1">
            <a:off x="3158812" y="1153539"/>
            <a:ext cx="514828" cy="4135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892654" flipV="1">
            <a:off x="5587089" y="2286110"/>
            <a:ext cx="514828" cy="41357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892654" flipV="1">
            <a:off x="2100820" y="1511538"/>
            <a:ext cx="514828" cy="4135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8923229" flipV="1">
            <a:off x="713618" y="2212044"/>
            <a:ext cx="514828" cy="41357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8965188" flipV="1">
            <a:off x="5392047" y="1233496"/>
            <a:ext cx="514828" cy="41357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9228798" flipV="1">
            <a:off x="3592464" y="3573459"/>
            <a:ext cx="442213" cy="35524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8672898" flipV="1">
            <a:off x="4766329" y="3181586"/>
            <a:ext cx="514828" cy="41357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10553">
            <a:off x="2395053" y="875975"/>
            <a:ext cx="514828" cy="41357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28136">
            <a:off x="6085882" y="1444009"/>
            <a:ext cx="514828" cy="41357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2402">
            <a:off x="2588546" y="3175288"/>
            <a:ext cx="514828" cy="41357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850707">
            <a:off x="4021614" y="3083642"/>
            <a:ext cx="514828" cy="41357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979653">
            <a:off x="1571219" y="1837196"/>
            <a:ext cx="514828" cy="41357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751344">
            <a:off x="5679674" y="2975574"/>
            <a:ext cx="514828" cy="41357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544579">
            <a:off x="4311267" y="908776"/>
            <a:ext cx="514828" cy="413578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7232948" y="1609972"/>
            <a:ext cx="1718733" cy="1950673"/>
            <a:chOff x="7425267" y="952113"/>
            <a:chExt cx="1718733" cy="1950673"/>
          </a:xfrm>
        </p:grpSpPr>
        <p:sp>
          <p:nvSpPr>
            <p:cNvPr id="35" name="Rounded Rectangle 34"/>
            <p:cNvSpPr/>
            <p:nvPr/>
          </p:nvSpPr>
          <p:spPr>
            <a:xfrm>
              <a:off x="7425267" y="952113"/>
              <a:ext cx="1718733" cy="1950673"/>
            </a:xfrm>
            <a:prstGeom prst="roundRect">
              <a:avLst/>
            </a:prstGeom>
            <a:solidFill>
              <a:srgbClr val="000000">
                <a:alpha val="71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756622">
              <a:off x="7593471" y="1091750"/>
              <a:ext cx="722720" cy="580585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4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2101541">
              <a:off x="7624236" y="2085202"/>
              <a:ext cx="722720" cy="580585"/>
            </a:xfrm>
            <a:prstGeom prst="rect">
              <a:avLst/>
            </a:prstGeom>
          </p:spPr>
        </p:pic>
        <p:graphicFrame>
          <p:nvGraphicFramePr>
            <p:cNvPr id="33" name="Object 3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37157734"/>
                </p:ext>
              </p:extLst>
            </p:nvPr>
          </p:nvGraphicFramePr>
          <p:xfrm>
            <a:off x="8448124" y="1134280"/>
            <a:ext cx="501650" cy="5434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0984" name="Equation" r:id="rId5" imgW="152400" imgH="165100" progId="Equation.DSMT4">
                    <p:embed/>
                  </p:oleObj>
                </mc:Choice>
                <mc:Fallback>
                  <p:oleObj name="Equation" r:id="rId5" imgW="152400" imgH="1651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8448124" y="1134280"/>
                          <a:ext cx="501650" cy="54345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34296968"/>
                </p:ext>
              </p:extLst>
            </p:nvPr>
          </p:nvGraphicFramePr>
          <p:xfrm>
            <a:off x="8475432" y="2079134"/>
            <a:ext cx="501650" cy="625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0985" name="Equation" r:id="rId7" imgW="152400" imgH="190500" progId="Equation.DSMT4">
                    <p:embed/>
                  </p:oleObj>
                </mc:Choice>
                <mc:Fallback>
                  <p:oleObj name="Equation" r:id="rId7" imgW="152400" imgH="1905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8475432" y="2079134"/>
                          <a:ext cx="501650" cy="6254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9413846"/>
              </p:ext>
            </p:extLst>
          </p:nvPr>
        </p:nvGraphicFramePr>
        <p:xfrm>
          <a:off x="4051300" y="30607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986" name="Equation" r:id="rId9" imgW="114300" imgH="165100" progId="Equation.DSMT4">
                  <p:embed/>
                </p:oleObj>
              </mc:Choice>
              <mc:Fallback>
                <p:oleObj name="Equation" r:id="rId9" imgW="1143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051300" y="30607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3308385"/>
              </p:ext>
            </p:extLst>
          </p:nvPr>
        </p:nvGraphicFramePr>
        <p:xfrm>
          <a:off x="4051300" y="30607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987" name="Equation" r:id="rId11" imgW="114300" imgH="165100" progId="Equation.DSMT4">
                  <p:embed/>
                </p:oleObj>
              </mc:Choice>
              <mc:Fallback>
                <p:oleObj name="Equation" r:id="rId11" imgW="1143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051300" y="30607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0" name="Straight Arrow Connector 39"/>
          <p:cNvCxnSpPr/>
          <p:nvPr/>
        </p:nvCxnSpPr>
        <p:spPr>
          <a:xfrm flipV="1">
            <a:off x="3952671" y="1471329"/>
            <a:ext cx="1658841" cy="90191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3952671" y="2432908"/>
            <a:ext cx="1898883" cy="6636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4012403" y="2614960"/>
            <a:ext cx="877961" cy="68081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3710460" y="2781584"/>
            <a:ext cx="106789" cy="88469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 flipV="1">
            <a:off x="3524655" y="1357782"/>
            <a:ext cx="232114" cy="97781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2498771" y="1727815"/>
            <a:ext cx="1257998" cy="81214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1164263" y="2432908"/>
            <a:ext cx="2390969" cy="6636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" y="4036569"/>
            <a:ext cx="9144000" cy="2662267"/>
          </a:xfrm>
          <a:prstGeom prst="rect">
            <a:avLst/>
          </a:prstGeom>
          <a:solidFill>
            <a:srgbClr val="000000">
              <a:alpha val="65000"/>
            </a:srgbClr>
          </a:solidFill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•"/>
              <a:tabLst>
                <a:tab pos="3429000" algn="l"/>
              </a:tabLst>
            </a:pPr>
            <a:r>
              <a:rPr lang="en-US" sz="2000" u="sng" dirty="0" smtClean="0">
                <a:solidFill>
                  <a:schemeClr val="bg1"/>
                </a:solidFill>
              </a:rPr>
              <a:t>Vortical or QCD spin-orbit</a:t>
            </a:r>
            <a:r>
              <a:rPr lang="en-US" sz="2000" dirty="0" smtClean="0">
                <a:solidFill>
                  <a:schemeClr val="bg1"/>
                </a:solidFill>
              </a:rPr>
              <a:t>: 		</a:t>
            </a:r>
          </a:p>
          <a:p>
            <a:pPr marL="692150" lvl="1" indent="-234950">
              <a:spcBef>
                <a:spcPts val="600"/>
              </a:spcBef>
              <a:buFontTx/>
              <a:buChar char="•"/>
              <a:tabLst>
                <a:tab pos="3429000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fluid cell emits polarized particles</a:t>
            </a:r>
          </a:p>
          <a:p>
            <a:pPr marL="692150" lvl="1" indent="-234950">
              <a:spcBef>
                <a:spcPts val="600"/>
              </a:spcBef>
              <a:buFontTx/>
              <a:buChar char="•"/>
              <a:tabLst>
                <a:tab pos="3429000" algn="l"/>
              </a:tabLst>
            </a:pPr>
            <a:r>
              <a:rPr lang="en-US" dirty="0" err="1" smtClean="0">
                <a:solidFill>
                  <a:schemeClr val="bg1"/>
                </a:solidFill>
              </a:rPr>
              <a:t>Becattini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Csernai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Torrieri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Gyulassy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Gao</a:t>
            </a:r>
            <a:r>
              <a:rPr lang="en-US" dirty="0" smtClean="0">
                <a:solidFill>
                  <a:schemeClr val="bg1"/>
                </a:solidFill>
              </a:rPr>
              <a:t>, Liang, Wang, </a:t>
            </a:r>
            <a:r>
              <a:rPr lang="en-US" dirty="0" err="1" smtClean="0">
                <a:solidFill>
                  <a:schemeClr val="bg1"/>
                </a:solidFill>
              </a:rPr>
              <a:t>Sorin</a:t>
            </a:r>
            <a:r>
              <a:rPr lang="en-US" dirty="0" smtClean="0">
                <a:solidFill>
                  <a:schemeClr val="bg1"/>
                </a:solidFill>
              </a:rPr>
              <a:t>...</a:t>
            </a:r>
          </a:p>
          <a:p>
            <a:pPr marL="692150" lvl="1" indent="-234950">
              <a:spcBef>
                <a:spcPts val="600"/>
              </a:spcBef>
              <a:buFontTx/>
              <a:buChar char="•"/>
              <a:tabLst>
                <a:tab pos="3429000" algn="l"/>
              </a:tabLst>
            </a:pPr>
            <a:endParaRPr lang="en-US" dirty="0">
              <a:solidFill>
                <a:schemeClr val="bg1"/>
              </a:solidFill>
            </a:endParaRPr>
          </a:p>
          <a:p>
            <a:pPr marL="234950" indent="-234950">
              <a:spcBef>
                <a:spcPts val="600"/>
              </a:spcBef>
              <a:buFontTx/>
              <a:buChar char="•"/>
              <a:tabLst>
                <a:tab pos="3429000" algn="l"/>
              </a:tabLst>
            </a:pPr>
            <a:r>
              <a:rPr lang="en-US" sz="2000" dirty="0" smtClean="0">
                <a:solidFill>
                  <a:schemeClr val="bg1"/>
                </a:solidFill>
              </a:rPr>
              <a:t>Magnetic coupling</a:t>
            </a:r>
          </a:p>
          <a:p>
            <a:pPr marL="692150" lvl="1" indent="-234950">
              <a:spcBef>
                <a:spcPts val="600"/>
              </a:spcBef>
              <a:buFontTx/>
              <a:buChar char="•"/>
              <a:tabLst>
                <a:tab pos="3429000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particles polarized according to magnetic moment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spcBef>
                <a:spcPts val="1200"/>
              </a:spcBef>
              <a:tabLst>
                <a:tab pos="3429000" algn="l"/>
              </a:tabLst>
            </a:pPr>
            <a:r>
              <a:rPr lang="en-US" sz="2000" dirty="0" smtClean="0">
                <a:solidFill>
                  <a:srgbClr val="BFBFBF"/>
                </a:solidFill>
              </a:rPr>
              <a:t>		</a:t>
            </a:r>
          </a:p>
        </p:txBody>
      </p:sp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9839743"/>
              </p:ext>
            </p:extLst>
          </p:nvPr>
        </p:nvGraphicFramePr>
        <p:xfrm>
          <a:off x="6303731" y="4160838"/>
          <a:ext cx="26479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988" name="Equation" r:id="rId12" imgW="1282700" imgH="279400" progId="Equation.DSMT4">
                  <p:embed/>
                </p:oleObj>
              </mc:Choice>
              <mc:Fallback>
                <p:oleObj name="Equation" r:id="rId12" imgW="12827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303731" y="4160838"/>
                        <a:ext cx="2647950" cy="577850"/>
                      </a:xfrm>
                      <a:prstGeom prst="rect">
                        <a:avLst/>
                      </a:prstGeom>
                      <a:ln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6446862"/>
              </p:ext>
            </p:extLst>
          </p:nvPr>
        </p:nvGraphicFramePr>
        <p:xfrm>
          <a:off x="6347024" y="5403118"/>
          <a:ext cx="26479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989" name="Equation" r:id="rId14" imgW="1282700" imgH="279400" progId="Equation.DSMT4">
                  <p:embed/>
                </p:oleObj>
              </mc:Choice>
              <mc:Fallback>
                <p:oleObj name="Equation" r:id="rId14" imgW="12827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347024" y="5403118"/>
                        <a:ext cx="2647950" cy="577850"/>
                      </a:xfrm>
                      <a:prstGeom prst="rect">
                        <a:avLst/>
                      </a:prstGeom>
                      <a:ln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7941532"/>
              </p:ext>
            </p:extLst>
          </p:nvPr>
        </p:nvGraphicFramePr>
        <p:xfrm>
          <a:off x="4011613" y="4423398"/>
          <a:ext cx="928687" cy="35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990" name="Equation" r:id="rId16" imgW="431800" imgH="165100" progId="Equation.DSMT4">
                  <p:embed/>
                </p:oleObj>
              </mc:Choice>
              <mc:Fallback>
                <p:oleObj name="Equation" r:id="rId16" imgW="4318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011613" y="4423398"/>
                        <a:ext cx="928687" cy="354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5030582"/>
              </p:ext>
            </p:extLst>
          </p:nvPr>
        </p:nvGraphicFramePr>
        <p:xfrm>
          <a:off x="901288" y="6137560"/>
          <a:ext cx="1255712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991" name="Equation" r:id="rId18" imgW="584200" imgH="228600" progId="Equation.DSMT4">
                  <p:embed/>
                </p:oleObj>
              </mc:Choice>
              <mc:Fallback>
                <p:oleObj name="Equation" r:id="rId18" imgW="5842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901288" y="6137560"/>
                        <a:ext cx="1255712" cy="492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919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</a:t>
            </a:r>
            <a:r>
              <a:rPr lang="en-US" dirty="0" smtClean="0"/>
              <a:t>needed to extract physics from CME/CVE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 Lisa - Strangeness in Quark Matter - Lawrence Berkeley National Lab - June 2016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E529-6157-7045-882B-FF1F3F412098}" type="slidenum">
              <a:rPr lang="en-US" smtClean="0"/>
              <a:t>9</a:t>
            </a:fld>
            <a:endParaRPr lang="en-US"/>
          </a:p>
        </p:txBody>
      </p:sp>
      <p:pic>
        <p:nvPicPr>
          <p:cNvPr id="14" name="Picture 13" descr="Figure1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62" t="29876" r="7806" b="12839"/>
          <a:stretch/>
        </p:blipFill>
        <p:spPr>
          <a:xfrm>
            <a:off x="4621836" y="1016403"/>
            <a:ext cx="4522163" cy="3034179"/>
          </a:xfrm>
          <a:prstGeom prst="rect">
            <a:avLst/>
          </a:prstGeom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1150538"/>
              </p:ext>
            </p:extLst>
          </p:nvPr>
        </p:nvGraphicFramePr>
        <p:xfrm>
          <a:off x="6135539" y="1116639"/>
          <a:ext cx="620713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883" name="Equation" r:id="rId4" imgW="342900" imgH="215900" progId="Equation.DSMT4">
                  <p:embed/>
                </p:oleObj>
              </mc:Choice>
              <mc:Fallback>
                <p:oleObj name="Equation" r:id="rId4" imgW="342900" imgH="215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35539" y="1116639"/>
                        <a:ext cx="620713" cy="400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484000"/>
              </p:ext>
            </p:extLst>
          </p:nvPr>
        </p:nvGraphicFramePr>
        <p:xfrm>
          <a:off x="-1024" y="983727"/>
          <a:ext cx="4499485" cy="31050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884" name="Equation" r:id="rId6" imgW="2870200" imgH="1981200" progId="Equation.DSMT4">
                  <p:embed/>
                </p:oleObj>
              </mc:Choice>
              <mc:Fallback>
                <p:oleObj name="Equation" r:id="rId6" imgW="2870200" imgH="198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-1024" y="983727"/>
                        <a:ext cx="4499485" cy="310500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5470" y="1854349"/>
            <a:ext cx="3005964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Kharzeev</a:t>
            </a:r>
            <a:r>
              <a:rPr lang="en-US" sz="1400" dirty="0" smtClean="0"/>
              <a:t> &amp; Son PRL</a:t>
            </a:r>
            <a:r>
              <a:rPr lang="en-US" sz="1400" b="1" dirty="0" smtClean="0"/>
              <a:t>106</a:t>
            </a:r>
            <a:r>
              <a:rPr lang="en-US" sz="1400" dirty="0" smtClean="0"/>
              <a:t> 062301 (2011)</a:t>
            </a:r>
            <a:endParaRPr lang="en-US" sz="1400" dirty="0"/>
          </a:p>
        </p:txBody>
      </p:sp>
      <p:sp>
        <p:nvSpPr>
          <p:cNvPr id="5" name="Rounded Rectangle 4"/>
          <p:cNvSpPr/>
          <p:nvPr/>
        </p:nvSpPr>
        <p:spPr>
          <a:xfrm>
            <a:off x="230399" y="4282789"/>
            <a:ext cx="8686799" cy="2575894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67294" y="4438302"/>
            <a:ext cx="81695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CME and CVE hold promise to access fundamental features of QCD</a:t>
            </a:r>
          </a:p>
          <a:p>
            <a:pPr marL="227013" indent="-227013">
              <a:buFont typeface="Arial"/>
              <a:buChar char="•"/>
            </a:pPr>
            <a:r>
              <a:rPr lang="en-US" sz="2000" dirty="0" smtClean="0"/>
              <a:t>Novel phenomena are among RHIC’s most exciting and visible new results</a:t>
            </a:r>
          </a:p>
          <a:p>
            <a:endParaRPr lang="en-US" sz="2000" dirty="0"/>
          </a:p>
          <a:p>
            <a:pPr marL="287338" indent="-287338"/>
            <a:r>
              <a:rPr lang="en-US" sz="2000" dirty="0" smtClean="0"/>
              <a:t>To put these discoveries on firmer footing, </a:t>
            </a:r>
            <a:r>
              <a:rPr lang="en-US" sz="2000" b="1" dirty="0" smtClean="0"/>
              <a:t>we need calibrated estimates of B-field and </a:t>
            </a:r>
            <a:r>
              <a:rPr lang="en-US" sz="2000" b="1" dirty="0" err="1" smtClean="0"/>
              <a:t>vorticity</a:t>
            </a:r>
            <a:endParaRPr lang="en-US" sz="2000" b="1" dirty="0" smtClean="0"/>
          </a:p>
          <a:p>
            <a:endParaRPr lang="en-US" sz="2000" dirty="0" smtClean="0"/>
          </a:p>
          <a:p>
            <a:r>
              <a:rPr lang="en-US" sz="2000" dirty="0" smtClean="0"/>
              <a:t>Hyperon polarization: non-“chiral”, independent and likely </a:t>
            </a:r>
            <a:r>
              <a:rPr lang="en-US" sz="2000" b="1" dirty="0" smtClean="0"/>
              <a:t>unique</a:t>
            </a:r>
            <a:r>
              <a:rPr lang="en-US" sz="2000" dirty="0" smtClean="0"/>
              <a:t> measure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61507" y="3505067"/>
            <a:ext cx="325142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See talks </a:t>
            </a:r>
            <a:r>
              <a:rPr lang="en-US" dirty="0"/>
              <a:t>by </a:t>
            </a:r>
            <a:r>
              <a:rPr lang="en-US" dirty="0" err="1" smtClean="0"/>
              <a:t>Liwen</a:t>
            </a:r>
            <a:r>
              <a:rPr lang="en-US" dirty="0" smtClean="0"/>
              <a:t> Wen &amp; others</a:t>
            </a:r>
          </a:p>
          <a:p>
            <a:r>
              <a:rPr lang="en-US" dirty="0" smtClean="0"/>
              <a:t>Tuesday</a:t>
            </a:r>
            <a:r>
              <a:rPr lang="en-US" dirty="0"/>
              <a:t> </a:t>
            </a:r>
            <a:r>
              <a:rPr lang="en-US" dirty="0" smtClean="0"/>
              <a:t>afternoon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11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59767</TotalTime>
  <Words>3118</Words>
  <Application>Microsoft Macintosh PowerPoint</Application>
  <PresentationFormat>On-screen Show (4:3)</PresentationFormat>
  <Paragraphs>616</Paragraphs>
  <Slides>46</Slides>
  <Notes>1</Notes>
  <HiddenSlides>0</HiddenSlides>
  <MMClips>12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49" baseType="lpstr">
      <vt:lpstr>Office Theme</vt:lpstr>
      <vt:lpstr>Equation</vt:lpstr>
      <vt:lpstr>MathType 6.0 Equation</vt:lpstr>
      <vt:lpstr>Observation of global hyperon polarization  in non-central heavy ion collisions</vt:lpstr>
      <vt:lpstr>Outline</vt:lpstr>
      <vt:lpstr>Non-central collisions - J ~ 104 ħ </vt:lpstr>
      <vt:lpstr>Rotational &amp; Irrotational Vortices</vt:lpstr>
      <vt:lpstr>PowerPoint Presentation</vt:lpstr>
      <vt:lpstr>PowerPoint Presentation</vt:lpstr>
      <vt:lpstr>Contributors to Global Polarization</vt:lpstr>
      <vt:lpstr>Contributors to Global Polarization</vt:lpstr>
      <vt:lpstr>Input needed to extract physics from CME/CVE</vt:lpstr>
      <vt:lpstr>PowerPoint Presentation</vt:lpstr>
      <vt:lpstr>PowerPoint Presentation</vt:lpstr>
      <vt:lpstr>PowerPoint Presentation</vt:lpstr>
      <vt:lpstr>PowerPoint Presentation</vt:lpstr>
      <vt:lpstr>Preliminary results – uncorrected for RP resolution</vt:lpstr>
      <vt:lpstr>Preliminary results – corrected for RP resolution</vt:lpstr>
      <vt:lpstr>Preliminary results – corrected for RP resolution</vt:lpstr>
      <vt:lpstr>Preliminary results – corrected for RP + combinatorics</vt:lpstr>
      <vt:lpstr>Previous STAR result</vt:lpstr>
      <vt:lpstr>Complete energy range</vt:lpstr>
      <vt:lpstr>Extracting Vortical and Magnetic Contributions</vt:lpstr>
      <vt:lpstr>Extracting Vortical and Magnetic Contributions</vt:lpstr>
      <vt:lpstr>Accounting for (polarized) feed-down</vt:lpstr>
      <vt:lpstr>Accounting for (polarized) feed-down</vt:lpstr>
      <vt:lpstr>Accounting for (polarized) feed-down</vt:lpstr>
      <vt:lpstr>Accounting for (polarized) feed-down</vt:lpstr>
      <vt:lpstr>Calculated polarization of primary Λ</vt:lpstr>
      <vt:lpstr>Extracting vorticity and B-field from data</vt:lpstr>
      <vt:lpstr>Extracting vorticity and B-field from data</vt:lpstr>
      <vt:lpstr>Extracting vorticity and B-field from data</vt:lpstr>
      <vt:lpstr>Vorticity ~ theory expectation</vt:lpstr>
      <vt:lpstr>B-field ~ theory expectation</vt:lpstr>
      <vt:lpstr>Crucial to discovery</vt:lpstr>
      <vt:lpstr>A crucial upgrade to STAR</vt:lpstr>
      <vt:lpstr>Next steps – experimental: BES II</vt:lpstr>
      <vt:lpstr>Summary I – extreme conditions</vt:lpstr>
      <vt:lpstr>Summary - II</vt:lpstr>
      <vt:lpstr>PowerPoint Presentation</vt:lpstr>
      <vt:lpstr>END</vt:lpstr>
      <vt:lpstr>Splitting effect of finite μB</vt:lpstr>
      <vt:lpstr>Accounting for (polarized) feed-down</vt:lpstr>
      <vt:lpstr>PowerPoint Presentation</vt:lpstr>
      <vt:lpstr>Unique, quantitative measure</vt:lpstr>
      <vt:lpstr>Connection to experiment</vt:lpstr>
      <vt:lpstr>Topologically-dependent efficiency</vt:lpstr>
      <vt:lpstr>Topologically-dependent efficiency</vt:lpstr>
      <vt:lpstr>Contributors to Global Polarization</vt:lpstr>
    </vt:vector>
  </TitlesOfParts>
  <Company>Ohio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Lisa</dc:creator>
  <cp:lastModifiedBy>Michael Lisa</cp:lastModifiedBy>
  <cp:revision>1072</cp:revision>
  <cp:lastPrinted>2016-03-31T13:51:20Z</cp:lastPrinted>
  <dcterms:created xsi:type="dcterms:W3CDTF">2015-05-22T03:53:28Z</dcterms:created>
  <dcterms:modified xsi:type="dcterms:W3CDTF">2016-06-27T20:48:36Z</dcterms:modified>
</cp:coreProperties>
</file>