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128" r:id="rId1"/>
  </p:sldMasterIdLst>
  <p:notesMasterIdLst>
    <p:notesMasterId r:id="rId45"/>
  </p:notesMasterIdLst>
  <p:handoutMasterIdLst>
    <p:handoutMasterId r:id="rId46"/>
  </p:handoutMasterIdLst>
  <p:sldIdLst>
    <p:sldId id="257" r:id="rId2"/>
    <p:sldId id="565" r:id="rId3"/>
    <p:sldId id="657" r:id="rId4"/>
    <p:sldId id="655" r:id="rId5"/>
    <p:sldId id="567" r:id="rId6"/>
    <p:sldId id="568" r:id="rId7"/>
    <p:sldId id="653" r:id="rId8"/>
    <p:sldId id="574" r:id="rId9"/>
    <p:sldId id="575" r:id="rId10"/>
    <p:sldId id="576" r:id="rId11"/>
    <p:sldId id="577" r:id="rId12"/>
    <p:sldId id="578" r:id="rId13"/>
    <p:sldId id="579" r:id="rId14"/>
    <p:sldId id="580" r:id="rId15"/>
    <p:sldId id="581" r:id="rId16"/>
    <p:sldId id="582" r:id="rId17"/>
    <p:sldId id="583" r:id="rId18"/>
    <p:sldId id="584" r:id="rId19"/>
    <p:sldId id="585" r:id="rId20"/>
    <p:sldId id="586" r:id="rId21"/>
    <p:sldId id="587" r:id="rId22"/>
    <p:sldId id="588" r:id="rId23"/>
    <p:sldId id="589" r:id="rId24"/>
    <p:sldId id="590" r:id="rId25"/>
    <p:sldId id="569" r:id="rId26"/>
    <p:sldId id="570" r:id="rId27"/>
    <p:sldId id="591" r:id="rId28"/>
    <p:sldId id="592" r:id="rId29"/>
    <p:sldId id="593" r:id="rId30"/>
    <p:sldId id="594" r:id="rId31"/>
    <p:sldId id="595" r:id="rId32"/>
    <p:sldId id="596" r:id="rId33"/>
    <p:sldId id="597" r:id="rId34"/>
    <p:sldId id="598" r:id="rId35"/>
    <p:sldId id="599" r:id="rId36"/>
    <p:sldId id="571" r:id="rId37"/>
    <p:sldId id="572" r:id="rId38"/>
    <p:sldId id="600" r:id="rId39"/>
    <p:sldId id="601" r:id="rId40"/>
    <p:sldId id="602" r:id="rId41"/>
    <p:sldId id="603" r:id="rId42"/>
    <p:sldId id="658" r:id="rId43"/>
    <p:sldId id="726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336600"/>
    <a:srgbClr val="FF0066"/>
    <a:srgbClr val="FF5050"/>
    <a:srgbClr val="FF7C80"/>
    <a:srgbClr val="CC6600"/>
    <a:srgbClr val="CC3300"/>
    <a:srgbClr val="FF66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5" autoAdjust="0"/>
  </p:normalViewPr>
  <p:slideViewPr>
    <p:cSldViewPr>
      <p:cViewPr varScale="1">
        <p:scale>
          <a:sx n="83" d="100"/>
          <a:sy n="83" d="100"/>
        </p:scale>
        <p:origin x="145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-378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1D656-234A-498B-BC30-16B9F053F9E9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FD926-5913-4131-BAF0-EBA2C95C8F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950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4367B-B053-42C3-81A9-5F7F41B8589B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2ACA7-17C6-49B0-9399-4EF3F3DFB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887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7452320" y="638132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-1116632" y="6381328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48464" y="6381328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7452320" y="6360368"/>
            <a:ext cx="2289048" cy="36576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30/01/2015</a:t>
            </a:r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8457" y="6350843"/>
            <a:ext cx="3505200" cy="365760"/>
          </a:xfrm>
          <a:prstGeom prst="rect">
            <a:avLst/>
          </a:prstGeom>
        </p:spPr>
        <p:txBody>
          <a:bodyPr/>
          <a:lstStyle/>
          <a:p>
            <a:r>
              <a:rPr lang="en-GB" dirty="0" err="1" smtClean="0"/>
              <a:t>D.Smargianaki</a:t>
            </a:r>
            <a:r>
              <a:rPr lang="en-GB" dirty="0" smtClean="0"/>
              <a:t>(CERN)</a:t>
            </a:r>
            <a:endParaRPr lang="en-GB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362700"/>
            <a:ext cx="1981200" cy="365760"/>
          </a:xfrm>
          <a:prstGeom prst="rect">
            <a:avLst/>
          </a:prstGeom>
        </p:spPr>
        <p:txBody>
          <a:bodyPr/>
          <a:lstStyle/>
          <a:p>
            <a:fld id="{D2DBAF50-1205-4AA7-B57B-27D87C14E495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cern.ch\dfs\Users\d\dsmargia\Desktop\New folder\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4" r="34632"/>
          <a:stretch/>
        </p:blipFill>
        <p:spPr bwMode="auto">
          <a:xfrm>
            <a:off x="6012160" y="1395248"/>
            <a:ext cx="3131840" cy="476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1" y="836712"/>
            <a:ext cx="6421559" cy="4398662"/>
          </a:xfrm>
        </p:spPr>
        <p:txBody>
          <a:bodyPr anchor="ctr"/>
          <a:lstStyle/>
          <a:p>
            <a:pPr algn="ctr"/>
            <a:r>
              <a:rPr lang="en-US" sz="8000" dirty="0" err="1" smtClean="0">
                <a:solidFill>
                  <a:srgbClr val="0070C0"/>
                </a:solidFill>
                <a:latin typeface="Calibri" panose="020F0502020204030204" pitchFamily="34" charset="0"/>
              </a:rPr>
              <a:t>ArgonCube</a:t>
            </a:r>
            <a:r>
              <a:rPr lang="en-US" dirty="0" smtClean="0">
                <a:latin typeface="Calibri" panose="020F0502020204030204" pitchFamily="34" charset="0"/>
              </a:rPr>
              <a:t/>
            </a:r>
            <a:br>
              <a:rPr lang="en-US" dirty="0" smtClean="0">
                <a:latin typeface="Calibri" panose="020F0502020204030204" pitchFamily="34" charset="0"/>
              </a:rPr>
            </a:br>
            <a:endParaRPr lang="en-GB" sz="60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108520" y="3429000"/>
            <a:ext cx="6400800" cy="1219200"/>
          </a:xfrm>
        </p:spPr>
        <p:txBody>
          <a:bodyPr>
            <a:normAutofit/>
          </a:bodyPr>
          <a:lstStyle/>
          <a:p>
            <a:r>
              <a:rPr lang="en-US" sz="5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3D Model</a:t>
            </a:r>
            <a:endParaRPr lang="en-GB" sz="50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Subtitle 2"/>
          <p:cNvSpPr txBox="1">
            <a:spLocks/>
          </p:cNvSpPr>
          <p:nvPr/>
        </p:nvSpPr>
        <p:spPr>
          <a:xfrm>
            <a:off x="720050" y="3429000"/>
            <a:ext cx="2915845" cy="864096"/>
          </a:xfrm>
          <a:prstGeom prst="rect">
            <a:avLst/>
          </a:prstGeom>
          <a:solidFill>
            <a:srgbClr val="FF5050"/>
          </a:solidFill>
        </p:spPr>
        <p:txBody>
          <a:bodyPr vert="horz">
            <a:normAutofit fontScale="92500"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None/>
              <a:defRPr kumimoji="0" sz="2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None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None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None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000" i="1" dirty="0" smtClean="0">
                <a:solidFill>
                  <a:schemeClr val="bg2"/>
                </a:solidFill>
                <a:latin typeface="Calibri" panose="020F0502020204030204" pitchFamily="34" charset="0"/>
              </a:rPr>
              <a:t>Preliminary</a:t>
            </a:r>
            <a:endParaRPr lang="en-GB" sz="5000" i="1" dirty="0">
              <a:solidFill>
                <a:schemeClr val="bg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-31576" y="6492240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6767242" y="6539865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10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5122" name="Picture 2" descr="\\cern.ch\dfs\Users\d\dsmargia\Desktop\small prototype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11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6146" name="Picture 2" descr="\\cern.ch\dfs\Users\d\dsmargia\Desktop\small prototype\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12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7170" name="Picture 2" descr="\\cern.ch\dfs\Users\d\dsmargia\Desktop\small prototype\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13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8194" name="Picture 2" descr="\\cern.ch\dfs\Users\d\dsmargia\Desktop\small prototype\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14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9218" name="Picture 2" descr="\\cern.ch\dfs\Users\d\dsmargia\Desktop\small prototype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15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0242" name="Picture 2" descr="\\cern.ch\dfs\Users\d\dsmargia\Desktop\small prototype\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16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1266" name="Picture 2" descr="\\cern.ch\dfs\Users\d\dsmargia\Desktop\small prototype\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36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17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2290" name="Picture 2" descr="\\cern.ch\dfs\Users\d\dsmargia\Desktop\small prototype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18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3314" name="Picture 2" descr="\\cern.ch\dfs\Users\d\dsmargia\Desktop\small prototype\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19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4338" name="Picture 2" descr="\\cern.ch\dfs\Users\d\dsmargia\Desktop\small prototype\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-4139" y="2853705"/>
            <a:ext cx="9143997" cy="126188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Total </a:t>
            </a:r>
            <a:r>
              <a:rPr lang="en-US" dirty="0" smtClean="0"/>
              <a:t>Model 0.67 x 0.67 x 1.8 m</a:t>
            </a:r>
          </a:p>
          <a:p>
            <a:r>
              <a:rPr lang="en-US" dirty="0" smtClean="0"/>
              <a:t>W x L x H m</a:t>
            </a:r>
          </a:p>
        </p:txBody>
      </p:sp>
      <p:sp>
        <p:nvSpPr>
          <p:cNvPr id="4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793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20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5362" name="Picture 2" descr="\\cern.ch\dfs\Users\d\dsmargia\Desktop\small prototype\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21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6386" name="Picture 2" descr="\\cern.ch\dfs\Users\d\dsmargia\Desktop\small prototype\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22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7410" name="Picture 2" descr="\\cern.ch\dfs\Users\d\dsmargia\Desktop\small prototype\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23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8434" name="Picture 2" descr="\\cern.ch\dfs\Users\d\dsmargia\Desktop\small prototype\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24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9458" name="Picture 2" descr="\\cern.ch\dfs\Users\d\dsmargia\Desktop\small prototype\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31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-4139" y="2853705"/>
            <a:ext cx="9143997" cy="6771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4</a:t>
            </a:r>
            <a:r>
              <a:rPr lang="en-US" dirty="0" smtClean="0"/>
              <a:t> </a:t>
            </a:r>
            <a:r>
              <a:rPr lang="en-US" dirty="0"/>
              <a:t>Modules-Installation in the Cryostat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25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82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26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0482" name="Picture 2" descr="C:\$$$$$$\29.01.2015\pics small prototype\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69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27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1506" name="Picture 2" descr="C:\$$$$$$\29.01.2015\pics small prototype\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28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2530" name="Picture 2" descr="C:\$$$$$$\29.01.2015\pics small prototype\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29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3554" name="Picture 2" descr="C:\$$$$$$\29.01.2015\pics small prototype\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‘Cage’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0" name="Picture 2" descr="\\cern.ch\dfs\Users\d\dsmargia\Desktop\small prototype\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2" t="9131" r="37604" b="7930"/>
          <a:stretch/>
        </p:blipFill>
        <p:spPr bwMode="auto">
          <a:xfrm>
            <a:off x="1115616" y="852314"/>
            <a:ext cx="2965299" cy="536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Callout 1 7"/>
          <p:cNvSpPr/>
          <p:nvPr/>
        </p:nvSpPr>
        <p:spPr>
          <a:xfrm>
            <a:off x="5652120" y="888571"/>
            <a:ext cx="2232248" cy="740254"/>
          </a:xfrm>
          <a:prstGeom prst="borderCallout1">
            <a:avLst>
              <a:gd name="adj1" fmla="val 18750"/>
              <a:gd name="adj2" fmla="val -8333"/>
              <a:gd name="adj3" fmla="val 81191"/>
              <a:gd name="adj4" fmla="val -113009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652120" y="888571"/>
            <a:ext cx="22322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Calibri" panose="020F0502020204030204" pitchFamily="34" charset="0"/>
              </a:rPr>
              <a:t>4 x L profile top</a:t>
            </a:r>
          </a:p>
          <a:p>
            <a:pPr algn="ctr"/>
            <a:r>
              <a:rPr lang="en-US" sz="2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Stainless Steel</a:t>
            </a:r>
          </a:p>
          <a:p>
            <a:pPr algn="ctr"/>
            <a:endParaRPr lang="en-GB" sz="2200" dirty="0"/>
          </a:p>
        </p:txBody>
      </p:sp>
      <p:sp>
        <p:nvSpPr>
          <p:cNvPr id="18" name="Line Callout 1 17"/>
          <p:cNvSpPr/>
          <p:nvPr/>
        </p:nvSpPr>
        <p:spPr>
          <a:xfrm>
            <a:off x="5652120" y="1977430"/>
            <a:ext cx="2232248" cy="740254"/>
          </a:xfrm>
          <a:prstGeom prst="borderCallout1">
            <a:avLst>
              <a:gd name="adj1" fmla="val 34191"/>
              <a:gd name="adj2" fmla="val -3213"/>
              <a:gd name="adj3" fmla="val 96632"/>
              <a:gd name="adj4" fmla="val -9167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652120" y="1964301"/>
            <a:ext cx="22322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latin typeface="Calibri" panose="020F0502020204030204" pitchFamily="34" charset="0"/>
              </a:rPr>
              <a:t>4 x L profile side</a:t>
            </a:r>
          </a:p>
          <a:p>
            <a:pPr algn="ctr"/>
            <a:r>
              <a:rPr lang="en-US" sz="22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Stainless Steel</a:t>
            </a:r>
          </a:p>
          <a:p>
            <a:pPr algn="ctr"/>
            <a:endParaRPr lang="en-GB" dirty="0"/>
          </a:p>
        </p:txBody>
      </p:sp>
      <p:sp>
        <p:nvSpPr>
          <p:cNvPr id="20" name="Line Callout 1 19"/>
          <p:cNvSpPr/>
          <p:nvPr/>
        </p:nvSpPr>
        <p:spPr>
          <a:xfrm>
            <a:off x="5652120" y="3162610"/>
            <a:ext cx="2232248" cy="740254"/>
          </a:xfrm>
          <a:prstGeom prst="borderCallout1">
            <a:avLst>
              <a:gd name="adj1" fmla="val 34191"/>
              <a:gd name="adj2" fmla="val -3213"/>
              <a:gd name="adj3" fmla="val 86338"/>
              <a:gd name="adj4" fmla="val -10319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5652120" y="3173691"/>
            <a:ext cx="223224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4 x T profile middle</a:t>
            </a:r>
          </a:p>
          <a:p>
            <a:pPr algn="ctr"/>
            <a:r>
              <a:rPr lang="en-US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FR4</a:t>
            </a:r>
          </a:p>
          <a:p>
            <a:pPr algn="ctr"/>
            <a:endParaRPr lang="en-GB" dirty="0"/>
          </a:p>
        </p:txBody>
      </p:sp>
      <p:sp>
        <p:nvSpPr>
          <p:cNvPr id="22" name="Line Callout 1 21"/>
          <p:cNvSpPr/>
          <p:nvPr/>
        </p:nvSpPr>
        <p:spPr>
          <a:xfrm>
            <a:off x="5652120" y="4581128"/>
            <a:ext cx="2232248" cy="740254"/>
          </a:xfrm>
          <a:prstGeom prst="borderCallout1">
            <a:avLst>
              <a:gd name="adj1" fmla="val 34191"/>
              <a:gd name="adj2" fmla="val -3213"/>
              <a:gd name="adj3" fmla="val 82478"/>
              <a:gd name="adj4" fmla="val -90393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652120" y="4581128"/>
            <a:ext cx="223224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4 x L profile bottom</a:t>
            </a:r>
          </a:p>
          <a:p>
            <a:pPr algn="ctr"/>
            <a:r>
              <a:rPr lang="en-US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FR4</a:t>
            </a:r>
          </a:p>
          <a:p>
            <a:pPr algn="ctr"/>
            <a:endParaRPr lang="en-GB" dirty="0"/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71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30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4578" name="Picture 2" descr="C:\$$$$$$\29.01.2015\pics small prototype\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31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5602" name="Picture 2" descr="C:\$$$$$$\29.01.2015\pics small prototype\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32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6626" name="Picture 2" descr="C:\$$$$$$\29.01.2015\pics small prototype\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33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7650" name="Picture 2" descr="C:\$$$$$$\29.01.2015\pics small prototype\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34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8674" name="Picture 2" descr="C:\$$$$$$\29.01.2015\pics small prototype\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35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9698" name="Picture 2" descr="C:\$$$$$$\29.01.2015\pics small prototype\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85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-4139" y="2853705"/>
            <a:ext cx="9143997" cy="6771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8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Maintenance Procedure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36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77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37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Maintenance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722" name="Picture 2" descr="C:\$$$$$$\29.01.2015\pics small prototype\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83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38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Maintenance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746" name="Picture 2" descr="C:\$$$$$$\29.01.2015\pics small prototype\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72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39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Maintenance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770" name="Picture 2" descr="C:\$$$$$$\29.01.2015\pics small prototype\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72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d\dsmargia\Desktop\New folder\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58" r="31684"/>
          <a:stretch/>
        </p:blipFill>
        <p:spPr bwMode="auto">
          <a:xfrm>
            <a:off x="2832001" y="694156"/>
            <a:ext cx="3908951" cy="569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" y="3973"/>
            <a:ext cx="9143997" cy="6771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800" dirty="0" smtClean="0">
                <a:latin typeface="Calibri" panose="020F0502020204030204" pitchFamily="34" charset="0"/>
              </a:rPr>
              <a:t>‘Detector’ Parts</a:t>
            </a:r>
            <a:endParaRPr lang="en-GB" sz="3800" dirty="0">
              <a:latin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4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Oval 4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52510" y="1057404"/>
            <a:ext cx="18100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Top Flange</a:t>
            </a:r>
          </a:p>
          <a:p>
            <a:pPr algn="ctr"/>
            <a:r>
              <a:rPr lang="en-US" sz="2200" dirty="0">
                <a:solidFill>
                  <a:srgbClr val="00B0F0"/>
                </a:solidFill>
                <a:latin typeface="Calibri" panose="020F0502020204030204" pitchFamily="34" charset="0"/>
              </a:rPr>
              <a:t>Stainless Steel</a:t>
            </a:r>
            <a:endParaRPr lang="en-GB" sz="22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Line Callout 2 15"/>
          <p:cNvSpPr/>
          <p:nvPr/>
        </p:nvSpPr>
        <p:spPr>
          <a:xfrm>
            <a:off x="203688" y="1089419"/>
            <a:ext cx="1920040" cy="705413"/>
          </a:xfrm>
          <a:prstGeom prst="borderCallout2">
            <a:avLst>
              <a:gd name="adj1" fmla="val 3203"/>
              <a:gd name="adj2" fmla="val 104531"/>
              <a:gd name="adj3" fmla="val 17196"/>
              <a:gd name="adj4" fmla="val 128669"/>
              <a:gd name="adj5" fmla="val 12054"/>
              <a:gd name="adj6" fmla="val 176450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ine Callout 2 17"/>
          <p:cNvSpPr/>
          <p:nvPr/>
        </p:nvSpPr>
        <p:spPr>
          <a:xfrm>
            <a:off x="277236" y="3236068"/>
            <a:ext cx="1098755" cy="612648"/>
          </a:xfrm>
          <a:prstGeom prst="borderCallout2">
            <a:avLst>
              <a:gd name="adj1" fmla="val 17196"/>
              <a:gd name="adj2" fmla="val 115338"/>
              <a:gd name="adj3" fmla="val 12531"/>
              <a:gd name="adj4" fmla="val 202743"/>
              <a:gd name="adj5" fmla="val -119156"/>
              <a:gd name="adj6" fmla="val 306888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26600" y="3157671"/>
            <a:ext cx="800026" cy="76944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Walls</a:t>
            </a:r>
          </a:p>
          <a:p>
            <a:pPr algn="ctr"/>
            <a:r>
              <a:rPr lang="en-US" sz="2200" dirty="0">
                <a:solidFill>
                  <a:srgbClr val="00B0F0"/>
                </a:solidFill>
                <a:latin typeface="Calibri" panose="020F0502020204030204" pitchFamily="34" charset="0"/>
              </a:rPr>
              <a:t>FR4</a:t>
            </a:r>
            <a:endParaRPr lang="en-GB" sz="22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Line Callout 2 20"/>
          <p:cNvSpPr/>
          <p:nvPr/>
        </p:nvSpPr>
        <p:spPr>
          <a:xfrm>
            <a:off x="108538" y="5301748"/>
            <a:ext cx="2015189" cy="647531"/>
          </a:xfrm>
          <a:prstGeom prst="borderCallout2">
            <a:avLst>
              <a:gd name="adj1" fmla="val 88713"/>
              <a:gd name="adj2" fmla="val 107205"/>
              <a:gd name="adj3" fmla="val 84049"/>
              <a:gd name="adj4" fmla="val 155136"/>
              <a:gd name="adj5" fmla="val 62915"/>
              <a:gd name="adj6" fmla="val 161780"/>
            </a:avLst>
          </a:prstGeom>
          <a:noFill/>
          <a:ln>
            <a:solidFill>
              <a:srgbClr val="33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87577" y="5240792"/>
            <a:ext cx="18571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336600"/>
                </a:solidFill>
                <a:latin typeface="Calibri" panose="020F0502020204030204" pitchFamily="34" charset="0"/>
              </a:rPr>
              <a:t>Bottom Flange</a:t>
            </a:r>
          </a:p>
          <a:p>
            <a:pPr algn="ctr"/>
            <a:r>
              <a:rPr lang="en-US" sz="2200" dirty="0">
                <a:solidFill>
                  <a:srgbClr val="00B0F0"/>
                </a:solidFill>
                <a:latin typeface="Calibri" panose="020F0502020204030204" pitchFamily="34" charset="0"/>
              </a:rPr>
              <a:t>Stainless Steel</a:t>
            </a:r>
            <a:endParaRPr lang="en-GB" sz="22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Line Callout 2 14"/>
          <p:cNvSpPr/>
          <p:nvPr/>
        </p:nvSpPr>
        <p:spPr>
          <a:xfrm>
            <a:off x="6685383" y="1089418"/>
            <a:ext cx="1947841" cy="61265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37936"/>
              <a:gd name="adj6" fmla="val -149360"/>
            </a:avLst>
          </a:prstGeom>
          <a:noFill/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ine Callout 2 25"/>
          <p:cNvSpPr/>
          <p:nvPr/>
        </p:nvSpPr>
        <p:spPr>
          <a:xfrm>
            <a:off x="6685383" y="2088674"/>
            <a:ext cx="1242839" cy="6126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3097"/>
              <a:gd name="adj6" fmla="val -146155"/>
            </a:avLst>
          </a:prstGeom>
          <a:noFill/>
          <a:ln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ine Callout 2 26"/>
          <p:cNvSpPr/>
          <p:nvPr/>
        </p:nvSpPr>
        <p:spPr>
          <a:xfrm>
            <a:off x="6733279" y="3921596"/>
            <a:ext cx="1273459" cy="612648"/>
          </a:xfrm>
          <a:prstGeom prst="borderCallout2">
            <a:avLst>
              <a:gd name="adj1" fmla="val 9422"/>
              <a:gd name="adj2" fmla="val -6089"/>
              <a:gd name="adj3" fmla="val 4756"/>
              <a:gd name="adj4" fmla="val -34991"/>
              <a:gd name="adj5" fmla="val -2550"/>
              <a:gd name="adj6" fmla="val -118210"/>
            </a:avLst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Line Callout 2 27"/>
          <p:cNvSpPr/>
          <p:nvPr/>
        </p:nvSpPr>
        <p:spPr>
          <a:xfrm>
            <a:off x="6739017" y="4997547"/>
            <a:ext cx="1508010" cy="612648"/>
          </a:xfrm>
          <a:prstGeom prst="borderCallout2">
            <a:avLst>
              <a:gd name="adj1" fmla="val 6312"/>
              <a:gd name="adj2" fmla="val -4798"/>
              <a:gd name="adj3" fmla="val -9235"/>
              <a:gd name="adj4" fmla="val -27970"/>
              <a:gd name="adj5" fmla="val 5224"/>
              <a:gd name="adj6" fmla="val -124893"/>
            </a:avLst>
          </a:prstGeom>
          <a:noFill/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6685384" y="1010473"/>
            <a:ext cx="19478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CC6600"/>
                </a:solidFill>
                <a:latin typeface="Calibri" panose="020F0502020204030204" pitchFamily="34" charset="0"/>
              </a:rPr>
              <a:t>Read Out Plane</a:t>
            </a:r>
          </a:p>
          <a:p>
            <a:pPr algn="ctr"/>
            <a:r>
              <a:rPr lang="en-US" sz="2200" dirty="0">
                <a:solidFill>
                  <a:srgbClr val="00B0F0"/>
                </a:solidFill>
                <a:latin typeface="Calibri" panose="020F0502020204030204" pitchFamily="34" charset="0"/>
              </a:rPr>
              <a:t>FR4</a:t>
            </a:r>
            <a:endParaRPr lang="en-GB" sz="22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733279" y="2179554"/>
            <a:ext cx="11470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FF33CC"/>
                </a:solidFill>
                <a:latin typeface="Calibri" panose="020F0502020204030204" pitchFamily="34" charset="0"/>
              </a:rPr>
              <a:t>Cathode</a:t>
            </a:r>
            <a:endParaRPr lang="en-GB" sz="2200" dirty="0">
              <a:solidFill>
                <a:srgbClr val="FF33CC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5384" y="4012476"/>
            <a:ext cx="13998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000FF"/>
                </a:solidFill>
                <a:latin typeface="Calibri" panose="020F0502020204030204" pitchFamily="34" charset="0"/>
              </a:rPr>
              <a:t>Circulators</a:t>
            </a:r>
            <a:endParaRPr lang="en-GB" sz="2200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00281" y="5088428"/>
            <a:ext cx="16161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CC3300"/>
                </a:solidFill>
                <a:latin typeface="Calibri" panose="020F0502020204030204" pitchFamily="34" charset="0"/>
              </a:rPr>
              <a:t>Field-Shaper</a:t>
            </a:r>
            <a:endParaRPr lang="en-GB" sz="2200" dirty="0">
              <a:solidFill>
                <a:srgbClr val="CC3300"/>
              </a:solidFill>
              <a:latin typeface="Calibri" panose="020F0502020204030204" pitchFamily="34" charset="0"/>
            </a:endParaRPr>
          </a:p>
        </p:txBody>
      </p:sp>
      <p:sp>
        <p:nvSpPr>
          <p:cNvPr id="3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25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52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40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Maintenance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794" name="Picture 2" descr="C:\$$$$$$\29.01.2015\pics small prototype\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72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41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Maintenance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818" name="Picture 2" descr="C:\$$$$$$\29.01.2015\pics small prototype\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3138"/>
            <a:ext cx="9144000" cy="455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72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 descr="\\cern.ch\dfs\Users\d\dsmargia\Desktop\side view of gri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11" t="17991" r="31250" b="21525"/>
          <a:stretch/>
        </p:blipFill>
        <p:spPr bwMode="auto">
          <a:xfrm>
            <a:off x="6660232" y="3717030"/>
            <a:ext cx="1806516" cy="1860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d\dsmargia\Desktop\gri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9" t="9144" r="22839" b="10951"/>
          <a:stretch/>
        </p:blipFill>
        <p:spPr bwMode="auto">
          <a:xfrm>
            <a:off x="3470920" y="3230296"/>
            <a:ext cx="3438776" cy="251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d\dsmargia\Desktop\d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43" t="1984" r="33587" b="1519"/>
          <a:stretch/>
        </p:blipFill>
        <p:spPr bwMode="auto">
          <a:xfrm>
            <a:off x="3" y="711859"/>
            <a:ext cx="3638548" cy="5237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Users\d\dsmargia\Desktop\grif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51" t="19248" r="33702" b="26871"/>
          <a:stretch/>
        </p:blipFill>
        <p:spPr bwMode="auto">
          <a:xfrm>
            <a:off x="5844158" y="499777"/>
            <a:ext cx="3299842" cy="264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42</a:t>
            </a:fld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Top Grid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" name="Straight Arrow Connector 2"/>
          <p:cNvCxnSpPr/>
          <p:nvPr/>
        </p:nvCxnSpPr>
        <p:spPr>
          <a:xfrm flipH="1">
            <a:off x="3347864" y="1676450"/>
            <a:ext cx="266429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-61712" y="204027"/>
            <a:ext cx="4345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000" dirty="0" smtClean="0">
                <a:solidFill>
                  <a:srgbClr val="FF33CC"/>
                </a:solidFill>
                <a:latin typeface="Calibri" panose="020F0502020204030204" pitchFamily="34" charset="0"/>
              </a:rPr>
              <a:t>!! </a:t>
            </a:r>
            <a:r>
              <a:rPr lang="en-US" sz="2000" dirty="0" smtClean="0">
                <a:solidFill>
                  <a:srgbClr val="FF33CC"/>
                </a:solidFill>
                <a:latin typeface="Calibri" panose="020F0502020204030204" pitchFamily="34" charset="0"/>
              </a:rPr>
              <a:t>0  </a:t>
            </a:r>
            <a:r>
              <a:rPr lang="en-US" sz="2000" dirty="0" smtClean="0">
                <a:solidFill>
                  <a:srgbClr val="FF33CC"/>
                </a:solidFill>
                <a:latin typeface="Calibri" panose="020F0502020204030204" pitchFamily="34" charset="0"/>
              </a:rPr>
              <a:t>mm  gap in between the modules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844158" y="2636912"/>
            <a:ext cx="528042" cy="59338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8419123" y="3789040"/>
            <a:ext cx="2663" cy="1512168"/>
          </a:xfrm>
          <a:prstGeom prst="straightConnector1">
            <a:avLst/>
          </a:prstGeom>
          <a:ln w="254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808546" y="5501233"/>
            <a:ext cx="1437496" cy="0"/>
          </a:xfrm>
          <a:prstGeom prst="straightConnector1">
            <a:avLst/>
          </a:prstGeom>
          <a:ln w="2540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TextBox 1032"/>
          <p:cNvSpPr txBox="1"/>
          <p:nvPr/>
        </p:nvSpPr>
        <p:spPr>
          <a:xfrm>
            <a:off x="8357452" y="4340600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100 mm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058703" y="5613106"/>
            <a:ext cx="870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100 mm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38143" y="4437112"/>
            <a:ext cx="1034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alibri" panose="020F0502020204030204" pitchFamily="34" charset="0"/>
              </a:rPr>
              <a:t>Thickness 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12mm</a:t>
            </a:r>
            <a:endParaRPr lang="en-GB" sz="1600" dirty="0">
              <a:latin typeface="Calibri" panose="020F0502020204030204" pitchFamily="34" charset="0"/>
            </a:endParaRPr>
          </a:p>
        </p:txBody>
      </p:sp>
      <p:sp>
        <p:nvSpPr>
          <p:cNvPr id="2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5433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43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0" t="28961" r="74683" b="43265"/>
          <a:stretch>
            <a:fillRect/>
          </a:stretch>
        </p:blipFill>
        <p:spPr bwMode="auto">
          <a:xfrm>
            <a:off x="250825" y="1196975"/>
            <a:ext cx="1484313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" t="36433" r="75764" b="14458"/>
          <a:stretch>
            <a:fillRect/>
          </a:stretch>
        </p:blipFill>
        <p:spPr bwMode="auto">
          <a:xfrm>
            <a:off x="576263" y="3121025"/>
            <a:ext cx="237807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" t="43069" r="75636" b="12065"/>
          <a:stretch>
            <a:fillRect/>
          </a:stretch>
        </p:blipFill>
        <p:spPr bwMode="auto">
          <a:xfrm>
            <a:off x="4427538" y="2997200"/>
            <a:ext cx="2592387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" t="36443" r="75443" b="16319"/>
          <a:stretch>
            <a:fillRect/>
          </a:stretch>
        </p:blipFill>
        <p:spPr bwMode="auto">
          <a:xfrm>
            <a:off x="2700338" y="4652963"/>
            <a:ext cx="2417762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6" t="44295" r="79312" b="22710"/>
          <a:stretch>
            <a:fillRect/>
          </a:stretch>
        </p:blipFill>
        <p:spPr bwMode="auto">
          <a:xfrm>
            <a:off x="2489200" y="1628775"/>
            <a:ext cx="227330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itle 1"/>
          <p:cNvSpPr txBox="1">
            <a:spLocks/>
          </p:cNvSpPr>
          <p:nvPr/>
        </p:nvSpPr>
        <p:spPr>
          <a:xfrm>
            <a:off x="523875" y="44450"/>
            <a:ext cx="8229600" cy="69215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i="1" dirty="0" smtClean="0"/>
              <a:t>Thank you … questions ?</a:t>
            </a:r>
            <a:endParaRPr lang="en-GB" i="1" dirty="0"/>
          </a:p>
        </p:txBody>
      </p:sp>
      <p:sp>
        <p:nvSpPr>
          <p:cNvPr id="23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74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-4139" y="2853705"/>
            <a:ext cx="9143997" cy="6771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80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Installation Procedure</a:t>
            </a:r>
            <a:endParaRPr lang="en-GB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5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26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6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\\cern.ch\dfs\Users\d\dsmargia\Desktop\small prototype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31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7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2050" name="Picture 2" descr="\\cern.ch\dfs\Users\d\dsmargia\Desktop\small prototype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45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8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3074" name="Picture 2" descr="\\cern.ch\dfs\Users\d\dsmargia\Desktop\small prototype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3973"/>
            <a:ext cx="9143999" cy="70788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Installation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720049" cy="6926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/>
          <p:cNvSpPr/>
          <p:nvPr/>
        </p:nvSpPr>
        <p:spPr>
          <a:xfrm>
            <a:off x="8696808" y="6372944"/>
            <a:ext cx="447192" cy="38747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3995936" y="6372943"/>
            <a:ext cx="912912" cy="339641"/>
          </a:xfrm>
          <a:prstGeom prst="rect">
            <a:avLst/>
          </a:prstGeom>
          <a:solidFill>
            <a:srgbClr val="00B0F0"/>
          </a:solidFill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latin typeface="Calibri" panose="020F0502020204030204" pitchFamily="34" charset="0"/>
              </a:rPr>
              <a:t>DRAFT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96119" y="6346825"/>
            <a:ext cx="3505200" cy="365760"/>
          </a:xfrm>
        </p:spPr>
        <p:txBody>
          <a:bodyPr/>
          <a:lstStyle/>
          <a:p>
            <a:r>
              <a:rPr lang="en-GB" dirty="0" err="1" smtClean="0">
                <a:latin typeface="Calibri" panose="020F0502020204030204" pitchFamily="34" charset="0"/>
              </a:rPr>
              <a:t>D.Smargianaki</a:t>
            </a:r>
            <a:r>
              <a:rPr lang="en-GB" dirty="0" smtClean="0">
                <a:latin typeface="Calibri" panose="020F0502020204030204" pitchFamily="34" charset="0"/>
              </a:rPr>
              <a:t>(CERN)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11480" y="6400378"/>
            <a:ext cx="1981200" cy="365760"/>
          </a:xfrm>
        </p:spPr>
        <p:txBody>
          <a:bodyPr/>
          <a:lstStyle/>
          <a:p>
            <a:fld id="{D2DBAF50-1205-4AA7-B57B-27D87C14E495}" type="slidenum">
              <a:rPr lang="en-GB" smtClean="0">
                <a:latin typeface="Calibri" panose="020F0502020204030204" pitchFamily="34" charset="0"/>
              </a:rPr>
              <a:t>9</a:t>
            </a:fld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4098" name="Picture 2" descr="\\cern.ch\dfs\Users\d\dsmargia\Desktop\small prototype\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1763"/>
            <a:ext cx="9144000" cy="475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7294937" y="6394450"/>
            <a:ext cx="2289048" cy="365760"/>
          </a:xfrm>
        </p:spPr>
        <p:txBody>
          <a:bodyPr/>
          <a:lstStyle/>
          <a:p>
            <a:r>
              <a:rPr lang="en-GB" dirty="0" smtClean="0">
                <a:latin typeface="Calibri" panose="020F0502020204030204" pitchFamily="34" charset="0"/>
              </a:rPr>
              <a:t>27</a:t>
            </a:r>
            <a:r>
              <a:rPr lang="en-GB" dirty="0" smtClean="0">
                <a:latin typeface="Calibri" panose="020F0502020204030204" pitchFamily="34" charset="0"/>
              </a:rPr>
              <a:t>/08/2015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72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2656</TotalTime>
  <Words>341</Words>
  <Application>Microsoft Office PowerPoint</Application>
  <PresentationFormat>On-screen Show (4:3)</PresentationFormat>
  <Paragraphs>238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Arial</vt:lpstr>
      <vt:lpstr>Bookman Old Style</vt:lpstr>
      <vt:lpstr>Calibri</vt:lpstr>
      <vt:lpstr>Gill Sans MT</vt:lpstr>
      <vt:lpstr>Wingdings</vt:lpstr>
      <vt:lpstr>Wingdings 3</vt:lpstr>
      <vt:lpstr>Origin</vt:lpstr>
      <vt:lpstr>ArgonCube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ArgonCube Preliminary 3DModel</dc:title>
  <dc:creator>Diamanto Smargianaki</dc:creator>
  <cp:lastModifiedBy>Diamanto Smargianaki</cp:lastModifiedBy>
  <cp:revision>262</cp:revision>
  <dcterms:created xsi:type="dcterms:W3CDTF">2014-11-10T07:48:07Z</dcterms:created>
  <dcterms:modified xsi:type="dcterms:W3CDTF">2015-08-27T09:27:35Z</dcterms:modified>
</cp:coreProperties>
</file>