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63" r:id="rId5"/>
    <p:sldId id="264" r:id="rId6"/>
    <p:sldId id="265" r:id="rId7"/>
    <p:sldId id="266" r:id="rId8"/>
    <p:sldId id="261" r:id="rId9"/>
    <p:sldId id="260" r:id="rId10"/>
    <p:sldId id="262" r:id="rId11"/>
    <p:sldId id="26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39" autoAdjust="0"/>
    <p:restoredTop sz="94660"/>
  </p:normalViewPr>
  <p:slideViewPr>
    <p:cSldViewPr snapToGrid="0" snapToObjects="1">
      <p:cViewPr varScale="1">
        <p:scale>
          <a:sx n="131" d="100"/>
          <a:sy n="131" d="100"/>
        </p:scale>
        <p:origin x="-42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5773F2-9DA8-A841-9529-9E688DF2BFB8}" type="datetimeFigureOut">
              <a:rPr lang="en-US" smtClean="0"/>
              <a:t>7/15/15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E46CE3-3850-1A42-98A7-F7C851258B9A}" type="slidenum">
              <a:rPr lang="en-US" smtClean="0"/>
              <a:t>‹#›</a:t>
            </a:fld>
            <a:endParaRPr lang="en-US"/>
          </a:p>
        </p:txBody>
      </p:sp>
    </p:spTree>
    <p:extLst>
      <p:ext uri="{BB962C8B-B14F-4D97-AF65-F5344CB8AC3E}">
        <p14:creationId xmlns:p14="http://schemas.microsoft.com/office/powerpoint/2010/main" val="25889508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Updates from </a:t>
            </a:r>
            <a:r>
              <a:rPr lang="en-US" dirty="0" err="1" smtClean="0"/>
              <a:t>Lamiaa</a:t>
            </a:r>
            <a:r>
              <a:rPr lang="en-US" dirty="0" smtClean="0"/>
              <a:t> and </a:t>
            </a:r>
            <a:r>
              <a:rPr lang="en-US" dirty="0" err="1" smtClean="0"/>
              <a:t>Gagik</a:t>
            </a:r>
            <a:r>
              <a:rPr lang="en-US" dirty="0" smtClean="0"/>
              <a:t>. Presently</a:t>
            </a:r>
            <a:r>
              <a:rPr lang="en-US" baseline="0" dirty="0" smtClean="0"/>
              <a:t> changing over to CLAS12 standard software</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3</a:t>
            </a:fld>
            <a:endParaRPr lang="en-US"/>
          </a:p>
        </p:txBody>
      </p:sp>
    </p:spTree>
    <p:extLst>
      <p:ext uri="{BB962C8B-B14F-4D97-AF65-F5344CB8AC3E}">
        <p14:creationId xmlns:p14="http://schemas.microsoft.com/office/powerpoint/2010/main" val="3160354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E46CE3-3850-1A42-98A7-F7C851258B9A}" type="slidenum">
              <a:rPr lang="en-US" smtClean="0"/>
              <a:t>5</a:t>
            </a:fld>
            <a:endParaRPr lang="en-US"/>
          </a:p>
        </p:txBody>
      </p:sp>
    </p:spTree>
    <p:extLst>
      <p:ext uri="{BB962C8B-B14F-4D97-AF65-F5344CB8AC3E}">
        <p14:creationId xmlns:p14="http://schemas.microsoft.com/office/powerpoint/2010/main" val="242225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PRESENTLY abandoned means we are</a:t>
            </a:r>
            <a:r>
              <a:rPr lang="en-US" baseline="0" dirty="0" smtClean="0"/>
              <a:t> discouraged but haven’t given up entirely</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6</a:t>
            </a:fld>
            <a:endParaRPr lang="en-US"/>
          </a:p>
        </p:txBody>
      </p:sp>
    </p:spTree>
    <p:extLst>
      <p:ext uri="{BB962C8B-B14F-4D97-AF65-F5344CB8AC3E}">
        <p14:creationId xmlns:p14="http://schemas.microsoft.com/office/powerpoint/2010/main" val="289863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Average</a:t>
            </a:r>
            <a:r>
              <a:rPr lang="en-US" baseline="0" dirty="0" smtClean="0"/>
              <a:t> Panelist: 2.67	Average Reader: 4.75</a:t>
            </a:r>
            <a:endParaRPr lang="en-US" dirty="0"/>
          </a:p>
        </p:txBody>
      </p:sp>
      <p:sp>
        <p:nvSpPr>
          <p:cNvPr id="4" name="Slide Number Placeholder 3"/>
          <p:cNvSpPr>
            <a:spLocks noGrp="1"/>
          </p:cNvSpPr>
          <p:nvPr>
            <p:ph type="sldNum" sz="quarter" idx="10"/>
          </p:nvPr>
        </p:nvSpPr>
        <p:spPr/>
        <p:txBody>
          <a:bodyPr/>
          <a:lstStyle/>
          <a:p>
            <a:fld id="{41E46CE3-3850-1A42-98A7-F7C851258B9A}" type="slidenum">
              <a:rPr lang="en-US" smtClean="0"/>
              <a:t>11</a:t>
            </a:fld>
            <a:endParaRPr lang="en-US"/>
          </a:p>
        </p:txBody>
      </p:sp>
    </p:spTree>
    <p:extLst>
      <p:ext uri="{BB962C8B-B14F-4D97-AF65-F5344CB8AC3E}">
        <p14:creationId xmlns:p14="http://schemas.microsoft.com/office/powerpoint/2010/main" val="315526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038141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952824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723805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827C6B-6E66-5C45-BF96-28A351574A1A}" type="datetimeFigureOut">
              <a:rPr lang="en-US" smtClean="0"/>
              <a:t>7/15/15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4089114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827C6B-6E66-5C45-BF96-28A351574A1A}" type="datetimeFigureOut">
              <a:rPr lang="en-US" smtClean="0"/>
              <a:t>7/15/15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4043309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827C6B-6E66-5C45-BF96-28A351574A1A}" type="datetimeFigureOut">
              <a:rPr lang="en-US" smtClean="0"/>
              <a:t>7/15/15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946714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827C6B-6E66-5C45-BF96-28A351574A1A}" type="datetimeFigureOut">
              <a:rPr lang="en-US" smtClean="0"/>
              <a:t>7/15/15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443191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827C6B-6E66-5C45-BF96-28A351574A1A}" type="datetimeFigureOut">
              <a:rPr lang="en-US" smtClean="0"/>
              <a:t>7/15/15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103414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27C6B-6E66-5C45-BF96-28A351574A1A}" type="datetimeFigureOut">
              <a:rPr lang="en-US" smtClean="0"/>
              <a:t>7/15/15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1750199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827C6B-6E66-5C45-BF96-28A351574A1A}" type="datetimeFigureOut">
              <a:rPr lang="en-US" smtClean="0"/>
              <a:t>7/15/15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332424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827C6B-6E66-5C45-BF96-28A351574A1A}" type="datetimeFigureOut">
              <a:rPr lang="en-US" smtClean="0"/>
              <a:t>7/15/15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A0F53-3794-1C4F-BBC4-C82E0571CA95}" type="slidenum">
              <a:rPr lang="en-US" smtClean="0"/>
              <a:t>‹#›</a:t>
            </a:fld>
            <a:endParaRPr lang="en-US"/>
          </a:p>
        </p:txBody>
      </p:sp>
    </p:spTree>
    <p:extLst>
      <p:ext uri="{BB962C8B-B14F-4D97-AF65-F5344CB8AC3E}">
        <p14:creationId xmlns:p14="http://schemas.microsoft.com/office/powerpoint/2010/main" val="27132118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827C6B-6E66-5C45-BF96-28A351574A1A}" type="datetimeFigureOut">
              <a:rPr lang="en-US" smtClean="0"/>
              <a:t>7/15/15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A0F53-3794-1C4F-BBC4-C82E0571CA95}" type="slidenum">
              <a:rPr lang="en-US" smtClean="0"/>
              <a:t>‹#›</a:t>
            </a:fld>
            <a:endParaRPr lang="en-US"/>
          </a:p>
        </p:txBody>
      </p:sp>
    </p:spTree>
    <p:extLst>
      <p:ext uri="{BB962C8B-B14F-4D97-AF65-F5344CB8AC3E}">
        <p14:creationId xmlns:p14="http://schemas.microsoft.com/office/powerpoint/2010/main" val="901757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nd_mining_truck_chile_1.jpg"/>
          <p:cNvPicPr>
            <a:picLocks noChangeAspect="1"/>
          </p:cNvPicPr>
          <p:nvPr/>
        </p:nvPicPr>
        <p:blipFill>
          <a:blip r:embed="rId2">
            <a:alphaModFix amt="44000"/>
            <a:extLst>
              <a:ext uri="{28A0092B-C50C-407E-A947-70E740481C1C}">
                <a14:useLocalDpi xmlns:a14="http://schemas.microsoft.com/office/drawing/2010/main" val="0"/>
              </a:ext>
            </a:extLst>
          </a:blip>
          <a:stretch>
            <a:fillRect/>
          </a:stretch>
        </p:blipFill>
        <p:spPr>
          <a:xfrm>
            <a:off x="-20275" y="570042"/>
            <a:ext cx="9161793" cy="5970435"/>
          </a:xfrm>
          <a:prstGeom prst="rect">
            <a:avLst/>
          </a:prstGeom>
        </p:spPr>
      </p:pic>
      <p:sp>
        <p:nvSpPr>
          <p:cNvPr id="2" name="Title 1"/>
          <p:cNvSpPr>
            <a:spLocks noGrp="1"/>
          </p:cNvSpPr>
          <p:nvPr>
            <p:ph type="ctrTitle"/>
          </p:nvPr>
        </p:nvSpPr>
        <p:spPr/>
        <p:txBody>
          <a:bodyPr/>
          <a:lstStyle/>
          <a:p>
            <a:r>
              <a:rPr lang="en-US" b="1" dirty="0" smtClean="0"/>
              <a:t>Data Mining – quo </a:t>
            </a:r>
            <a:r>
              <a:rPr lang="en-US" b="1" dirty="0" err="1" smtClean="0"/>
              <a:t>vadis</a:t>
            </a:r>
            <a:r>
              <a:rPr lang="en-US" b="1" dirty="0" smtClean="0"/>
              <a:t>?</a:t>
            </a:r>
            <a:endParaRPr lang="en-US" b="1" dirty="0"/>
          </a:p>
        </p:txBody>
      </p:sp>
      <p:sp>
        <p:nvSpPr>
          <p:cNvPr id="3" name="Subtitle 2"/>
          <p:cNvSpPr>
            <a:spLocks noGrp="1"/>
          </p:cNvSpPr>
          <p:nvPr>
            <p:ph type="subTitle" idx="1"/>
          </p:nvPr>
        </p:nvSpPr>
        <p:spPr/>
        <p:txBody>
          <a:bodyPr/>
          <a:lstStyle/>
          <a:p>
            <a:r>
              <a:rPr lang="en-US" dirty="0" smtClean="0">
                <a:solidFill>
                  <a:schemeClr val="accent3">
                    <a:lumMod val="50000"/>
                  </a:schemeClr>
                </a:solidFill>
              </a:rPr>
              <a:t>Sebastian Kuhn</a:t>
            </a:r>
            <a:br>
              <a:rPr lang="en-US" dirty="0" smtClean="0">
                <a:solidFill>
                  <a:schemeClr val="accent3">
                    <a:lumMod val="50000"/>
                  </a:schemeClr>
                </a:solidFill>
              </a:rPr>
            </a:br>
            <a:r>
              <a:rPr lang="en-US" dirty="0" smtClean="0">
                <a:solidFill>
                  <a:schemeClr val="accent3">
                    <a:lumMod val="50000"/>
                  </a:schemeClr>
                </a:solidFill>
              </a:rPr>
              <a:t>Old Dominion University</a:t>
            </a:r>
            <a:endParaRPr lang="en-US" dirty="0">
              <a:solidFill>
                <a:schemeClr val="accent3">
                  <a:lumMod val="50000"/>
                </a:schemeClr>
              </a:solidFill>
            </a:endParaRPr>
          </a:p>
        </p:txBody>
      </p:sp>
    </p:spTree>
    <p:extLst>
      <p:ext uri="{BB962C8B-B14F-4D97-AF65-F5344CB8AC3E}">
        <p14:creationId xmlns:p14="http://schemas.microsoft.com/office/powerpoint/2010/main" val="2240779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should we do in the future?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OPTION A: </a:t>
            </a:r>
            <a:br>
              <a:rPr lang="en-US" dirty="0" smtClean="0"/>
            </a:br>
            <a:r>
              <a:rPr lang="en-US" dirty="0" smtClean="0"/>
              <a:t>Complete ongoing analyses, publish and declare victory</a:t>
            </a:r>
          </a:p>
          <a:p>
            <a:r>
              <a:rPr lang="en-US" dirty="0" smtClean="0"/>
              <a:t>OPTION B: Continue work of converting data, simulations etc. as part of overall CLAS/CLAS12 data preservation strategy (slow</a:t>
            </a:r>
            <a:r>
              <a:rPr lang="en-US" dirty="0" smtClean="0"/>
              <a:t>)</a:t>
            </a:r>
          </a:p>
          <a:p>
            <a:pPr lvl="1"/>
            <a:r>
              <a:rPr lang="en-US" dirty="0" err="1" smtClean="0"/>
              <a:t>Gagik</a:t>
            </a:r>
            <a:r>
              <a:rPr lang="en-US" dirty="0" smtClean="0"/>
              <a:t> working with other run groups like eg1-dvcs</a:t>
            </a:r>
            <a:endParaRPr lang="en-US" dirty="0" smtClean="0"/>
          </a:p>
          <a:p>
            <a:r>
              <a:rPr lang="en-US" dirty="0" smtClean="0"/>
              <a:t>OPTION C: Write another proposal to hire a postdoc to address the most urgent needs and future plans</a:t>
            </a:r>
            <a:endParaRPr lang="en-US" dirty="0"/>
          </a:p>
        </p:txBody>
      </p:sp>
    </p:spTree>
    <p:extLst>
      <p:ext uri="{BB962C8B-B14F-4D97-AF65-F5344CB8AC3E}">
        <p14:creationId xmlns:p14="http://schemas.microsoft.com/office/powerpoint/2010/main" val="2184246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2014 Proposal - Reviews</a:t>
            </a:r>
            <a:endParaRPr lang="en-US" dirty="0"/>
          </a:p>
        </p:txBody>
      </p:sp>
      <p:sp>
        <p:nvSpPr>
          <p:cNvPr id="3" name="Content Placeholder 2"/>
          <p:cNvSpPr>
            <a:spLocks noGrp="1"/>
          </p:cNvSpPr>
          <p:nvPr>
            <p:ph idx="1"/>
          </p:nvPr>
        </p:nvSpPr>
        <p:spPr/>
        <p:txBody>
          <a:bodyPr>
            <a:normAutofit fontScale="40000" lnSpcReduction="20000"/>
          </a:bodyPr>
          <a:lstStyle/>
          <a:p>
            <a:pPr marL="514350" indent="-514350">
              <a:buFont typeface="Wingdings" charset="2"/>
              <a:buAutoNum type="arabicPlain"/>
            </a:pPr>
            <a:r>
              <a:rPr lang="en-US" dirty="0"/>
              <a:t>Without this initiative these data, that required serious financial and human efforts, would be probably lost. </a:t>
            </a:r>
            <a:r>
              <a:rPr lang="en-US" b="1" dirty="0"/>
              <a:t>Summary Score: </a:t>
            </a:r>
            <a:r>
              <a:rPr lang="en-US" dirty="0"/>
              <a:t>Strongly Encourage Funding (5-6) </a:t>
            </a:r>
            <a:r>
              <a:rPr lang="en-US" b="1" dirty="0">
                <a:solidFill>
                  <a:srgbClr val="008000"/>
                </a:solidFill>
              </a:rPr>
              <a:t>6.0</a:t>
            </a:r>
            <a:r>
              <a:rPr lang="en-US" dirty="0"/>
              <a:t> </a:t>
            </a:r>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There </a:t>
            </a:r>
            <a:r>
              <a:rPr lang="en-US" dirty="0"/>
              <a:t>is, in my opinion, a dramatic mismatch between a beautifully written summary of the physics background and the real task of the personnel for which funding is requested</a:t>
            </a:r>
            <a:r>
              <a:rPr lang="en-US" dirty="0" smtClean="0"/>
              <a:t>. </a:t>
            </a:r>
            <a:r>
              <a:rPr lang="en-US" dirty="0"/>
              <a:t>My feeling is that the request is rather on the higher side and that the work could also be done by a talented PhD student. </a:t>
            </a:r>
            <a:r>
              <a:rPr lang="en-US" b="1" dirty="0"/>
              <a:t>Summary Score: </a:t>
            </a:r>
            <a:r>
              <a:rPr lang="en-US" dirty="0"/>
              <a:t>Encourage Funding (3-4) </a:t>
            </a:r>
            <a:r>
              <a:rPr lang="en-US" b="1" dirty="0">
                <a:solidFill>
                  <a:srgbClr val="FF0000"/>
                </a:solidFill>
              </a:rPr>
              <a:t>3.0</a:t>
            </a:r>
            <a:r>
              <a:rPr lang="en-US" dirty="0"/>
              <a:t> </a:t>
            </a:r>
            <a:endParaRPr lang="en-US" dirty="0" smtClean="0"/>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I </a:t>
            </a:r>
            <a:r>
              <a:rPr lang="en-US" dirty="0"/>
              <a:t>admit that I found this proposal to be rather strange, and the panel discussions indicated that I was not alone with this impression. </a:t>
            </a:r>
            <a:r>
              <a:rPr lang="en-US" b="1" dirty="0"/>
              <a:t>Summary Score: </a:t>
            </a:r>
            <a:r>
              <a:rPr lang="en-US" dirty="0"/>
              <a:t>Encourage Funding (3-4) </a:t>
            </a:r>
            <a:r>
              <a:rPr lang="en-US" b="1" dirty="0">
                <a:solidFill>
                  <a:srgbClr val="FF0000"/>
                </a:solidFill>
              </a:rPr>
              <a:t>3.0</a:t>
            </a:r>
            <a:r>
              <a:rPr lang="en-US" dirty="0"/>
              <a:t> </a:t>
            </a:r>
          </a:p>
          <a:p>
            <a:pPr marL="514350" indent="-514350">
              <a:buFont typeface="Wingdings" charset="2"/>
              <a:buAutoNum type="arabicPlain"/>
            </a:pPr>
            <a:r>
              <a:rPr lang="en-US" dirty="0"/>
              <a:t>There is clearly an abundance of topics that can be addressed. These researchers have been involved in these studies for many years. The technique proposed has produced valuable results in the past. This is effort is likely to do so as well. </a:t>
            </a:r>
            <a:r>
              <a:rPr lang="en-US" dirty="0" smtClean="0"/>
              <a:t>The </a:t>
            </a:r>
            <a:r>
              <a:rPr lang="en-US" dirty="0"/>
              <a:t>proposal address inclusion of a user-friendly simulation component to the already implemented data analysis capability. This is a necessary step to produce physics results; the data analysis is only half the job. </a:t>
            </a:r>
            <a:r>
              <a:rPr lang="en-US" b="1" dirty="0"/>
              <a:t>Summary Score: </a:t>
            </a:r>
            <a:r>
              <a:rPr lang="en-US" dirty="0" smtClean="0"/>
              <a:t>Strongly </a:t>
            </a:r>
            <a:r>
              <a:rPr lang="en-US" dirty="0"/>
              <a:t>Encourage Funding (5-6) </a:t>
            </a:r>
            <a:r>
              <a:rPr lang="en-US" b="1" dirty="0">
                <a:solidFill>
                  <a:srgbClr val="008000"/>
                </a:solidFill>
              </a:rPr>
              <a:t>5.0</a:t>
            </a:r>
            <a:r>
              <a:rPr lang="en-US" dirty="0"/>
              <a:t> </a:t>
            </a:r>
            <a:endParaRPr lang="en-US" dirty="0" smtClean="0"/>
          </a:p>
          <a:p>
            <a:pPr marL="514350" indent="-514350">
              <a:buFont typeface="Wingdings" charset="2"/>
              <a:buAutoNum type="arabicPlain"/>
            </a:pPr>
            <a:r>
              <a:rPr lang="en-US" dirty="0"/>
              <a:t>Nevertheless, it is important to </a:t>
            </a:r>
            <a:r>
              <a:rPr lang="en-US" dirty="0" err="1"/>
              <a:t>archieve</a:t>
            </a:r>
            <a:r>
              <a:rPr lang="en-US" dirty="0"/>
              <a:t> the wealth of data obtained at CLAS6, and this proposal will certainly allow more researchers to take a quick look of existing data to check out their ideas or </a:t>
            </a:r>
            <a:r>
              <a:rPr lang="en-US" dirty="0" smtClean="0"/>
              <a:t>speculations. This </a:t>
            </a:r>
            <a:r>
              <a:rPr lang="en-US" dirty="0"/>
              <a:t>proposal is definitely cost-effective in maximizing the physics output</a:t>
            </a:r>
            <a:br>
              <a:rPr lang="en-US" dirty="0"/>
            </a:br>
            <a:r>
              <a:rPr lang="en-US" dirty="0"/>
              <a:t>from </a:t>
            </a:r>
            <a:r>
              <a:rPr lang="en-US" dirty="0" err="1"/>
              <a:t>JLab</a:t>
            </a:r>
            <a:r>
              <a:rPr lang="en-US" dirty="0"/>
              <a:t> 6 </a:t>
            </a:r>
            <a:r>
              <a:rPr lang="en-US" dirty="0" err="1"/>
              <a:t>GeV</a:t>
            </a:r>
            <a:r>
              <a:rPr lang="en-US" dirty="0"/>
              <a:t> programs. </a:t>
            </a:r>
            <a:r>
              <a:rPr lang="en-US" b="1" dirty="0"/>
              <a:t>Summary Score: </a:t>
            </a:r>
            <a:r>
              <a:rPr lang="en-US" dirty="0"/>
              <a:t>Encourage Funding (3-4) </a:t>
            </a:r>
            <a:r>
              <a:rPr lang="en-US" b="1" dirty="0">
                <a:solidFill>
                  <a:srgbClr val="008000"/>
                </a:solidFill>
              </a:rPr>
              <a:t>4.0</a:t>
            </a:r>
            <a:r>
              <a:rPr lang="en-US" dirty="0"/>
              <a:t> </a:t>
            </a:r>
          </a:p>
          <a:p>
            <a:pPr marL="514350" indent="-514350">
              <a:buFont typeface="Wingdings" charset="2"/>
              <a:buAutoNum type="arabicPlain"/>
            </a:pPr>
            <a:r>
              <a:rPr lang="en-US" dirty="0"/>
              <a:t>It is impossible for the reviewer to gauge how much benefit, if any, the data-mining effort has had on these topics or how much benefit is to be expected. </a:t>
            </a:r>
            <a:r>
              <a:rPr lang="en-US" dirty="0" smtClean="0"/>
              <a:t>…Given </a:t>
            </a:r>
            <a:r>
              <a:rPr lang="en-US" dirty="0"/>
              <a:t>this reduction in scope of the project, however, it is</a:t>
            </a:r>
            <a:br>
              <a:rPr lang="en-US" dirty="0"/>
            </a:br>
            <a:r>
              <a:rPr lang="en-US" dirty="0"/>
              <a:t>surprising that this, now much less ambitious, program has not progressed much more rapidly. Only three of the eleven data sets have been processed, with a fourth being in progress. </a:t>
            </a:r>
            <a:r>
              <a:rPr lang="en-US" b="1" dirty="0"/>
              <a:t>Summary Score: </a:t>
            </a:r>
            <a:r>
              <a:rPr lang="en-US" dirty="0"/>
              <a:t>Encourage Funding (3-4) </a:t>
            </a:r>
            <a:r>
              <a:rPr lang="en-US" b="1" dirty="0">
                <a:solidFill>
                  <a:srgbClr val="008000"/>
                </a:solidFill>
              </a:rPr>
              <a:t>4.0</a:t>
            </a:r>
            <a:r>
              <a:rPr lang="en-US" dirty="0"/>
              <a:t> </a:t>
            </a:r>
          </a:p>
          <a:p>
            <a:pPr marL="514350" indent="-514350">
              <a:buFont typeface="Wingdings" charset="2"/>
              <a:buAutoNum type="arabicPlain"/>
            </a:pPr>
            <a:r>
              <a:rPr lang="en-US" dirty="0" smtClean="0"/>
              <a:t>[</a:t>
            </a:r>
            <a:r>
              <a:rPr lang="en-US" b="1" dirty="0" smtClean="0">
                <a:solidFill>
                  <a:srgbClr val="FF0000"/>
                </a:solidFill>
              </a:rPr>
              <a:t>Panelist</a:t>
            </a:r>
            <a:r>
              <a:rPr lang="en-US" dirty="0" smtClean="0"/>
              <a:t>] It </a:t>
            </a:r>
            <a:r>
              <a:rPr lang="en-US" dirty="0"/>
              <a:t>is not sufficiently clear how much of the exiting data have been looked at and what has really come out of the existing effort? There are very little details about what the Postdoc will actually do, and thus there is very little basis to refute the conjecture that the personal costs seem inflated for this task. </a:t>
            </a:r>
            <a:br>
              <a:rPr lang="en-US" dirty="0"/>
            </a:br>
            <a:r>
              <a:rPr lang="en-US" b="1" dirty="0"/>
              <a:t>Summary Score: </a:t>
            </a:r>
            <a:r>
              <a:rPr lang="en-US" dirty="0"/>
              <a:t>Discourage Funding (1-2) </a:t>
            </a:r>
            <a:r>
              <a:rPr lang="en-US" b="1" dirty="0">
                <a:solidFill>
                  <a:srgbClr val="FF0000"/>
                </a:solidFill>
              </a:rPr>
              <a:t>2.0</a:t>
            </a:r>
            <a:r>
              <a:rPr lang="en-US" dirty="0"/>
              <a:t> </a:t>
            </a:r>
          </a:p>
        </p:txBody>
      </p:sp>
    </p:spTree>
    <p:extLst>
      <p:ext uri="{BB962C8B-B14F-4D97-AF65-F5344CB8AC3E}">
        <p14:creationId xmlns:p14="http://schemas.microsoft.com/office/powerpoint/2010/main" val="403154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What data exist?</a:t>
            </a:r>
          </a:p>
          <a:p>
            <a:pPr lvl="1"/>
            <a:r>
              <a:rPr lang="en-US" dirty="0" smtClean="0"/>
              <a:t>Which ones do we already have converted?</a:t>
            </a:r>
          </a:p>
          <a:p>
            <a:r>
              <a:rPr lang="en-US" dirty="0" smtClean="0"/>
              <a:t>What signals have we proposed to look for?</a:t>
            </a:r>
          </a:p>
          <a:p>
            <a:pPr lvl="1"/>
            <a:r>
              <a:rPr lang="en-US" dirty="0" smtClean="0"/>
              <a:t>Which ones have already looked at?</a:t>
            </a:r>
          </a:p>
          <a:p>
            <a:pPr lvl="1"/>
            <a:r>
              <a:rPr lang="en-US" dirty="0" smtClean="0"/>
              <a:t>Successes and </a:t>
            </a:r>
            <a:r>
              <a:rPr lang="en-US" dirty="0" smtClean="0"/>
              <a:t>failures</a:t>
            </a:r>
          </a:p>
          <a:p>
            <a:pPr lvl="1"/>
            <a:r>
              <a:rPr lang="en-US" dirty="0" smtClean="0"/>
              <a:t>Ongoing and planned analyses</a:t>
            </a:r>
            <a:endParaRPr lang="en-US" dirty="0" smtClean="0"/>
          </a:p>
          <a:p>
            <a:r>
              <a:rPr lang="en-US" dirty="0" smtClean="0"/>
              <a:t>What else can we do?</a:t>
            </a:r>
          </a:p>
          <a:p>
            <a:r>
              <a:rPr lang="en-US" dirty="0" smtClean="0"/>
              <a:t>What is needed most urgently?</a:t>
            </a:r>
          </a:p>
          <a:p>
            <a:r>
              <a:rPr lang="en-US" dirty="0" smtClean="0"/>
              <a:t>What should we do in the future?</a:t>
            </a:r>
          </a:p>
        </p:txBody>
      </p:sp>
    </p:spTree>
    <p:extLst>
      <p:ext uri="{BB962C8B-B14F-4D97-AF65-F5344CB8AC3E}">
        <p14:creationId xmlns:p14="http://schemas.microsoft.com/office/powerpoint/2010/main" val="1534788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data exist?</a:t>
            </a:r>
            <a:endParaRPr lang="en-US" dirty="0"/>
          </a:p>
        </p:txBody>
      </p:sp>
      <p:pic>
        <p:nvPicPr>
          <p:cNvPr id="4" name="Picture 3"/>
          <p:cNvPicPr>
            <a:picLocks noChangeAspect="1"/>
          </p:cNvPicPr>
          <p:nvPr/>
        </p:nvPicPr>
        <p:blipFill>
          <a:blip r:embed="rId3"/>
          <a:stretch>
            <a:fillRect/>
          </a:stretch>
        </p:blipFill>
        <p:spPr>
          <a:xfrm>
            <a:off x="801077" y="1677479"/>
            <a:ext cx="7488283" cy="3478164"/>
          </a:xfrm>
          <a:prstGeom prst="rect">
            <a:avLst/>
          </a:prstGeom>
        </p:spPr>
      </p:pic>
      <p:sp>
        <p:nvSpPr>
          <p:cNvPr id="5" name="TextBox 4"/>
          <p:cNvSpPr txBox="1"/>
          <p:nvPr/>
        </p:nvSpPr>
        <p:spPr>
          <a:xfrm>
            <a:off x="881464" y="5477870"/>
            <a:ext cx="7497179" cy="646331"/>
          </a:xfrm>
          <a:prstGeom prst="rect">
            <a:avLst/>
          </a:prstGeom>
          <a:noFill/>
        </p:spPr>
        <p:txBody>
          <a:bodyPr wrap="square" rtlCol="0">
            <a:spAutoFit/>
          </a:bodyPr>
          <a:lstStyle/>
          <a:p>
            <a:r>
              <a:rPr lang="en-US" dirty="0" smtClean="0"/>
              <a:t>Photon runs? e.g. g11. Also, EG4 and EG1DVCS for additional </a:t>
            </a:r>
            <a:r>
              <a:rPr lang="en-US" dirty="0" err="1" smtClean="0"/>
              <a:t>nuclear+polarized</a:t>
            </a:r>
            <a:r>
              <a:rPr lang="en-US" dirty="0" smtClean="0"/>
              <a:t> nucleon/deuterium data</a:t>
            </a:r>
            <a:endParaRPr lang="en-US" dirty="0"/>
          </a:p>
        </p:txBody>
      </p:sp>
    </p:spTree>
    <p:extLst>
      <p:ext uri="{BB962C8B-B14F-4D97-AF65-F5344CB8AC3E}">
        <p14:creationId xmlns:p14="http://schemas.microsoft.com/office/powerpoint/2010/main" val="1587679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Completed Analyses</a:t>
            </a:r>
            <a:endParaRPr lang="en-US" dirty="0"/>
          </a:p>
        </p:txBody>
      </p:sp>
      <p:sp>
        <p:nvSpPr>
          <p:cNvPr id="3" name="Content Placeholder 2"/>
          <p:cNvSpPr>
            <a:spLocks noGrp="1"/>
          </p:cNvSpPr>
          <p:nvPr>
            <p:ph idx="1"/>
          </p:nvPr>
        </p:nvSpPr>
        <p:spPr/>
        <p:txBody>
          <a:bodyPr/>
          <a:lstStyle/>
          <a:p>
            <a:r>
              <a:rPr lang="en-US" dirty="0" err="1" smtClean="0"/>
              <a:t>pn</a:t>
            </a:r>
            <a:r>
              <a:rPr lang="en-US" dirty="0" smtClean="0"/>
              <a:t>/</a:t>
            </a:r>
            <a:r>
              <a:rPr lang="en-US" dirty="0" err="1" smtClean="0"/>
              <a:t>pp</a:t>
            </a:r>
            <a:r>
              <a:rPr lang="en-US" dirty="0" smtClean="0"/>
              <a:t> in heavy (asymmetric nuclei)</a:t>
            </a:r>
          </a:p>
          <a:p>
            <a:r>
              <a:rPr lang="en-US" dirty="0" smtClean="0"/>
              <a:t>Double spin asymmetry in D(</a:t>
            </a:r>
            <a:r>
              <a:rPr lang="en-US" dirty="0" err="1" smtClean="0"/>
              <a:t>e,e’p</a:t>
            </a:r>
            <a:r>
              <a:rPr lang="en-US" dirty="0" smtClean="0"/>
              <a:t>)n</a:t>
            </a:r>
          </a:p>
          <a:p>
            <a:r>
              <a:rPr lang="en-US" dirty="0" smtClean="0"/>
              <a:t>Transparency in SR </a:t>
            </a:r>
            <a:r>
              <a:rPr lang="en-US" dirty="0" err="1" smtClean="0"/>
              <a:t>pp</a:t>
            </a:r>
            <a:r>
              <a:rPr lang="en-US" dirty="0" smtClean="0"/>
              <a:t> pair emission from Nuclei</a:t>
            </a:r>
          </a:p>
          <a:p>
            <a:endParaRPr lang="en-US" dirty="0" smtClean="0"/>
          </a:p>
        </p:txBody>
      </p:sp>
    </p:spTree>
    <p:extLst>
      <p:ext uri="{BB962C8B-B14F-4D97-AF65-F5344CB8AC3E}">
        <p14:creationId xmlns:p14="http://schemas.microsoft.com/office/powerpoint/2010/main" val="2855780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Analyses</a:t>
            </a:r>
            <a:endParaRPr lang="en-US" dirty="0"/>
          </a:p>
        </p:txBody>
      </p:sp>
      <p:sp>
        <p:nvSpPr>
          <p:cNvPr id="3" name="Content Placeholder 2"/>
          <p:cNvSpPr>
            <a:spLocks noGrp="1"/>
          </p:cNvSpPr>
          <p:nvPr>
            <p:ph idx="1"/>
          </p:nvPr>
        </p:nvSpPr>
        <p:spPr/>
        <p:txBody>
          <a:bodyPr>
            <a:normAutofit fontScale="92500" lnSpcReduction="10000"/>
          </a:bodyPr>
          <a:lstStyle/>
          <a:p>
            <a:r>
              <a:rPr lang="en-US" dirty="0">
                <a:latin typeface="Symbol" charset="2"/>
                <a:cs typeface="Symbol" charset="2"/>
              </a:rPr>
              <a:t>w/r/f</a:t>
            </a:r>
            <a:r>
              <a:rPr lang="en-US" dirty="0"/>
              <a:t> meson production in </a:t>
            </a:r>
            <a:r>
              <a:rPr lang="en-US" dirty="0" smtClean="0"/>
              <a:t>medium (M.W., </a:t>
            </a:r>
            <a:r>
              <a:rPr lang="en-US" dirty="0" err="1" smtClean="0"/>
              <a:t>Canisius</a:t>
            </a:r>
            <a:r>
              <a:rPr lang="en-US" dirty="0" smtClean="0"/>
              <a:t>)</a:t>
            </a:r>
          </a:p>
          <a:p>
            <a:r>
              <a:rPr lang="en-US" dirty="0" smtClean="0">
                <a:latin typeface="Symbol" charset="2"/>
                <a:cs typeface="Symbol" charset="2"/>
              </a:rPr>
              <a:t>L</a:t>
            </a:r>
            <a:r>
              <a:rPr lang="en-US" baseline="30000" dirty="0" smtClean="0"/>
              <a:t>0</a:t>
            </a:r>
            <a:r>
              <a:rPr lang="en-US" dirty="0" smtClean="0"/>
              <a:t> </a:t>
            </a:r>
            <a:r>
              <a:rPr lang="en-US" dirty="0"/>
              <a:t>production in EG2 </a:t>
            </a:r>
            <a:r>
              <a:rPr lang="en-US" dirty="0" smtClean="0"/>
              <a:t>data (K.A., MSU)</a:t>
            </a:r>
            <a:endParaRPr lang="en-US" dirty="0"/>
          </a:p>
          <a:p>
            <a:r>
              <a:rPr lang="en-US" dirty="0" err="1"/>
              <a:t>G</a:t>
            </a:r>
            <a:r>
              <a:rPr lang="en-US" baseline="-25000" dirty="0" err="1"/>
              <a:t>Mn</a:t>
            </a:r>
            <a:r>
              <a:rPr lang="en-US" dirty="0"/>
              <a:t> from </a:t>
            </a:r>
            <a:r>
              <a:rPr lang="en-US" dirty="0" smtClean="0"/>
              <a:t>e5 (G.G., Richmond) ?</a:t>
            </a:r>
          </a:p>
          <a:p>
            <a:r>
              <a:rPr lang="en-US" dirty="0" smtClean="0"/>
              <a:t>EMC effect tagged on backward N in nuclei (B.S., MIT)</a:t>
            </a:r>
          </a:p>
          <a:p>
            <a:r>
              <a:rPr lang="en-US" dirty="0" err="1" smtClean="0"/>
              <a:t>p/n</a:t>
            </a:r>
            <a:r>
              <a:rPr lang="en-US" dirty="0" smtClean="0"/>
              <a:t> on </a:t>
            </a:r>
            <a:r>
              <a:rPr lang="en-US" baseline="30000" dirty="0" smtClean="0"/>
              <a:t>3</a:t>
            </a:r>
            <a:r>
              <a:rPr lang="en-US" dirty="0" smtClean="0"/>
              <a:t>He vs</a:t>
            </a:r>
            <a:r>
              <a:rPr lang="en-US" dirty="0" smtClean="0"/>
              <a:t>. momenta </a:t>
            </a:r>
            <a:r>
              <a:rPr lang="en-US" dirty="0" smtClean="0"/>
              <a:t>(M.K., ODU)</a:t>
            </a:r>
          </a:p>
          <a:p>
            <a:r>
              <a:rPr lang="en-US" dirty="0">
                <a:latin typeface="Symbol" charset="2"/>
                <a:cs typeface="Symbol" charset="2"/>
              </a:rPr>
              <a:t>D</a:t>
            </a:r>
            <a:r>
              <a:rPr lang="en-US" baseline="30000" dirty="0"/>
              <a:t>0</a:t>
            </a:r>
            <a:r>
              <a:rPr lang="en-US" dirty="0"/>
              <a:t> production on </a:t>
            </a:r>
            <a:r>
              <a:rPr lang="en-US" baseline="30000" dirty="0" smtClean="0"/>
              <a:t>3</a:t>
            </a:r>
            <a:r>
              <a:rPr lang="en-US" dirty="0" smtClean="0"/>
              <a:t>He (Glasgow)</a:t>
            </a:r>
          </a:p>
          <a:p>
            <a:r>
              <a:rPr lang="en-US" dirty="0" smtClean="0"/>
              <a:t>(</a:t>
            </a:r>
            <a:r>
              <a:rPr lang="en-US" dirty="0" err="1" smtClean="0"/>
              <a:t>e,e’p</a:t>
            </a:r>
            <a:r>
              <a:rPr lang="en-US" dirty="0" smtClean="0"/>
              <a:t>) transparency ratio A/</a:t>
            </a:r>
            <a:r>
              <a:rPr lang="en-US" baseline="30000" dirty="0" smtClean="0"/>
              <a:t>12</a:t>
            </a:r>
            <a:r>
              <a:rPr lang="en-US" dirty="0" smtClean="0"/>
              <a:t>C (Tel Aviv?</a:t>
            </a:r>
            <a:r>
              <a:rPr lang="en-US" dirty="0" smtClean="0"/>
              <a:t>)</a:t>
            </a:r>
            <a:endParaRPr lang="en-US" dirty="0"/>
          </a:p>
        </p:txBody>
      </p:sp>
    </p:spTree>
    <p:extLst>
      <p:ext uri="{BB962C8B-B14F-4D97-AF65-F5344CB8AC3E}">
        <p14:creationId xmlns:p14="http://schemas.microsoft.com/office/powerpoint/2010/main" val="3799360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Explored but abandoned channels</a:t>
            </a:r>
            <a:endParaRPr lang="en-US" dirty="0"/>
          </a:p>
        </p:txBody>
      </p:sp>
      <p:sp>
        <p:nvSpPr>
          <p:cNvPr id="3" name="Content Placeholder 2"/>
          <p:cNvSpPr>
            <a:spLocks noGrp="1"/>
          </p:cNvSpPr>
          <p:nvPr>
            <p:ph idx="1"/>
          </p:nvPr>
        </p:nvSpPr>
        <p:spPr/>
        <p:txBody>
          <a:bodyPr/>
          <a:lstStyle/>
          <a:p>
            <a:r>
              <a:rPr lang="en-US" dirty="0" smtClean="0">
                <a:latin typeface="Symbol" charset="2"/>
                <a:cs typeface="Symbol" charset="2"/>
              </a:rPr>
              <a:t>DD</a:t>
            </a:r>
            <a:r>
              <a:rPr lang="en-US" dirty="0" smtClean="0"/>
              <a:t> from d(</a:t>
            </a:r>
            <a:r>
              <a:rPr lang="en-US" dirty="0" err="1" smtClean="0"/>
              <a:t>e,e</a:t>
            </a:r>
            <a:r>
              <a:rPr lang="en-US" dirty="0" smtClean="0"/>
              <a:t>’) (eg2, e6)</a:t>
            </a:r>
            <a:endParaRPr lang="en-US" dirty="0"/>
          </a:p>
        </p:txBody>
      </p:sp>
      <p:pic>
        <p:nvPicPr>
          <p:cNvPr id="4" name="Picture 3"/>
          <p:cNvPicPr>
            <a:picLocks noChangeAspect="1"/>
          </p:cNvPicPr>
          <p:nvPr/>
        </p:nvPicPr>
        <p:blipFill>
          <a:blip r:embed="rId3"/>
          <a:stretch>
            <a:fillRect/>
          </a:stretch>
        </p:blipFill>
        <p:spPr>
          <a:xfrm>
            <a:off x="377684" y="2102014"/>
            <a:ext cx="6644519" cy="4558449"/>
          </a:xfrm>
          <a:prstGeom prst="rect">
            <a:avLst/>
          </a:prstGeom>
        </p:spPr>
      </p:pic>
    </p:spTree>
    <p:extLst>
      <p:ext uri="{BB962C8B-B14F-4D97-AF65-F5344CB8AC3E}">
        <p14:creationId xmlns:p14="http://schemas.microsoft.com/office/powerpoint/2010/main" val="462817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55" y="274638"/>
            <a:ext cx="8540538" cy="1143000"/>
          </a:xfrm>
        </p:spPr>
        <p:txBody>
          <a:bodyPr>
            <a:normAutofit fontScale="90000"/>
          </a:bodyPr>
          <a:lstStyle/>
          <a:p>
            <a:r>
              <a:rPr lang="en-US" dirty="0" smtClean="0"/>
              <a:t>What have we promised for the future?</a:t>
            </a:r>
            <a:endParaRPr lang="en-US" dirty="0"/>
          </a:p>
        </p:txBody>
      </p:sp>
      <p:sp>
        <p:nvSpPr>
          <p:cNvPr id="3" name="Content Placeholder 2"/>
          <p:cNvSpPr>
            <a:spLocks noGrp="1"/>
          </p:cNvSpPr>
          <p:nvPr>
            <p:ph idx="1"/>
          </p:nvPr>
        </p:nvSpPr>
        <p:spPr>
          <a:xfrm>
            <a:off x="457200" y="1600200"/>
            <a:ext cx="8412940" cy="4525963"/>
          </a:xfrm>
        </p:spPr>
        <p:txBody>
          <a:bodyPr>
            <a:normAutofit fontScale="92500" lnSpcReduction="20000"/>
          </a:bodyPr>
          <a:lstStyle/>
          <a:p>
            <a:r>
              <a:rPr lang="en-US" dirty="0" smtClean="0"/>
              <a:t>(</a:t>
            </a:r>
            <a:r>
              <a:rPr lang="en-US" dirty="0" err="1" smtClean="0"/>
              <a:t>e,e’pN</a:t>
            </a:r>
            <a:r>
              <a:rPr lang="en-US" dirty="0" smtClean="0"/>
              <a:t>) over a wide range of </a:t>
            </a:r>
            <a:r>
              <a:rPr lang="en-US" i="1" dirty="0" smtClean="0"/>
              <a:t>A</a:t>
            </a:r>
            <a:r>
              <a:rPr lang="en-US" dirty="0" smtClean="0"/>
              <a:t>, </a:t>
            </a:r>
            <a:r>
              <a:rPr lang="en-US" i="1" dirty="0" smtClean="0"/>
              <a:t>Z</a:t>
            </a:r>
            <a:r>
              <a:rPr lang="en-US" dirty="0" smtClean="0"/>
              <a:t>/</a:t>
            </a:r>
            <a:r>
              <a:rPr lang="en-US" i="1" dirty="0" smtClean="0"/>
              <a:t>N</a:t>
            </a:r>
            <a:r>
              <a:rPr lang="en-US" dirty="0" smtClean="0"/>
              <a:t>, </a:t>
            </a:r>
            <a:r>
              <a:rPr lang="en-US" i="1" dirty="0" smtClean="0"/>
              <a:t>Q</a:t>
            </a:r>
            <a:r>
              <a:rPr lang="en-US" baseline="30000" dirty="0" smtClean="0"/>
              <a:t>2</a:t>
            </a:r>
            <a:r>
              <a:rPr lang="en-US" dirty="0" smtClean="0"/>
              <a:t> (</a:t>
            </a:r>
            <a:r>
              <a:rPr lang="en-US" dirty="0" err="1" smtClean="0"/>
              <a:t>incl</a:t>
            </a:r>
            <a:r>
              <a:rPr lang="en-US" dirty="0" smtClean="0"/>
              <a:t> 0) and </a:t>
            </a:r>
            <a:r>
              <a:rPr lang="en-US" i="1" dirty="0" err="1" smtClean="0"/>
              <a:t>p</a:t>
            </a:r>
            <a:r>
              <a:rPr lang="en-US" baseline="-25000" dirty="0" err="1" smtClean="0"/>
              <a:t>cm</a:t>
            </a:r>
            <a:r>
              <a:rPr lang="en-US" dirty="0" smtClean="0"/>
              <a:t>, </a:t>
            </a:r>
            <a:r>
              <a:rPr lang="en-US" i="1" dirty="0" err="1" smtClean="0"/>
              <a:t>p</a:t>
            </a:r>
            <a:r>
              <a:rPr lang="en-US" baseline="-25000" dirty="0" err="1" smtClean="0"/>
              <a:t>rel</a:t>
            </a:r>
            <a:endParaRPr lang="en-US" baseline="-25000" dirty="0" smtClean="0"/>
          </a:p>
          <a:p>
            <a:r>
              <a:rPr lang="en-US" dirty="0" smtClean="0"/>
              <a:t>3N SRC</a:t>
            </a:r>
          </a:p>
          <a:p>
            <a:r>
              <a:rPr lang="en-US" dirty="0" smtClean="0"/>
              <a:t>pol. D(</a:t>
            </a:r>
            <a:r>
              <a:rPr lang="en-US" dirty="0" err="1" smtClean="0"/>
              <a:t>e,e’p</a:t>
            </a:r>
            <a:r>
              <a:rPr lang="en-US" dirty="0" smtClean="0"/>
              <a:t>)n with EG4, EG1-DVCS; 5</a:t>
            </a:r>
            <a:r>
              <a:rPr lang="en-US" baseline="30000" dirty="0" smtClean="0"/>
              <a:t>th</a:t>
            </a:r>
            <a:r>
              <a:rPr lang="en-US" dirty="0" smtClean="0"/>
              <a:t> SF with </a:t>
            </a:r>
            <a:r>
              <a:rPr lang="en-US" dirty="0"/>
              <a:t>E5, E6, EG2, </a:t>
            </a:r>
            <a:r>
              <a:rPr lang="en-US" dirty="0" smtClean="0"/>
              <a:t>E1e</a:t>
            </a:r>
          </a:p>
          <a:p>
            <a:r>
              <a:rPr lang="en-US" dirty="0" smtClean="0"/>
              <a:t>D(</a:t>
            </a:r>
            <a:r>
              <a:rPr lang="en-US" dirty="0" err="1" smtClean="0"/>
              <a:t>e,e’p</a:t>
            </a:r>
            <a:r>
              <a:rPr lang="en-US" baseline="-25000" dirty="0" err="1" smtClean="0"/>
              <a:t>S</a:t>
            </a:r>
            <a:r>
              <a:rPr lang="en-US" dirty="0" smtClean="0"/>
              <a:t>)X for other data sets than E6</a:t>
            </a:r>
          </a:p>
          <a:p>
            <a:r>
              <a:rPr lang="en-US" dirty="0" smtClean="0"/>
              <a:t>Backward (and forward!?) </a:t>
            </a:r>
            <a:r>
              <a:rPr lang="en-US" dirty="0" smtClean="0">
                <a:latin typeface="Symbol" charset="2"/>
                <a:cs typeface="Symbol" charset="2"/>
              </a:rPr>
              <a:t>D</a:t>
            </a:r>
            <a:r>
              <a:rPr lang="en-US" dirty="0" smtClean="0"/>
              <a:t> from nuclei</a:t>
            </a:r>
          </a:p>
          <a:p>
            <a:r>
              <a:rPr lang="en-US" dirty="0" smtClean="0"/>
              <a:t>CT studies: D(</a:t>
            </a:r>
            <a:r>
              <a:rPr lang="en-US" dirty="0" err="1" smtClean="0"/>
              <a:t>e’ep</a:t>
            </a:r>
            <a:r>
              <a:rPr lang="en-US" dirty="0" smtClean="0"/>
              <a:t>/</a:t>
            </a:r>
            <a:r>
              <a:rPr lang="en-US" dirty="0" smtClean="0">
                <a:latin typeface="Symbol" charset="2"/>
                <a:cs typeface="Symbol" charset="2"/>
              </a:rPr>
              <a:t>D</a:t>
            </a:r>
            <a:r>
              <a:rPr lang="en-US" dirty="0" smtClean="0"/>
              <a:t>) in transverse kinematics, </a:t>
            </a:r>
            <a:r>
              <a:rPr lang="en-US" dirty="0" smtClean="0">
                <a:latin typeface="Symbol" charset="2"/>
                <a:cs typeface="Symbol" charset="2"/>
              </a:rPr>
              <a:t>r</a:t>
            </a:r>
            <a:r>
              <a:rPr lang="en-US" dirty="0" smtClean="0"/>
              <a:t> production, S</a:t>
            </a:r>
            <a:r>
              <a:rPr lang="en-US" baseline="-25000" dirty="0" smtClean="0"/>
              <a:t>11</a:t>
            </a:r>
            <a:r>
              <a:rPr lang="en-US" dirty="0" smtClean="0"/>
              <a:t> production on nuclei</a:t>
            </a:r>
          </a:p>
          <a:p>
            <a:r>
              <a:rPr lang="en-US" dirty="0" err="1" smtClean="0"/>
              <a:t>Hadronization</a:t>
            </a:r>
            <a:r>
              <a:rPr lang="en-US" dirty="0" smtClean="0"/>
              <a:t> (partially underway - </a:t>
            </a:r>
            <a:r>
              <a:rPr lang="en-US" dirty="0">
                <a:latin typeface="Symbol" charset="2"/>
                <a:cs typeface="Symbol" charset="2"/>
              </a:rPr>
              <a:t>w/r/</a:t>
            </a:r>
            <a:r>
              <a:rPr lang="en-US" dirty="0" err="1" smtClean="0">
                <a:latin typeface="Symbol" charset="2"/>
                <a:cs typeface="Symbol" charset="2"/>
              </a:rPr>
              <a:t>f,L</a:t>
            </a:r>
            <a:r>
              <a:rPr lang="en-US" dirty="0" smtClean="0"/>
              <a:t>)</a:t>
            </a:r>
            <a:endParaRPr lang="en-US" dirty="0"/>
          </a:p>
        </p:txBody>
      </p:sp>
    </p:spTree>
    <p:extLst>
      <p:ext uri="{BB962C8B-B14F-4D97-AF65-F5344CB8AC3E}">
        <p14:creationId xmlns:p14="http://schemas.microsoft.com/office/powerpoint/2010/main" val="4122566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else can we do?</a:t>
            </a:r>
            <a:endParaRPr lang="en-US" dirty="0"/>
          </a:p>
        </p:txBody>
      </p:sp>
      <p:sp>
        <p:nvSpPr>
          <p:cNvPr id="3" name="Content Placeholder 2"/>
          <p:cNvSpPr>
            <a:spLocks noGrp="1"/>
          </p:cNvSpPr>
          <p:nvPr>
            <p:ph idx="1"/>
          </p:nvPr>
        </p:nvSpPr>
        <p:spPr/>
        <p:txBody>
          <a:bodyPr/>
          <a:lstStyle/>
          <a:p>
            <a:r>
              <a:rPr lang="en-US" dirty="0" smtClean="0"/>
              <a:t>???</a:t>
            </a:r>
            <a:endParaRPr lang="en-US" dirty="0"/>
          </a:p>
        </p:txBody>
      </p:sp>
    </p:spTree>
    <p:extLst>
      <p:ext uri="{BB962C8B-B14F-4D97-AF65-F5344CB8AC3E}">
        <p14:creationId xmlns:p14="http://schemas.microsoft.com/office/powerpoint/2010/main" val="2985325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needed most urgently?</a:t>
            </a:r>
            <a:endParaRPr lang="en-US" dirty="0"/>
          </a:p>
        </p:txBody>
      </p:sp>
      <p:sp>
        <p:nvSpPr>
          <p:cNvPr id="3" name="Content Placeholder 2"/>
          <p:cNvSpPr>
            <a:spLocks noGrp="1"/>
          </p:cNvSpPr>
          <p:nvPr>
            <p:ph idx="1"/>
          </p:nvPr>
        </p:nvSpPr>
        <p:spPr/>
        <p:txBody>
          <a:bodyPr/>
          <a:lstStyle/>
          <a:p>
            <a:r>
              <a:rPr lang="en-US" dirty="0" smtClean="0"/>
              <a:t>Conversion to newest (“final”?) EVIO/CLARA format</a:t>
            </a:r>
          </a:p>
          <a:p>
            <a:r>
              <a:rPr lang="en-US" dirty="0" smtClean="0"/>
              <a:t>Software update / improvements?</a:t>
            </a:r>
          </a:p>
          <a:p>
            <a:r>
              <a:rPr lang="en-US" dirty="0" smtClean="0"/>
              <a:t>Most urgent new data sets?</a:t>
            </a:r>
          </a:p>
          <a:p>
            <a:r>
              <a:rPr lang="en-US" dirty="0" smtClean="0"/>
              <a:t>Most urgent cuts, corrections, </a:t>
            </a:r>
            <a:r>
              <a:rPr lang="en-US" dirty="0" smtClean="0"/>
              <a:t>…?</a:t>
            </a:r>
          </a:p>
          <a:p>
            <a:r>
              <a:rPr lang="en-US" dirty="0" smtClean="0"/>
              <a:t>SIMULATIONS?</a:t>
            </a:r>
            <a:endParaRPr lang="en-US" dirty="0" smtClean="0"/>
          </a:p>
          <a:p>
            <a:r>
              <a:rPr lang="en-US" dirty="0" smtClean="0"/>
              <a:t>What else is needed to support ongoing analyses</a:t>
            </a:r>
            <a:r>
              <a:rPr lang="en-US" dirty="0" smtClean="0"/>
              <a:t>?</a:t>
            </a:r>
            <a:endParaRPr lang="en-US" dirty="0" smtClean="0"/>
          </a:p>
        </p:txBody>
      </p:sp>
    </p:spTree>
    <p:extLst>
      <p:ext uri="{BB962C8B-B14F-4D97-AF65-F5344CB8AC3E}">
        <p14:creationId xmlns:p14="http://schemas.microsoft.com/office/powerpoint/2010/main" val="1864380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TotalTime>
  <Words>737</Words>
  <Application>Microsoft Macintosh PowerPoint</Application>
  <PresentationFormat>On-screen Show (4:3)</PresentationFormat>
  <Paragraphs>65</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Data Mining – quo vadis?</vt:lpstr>
      <vt:lpstr>Overview</vt:lpstr>
      <vt:lpstr>What data exist?</vt:lpstr>
      <vt:lpstr>Completed Analyses</vt:lpstr>
      <vt:lpstr>Ongoing Analyses</vt:lpstr>
      <vt:lpstr>Explored but abandoned channels</vt:lpstr>
      <vt:lpstr>What have we promised for the future?</vt:lpstr>
      <vt:lpstr>What else can we do?</vt:lpstr>
      <vt:lpstr>What is needed most urgently?</vt:lpstr>
      <vt:lpstr>What should we do in the future?</vt:lpstr>
      <vt:lpstr>2014 Proposal - Reviews</vt:lpstr>
    </vt:vector>
  </TitlesOfParts>
  <Company>Old Dominion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Mining – quo vadis?</dc:title>
  <dc:creator>Sebastian Kuhn</dc:creator>
  <cp:lastModifiedBy>Sebastian Kuhn</cp:lastModifiedBy>
  <cp:revision>15</cp:revision>
  <dcterms:created xsi:type="dcterms:W3CDTF">2015-07-14T15:50:41Z</dcterms:created>
  <dcterms:modified xsi:type="dcterms:W3CDTF">2015-07-15T14:22:53Z</dcterms:modified>
</cp:coreProperties>
</file>