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19" r:id="rId2"/>
    <p:sldId id="520" r:id="rId3"/>
    <p:sldId id="504" r:id="rId4"/>
    <p:sldId id="522" r:id="rId5"/>
    <p:sldId id="523" r:id="rId6"/>
    <p:sldId id="527" r:id="rId7"/>
    <p:sldId id="529" r:id="rId8"/>
    <p:sldId id="530" r:id="rId9"/>
    <p:sldId id="531" r:id="rId10"/>
    <p:sldId id="528" r:id="rId11"/>
    <p:sldId id="525" r:id="rId12"/>
    <p:sldId id="52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im Smith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66"/>
    <a:srgbClr val="F0C6FF"/>
    <a:srgbClr val="CC66FF"/>
    <a:srgbClr val="008000"/>
    <a:srgbClr val="91FF7C"/>
    <a:srgbClr val="A2FF6E"/>
    <a:srgbClr val="81FF85"/>
    <a:srgbClr val="70F474"/>
    <a:srgbClr val="9EA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64" autoAdjust="0"/>
    <p:restoredTop sz="91237" autoAdjust="0"/>
  </p:normalViewPr>
  <p:slideViewPr>
    <p:cSldViewPr snapToGrid="0" snapToObjects="1">
      <p:cViewPr varScale="1">
        <p:scale>
          <a:sx n="103" d="100"/>
          <a:sy n="103" d="100"/>
        </p:scale>
        <p:origin x="-104" y="-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4CA14-E9E8-44BA-9819-7CFDF96651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3228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2BA5DA4-6A94-4701-98CE-F2D162CDE9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067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Open: Maximize the Scientific Value</a:t>
            </a:r>
          </a:p>
          <a:p>
            <a:r>
              <a:rPr lang="en-US" dirty="0" smtClean="0"/>
              <a:t>Report, review, record in the annals of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03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Objective, based on evidence, not linear!</a:t>
            </a:r>
          </a:p>
          <a:p>
            <a:r>
              <a:rPr lang="en-US" dirty="0" smtClean="0"/>
              <a:t>Falsify and replace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295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Open: Maximize the Scientific Value</a:t>
            </a:r>
          </a:p>
          <a:p>
            <a:r>
              <a:rPr lang="en-US" dirty="0" smtClean="0"/>
              <a:t>Report, review, record in the annals of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03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823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BA5DA4-6A94-4701-98CE-F2D162CDE922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72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30000">
                <a:srgbClr val="004080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Box 8"/>
          <p:cNvSpPr txBox="1">
            <a:spLocks noChangeArrowheads="1"/>
          </p:cNvSpPr>
          <p:nvPr userDrawn="1"/>
        </p:nvSpPr>
        <p:spPr bwMode="auto">
          <a:xfrm>
            <a:off x="7743476" y="6180892"/>
            <a:ext cx="13716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CERN </a:t>
            </a:r>
            <a:r>
              <a:rPr lang="en-US" sz="900" dirty="0" smtClean="0">
                <a:solidFill>
                  <a:schemeClr val="bg1"/>
                </a:solidFill>
                <a:latin typeface="Tahoma" pitchFamily="34" charset="0"/>
              </a:rPr>
              <a:t>– IT</a:t>
            </a:r>
            <a:r>
              <a:rPr lang="en-US" sz="900" baseline="0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en-US" sz="900" dirty="0" smtClean="0">
                <a:solidFill>
                  <a:schemeClr val="bg1"/>
                </a:solidFill>
                <a:latin typeface="Tahoma" pitchFamily="34" charset="0"/>
              </a:rPr>
              <a:t>Department</a:t>
            </a:r>
            <a:endParaRPr lang="en-US" sz="900" dirty="0">
              <a:solidFill>
                <a:schemeClr val="bg1"/>
              </a:solidFill>
              <a:latin typeface="Tahoma" pitchFamily="34" charset="0"/>
            </a:endParaRP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solidFill>
                  <a:srgbClr val="FFFFFF"/>
                </a:solidFill>
                <a:latin typeface="Tahoma" pitchFamily="34" charset="0"/>
              </a:rPr>
              <a:t>www.cern.ch/i</a:t>
            </a:r>
            <a:r>
              <a:rPr lang="en-US" sz="1000" b="1" dirty="0">
                <a:solidFill>
                  <a:srgbClr val="FFFFFF"/>
                </a:solidFill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752600"/>
            <a:ext cx="8077200" cy="1470025"/>
          </a:xfrm>
        </p:spPr>
        <p:txBody>
          <a:bodyPr/>
          <a:lstStyle>
            <a:lvl1pPr algn="ctr">
              <a:defRPr sz="3600" b="1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3505200"/>
            <a:ext cx="7924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00529E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76200"/>
            <a:ext cx="1885950" cy="5943600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76200"/>
            <a:ext cx="5505450" cy="5943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1328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801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77708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004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377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1066800"/>
            <a:ext cx="4262158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5" y="1066800"/>
            <a:ext cx="425859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1066800"/>
            <a:ext cx="4262158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5" y="1066800"/>
            <a:ext cx="4258595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0"/>
          </p:nvPr>
        </p:nvSpPr>
        <p:spPr>
          <a:xfrm>
            <a:off x="232251" y="6019800"/>
            <a:ext cx="8683149" cy="645514"/>
          </a:xfrm>
        </p:spPr>
        <p:txBody>
          <a:bodyPr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174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gradFill flip="none" rotWithShape="1">
            <a:gsLst>
              <a:gs pos="30000">
                <a:srgbClr val="004080"/>
              </a:gs>
              <a:gs pos="100000">
                <a:srgbClr val="FFFFFF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6200"/>
            <a:ext cx="8839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8108702" y="6585352"/>
            <a:ext cx="99123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900" b="0" i="0" dirty="0" smtClean="0">
                <a:solidFill>
                  <a:srgbClr val="00529E"/>
                </a:solidFill>
                <a:latin typeface="Helvetica Neue Light"/>
                <a:cs typeface="Helvetica Neue Light"/>
              </a:rPr>
              <a:t>@</a:t>
            </a:r>
            <a:r>
              <a:rPr lang="en-US" sz="900" b="0" i="0" dirty="0" err="1" smtClean="0">
                <a:solidFill>
                  <a:srgbClr val="00529E"/>
                </a:solidFill>
                <a:latin typeface="Helvetica Neue Light"/>
                <a:cs typeface="Helvetica Neue Light"/>
              </a:rPr>
              <a:t>TimSmithCH</a:t>
            </a:r>
            <a:endParaRPr lang="en-US" sz="900" b="0" i="0" dirty="0">
              <a:solidFill>
                <a:srgbClr val="00529E"/>
              </a:solidFill>
              <a:latin typeface="Helvetica Neue Light"/>
              <a:cs typeface="Helvetica Neue Ligh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7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3" r:id="rId14"/>
    <p:sldLayoutId id="2147483665" r:id="rId15"/>
    <p:sldLayoutId id="2147483664" r:id="rId1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0" i="0">
          <a:solidFill>
            <a:schemeClr val="bg1"/>
          </a:solidFill>
          <a:latin typeface="Helvetica Neue Light"/>
          <a:ea typeface="+mj-ea"/>
          <a:cs typeface="Helvetica Neue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Char char="•"/>
        <a:defRPr sz="2800" b="0" i="0">
          <a:solidFill>
            <a:schemeClr val="tx1"/>
          </a:solidFill>
          <a:latin typeface="Helvetica Neue Light"/>
          <a:ea typeface="+mn-ea"/>
          <a:cs typeface="Helvetica Neue Light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529E"/>
        </a:buClr>
        <a:buFont typeface="Arial" charset="0"/>
        <a:buChar char="–"/>
        <a:defRPr sz="2400" b="0" i="0">
          <a:solidFill>
            <a:schemeClr val="tx1"/>
          </a:solidFill>
          <a:latin typeface="Helvetica Neue Light"/>
          <a:cs typeface="Helvetica Neue Ligh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0" i="0">
          <a:solidFill>
            <a:schemeClr val="tx1"/>
          </a:solidFill>
          <a:latin typeface="Helvetica Neue Light"/>
          <a:cs typeface="Helvetica Neue Ligh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0" i="0">
          <a:solidFill>
            <a:schemeClr val="tx1"/>
          </a:solidFill>
          <a:latin typeface="Helvetica Neue Light"/>
          <a:cs typeface="Helvetica Neue Ligh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0" i="0">
          <a:solidFill>
            <a:schemeClr val="tx1"/>
          </a:solidFill>
          <a:latin typeface="Helvetica Neue Light"/>
          <a:cs typeface="Helvetica Neue Ligh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hyperlink" Target="http://zenodo.org" TargetMode="External"/><Relationship Id="rId6" Type="http://schemas.openxmlformats.org/officeDocument/2006/relationships/image" Target="../media/image60.png"/><Relationship Id="rId7" Type="http://schemas.openxmlformats.org/officeDocument/2006/relationships/image" Target="../media/image61.pn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jpe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3" Type="http://schemas.openxmlformats.org/officeDocument/2006/relationships/image" Target="../media/image37.png"/><Relationship Id="rId14" Type="http://schemas.openxmlformats.org/officeDocument/2006/relationships/image" Target="../media/image38.gif"/><Relationship Id="rId1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4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0.png"/><Relationship Id="rId12" Type="http://schemas.openxmlformats.org/officeDocument/2006/relationships/image" Target="../media/image51.png"/><Relationship Id="rId13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7" Type="http://schemas.openxmlformats.org/officeDocument/2006/relationships/image" Target="../media/image46.png"/><Relationship Id="rId8" Type="http://schemas.openxmlformats.org/officeDocument/2006/relationships/image" Target="../media/image47.png"/><Relationship Id="rId9" Type="http://schemas.openxmlformats.org/officeDocument/2006/relationships/image" Target="../media/image48.png"/><Relationship Id="rId10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Zenodo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2800" b="0" dirty="0" smtClean="0"/>
              <a:t>in support of Open Science</a:t>
            </a:r>
            <a:endParaRPr lang="en-US" sz="2800" b="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>
                <a:solidFill>
                  <a:srgbClr val="008000"/>
                </a:solidFill>
              </a:rPr>
              <a:t>Tim </a:t>
            </a:r>
            <a:r>
              <a:rPr lang="fr-CH" dirty="0">
                <a:solidFill>
                  <a:srgbClr val="008000"/>
                </a:solidFill>
              </a:rPr>
              <a:t>SMITH</a:t>
            </a:r>
          </a:p>
          <a:p>
            <a:endParaRPr lang="fr-CH" dirty="0"/>
          </a:p>
          <a:p>
            <a:r>
              <a:rPr lang="fr-CH" smtClean="0"/>
              <a:t>At CERN-JRC meeting</a:t>
            </a:r>
            <a:endParaRPr lang="fr-CH" dirty="0"/>
          </a:p>
        </p:txBody>
      </p:sp>
      <p:pic>
        <p:nvPicPr>
          <p:cNvPr id="6" name="Picture 5" descr="zenod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5257800"/>
            <a:ext cx="3945117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64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Cited from…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1822" y="1066800"/>
            <a:ext cx="4262158" cy="4563634"/>
          </a:xfrm>
        </p:spPr>
        <p:txBody>
          <a:bodyPr>
            <a:no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eLife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err="1" smtClean="0"/>
              <a:t>PLoS</a:t>
            </a:r>
            <a:r>
              <a:rPr lang="en-US" sz="1600" dirty="0" smtClean="0"/>
              <a:t> ONE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F1000Research</a:t>
            </a:r>
          </a:p>
          <a:p>
            <a:r>
              <a:rPr lang="en-US" sz="1600" dirty="0" err="1" smtClean="0"/>
              <a:t>PeerJ</a:t>
            </a:r>
            <a:endParaRPr lang="en-US" sz="1600" dirty="0"/>
          </a:p>
          <a:p>
            <a:r>
              <a:rPr lang="en-US" sz="1600" dirty="0" smtClean="0"/>
              <a:t>BMC</a:t>
            </a:r>
            <a:r>
              <a:rPr lang="en-US" sz="1600" dirty="0"/>
              <a:t>:</a:t>
            </a:r>
          </a:p>
          <a:p>
            <a:pPr lvl="1"/>
            <a:r>
              <a:rPr lang="en-US" sz="1400" dirty="0"/>
              <a:t>J Biomed Semantics</a:t>
            </a:r>
          </a:p>
          <a:p>
            <a:r>
              <a:rPr lang="en-US" sz="1600" dirty="0" smtClean="0"/>
              <a:t>RSOC:</a:t>
            </a:r>
          </a:p>
          <a:p>
            <a:pPr lvl="1"/>
            <a:r>
              <a:rPr lang="en-US" sz="1400" dirty="0" err="1"/>
              <a:t>Phys</a:t>
            </a:r>
            <a:r>
              <a:rPr lang="en-US" sz="1400" dirty="0"/>
              <a:t> </a:t>
            </a:r>
            <a:r>
              <a:rPr lang="en-US" sz="1400" dirty="0" err="1"/>
              <a:t>Chem</a:t>
            </a:r>
            <a:r>
              <a:rPr lang="en-US" sz="1400" dirty="0"/>
              <a:t> </a:t>
            </a:r>
            <a:r>
              <a:rPr lang="en-US" sz="1400" dirty="0" err="1"/>
              <a:t>Chem</a:t>
            </a:r>
            <a:r>
              <a:rPr lang="en-US" sz="1400" dirty="0"/>
              <a:t> </a:t>
            </a:r>
            <a:r>
              <a:rPr lang="en-US" sz="1400" dirty="0" err="1"/>
              <a:t>Phys</a:t>
            </a:r>
            <a:endParaRPr lang="en-US" sz="1400" dirty="0"/>
          </a:p>
          <a:p>
            <a:r>
              <a:rPr lang="en-US" sz="1600" dirty="0" smtClean="0"/>
              <a:t>IUC:</a:t>
            </a:r>
          </a:p>
          <a:p>
            <a:pPr lvl="1"/>
            <a:r>
              <a:rPr lang="en-US" sz="1400" dirty="0" err="1" smtClean="0"/>
              <a:t>Acta</a:t>
            </a:r>
            <a:r>
              <a:rPr lang="en-US" sz="1400" dirty="0" smtClean="0"/>
              <a:t> </a:t>
            </a:r>
            <a:r>
              <a:rPr lang="en-US" sz="1400" dirty="0" err="1"/>
              <a:t>Crystallogr</a:t>
            </a:r>
            <a:r>
              <a:rPr lang="en-US" sz="1400" dirty="0"/>
              <a:t>. D Biol. </a:t>
            </a:r>
            <a:r>
              <a:rPr lang="en-US" sz="1400" dirty="0" err="1"/>
              <a:t>Crystallogr</a:t>
            </a:r>
            <a:r>
              <a:rPr lang="en-US" sz="1400" dirty="0" smtClean="0"/>
              <a:t>.</a:t>
            </a:r>
          </a:p>
          <a:p>
            <a:r>
              <a:rPr lang="en-US" sz="1600" dirty="0" smtClean="0"/>
              <a:t>IOP</a:t>
            </a:r>
            <a:r>
              <a:rPr lang="en-US" sz="1600" dirty="0"/>
              <a:t>:</a:t>
            </a:r>
          </a:p>
          <a:p>
            <a:pPr lvl="1"/>
            <a:r>
              <a:rPr lang="en-US" sz="1400" dirty="0" err="1"/>
              <a:t>Astrophys</a:t>
            </a:r>
            <a:r>
              <a:rPr lang="en-US" sz="1400" dirty="0"/>
              <a:t>. J.</a:t>
            </a:r>
          </a:p>
          <a:p>
            <a:r>
              <a:rPr lang="en-US" sz="1600" dirty="0" smtClean="0"/>
              <a:t>Proc</a:t>
            </a:r>
            <a:r>
              <a:rPr lang="en-US" sz="1600" dirty="0"/>
              <a:t>. Natl. Acad. Sci. U.S.A</a:t>
            </a:r>
            <a:r>
              <a:rPr lang="en-US" sz="1600" dirty="0" smtClean="0"/>
              <a:t>.</a:t>
            </a:r>
          </a:p>
          <a:p>
            <a:r>
              <a:rPr lang="en-US" sz="1600" dirty="0" err="1" smtClean="0"/>
              <a:t>arXiv</a:t>
            </a:r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Ubiquity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805" y="1066800"/>
            <a:ext cx="4258595" cy="4563634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PenSoft</a:t>
            </a:r>
            <a:r>
              <a:rPr lang="en-US" sz="1600" dirty="0"/>
              <a:t>:</a:t>
            </a:r>
          </a:p>
          <a:p>
            <a:pPr lvl="1"/>
            <a:r>
              <a:rPr lang="en-US" sz="1400" dirty="0" err="1"/>
              <a:t>Biodivers</a:t>
            </a:r>
            <a:r>
              <a:rPr lang="en-US" sz="1400" dirty="0"/>
              <a:t> Data J</a:t>
            </a:r>
          </a:p>
          <a:p>
            <a:r>
              <a:rPr lang="en-US" sz="1600" dirty="0" smtClean="0"/>
              <a:t>Elsevier</a:t>
            </a:r>
            <a:r>
              <a:rPr lang="en-US" sz="1600" dirty="0"/>
              <a:t>:</a:t>
            </a:r>
          </a:p>
          <a:p>
            <a:pPr lvl="1"/>
            <a:r>
              <a:rPr lang="en-US" sz="1400" dirty="0" err="1"/>
              <a:t>Curr</a:t>
            </a:r>
            <a:r>
              <a:rPr lang="en-US" sz="1400" dirty="0"/>
              <a:t> </a:t>
            </a:r>
            <a:r>
              <a:rPr lang="en-US" sz="1400" dirty="0" err="1"/>
              <a:t>Opin</a:t>
            </a:r>
            <a:r>
              <a:rPr lang="en-US" sz="1400" dirty="0"/>
              <a:t> </a:t>
            </a:r>
            <a:r>
              <a:rPr lang="en-US" sz="1400" dirty="0" err="1"/>
              <a:t>Behav</a:t>
            </a:r>
            <a:r>
              <a:rPr lang="en-US" sz="1400" dirty="0"/>
              <a:t> </a:t>
            </a:r>
            <a:r>
              <a:rPr lang="en-US" sz="1400" dirty="0" err="1"/>
              <a:t>Sci</a:t>
            </a:r>
            <a:endParaRPr lang="en-US" sz="1400" dirty="0"/>
          </a:p>
          <a:p>
            <a:pPr lvl="1"/>
            <a:r>
              <a:rPr lang="en-US" sz="1400" dirty="0"/>
              <a:t>J Quant </a:t>
            </a:r>
            <a:r>
              <a:rPr lang="en-US" sz="1400" dirty="0" err="1"/>
              <a:t>Spectrosc</a:t>
            </a:r>
            <a:r>
              <a:rPr lang="en-US" sz="1400" dirty="0"/>
              <a:t> </a:t>
            </a:r>
            <a:r>
              <a:rPr lang="en-US" sz="1400" dirty="0" err="1"/>
              <a:t>Radiat</a:t>
            </a:r>
            <a:r>
              <a:rPr lang="en-US" sz="1400" dirty="0"/>
              <a:t> </a:t>
            </a:r>
            <a:r>
              <a:rPr lang="en-US" sz="1400" dirty="0" err="1"/>
              <a:t>Transf</a:t>
            </a:r>
            <a:endParaRPr lang="en-US" sz="1400" dirty="0"/>
          </a:p>
          <a:p>
            <a:pPr lvl="1"/>
            <a:r>
              <a:rPr lang="en-US" sz="1400" dirty="0"/>
              <a:t>Mol. </a:t>
            </a:r>
            <a:r>
              <a:rPr lang="en-US" sz="1400" dirty="0" err="1"/>
              <a:t>Phylogenet</a:t>
            </a:r>
            <a:r>
              <a:rPr lang="en-US" sz="1400" dirty="0"/>
              <a:t>. </a:t>
            </a:r>
            <a:r>
              <a:rPr lang="en-US" sz="1400" dirty="0" err="1" smtClean="0"/>
              <a:t>Evol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err="1"/>
              <a:t>Biochim</a:t>
            </a:r>
            <a:r>
              <a:rPr lang="en-US" sz="1400" dirty="0"/>
              <a:t>. </a:t>
            </a:r>
            <a:r>
              <a:rPr lang="en-US" sz="1400" dirty="0" err="1"/>
              <a:t>Biophys</a:t>
            </a:r>
            <a:r>
              <a:rPr lang="en-US" sz="1400" dirty="0"/>
              <a:t>. </a:t>
            </a:r>
            <a:r>
              <a:rPr lang="en-US" sz="1400" dirty="0" err="1"/>
              <a:t>Acta</a:t>
            </a:r>
            <a:r>
              <a:rPr lang="en-US" sz="1400" dirty="0"/>
              <a:t>, </a:t>
            </a:r>
            <a:r>
              <a:rPr lang="en-US" sz="1400" dirty="0" err="1"/>
              <a:t>Biomembr</a:t>
            </a:r>
            <a:r>
              <a:rPr lang="en-US" sz="1400" dirty="0"/>
              <a:t>.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Wiley</a:t>
            </a:r>
          </a:p>
          <a:p>
            <a:pPr lvl="1"/>
            <a:r>
              <a:rPr lang="en-US" sz="1400" dirty="0" err="1" smtClean="0"/>
              <a:t>Geosci</a:t>
            </a:r>
            <a:r>
              <a:rPr lang="en-US" sz="1400" dirty="0" smtClean="0"/>
              <a:t>. Data J</a:t>
            </a:r>
            <a:endParaRPr lang="en-US" sz="1400" dirty="0"/>
          </a:p>
          <a:p>
            <a:r>
              <a:rPr lang="en-US" sz="1600" dirty="0" smtClean="0"/>
              <a:t>Springer</a:t>
            </a:r>
            <a:r>
              <a:rPr lang="en-US" sz="1600" dirty="0"/>
              <a:t>:</a:t>
            </a:r>
          </a:p>
          <a:p>
            <a:pPr lvl="1"/>
            <a:r>
              <a:rPr lang="en-US" sz="1400" dirty="0"/>
              <a:t>Nat Hazards, Bull. </a:t>
            </a:r>
            <a:r>
              <a:rPr lang="en-US" sz="1400" dirty="0" err="1"/>
              <a:t>Earthq</a:t>
            </a:r>
            <a:r>
              <a:rPr lang="en-US" sz="1400" dirty="0"/>
              <a:t>. Eng.</a:t>
            </a:r>
          </a:p>
          <a:p>
            <a:r>
              <a:rPr lang="en-US" sz="1600" dirty="0" smtClean="0"/>
              <a:t>Oxford </a:t>
            </a:r>
            <a:r>
              <a:rPr lang="en-US" sz="1600" dirty="0"/>
              <a:t>Journals:</a:t>
            </a:r>
          </a:p>
          <a:p>
            <a:pPr lvl="1"/>
            <a:r>
              <a:rPr lang="en-US" sz="1400" dirty="0"/>
              <a:t>Genome </a:t>
            </a:r>
            <a:r>
              <a:rPr lang="en-US" sz="1400" dirty="0" err="1"/>
              <a:t>Biol</a:t>
            </a:r>
            <a:r>
              <a:rPr lang="en-US" sz="1400" dirty="0"/>
              <a:t> </a:t>
            </a:r>
            <a:r>
              <a:rPr lang="en-US" sz="1400" dirty="0" err="1"/>
              <a:t>Evol</a:t>
            </a:r>
            <a:endParaRPr lang="en-US" sz="1400" dirty="0"/>
          </a:p>
          <a:p>
            <a:r>
              <a:rPr lang="en-US" sz="1600" dirty="0" smtClean="0"/>
              <a:t>Copernicus </a:t>
            </a:r>
            <a:r>
              <a:rPr lang="en-US" sz="1600" dirty="0"/>
              <a:t>Publications:</a:t>
            </a:r>
          </a:p>
          <a:p>
            <a:pPr lvl="1"/>
            <a:r>
              <a:rPr lang="en-US" sz="1400" dirty="0"/>
              <a:t>Earth Syst. Sci. Data</a:t>
            </a:r>
          </a:p>
          <a:p>
            <a:r>
              <a:rPr lang="en-US" sz="1600" dirty="0" smtClean="0"/>
              <a:t>AIP</a:t>
            </a:r>
            <a:endParaRPr lang="en-US" sz="1600" dirty="0"/>
          </a:p>
        </p:txBody>
      </p:sp>
      <p:sp>
        <p:nvSpPr>
          <p:cNvPr id="5" name="Content Placeholder 7"/>
          <p:cNvSpPr txBox="1">
            <a:spLocks/>
          </p:cNvSpPr>
          <p:nvPr/>
        </p:nvSpPr>
        <p:spPr>
          <a:xfrm>
            <a:off x="232251" y="5630434"/>
            <a:ext cx="8683149" cy="106920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Recommended:</a:t>
            </a:r>
          </a:p>
          <a:p>
            <a:pPr marL="0" indent="0">
              <a:buNone/>
            </a:pPr>
            <a:r>
              <a:rPr lang="en-US" sz="2400" dirty="0">
                <a:latin typeface="Helvetica Neue Light"/>
                <a:cs typeface="Helvetica Neue Light"/>
              </a:rPr>
              <a:t>	</a:t>
            </a:r>
            <a:r>
              <a:rPr lang="en-US" sz="2400" dirty="0" smtClean="0">
                <a:latin typeface="Helvetica Neue Light"/>
                <a:cs typeface="Helvetica Neue Light"/>
              </a:rPr>
              <a:t>EC </a:t>
            </a:r>
            <a:r>
              <a:rPr lang="en-US" sz="2400" dirty="0">
                <a:latin typeface="Helvetica Neue Light"/>
                <a:cs typeface="Helvetica Neue Light"/>
              </a:rPr>
              <a:t>model grant </a:t>
            </a:r>
            <a:r>
              <a:rPr lang="en-US" sz="2400" dirty="0" smtClean="0">
                <a:latin typeface="Helvetica Neue Light"/>
                <a:cs typeface="Helvetica Neue Light"/>
              </a:rPr>
              <a:t>agreement, ERC guidelines</a:t>
            </a:r>
          </a:p>
          <a:p>
            <a:pPr marL="0" indent="0">
              <a:buNone/>
            </a:pPr>
            <a:r>
              <a:rPr lang="en-US" sz="2400" dirty="0">
                <a:latin typeface="Helvetica Neue Light"/>
                <a:cs typeface="Helvetica Neue Light"/>
              </a:rPr>
              <a:t>	</a:t>
            </a:r>
            <a:r>
              <a:rPr lang="en-US" sz="2400" dirty="0" smtClean="0">
                <a:latin typeface="Helvetica Neue Light"/>
                <a:cs typeface="Helvetica Neue Light"/>
              </a:rPr>
              <a:t>e-IRG, Academy of Finland, …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108496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Uploads from…</a:t>
            </a:r>
            <a:endParaRPr lang="en-US" dirty="0"/>
          </a:p>
        </p:txBody>
      </p:sp>
      <p:pic>
        <p:nvPicPr>
          <p:cNvPr id="8" name="Picture 7" descr="visitors europe a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066800"/>
            <a:ext cx="5943600" cy="425947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visitors world al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743200"/>
            <a:ext cx="7010400" cy="387359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7738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838200"/>
            <a:ext cx="2057400" cy="2036723"/>
          </a:xfrm>
          <a:prstGeom prst="rect">
            <a:avLst/>
          </a:prstGeom>
        </p:spPr>
      </p:pic>
      <p:pic>
        <p:nvPicPr>
          <p:cNvPr id="5" name="image.png"/>
          <p:cNvPicPr>
            <a:picLocks noChangeAspect="1"/>
          </p:cNvPicPr>
          <p:nvPr/>
        </p:nvPicPr>
        <p:blipFill rotWithShape="1">
          <a:blip r:embed="rId3">
            <a:extLst/>
          </a:blip>
          <a:srcRect t="65313"/>
          <a:stretch/>
        </p:blipFill>
        <p:spPr>
          <a:xfrm>
            <a:off x="609601" y="5214850"/>
            <a:ext cx="3657600" cy="6789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786312" y="5029200"/>
            <a:ext cx="469901" cy="381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492"/>
          <p:cNvSpPr/>
          <p:nvPr/>
        </p:nvSpPr>
        <p:spPr>
          <a:xfrm>
            <a:off x="5334000" y="4343400"/>
            <a:ext cx="3276600" cy="1019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9687" marR="40639" lvl="0">
              <a:lnSpc>
                <a:spcPct val="120000"/>
              </a:lnSpc>
              <a:buClr>
                <a:srgbClr val="939393"/>
              </a:buClr>
              <a:buFont typeface="Roboto Light"/>
              <a:defRPr sz="1800">
                <a:uFillTx/>
              </a:defRPr>
            </a:pPr>
            <a:r>
              <a:rPr sz="2800" dirty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  <a:hlinkClick r:id="rId5"/>
              </a:rPr>
              <a:t>http://zenodo.org</a:t>
            </a:r>
            <a:r>
              <a:rPr sz="2800" dirty="0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 </a:t>
            </a:r>
          </a:p>
          <a:p>
            <a:pPr marL="39687" marR="40639" lvl="0">
              <a:lnSpc>
                <a:spcPct val="120000"/>
              </a:lnSpc>
              <a:buClr>
                <a:srgbClr val="939393"/>
              </a:buClr>
              <a:buFont typeface="Roboto Light"/>
              <a:defRPr sz="1800">
                <a:uFillTx/>
              </a:defRPr>
            </a:pPr>
            <a:r>
              <a:rPr sz="2800" dirty="0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@zenodo_org</a:t>
            </a:r>
          </a:p>
        </p:txBody>
      </p:sp>
      <p:pic>
        <p:nvPicPr>
          <p:cNvPr id="11" name="image.png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48600" y="6324600"/>
            <a:ext cx="1117600" cy="393700"/>
          </a:xfrm>
          <a:prstGeom prst="rect">
            <a:avLst/>
          </a:prstGeom>
          <a:ln w="25400">
            <a:round/>
          </a:ln>
        </p:spPr>
      </p:pic>
      <p:sp>
        <p:nvSpPr>
          <p:cNvPr id="14" name="Shape 492"/>
          <p:cNvSpPr/>
          <p:nvPr/>
        </p:nvSpPr>
        <p:spPr>
          <a:xfrm>
            <a:off x="5486400" y="1295400"/>
            <a:ext cx="3581400" cy="1536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9687" marR="40639">
              <a:lnSpc>
                <a:spcPct val="120000"/>
              </a:lnSpc>
              <a:buClr>
                <a:srgbClr val="939393"/>
              </a:buClr>
              <a:defRPr sz="1800">
                <a:uFillTx/>
              </a:defRPr>
            </a:pPr>
            <a:r>
              <a:rPr lang="en-US" sz="2800" dirty="0" err="1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sym typeface="Roboto Light"/>
              </a:rPr>
              <a:t>Lars.Nielsen@cern.ch</a:t>
            </a:r>
            <a:endParaRPr lang="en-US" sz="2800" dirty="0">
              <a:solidFill>
                <a:srgbClr val="939393"/>
              </a:solidFill>
              <a:uFill>
                <a:solidFill>
                  <a:srgbClr val="939393"/>
                </a:solidFill>
              </a:uFill>
              <a:sym typeface="Roboto Light"/>
            </a:endParaRPr>
          </a:p>
          <a:p>
            <a:pPr marL="39687" marR="40639">
              <a:lnSpc>
                <a:spcPct val="120000"/>
              </a:lnSpc>
              <a:buClr>
                <a:srgbClr val="939393"/>
              </a:buClr>
              <a:defRPr sz="1800">
                <a:uFillTx/>
              </a:defRPr>
            </a:pPr>
            <a:r>
              <a:rPr lang="en-US" sz="2800" dirty="0" err="1" smtClean="0">
                <a:solidFill>
                  <a:srgbClr val="939393"/>
                </a:solidFill>
                <a:uFill>
                  <a:solidFill>
                    <a:srgbClr val="939393"/>
                  </a:solidFill>
                </a:uFill>
                <a:sym typeface="Roboto Light"/>
              </a:rPr>
              <a:t>Tim.Smith@cern.ch</a:t>
            </a:r>
            <a:endParaRPr lang="en-US" sz="2800" dirty="0">
              <a:solidFill>
                <a:srgbClr val="939393"/>
              </a:solidFill>
              <a:uFill>
                <a:solidFill>
                  <a:srgbClr val="939393"/>
                </a:solidFill>
              </a:uFill>
              <a:sym typeface="Roboto Light"/>
            </a:endParaRPr>
          </a:p>
          <a:p>
            <a:pPr marL="39687" marR="40639" lvl="0">
              <a:lnSpc>
                <a:spcPct val="120000"/>
              </a:lnSpc>
              <a:buClr>
                <a:srgbClr val="939393"/>
              </a:buClr>
              <a:buFont typeface="Roboto Light"/>
              <a:defRPr sz="1800">
                <a:uFillTx/>
              </a:defRPr>
            </a:pPr>
            <a:r>
              <a:rPr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http</a:t>
            </a:r>
            <a:r>
              <a:rPr sz="2800" dirty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:/</a:t>
            </a:r>
            <a:r>
              <a:rPr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/</a:t>
            </a:r>
            <a:r>
              <a:rPr lang="fr-CH"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sym typeface="Roboto Light"/>
              </a:rPr>
              <a:t>www.cern</a:t>
            </a:r>
            <a:r>
              <a:rPr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.</a:t>
            </a:r>
            <a:r>
              <a:rPr lang="fr-CH" sz="2800" dirty="0" smtClean="0">
                <a:solidFill>
                  <a:srgbClr val="00A8AA"/>
                </a:solidFill>
                <a:uFill>
                  <a:solidFill>
                    <a:srgbClr val="00A8AA"/>
                  </a:solidFill>
                </a:uFill>
                <a:latin typeface="+mn-lt"/>
                <a:ea typeface="+mn-ea"/>
                <a:cs typeface="+mn-cs"/>
                <a:sym typeface="Roboto Light"/>
              </a:rPr>
              <a:t>ch</a:t>
            </a:r>
            <a:endParaRPr sz="2800" dirty="0">
              <a:solidFill>
                <a:srgbClr val="939393"/>
              </a:solidFill>
              <a:uFill>
                <a:solidFill>
                  <a:srgbClr val="939393"/>
                </a:solidFill>
              </a:uFill>
              <a:latin typeface="+mn-lt"/>
              <a:ea typeface="+mn-ea"/>
              <a:cs typeface="+mn-cs"/>
              <a:sym typeface="Roboto Light"/>
            </a:endParaRPr>
          </a:p>
        </p:txBody>
      </p:sp>
      <p:pic>
        <p:nvPicPr>
          <p:cNvPr id="2" name="Picture 1" descr="zenod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07" y="4114800"/>
            <a:ext cx="3239193" cy="1066800"/>
          </a:xfrm>
          <a:prstGeom prst="rect">
            <a:avLst/>
          </a:prstGeom>
        </p:spPr>
      </p:pic>
      <p:pic>
        <p:nvPicPr>
          <p:cNvPr id="15" name="Picture 14" descr="icomoon4202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426" y="1403290"/>
            <a:ext cx="411909" cy="411909"/>
          </a:xfrm>
          <a:prstGeom prst="rect">
            <a:avLst/>
          </a:prstGeom>
        </p:spPr>
      </p:pic>
      <p:pic>
        <p:nvPicPr>
          <p:cNvPr id="16" name="Picture 15" descr="icomoon6384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813" y="2367903"/>
            <a:ext cx="406400" cy="464328"/>
          </a:xfrm>
          <a:prstGeom prst="rect">
            <a:avLst/>
          </a:prstGeom>
        </p:spPr>
      </p:pic>
      <p:pic>
        <p:nvPicPr>
          <p:cNvPr id="17" name="Picture 16" descr="icomoon6384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013" y="4458220"/>
            <a:ext cx="406400" cy="46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13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creen Shot 2015-04-10 at 14.37.52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11192"/>
            <a:ext cx="2736922" cy="2390520"/>
          </a:xfrm>
          <a:prstGeom prst="rect">
            <a:avLst/>
          </a:prstGeom>
        </p:spPr>
      </p:pic>
      <p:pic>
        <p:nvPicPr>
          <p:cNvPr id="6" name="Picture 5" descr="Screen Shot 2015-04-13 at 20.12.49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05" y="1308753"/>
            <a:ext cx="2282817" cy="25300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Context</a:t>
            </a:r>
            <a:endParaRPr lang="en-US" dirty="0"/>
          </a:p>
        </p:txBody>
      </p:sp>
      <p:pic>
        <p:nvPicPr>
          <p:cNvPr id="5" name="Picture 4" descr="Screen Shot 2015-04-10 at 14.30.51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66800"/>
            <a:ext cx="2590800" cy="2268514"/>
          </a:xfrm>
          <a:prstGeom prst="rect">
            <a:avLst/>
          </a:prstGeom>
        </p:spPr>
      </p:pic>
      <p:pic>
        <p:nvPicPr>
          <p:cNvPr id="7" name="Picture 6" descr="Screen Shot 2015-04-10 at 14.34.45 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38400"/>
            <a:ext cx="3197505" cy="1981200"/>
          </a:xfrm>
          <a:prstGeom prst="rect">
            <a:avLst/>
          </a:prstGeom>
        </p:spPr>
      </p:pic>
      <p:pic>
        <p:nvPicPr>
          <p:cNvPr id="10" name="Picture 9" descr="Screen Shot 2015-04-10 at 14.38.39 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0"/>
            <a:ext cx="2895600" cy="2419255"/>
          </a:xfrm>
          <a:prstGeom prst="rect">
            <a:avLst/>
          </a:prstGeom>
        </p:spPr>
      </p:pic>
      <p:pic>
        <p:nvPicPr>
          <p:cNvPr id="11" name="Picture 10" descr="Screen Shot 2015-04-10 at 15.00.31 .pn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867"/>
          <a:stretch/>
        </p:blipFill>
        <p:spPr>
          <a:xfrm>
            <a:off x="533400" y="3581400"/>
            <a:ext cx="3165423" cy="2044594"/>
          </a:xfrm>
          <a:prstGeom prst="rect">
            <a:avLst/>
          </a:prstGeom>
        </p:spPr>
      </p:pic>
      <p:sp>
        <p:nvSpPr>
          <p:cNvPr id="17" name="Content Placeholder 7"/>
          <p:cNvSpPr txBox="1">
            <a:spLocks/>
          </p:cNvSpPr>
          <p:nvPr/>
        </p:nvSpPr>
        <p:spPr>
          <a:xfrm>
            <a:off x="4242214" y="1452009"/>
            <a:ext cx="3941069" cy="9443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Economic Growth</a:t>
            </a:r>
          </a:p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Transparency, Accountability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  <p:sp>
        <p:nvSpPr>
          <p:cNvPr id="19" name="32-Point Star 18"/>
          <p:cNvSpPr/>
          <p:nvPr/>
        </p:nvSpPr>
        <p:spPr>
          <a:xfrm>
            <a:off x="5945837" y="5764095"/>
            <a:ext cx="2271712" cy="973755"/>
          </a:xfrm>
          <a:prstGeom prst="star32">
            <a:avLst>
              <a:gd name="adj" fmla="val 46242"/>
            </a:avLst>
          </a:prstGeom>
          <a:solidFill>
            <a:srgbClr val="FFFF66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Helvetica Neue Light"/>
                <a:cs typeface="Helvetica Neue Light"/>
              </a:rPr>
              <a:t>Public Good</a:t>
            </a:r>
            <a:endParaRPr lang="en-US" dirty="0">
              <a:solidFill>
                <a:srgbClr val="FF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8" name="Picture 7" descr="Screen Shot 2015-05-31 at 21.06.27 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214" y="3718156"/>
            <a:ext cx="4901786" cy="969245"/>
          </a:xfrm>
          <a:prstGeom prst="rect">
            <a:avLst/>
          </a:prstGeom>
        </p:spPr>
      </p:pic>
      <p:pic>
        <p:nvPicPr>
          <p:cNvPr id="13" name="Picture 12" descr="Screen Shot 2015-05-31 at 21.06.46 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739" y="4781563"/>
            <a:ext cx="4860608" cy="958744"/>
          </a:xfrm>
          <a:prstGeom prst="rect">
            <a:avLst/>
          </a:prstGeom>
        </p:spPr>
      </p:pic>
      <p:sp>
        <p:nvSpPr>
          <p:cNvPr id="14" name="Content Placeholder 7"/>
          <p:cNvSpPr txBox="1">
            <a:spLocks/>
          </p:cNvSpPr>
          <p:nvPr/>
        </p:nvSpPr>
        <p:spPr>
          <a:xfrm>
            <a:off x="228600" y="6088726"/>
            <a:ext cx="3941069" cy="64912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1400" dirty="0" smtClean="0">
                <a:latin typeface="Helvetica Neue Light"/>
                <a:cs typeface="Helvetica Neue Light"/>
              </a:rPr>
              <a:t>“Scientific </a:t>
            </a:r>
            <a:r>
              <a:rPr lang="en-US" sz="1400" dirty="0">
                <a:latin typeface="Helvetica Neue Light"/>
                <a:cs typeface="Helvetica Neue Light"/>
              </a:rPr>
              <a:t>Data: open access to research results will boost Europe’s innovation </a:t>
            </a:r>
            <a:r>
              <a:rPr lang="en-US" sz="1400" dirty="0" smtClean="0">
                <a:latin typeface="Helvetica Neue Light"/>
                <a:cs typeface="Helvetica Neue Light"/>
              </a:rPr>
              <a:t>capacity”</a:t>
            </a:r>
            <a:endParaRPr lang="en-US" sz="1400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512256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5003712" y="2247543"/>
            <a:ext cx="939522" cy="363600"/>
          </a:xfrm>
          <a:prstGeom prst="roundRect">
            <a:avLst>
              <a:gd name="adj" fmla="val 47698"/>
            </a:avLst>
          </a:prstGeom>
          <a:solidFill>
            <a:srgbClr val="FF8886"/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Falsify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60918" y="2907255"/>
            <a:ext cx="1978689" cy="363600"/>
          </a:xfrm>
          <a:prstGeom prst="roundRect">
            <a:avLst>
              <a:gd name="adj" fmla="val 47698"/>
            </a:avLst>
          </a:prstGeom>
          <a:solidFill>
            <a:srgbClr val="91FF7C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Experimentation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381989" y="2260310"/>
            <a:ext cx="1313336" cy="508635"/>
          </a:xfrm>
          <a:prstGeom prst="roundRect">
            <a:avLst>
              <a:gd name="adj" fmla="val 47698"/>
            </a:avLst>
          </a:prstGeom>
          <a:solidFill>
            <a:srgbClr val="91FF7C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Prediction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10485" y="1648015"/>
            <a:ext cx="1479555" cy="363600"/>
          </a:xfrm>
          <a:prstGeom prst="roundRect">
            <a:avLst>
              <a:gd name="adj" fmla="val 47698"/>
            </a:avLst>
          </a:prstGeom>
          <a:solidFill>
            <a:srgbClr val="91FF7C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Hypothesis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909035" y="1020620"/>
            <a:ext cx="748948" cy="363600"/>
          </a:xfrm>
          <a:prstGeom prst="roundRect">
            <a:avLst>
              <a:gd name="adj" fmla="val 47698"/>
            </a:avLst>
          </a:prstGeom>
          <a:solidFill>
            <a:srgbClr val="FDFF9D"/>
          </a:solidFill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Law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068721" y="3673971"/>
            <a:ext cx="1479810" cy="363600"/>
          </a:xfrm>
          <a:prstGeom prst="roundRect">
            <a:avLst>
              <a:gd name="adj" fmla="val 47698"/>
            </a:avLst>
          </a:prstGeom>
          <a:solidFill>
            <a:srgbClr val="91FF7C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Conclusion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110645" y="4410387"/>
            <a:ext cx="1463156" cy="363600"/>
          </a:xfrm>
          <a:prstGeom prst="roundRect">
            <a:avLst>
              <a:gd name="adj" fmla="val 47698"/>
            </a:avLst>
          </a:prstGeom>
          <a:solidFill>
            <a:srgbClr val="91FF7C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Publication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579035" y="1034070"/>
            <a:ext cx="1578285" cy="363600"/>
          </a:xfrm>
          <a:prstGeom prst="roundRect">
            <a:avLst>
              <a:gd name="adj" fmla="val 47698"/>
            </a:avLst>
          </a:prstGeom>
          <a:solidFill>
            <a:srgbClr val="91FF7C"/>
          </a:solidFill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Observation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207434" y="5103908"/>
            <a:ext cx="1064729" cy="363600"/>
          </a:xfrm>
          <a:prstGeom prst="roundRect">
            <a:avLst>
              <a:gd name="adj" fmla="val 47698"/>
            </a:avLst>
          </a:prstGeom>
          <a:solidFill>
            <a:srgbClr val="FDFF9D"/>
          </a:solidFill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Theory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cxnSp>
        <p:nvCxnSpPr>
          <p:cNvPr id="21" name="Curved Connector 20"/>
          <p:cNvCxnSpPr>
            <a:stCxn id="9" idx="2"/>
            <a:endCxn id="8" idx="1"/>
          </p:cNvCxnSpPr>
          <p:nvPr/>
        </p:nvCxnSpPr>
        <p:spPr>
          <a:xfrm rot="16200000" flipH="1">
            <a:off x="2989732" y="2817869"/>
            <a:ext cx="320110" cy="222261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10" idx="1"/>
            <a:endCxn id="9" idx="0"/>
          </p:cNvCxnSpPr>
          <p:nvPr/>
        </p:nvCxnSpPr>
        <p:spPr>
          <a:xfrm rot="10800000" flipV="1">
            <a:off x="3038657" y="1829814"/>
            <a:ext cx="471828" cy="430495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6" idx="0"/>
            <a:endCxn id="10" idx="3"/>
          </p:cNvCxnSpPr>
          <p:nvPr/>
        </p:nvCxnSpPr>
        <p:spPr>
          <a:xfrm rot="16200000" flipV="1">
            <a:off x="5022893" y="1796962"/>
            <a:ext cx="417728" cy="483433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urved Connector 29"/>
          <p:cNvCxnSpPr>
            <a:stCxn id="8" idx="3"/>
            <a:endCxn id="6" idx="2"/>
          </p:cNvCxnSpPr>
          <p:nvPr/>
        </p:nvCxnSpPr>
        <p:spPr>
          <a:xfrm flipV="1">
            <a:off x="5239607" y="2611143"/>
            <a:ext cx="233866" cy="477912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15" idx="1"/>
            <a:endCxn id="11" idx="1"/>
          </p:cNvCxnSpPr>
          <p:nvPr/>
        </p:nvCxnSpPr>
        <p:spPr>
          <a:xfrm rot="10800000" flipH="1">
            <a:off x="2207433" y="1202420"/>
            <a:ext cx="701601" cy="4083288"/>
          </a:xfrm>
          <a:prstGeom prst="curvedConnector3">
            <a:avLst>
              <a:gd name="adj1" fmla="val -32583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urved Connector 40"/>
          <p:cNvCxnSpPr>
            <a:stCxn id="11" idx="3"/>
            <a:endCxn id="10" idx="0"/>
          </p:cNvCxnSpPr>
          <p:nvPr/>
        </p:nvCxnSpPr>
        <p:spPr>
          <a:xfrm>
            <a:off x="3657983" y="1202420"/>
            <a:ext cx="592280" cy="445595"/>
          </a:xfrm>
          <a:prstGeom prst="curvedConnector2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Curved Connector 43"/>
          <p:cNvCxnSpPr>
            <a:stCxn id="14" idx="1"/>
            <a:endCxn id="10" idx="0"/>
          </p:cNvCxnSpPr>
          <p:nvPr/>
        </p:nvCxnSpPr>
        <p:spPr>
          <a:xfrm rot="10800000" flipV="1">
            <a:off x="4250263" y="1215869"/>
            <a:ext cx="328772" cy="432145"/>
          </a:xfrm>
          <a:prstGeom prst="curvedConnector2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8" idx="2"/>
            <a:endCxn id="12" idx="0"/>
          </p:cNvCxnSpPr>
          <p:nvPr/>
        </p:nvCxnSpPr>
        <p:spPr>
          <a:xfrm rot="5400000">
            <a:off x="3827887" y="3251595"/>
            <a:ext cx="403116" cy="441637"/>
          </a:xfrm>
          <a:prstGeom prst="curvedConnector3">
            <a:avLst>
              <a:gd name="adj1" fmla="val 50000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12" idx="2"/>
            <a:endCxn id="13" idx="0"/>
          </p:cNvCxnSpPr>
          <p:nvPr/>
        </p:nvCxnSpPr>
        <p:spPr>
          <a:xfrm rot="16200000" flipH="1">
            <a:off x="4139016" y="3707180"/>
            <a:ext cx="372816" cy="1033597"/>
          </a:xfrm>
          <a:prstGeom prst="curvedConnector3">
            <a:avLst>
              <a:gd name="adj1" fmla="val 50000"/>
            </a:avLst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urved Connector 52"/>
          <p:cNvCxnSpPr>
            <a:stCxn id="13" idx="1"/>
            <a:endCxn id="15" idx="3"/>
          </p:cNvCxnSpPr>
          <p:nvPr/>
        </p:nvCxnSpPr>
        <p:spPr>
          <a:xfrm rot="10800000" flipV="1">
            <a:off x="3272163" y="4592186"/>
            <a:ext cx="838482" cy="693521"/>
          </a:xfrm>
          <a:prstGeom prst="curvedConnector3">
            <a:avLst>
              <a:gd name="adj1" fmla="val 50000"/>
            </a:avLst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6416197" y="4748623"/>
            <a:ext cx="1461078" cy="363600"/>
          </a:xfrm>
          <a:prstGeom prst="roundRect">
            <a:avLst>
              <a:gd name="adj" fmla="val 47698"/>
            </a:avLst>
          </a:prstGeom>
          <a:solidFill>
            <a:srgbClr val="9EA6FF"/>
          </a:solidFill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Replication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6351018" y="4233566"/>
            <a:ext cx="1260784" cy="363600"/>
          </a:xfrm>
          <a:prstGeom prst="roundRect">
            <a:avLst>
              <a:gd name="adj" fmla="val 47698"/>
            </a:avLst>
          </a:prstGeom>
          <a:solidFill>
            <a:srgbClr val="9EA6FF"/>
          </a:solidFill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Validation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6101740" y="3778220"/>
            <a:ext cx="1717931" cy="363600"/>
          </a:xfrm>
          <a:prstGeom prst="roundRect">
            <a:avLst>
              <a:gd name="adj" fmla="val 47698"/>
            </a:avLst>
          </a:prstGeom>
          <a:solidFill>
            <a:srgbClr val="9EA6FF"/>
          </a:solidFill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Reproduction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cxnSp>
        <p:nvCxnSpPr>
          <p:cNvPr id="59" name="Curved Connector 58"/>
          <p:cNvCxnSpPr>
            <a:stCxn id="13" idx="3"/>
            <a:endCxn id="58" idx="1"/>
          </p:cNvCxnSpPr>
          <p:nvPr/>
        </p:nvCxnSpPr>
        <p:spPr>
          <a:xfrm flipV="1">
            <a:off x="5573801" y="3960020"/>
            <a:ext cx="527939" cy="632167"/>
          </a:xfrm>
          <a:prstGeom prst="curvedConnector3">
            <a:avLst>
              <a:gd name="adj1" fmla="val 50000"/>
            </a:avLst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61"/>
          <p:cNvCxnSpPr>
            <a:stCxn id="13" idx="3"/>
            <a:endCxn id="57" idx="1"/>
          </p:cNvCxnSpPr>
          <p:nvPr/>
        </p:nvCxnSpPr>
        <p:spPr>
          <a:xfrm flipV="1">
            <a:off x="5573801" y="4415366"/>
            <a:ext cx="777217" cy="176821"/>
          </a:xfrm>
          <a:prstGeom prst="curvedConnector3">
            <a:avLst>
              <a:gd name="adj1" fmla="val 50000"/>
            </a:avLst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13" idx="3"/>
            <a:endCxn id="56" idx="1"/>
          </p:cNvCxnSpPr>
          <p:nvPr/>
        </p:nvCxnSpPr>
        <p:spPr>
          <a:xfrm>
            <a:off x="5573801" y="4592187"/>
            <a:ext cx="842396" cy="338236"/>
          </a:xfrm>
          <a:prstGeom prst="curvedConnector3">
            <a:avLst>
              <a:gd name="adj1" fmla="val 50000"/>
            </a:avLst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>
            <a:stCxn id="58" idx="3"/>
            <a:endCxn id="6" idx="3"/>
          </p:cNvCxnSpPr>
          <p:nvPr/>
        </p:nvCxnSpPr>
        <p:spPr>
          <a:xfrm flipH="1" flipV="1">
            <a:off x="5943234" y="2429343"/>
            <a:ext cx="1876437" cy="1530677"/>
          </a:xfrm>
          <a:prstGeom prst="curvedConnector3">
            <a:avLst>
              <a:gd name="adj1" fmla="val -12183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urved Connector 70"/>
          <p:cNvCxnSpPr>
            <a:stCxn id="57" idx="3"/>
            <a:endCxn id="6" idx="3"/>
          </p:cNvCxnSpPr>
          <p:nvPr/>
        </p:nvCxnSpPr>
        <p:spPr>
          <a:xfrm flipH="1" flipV="1">
            <a:off x="5943234" y="2429343"/>
            <a:ext cx="1668568" cy="1986023"/>
          </a:xfrm>
          <a:prstGeom prst="curvedConnector3">
            <a:avLst>
              <a:gd name="adj1" fmla="val -37698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Curved Connector 73"/>
          <p:cNvCxnSpPr>
            <a:stCxn id="56" idx="3"/>
            <a:endCxn id="6" idx="3"/>
          </p:cNvCxnSpPr>
          <p:nvPr/>
        </p:nvCxnSpPr>
        <p:spPr>
          <a:xfrm flipH="1" flipV="1">
            <a:off x="5943234" y="2429343"/>
            <a:ext cx="1934041" cy="2501080"/>
          </a:xfrm>
          <a:prstGeom prst="curvedConnector3">
            <a:avLst>
              <a:gd name="adj1" fmla="val -27792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itle 7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Context</a:t>
            </a:r>
            <a:endParaRPr lang="en-US" dirty="0"/>
          </a:p>
        </p:txBody>
      </p:sp>
      <p:sp>
        <p:nvSpPr>
          <p:cNvPr id="128" name="Content Placeholder 7"/>
          <p:cNvSpPr txBox="1">
            <a:spLocks/>
          </p:cNvSpPr>
          <p:nvPr/>
        </p:nvSpPr>
        <p:spPr>
          <a:xfrm>
            <a:off x="232251" y="5755285"/>
            <a:ext cx="8683149" cy="944355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Credibility Crisis:</a:t>
            </a:r>
          </a:p>
          <a:p>
            <a:pPr marL="0" indent="0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	47</a:t>
            </a:r>
            <a:r>
              <a:rPr lang="en-US" sz="2400" dirty="0">
                <a:latin typeface="Helvetica Neue Light"/>
                <a:cs typeface="Helvetica Neue Light"/>
              </a:rPr>
              <a:t>/53 “landmark” publications could not be </a:t>
            </a:r>
            <a:r>
              <a:rPr lang="en-US" sz="2400" dirty="0" smtClean="0">
                <a:latin typeface="Helvetica Neue Light"/>
                <a:cs typeface="Helvetica Neue Light"/>
              </a:rPr>
              <a:t>replicated</a:t>
            </a:r>
          </a:p>
          <a:p>
            <a:pPr marL="0" indent="0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	500 Biology papers over 20 years: 80% of data collected no longer available</a:t>
            </a:r>
          </a:p>
          <a:p>
            <a:pPr marL="0" indent="0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	25</a:t>
            </a:r>
            <a:r>
              <a:rPr lang="en-US" sz="2400" dirty="0">
                <a:latin typeface="Helvetica Neue Light"/>
                <a:cs typeface="Helvetica Neue Light"/>
              </a:rPr>
              <a:t>% of published preclinical studies could be validated</a:t>
            </a:r>
          </a:p>
        </p:txBody>
      </p:sp>
      <p:sp>
        <p:nvSpPr>
          <p:cNvPr id="48" name="32-Point Star 47"/>
          <p:cNvSpPr/>
          <p:nvPr/>
        </p:nvSpPr>
        <p:spPr>
          <a:xfrm>
            <a:off x="6193594" y="2611143"/>
            <a:ext cx="2836416" cy="2079141"/>
          </a:xfrm>
          <a:prstGeom prst="star32">
            <a:avLst>
              <a:gd name="adj" fmla="val 46242"/>
            </a:avLst>
          </a:prstGeom>
          <a:solidFill>
            <a:srgbClr val="91FF7C"/>
          </a:solidFill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Digital Sensors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Data Acquisition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and processing Chain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Computational Modeling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742700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5-05-31 at 21.20.34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49" y="1277396"/>
            <a:ext cx="3542196" cy="27911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Data Management</a:t>
            </a:r>
            <a:endParaRPr lang="en-US" dirty="0"/>
          </a:p>
        </p:txBody>
      </p:sp>
      <p:pic>
        <p:nvPicPr>
          <p:cNvPr id="16" name="Picture 15" descr="Screen Shot 2015-04-10 at 16.59.31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36444"/>
            <a:ext cx="2514600" cy="1713396"/>
          </a:xfrm>
          <a:prstGeom prst="rect">
            <a:avLst/>
          </a:prstGeom>
        </p:spPr>
      </p:pic>
      <p:pic>
        <p:nvPicPr>
          <p:cNvPr id="15" name="Picture 14" descr="Screen Shot 2015-04-10 at 17.02.28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487690"/>
            <a:ext cx="1943100" cy="1580879"/>
          </a:xfrm>
          <a:prstGeom prst="rect">
            <a:avLst/>
          </a:prstGeom>
        </p:spPr>
      </p:pic>
      <p:pic>
        <p:nvPicPr>
          <p:cNvPr id="3" name="Picture 2" descr="Screen Shot 2015-04-12 at 13.30.37 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422"/>
          <a:stretch/>
        </p:blipFill>
        <p:spPr>
          <a:xfrm>
            <a:off x="1066800" y="4449532"/>
            <a:ext cx="2895600" cy="1350218"/>
          </a:xfrm>
          <a:prstGeom prst="rect">
            <a:avLst/>
          </a:prstGeom>
        </p:spPr>
      </p:pic>
      <p:pic>
        <p:nvPicPr>
          <p:cNvPr id="4" name="Content Placeholder 3" descr="Screen Shot 2014-10-27 at 16.17.57.png"/>
          <p:cNvPicPr>
            <a:picLocks noGrp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" r="11" b="45480"/>
          <a:stretch/>
        </p:blipFill>
        <p:spPr>
          <a:xfrm>
            <a:off x="76200" y="5063234"/>
            <a:ext cx="2184625" cy="705813"/>
          </a:xfrm>
          <a:prstGeom prst="rect">
            <a:avLst/>
          </a:prstGeom>
        </p:spPr>
      </p:pic>
      <p:pic>
        <p:nvPicPr>
          <p:cNvPr id="17" name="horizon2020_0.jp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864189" y="1430530"/>
            <a:ext cx="3731256" cy="1910684"/>
          </a:xfrm>
          <a:prstGeom prst="rect">
            <a:avLst/>
          </a:prstGeom>
          <a:ln w="25400">
            <a:round/>
          </a:ln>
        </p:spPr>
      </p:pic>
      <p:sp>
        <p:nvSpPr>
          <p:cNvPr id="18" name="Content Placeholder 7"/>
          <p:cNvSpPr txBox="1">
            <a:spLocks/>
          </p:cNvSpPr>
          <p:nvPr/>
        </p:nvSpPr>
        <p:spPr>
          <a:xfrm>
            <a:off x="4344600" y="3387203"/>
            <a:ext cx="4647000" cy="14927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Open Data Pilot:</a:t>
            </a:r>
          </a:p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20% of funded activities</a:t>
            </a:r>
          </a:p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7 major areas (incl. FET, RI)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  <p:pic>
        <p:nvPicPr>
          <p:cNvPr id="19" name="Picture 18" descr="OpenAIREplus_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702" y="5092458"/>
            <a:ext cx="1487149" cy="103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20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0809016_01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316122"/>
            <a:ext cx="2690295" cy="20190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Provenance</a:t>
            </a:r>
            <a:endParaRPr lang="en-US" dirty="0"/>
          </a:p>
        </p:txBody>
      </p:sp>
      <p:pic>
        <p:nvPicPr>
          <p:cNvPr id="5" name="Picture 4" descr="OpenAIREplus st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22" y="1752600"/>
            <a:ext cx="3930878" cy="3223552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OpenAIREplus e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752600"/>
            <a:ext cx="3922295" cy="32274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OpenAIREplus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990600"/>
            <a:ext cx="953873" cy="661788"/>
          </a:xfrm>
          <a:prstGeom prst="rect">
            <a:avLst/>
          </a:prstGeom>
        </p:spPr>
      </p:pic>
      <p:pic>
        <p:nvPicPr>
          <p:cNvPr id="10" name="Picture 9" descr="OpenAIRE_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990600"/>
            <a:ext cx="1416816" cy="472272"/>
          </a:xfrm>
          <a:prstGeom prst="rect">
            <a:avLst/>
          </a:prstGeom>
        </p:spPr>
      </p:pic>
      <p:pic>
        <p:nvPicPr>
          <p:cNvPr id="11" name="Picture 10" descr="Zenodo Data Type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105400"/>
            <a:ext cx="4343400" cy="49968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Zenodo Pub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962" y="5181600"/>
            <a:ext cx="718038" cy="5334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Shape 311"/>
          <p:cNvSpPr/>
          <p:nvPr/>
        </p:nvSpPr>
        <p:spPr>
          <a:xfrm>
            <a:off x="685801" y="990600"/>
            <a:ext cx="2514599" cy="436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0" marR="0">
              <a:lnSpc>
                <a:spcPct val="150000"/>
              </a:lnSpc>
              <a:defRPr sz="2400" b="1">
                <a:solidFill>
                  <a:srgbClr val="444444"/>
                </a:solidFill>
                <a:uFill>
                  <a:solidFill>
                    <a:srgbClr val="444444"/>
                  </a:solidFill>
                </a:uFill>
                <a:latin typeface="+mn-lt"/>
                <a:ea typeface="+mn-ea"/>
                <a:cs typeface="+mn-cs"/>
                <a:sym typeface="Roboto Light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en-US" sz="2000" dirty="0" smtClean="0">
                <a:latin typeface="Gill Sans"/>
                <a:cs typeface="Gill Sans"/>
              </a:rPr>
              <a:t>EC Open Access Pilot</a:t>
            </a:r>
            <a:endParaRPr sz="2000" dirty="0">
              <a:solidFill>
                <a:srgbClr val="444444"/>
              </a:solidFill>
              <a:uFill>
                <a:solidFill>
                  <a:srgbClr val="444444"/>
                </a:solidFill>
              </a:uFill>
              <a:latin typeface="Gill Sans"/>
              <a:cs typeface="Gill Sans"/>
            </a:endParaRPr>
          </a:p>
        </p:txBody>
      </p:sp>
      <p:sp>
        <p:nvSpPr>
          <p:cNvPr id="15" name="Shape 311"/>
          <p:cNvSpPr/>
          <p:nvPr/>
        </p:nvSpPr>
        <p:spPr>
          <a:xfrm>
            <a:off x="5486401" y="990600"/>
            <a:ext cx="2514599" cy="436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0" marR="0">
              <a:lnSpc>
                <a:spcPct val="150000"/>
              </a:lnSpc>
              <a:defRPr sz="2400" b="1">
                <a:solidFill>
                  <a:srgbClr val="444444"/>
                </a:solidFill>
                <a:uFill>
                  <a:solidFill>
                    <a:srgbClr val="444444"/>
                  </a:solidFill>
                </a:uFill>
                <a:latin typeface="+mn-lt"/>
                <a:ea typeface="+mn-ea"/>
                <a:cs typeface="+mn-cs"/>
                <a:sym typeface="Roboto Light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en-US" sz="2000" dirty="0" smtClean="0">
                <a:latin typeface="Gill Sans"/>
                <a:cs typeface="Gill Sans"/>
              </a:rPr>
              <a:t>EC Open Data Pilot</a:t>
            </a:r>
            <a:endParaRPr sz="2000" dirty="0">
              <a:solidFill>
                <a:srgbClr val="444444"/>
              </a:solidFill>
              <a:uFill>
                <a:solidFill>
                  <a:srgbClr val="444444"/>
                </a:solidFill>
              </a:uFill>
              <a:latin typeface="Gill Sans"/>
              <a:cs typeface="Gill Sans"/>
            </a:endParaRPr>
          </a:p>
        </p:txBody>
      </p:sp>
      <p:sp>
        <p:nvSpPr>
          <p:cNvPr id="14" name="Content Placeholder 7"/>
          <p:cNvSpPr txBox="1">
            <a:spLocks/>
          </p:cNvSpPr>
          <p:nvPr/>
        </p:nvSpPr>
        <p:spPr>
          <a:xfrm>
            <a:off x="1367345" y="6363699"/>
            <a:ext cx="1756855" cy="44519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2009-2012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  <p:sp>
        <p:nvSpPr>
          <p:cNvPr id="17" name="Content Placeholder 7"/>
          <p:cNvSpPr txBox="1">
            <a:spLocks/>
          </p:cNvSpPr>
          <p:nvPr/>
        </p:nvSpPr>
        <p:spPr>
          <a:xfrm>
            <a:off x="4953000" y="6363700"/>
            <a:ext cx="3299895" cy="43815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52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US" sz="2400" dirty="0" smtClean="0">
                <a:latin typeface="Helvetica Neue Light"/>
                <a:cs typeface="Helvetica Neue Light"/>
              </a:rPr>
              <a:t>2011-2014, 2015-2018</a:t>
            </a:r>
            <a:endParaRPr lang="en-US" sz="2400" dirty="0"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466072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644335254_785bda414a_o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49" b="450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Data as a Service</a:t>
            </a:r>
            <a:endParaRPr lang="en-US" dirty="0"/>
          </a:p>
        </p:txBody>
      </p:sp>
      <p:pic>
        <p:nvPicPr>
          <p:cNvPr id="4" name="Picture 3" descr="Shares_of_Open_Access_journal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531" y="1600200"/>
            <a:ext cx="4095763" cy="5105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447800" y="2438400"/>
            <a:ext cx="1295400" cy="7620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Devices-computer-laptop-ic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762481"/>
            <a:ext cx="904519" cy="904519"/>
          </a:xfrm>
          <a:prstGeom prst="rect">
            <a:avLst/>
          </a:prstGeom>
        </p:spPr>
      </p:pic>
      <p:pic>
        <p:nvPicPr>
          <p:cNvPr id="11" name="Picture 10" descr="Blogger-ic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4799388"/>
            <a:ext cx="763212" cy="763212"/>
          </a:xfrm>
          <a:prstGeom prst="rect">
            <a:avLst/>
          </a:prstGeom>
        </p:spPr>
      </p:pic>
      <p:pic>
        <p:nvPicPr>
          <p:cNvPr id="12" name="Picture 11" descr="social-twitter-box-blue-ic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3962400"/>
            <a:ext cx="914400" cy="914400"/>
          </a:xfrm>
          <a:prstGeom prst="rect">
            <a:avLst/>
          </a:prstGeom>
        </p:spPr>
      </p:pic>
      <p:pic>
        <p:nvPicPr>
          <p:cNvPr id="13" name="Picture 12" descr="social-facebook-box-blue-ico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5486400"/>
            <a:ext cx="838200" cy="838200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 flipV="1">
            <a:off x="6705600" y="2971800"/>
            <a:ext cx="1295400" cy="14478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11" idx="1"/>
          </p:cNvCxnSpPr>
          <p:nvPr/>
        </p:nvCxnSpPr>
        <p:spPr>
          <a:xfrm>
            <a:off x="6477000" y="4876800"/>
            <a:ext cx="1447800" cy="30419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RubberStamp12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276600"/>
            <a:ext cx="1244600" cy="1244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4495800"/>
            <a:ext cx="1905000" cy="229082"/>
          </a:xfrm>
          <a:prstGeom prst="rect">
            <a:avLst/>
          </a:prstGeom>
        </p:spPr>
      </p:pic>
      <p:cxnSp>
        <p:nvCxnSpPr>
          <p:cNvPr id="18" name="Straight Arrow Connector 17"/>
          <p:cNvCxnSpPr>
            <a:stCxn id="15" idx="3"/>
          </p:cNvCxnSpPr>
          <p:nvPr/>
        </p:nvCxnSpPr>
        <p:spPr>
          <a:xfrm flipV="1">
            <a:off x="1625600" y="3352800"/>
            <a:ext cx="3784600" cy="5461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Screenshot 2014-08-24 20.43.23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52400" y="5105400"/>
            <a:ext cx="3124200" cy="760532"/>
          </a:xfrm>
          <a:prstGeom prst="rect">
            <a:avLst/>
          </a:prstGeom>
          <a:ln w="25400">
            <a:round/>
          </a:ln>
        </p:spPr>
      </p:pic>
      <p:cxnSp>
        <p:nvCxnSpPr>
          <p:cNvPr id="26" name="Straight Arrow Connector 25"/>
          <p:cNvCxnSpPr>
            <a:stCxn id="25" idx="3"/>
          </p:cNvCxnSpPr>
          <p:nvPr/>
        </p:nvCxnSpPr>
        <p:spPr>
          <a:xfrm flipV="1">
            <a:off x="3276600" y="3733800"/>
            <a:ext cx="2438400" cy="175186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DropBox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47800"/>
            <a:ext cx="990600" cy="926877"/>
          </a:xfrm>
          <a:prstGeom prst="rect">
            <a:avLst/>
          </a:prstGeom>
        </p:spPr>
      </p:pic>
      <p:pic>
        <p:nvPicPr>
          <p:cNvPr id="38" name="Picture 37" descr="Screen Shot 2014-10-06 at 23.17.36 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300" y="2277385"/>
            <a:ext cx="1358900" cy="389615"/>
          </a:xfrm>
          <a:prstGeom prst="rect">
            <a:avLst/>
          </a:prstGeom>
        </p:spPr>
      </p:pic>
      <p:pic>
        <p:nvPicPr>
          <p:cNvPr id="39" name="Picture 38" descr="Embargoed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724" y="2706237"/>
            <a:ext cx="1931276" cy="417963"/>
          </a:xfrm>
          <a:prstGeom prst="rect">
            <a:avLst/>
          </a:prstGeom>
        </p:spPr>
      </p:pic>
      <p:cxnSp>
        <p:nvCxnSpPr>
          <p:cNvPr id="40" name="Straight Arrow Connector 39"/>
          <p:cNvCxnSpPr/>
          <p:nvPr/>
        </p:nvCxnSpPr>
        <p:spPr>
          <a:xfrm flipH="1" flipV="1">
            <a:off x="5257800" y="2438400"/>
            <a:ext cx="2057400" cy="152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6324600" y="1371600"/>
            <a:ext cx="1447800" cy="9144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0" name="Picture 49" descr="orcid_128x128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966890"/>
            <a:ext cx="785710" cy="785710"/>
          </a:xfrm>
          <a:prstGeom prst="rect">
            <a:avLst/>
          </a:prstGeom>
        </p:spPr>
      </p:pic>
      <p:pic>
        <p:nvPicPr>
          <p:cNvPr id="23" name="Picture 22" descr="OpenAIREplus_logo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6" y="6067594"/>
            <a:ext cx="1081908" cy="75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24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key: Software</a:t>
            </a:r>
          </a:p>
        </p:txBody>
      </p:sp>
      <p:pic>
        <p:nvPicPr>
          <p:cNvPr id="4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4440" y="3579285"/>
            <a:ext cx="7642551" cy="2979737"/>
          </a:xfrm>
          <a:prstGeom prst="rect">
            <a:avLst/>
          </a:prstGeom>
          <a:ln w="25400">
            <a:rou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peng-reproducibility-spectru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167" y="1040408"/>
            <a:ext cx="5913623" cy="1826652"/>
          </a:xfrm>
          <a:prstGeom prst="rect">
            <a:avLst/>
          </a:prstGeom>
        </p:spPr>
      </p:pic>
      <p:pic>
        <p:nvPicPr>
          <p:cNvPr id="6" name="Picture 5" descr="GitHu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267" y="2784957"/>
            <a:ext cx="1746190" cy="102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379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ChangeAspect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Zenodo</a:t>
            </a:r>
            <a:r>
              <a:rPr lang="en-US" dirty="0" smtClean="0"/>
              <a:t> – </a:t>
            </a:r>
            <a:r>
              <a:rPr lang="en-US" dirty="0" err="1" smtClean="0"/>
              <a:t>GitHub</a:t>
            </a:r>
            <a:r>
              <a:rPr lang="en-US" dirty="0" smtClean="0"/>
              <a:t> bridge</a:t>
            </a:r>
            <a:endParaRPr lang="en-US" dirty="0"/>
          </a:p>
        </p:txBody>
      </p:sp>
      <p:pic>
        <p:nvPicPr>
          <p:cNvPr id="4" name="zenodo-par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05981" y="1447800"/>
            <a:ext cx="4418419" cy="3733800"/>
          </a:xfrm>
          <a:prstGeom prst="rect">
            <a:avLst/>
          </a:prstGeom>
          <a:ln w="25400">
            <a:miter lim="400000"/>
          </a:ln>
          <a:effectLst>
            <a:outerShdw blurRad="203200" dist="101600" dir="5400000" rotWithShape="0">
              <a:srgbClr val="000000">
                <a:alpha val="70000"/>
              </a:srgbClr>
            </a:outerShdw>
          </a:effectLst>
        </p:spPr>
      </p:pic>
      <p:cxnSp>
        <p:nvCxnSpPr>
          <p:cNvPr id="23" name="Straight Arrow Connector 22"/>
          <p:cNvCxnSpPr>
            <a:endCxn id="8" idx="0"/>
          </p:cNvCxnSpPr>
          <p:nvPr/>
        </p:nvCxnSpPr>
        <p:spPr>
          <a:xfrm flipH="1">
            <a:off x="2714939" y="4419600"/>
            <a:ext cx="1632348" cy="1023477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692191" y="5443077"/>
            <a:ext cx="2045496" cy="1110123"/>
            <a:chOff x="-88900" y="-63500"/>
            <a:chExt cx="2807494" cy="1523670"/>
          </a:xfrm>
        </p:grpSpPr>
        <p:pic>
          <p:nvPicPr>
            <p:cNvPr id="7" name="zenodo-onoff.png"/>
            <p:cNvPicPr/>
            <p:nvPr/>
          </p:nvPicPr>
          <p:blipFill>
            <a:blip r:embed="rId4">
              <a:extLst/>
            </a:blip>
            <a:srcRect l="87080" t="8211" r="750" b="27005"/>
            <a:stretch>
              <a:fillRect/>
            </a:stretch>
          </p:blipFill>
          <p:spPr>
            <a:xfrm>
              <a:off x="0" y="0"/>
              <a:ext cx="2629694" cy="126967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8" name="Picture 7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88900" y="-63500"/>
              <a:ext cx="2807494" cy="1523670"/>
            </a:xfrm>
            <a:prstGeom prst="rect">
              <a:avLst/>
            </a:prstGeom>
            <a:effectLst/>
          </p:spPr>
        </p:pic>
      </p:grpSp>
      <p:pic>
        <p:nvPicPr>
          <p:cNvPr id="9" name="github-repo.png"/>
          <p:cNvPicPr>
            <a:picLocks noChangeAspect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>
          <a:xfrm>
            <a:off x="1828800" y="1066800"/>
            <a:ext cx="4132489" cy="3736540"/>
          </a:xfrm>
          <a:prstGeom prst="rect">
            <a:avLst/>
          </a:prstGeom>
          <a:ln w="25400">
            <a:round/>
          </a:ln>
          <a:effectLst>
            <a:outerShdw blurRad="50800" dist="127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13" name="Group 438"/>
          <p:cNvGrpSpPr>
            <a:grpSpLocks noChangeAspect="1"/>
          </p:cNvGrpSpPr>
          <p:nvPr/>
        </p:nvGrpSpPr>
        <p:grpSpPr>
          <a:xfrm>
            <a:off x="6168400" y="2895600"/>
            <a:ext cx="2899400" cy="1867227"/>
            <a:chOff x="-88899" y="-63499"/>
            <a:chExt cx="3051798" cy="1965372"/>
          </a:xfrm>
        </p:grpSpPr>
        <p:pic>
          <p:nvPicPr>
            <p:cNvPr id="14" name="github-zenodojson.png"/>
            <p:cNvPicPr/>
            <p:nvPr/>
          </p:nvPicPr>
          <p:blipFill>
            <a:blip r:embed="rId7">
              <a:extLst/>
            </a:blip>
            <a:srcRect l="9057" t="60253" r="58736" b="16351"/>
            <a:stretch>
              <a:fillRect/>
            </a:stretch>
          </p:blipFill>
          <p:spPr>
            <a:xfrm>
              <a:off x="0" y="0"/>
              <a:ext cx="2874000" cy="171137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" name="Picture 14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-88900" y="-63500"/>
              <a:ext cx="3051800" cy="1965373"/>
            </a:xfrm>
            <a:prstGeom prst="rect">
              <a:avLst/>
            </a:prstGeom>
            <a:effectLst/>
          </p:spPr>
        </p:pic>
      </p:grpSp>
      <p:grpSp>
        <p:nvGrpSpPr>
          <p:cNvPr id="16" name="Group 441"/>
          <p:cNvGrpSpPr>
            <a:grpSpLocks noChangeAspect="1"/>
          </p:cNvGrpSpPr>
          <p:nvPr/>
        </p:nvGrpSpPr>
        <p:grpSpPr>
          <a:xfrm>
            <a:off x="5562600" y="5257800"/>
            <a:ext cx="3387978" cy="919978"/>
            <a:chOff x="-88900" y="-63500"/>
            <a:chExt cx="3692938" cy="1002786"/>
          </a:xfrm>
        </p:grpSpPr>
        <p:pic>
          <p:nvPicPr>
            <p:cNvPr id="17" name="github-badge.pn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0" y="0"/>
              <a:ext cx="3515139" cy="74878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" name="Picture 17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88900" y="-63500"/>
              <a:ext cx="3692939" cy="1002787"/>
            </a:xfrm>
            <a:prstGeom prst="rect">
              <a:avLst/>
            </a:prstGeom>
            <a:effectLst/>
          </p:spPr>
        </p:pic>
      </p:grpSp>
      <p:grpSp>
        <p:nvGrpSpPr>
          <p:cNvPr id="19" name="Group 444"/>
          <p:cNvGrpSpPr>
            <a:grpSpLocks noChangeAspect="1"/>
          </p:cNvGrpSpPr>
          <p:nvPr/>
        </p:nvGrpSpPr>
        <p:grpSpPr>
          <a:xfrm>
            <a:off x="6400800" y="1620504"/>
            <a:ext cx="2641428" cy="893011"/>
            <a:chOff x="-88900" y="-63499"/>
            <a:chExt cx="3125426" cy="1056639"/>
          </a:xfrm>
        </p:grpSpPr>
        <p:pic>
          <p:nvPicPr>
            <p:cNvPr id="20" name="github-releases-zoom.png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0" y="0"/>
              <a:ext cx="2947627" cy="80264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" name="Picture 20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-88900" y="-63500"/>
              <a:ext cx="3125427" cy="1056641"/>
            </a:xfrm>
            <a:prstGeom prst="rect">
              <a:avLst/>
            </a:prstGeom>
            <a:effectLst/>
          </p:spPr>
        </p:pic>
      </p:grpSp>
      <p:sp>
        <p:nvSpPr>
          <p:cNvPr id="22" name="Shape 445"/>
          <p:cNvSpPr/>
          <p:nvPr/>
        </p:nvSpPr>
        <p:spPr>
          <a:xfrm>
            <a:off x="6553200" y="4572000"/>
            <a:ext cx="2438400" cy="6052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0640" tIns="40640" rIns="40640" bIns="40640">
            <a:spAutoFit/>
          </a:bodyPr>
          <a:lstStyle>
            <a:lvl1pPr marL="0" marR="0">
              <a:lnSpc>
                <a:spcPct val="150000"/>
              </a:lnSpc>
              <a:defRPr sz="2400" b="1">
                <a:solidFill>
                  <a:srgbClr val="444444"/>
                </a:solidFill>
                <a:uFill>
                  <a:solidFill>
                    <a:srgbClr val="444444"/>
                  </a:solidFill>
                </a:uFill>
                <a:latin typeface="+mn-lt"/>
                <a:ea typeface="+mn-ea"/>
                <a:cs typeface="+mn-cs"/>
                <a:sym typeface="Roboto Light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400" b="1" dirty="0">
                <a:solidFill>
                  <a:srgbClr val="444444"/>
                </a:solidFill>
                <a:uFill>
                  <a:solidFill>
                    <a:srgbClr val="444444"/>
                  </a:solidFill>
                </a:uFill>
              </a:rPr>
              <a:t>.zenodo.json</a:t>
            </a:r>
          </a:p>
        </p:txBody>
      </p:sp>
      <p:cxnSp>
        <p:nvCxnSpPr>
          <p:cNvPr id="24" name="Straight Arrow Connector 23"/>
          <p:cNvCxnSpPr>
            <a:endCxn id="18" idx="1"/>
          </p:cNvCxnSpPr>
          <p:nvPr/>
        </p:nvCxnSpPr>
        <p:spPr>
          <a:xfrm>
            <a:off x="2743201" y="4800600"/>
            <a:ext cx="2819399" cy="91719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5" idx="1"/>
          </p:cNvCxnSpPr>
          <p:nvPr/>
        </p:nvCxnSpPr>
        <p:spPr>
          <a:xfrm>
            <a:off x="2514600" y="3429000"/>
            <a:ext cx="3653799" cy="400213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21" idx="1"/>
          </p:cNvCxnSpPr>
          <p:nvPr/>
        </p:nvCxnSpPr>
        <p:spPr>
          <a:xfrm>
            <a:off x="4191001" y="1752600"/>
            <a:ext cx="2209799" cy="31441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 descr="OpenAIREplus_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5" y="5786442"/>
            <a:ext cx="1487149" cy="103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3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Protocols</a:t>
            </a:r>
            <a:endParaRPr lang="en-US" dirty="0"/>
          </a:p>
        </p:txBody>
      </p:sp>
      <p:pic>
        <p:nvPicPr>
          <p:cNvPr id="5" name="Picture 4" descr="Screen Shot 2015-05-29 at 01.59.34 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21609"/>
            <a:ext cx="7149128" cy="4672594"/>
          </a:xfrm>
          <a:prstGeom prst="rect">
            <a:avLst/>
          </a:prstGeom>
        </p:spPr>
      </p:pic>
      <p:pic>
        <p:nvPicPr>
          <p:cNvPr id="3" name="Picture 2" descr="Screen Shot 2015-05-27 at 17.15.15 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016" y="885478"/>
            <a:ext cx="4248037" cy="3981681"/>
          </a:xfrm>
          <a:prstGeom prst="rect">
            <a:avLst/>
          </a:prstGeom>
        </p:spPr>
      </p:pic>
      <p:pic>
        <p:nvPicPr>
          <p:cNvPr id="6" name="Picture 5" descr="Screen Shot 2015-05-29 at 02.00.14 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891" y="2354384"/>
            <a:ext cx="7379268" cy="427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31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39978</TotalTime>
  <Words>297</Words>
  <Application>Microsoft Macintosh PowerPoint</Application>
  <PresentationFormat>On-screen Show (4:3)</PresentationFormat>
  <Paragraphs>96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Zenodo: in support of Open Science</vt:lpstr>
      <vt:lpstr>Political Context</vt:lpstr>
      <vt:lpstr>Scientific Context</vt:lpstr>
      <vt:lpstr>Research Data Management</vt:lpstr>
      <vt:lpstr>Provenance</vt:lpstr>
      <vt:lpstr>Open Data as a Service</vt:lpstr>
      <vt:lpstr>The key: Software</vt:lpstr>
      <vt:lpstr>Zenodo – GitHub bridge</vt:lpstr>
      <vt:lpstr>Protocols</vt:lpstr>
      <vt:lpstr>Cited from…</vt:lpstr>
      <vt:lpstr>Uploads from…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Shoulders of Giants</dc:title>
  <dc:subject/>
  <dc:creator>tjs</dc:creator>
  <cp:keywords/>
  <dc:description/>
  <cp:lastModifiedBy>Tim Smith</cp:lastModifiedBy>
  <cp:revision>1763</cp:revision>
  <cp:lastPrinted>2015-04-10T15:20:02Z</cp:lastPrinted>
  <dcterms:created xsi:type="dcterms:W3CDTF">2006-05-15T08:51:15Z</dcterms:created>
  <dcterms:modified xsi:type="dcterms:W3CDTF">2015-06-25T11:43:02Z</dcterms:modified>
  <cp:category/>
</cp:coreProperties>
</file>