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  <p:sldMasterId id="2147483713" r:id="rId3"/>
  </p:sldMasterIdLst>
  <p:notesMasterIdLst>
    <p:notesMasterId r:id="rId19"/>
  </p:notesMasterIdLst>
  <p:sldIdLst>
    <p:sldId id="292" r:id="rId4"/>
    <p:sldId id="307" r:id="rId5"/>
    <p:sldId id="311" r:id="rId6"/>
    <p:sldId id="322" r:id="rId7"/>
    <p:sldId id="323" r:id="rId8"/>
    <p:sldId id="332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29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D2ED"/>
    <a:srgbClr val="CADFF2"/>
    <a:srgbClr val="0053A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4660"/>
  </p:normalViewPr>
  <p:slideViewPr>
    <p:cSldViewPr snapToGrid="0">
      <p:cViewPr>
        <p:scale>
          <a:sx n="141" d="100"/>
          <a:sy n="141" d="100"/>
        </p:scale>
        <p:origin x="-12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F356E-88B1-482A-A67F-E76CDB0EA1D3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571D6-9B20-44D2-A9E8-4AAB7B2248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211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5269D-28C8-D34C-8B30-5CCDDAF8B4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95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823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661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87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915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528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322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3290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4280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980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0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778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November 17,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400169" y="6356351"/>
            <a:ext cx="522895" cy="365125"/>
          </a:xfrm>
        </p:spPr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57388" y="5809457"/>
            <a:ext cx="91592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45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578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2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12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53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63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51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34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790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80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5599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892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7580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89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25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02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71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27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75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14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38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29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75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967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45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28E54-F963-43EE-84B6-FD5EB4176C1C}" type="datetimeFigureOut">
              <a:rPr lang="en-GB" smtClean="0"/>
              <a:t>25/06/2015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3D924-13CC-496E-AA4F-F01E6CFEC0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2305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747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6/25/2015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70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4.jpeg"/><Relationship Id="rId7" Type="http://schemas.openxmlformats.org/officeDocument/2006/relationships/image" Target="../media/image2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6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5.png"/><Relationship Id="rId7" Type="http://schemas.openxmlformats.org/officeDocument/2006/relationships/image" Target="../media/image40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4.jpeg"/><Relationship Id="rId7" Type="http://schemas.openxmlformats.org/officeDocument/2006/relationships/image" Target="../media/image2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43.png"/><Relationship Id="rId9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5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27.png"/><Relationship Id="rId10" Type="http://schemas.openxmlformats.org/officeDocument/2006/relationships/image" Target="../media/image50.png"/><Relationship Id="rId4" Type="http://schemas.openxmlformats.org/officeDocument/2006/relationships/image" Target="../media/image26.png"/><Relationship Id="rId9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cern.ch/i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291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1205508" y="5045274"/>
            <a:ext cx="6170414" cy="482203"/>
            <a:chOff x="0" y="0"/>
            <a:chExt cx="5528" cy="432"/>
          </a:xfrm>
        </p:grpSpPr>
        <p:sp>
          <p:nvSpPr>
            <p:cNvPr id="27651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27652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27653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  <a:endParaRPr lang="en-US" alt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endParaRPr>
            </a:p>
          </p:txBody>
        </p:sp>
        <p:sp>
          <p:nvSpPr>
            <p:cNvPr id="27654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7655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7656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7657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0" name="Rectangle 12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2" name="Rectangle 14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7663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66" name="Group 18"/>
          <p:cNvGrpSpPr>
            <a:grpSpLocks/>
          </p:cNvGrpSpPr>
          <p:nvPr/>
        </p:nvGrpSpPr>
        <p:grpSpPr bwMode="auto">
          <a:xfrm>
            <a:off x="3087439" y="1112863"/>
            <a:ext cx="1830586" cy="3547318"/>
            <a:chOff x="0" y="0"/>
            <a:chExt cx="1640" cy="3177"/>
          </a:xfrm>
        </p:grpSpPr>
        <p:pic>
          <p:nvPicPr>
            <p:cNvPr id="27664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" y="0"/>
              <a:ext cx="1587" cy="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5" name="Picture 1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63"/>
              <a:ext cx="1614" cy="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667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133" y="-339328"/>
            <a:ext cx="6563320" cy="467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253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4" y="146319"/>
            <a:ext cx="5095488" cy="3358487"/>
          </a:xfrm>
          <a:prstGeom prst="rect">
            <a:avLst/>
          </a:prstGeom>
        </p:spPr>
      </p:pic>
      <p:sp>
        <p:nvSpPr>
          <p:cNvPr id="28673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1205508" y="5045274"/>
            <a:ext cx="6170414" cy="482203"/>
            <a:chOff x="0" y="0"/>
            <a:chExt cx="5528" cy="432"/>
          </a:xfrm>
        </p:grpSpPr>
        <p:sp>
          <p:nvSpPr>
            <p:cNvPr id="28675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28676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solidFill>
              <a:srgbClr val="66B132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28677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</a:p>
          </p:txBody>
        </p:sp>
        <p:sp>
          <p:nvSpPr>
            <p:cNvPr id="28678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8679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8680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8681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399" y="271718"/>
            <a:ext cx="3055111" cy="861237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7" name="Rectangle 15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8688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9" name="Rectangle 17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8690" name="Picture 1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1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281" y="1132955"/>
            <a:ext cx="2294930" cy="2787178"/>
          </a:xfrm>
          <a:prstGeom prst="rect">
            <a:avLst/>
          </a:prstGeom>
          <a:noFill/>
          <a:ln w="25400" cap="flat">
            <a:solidFill>
              <a:srgbClr val="343434"/>
            </a:solidFill>
            <a:prstDash val="solid"/>
            <a:miter lim="800000"/>
            <a:headEnd/>
            <a:tailEnd/>
          </a:ln>
          <a:effectLst>
            <a:outerShdw blurRad="38100" dist="126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92" name="Picture 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476" y="1339453"/>
            <a:ext cx="2294930" cy="2786063"/>
          </a:xfrm>
          <a:prstGeom prst="rect">
            <a:avLst/>
          </a:prstGeom>
          <a:noFill/>
          <a:ln w="25400" cap="flat">
            <a:solidFill>
              <a:srgbClr val="343434"/>
            </a:solidFill>
            <a:prstDash val="solid"/>
            <a:miter lim="800000"/>
            <a:headEnd/>
            <a:tailEnd/>
          </a:ln>
          <a:effectLst>
            <a:outerShdw blurRad="38100" dist="126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93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953" y="1526976"/>
            <a:ext cx="2294930" cy="2786063"/>
          </a:xfrm>
          <a:prstGeom prst="rect">
            <a:avLst/>
          </a:prstGeom>
          <a:noFill/>
          <a:ln w="25400" cap="flat">
            <a:solidFill>
              <a:srgbClr val="343434"/>
            </a:solidFill>
            <a:prstDash val="solid"/>
            <a:miter lim="800000"/>
            <a:headEnd/>
            <a:tailEnd/>
          </a:ln>
          <a:effectLst>
            <a:outerShdw blurRad="38100" dist="126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94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289" y="1723429"/>
            <a:ext cx="2294930" cy="2786063"/>
          </a:xfrm>
          <a:prstGeom prst="rect">
            <a:avLst/>
          </a:prstGeom>
          <a:noFill/>
          <a:ln w="25400" cap="flat">
            <a:solidFill>
              <a:srgbClr val="343434"/>
            </a:solidFill>
            <a:prstDash val="solid"/>
            <a:miter lim="800000"/>
            <a:headEnd/>
            <a:tailEnd/>
          </a:ln>
          <a:effectLst>
            <a:outerShdw blurRad="38100" dist="126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5399" y="1139728"/>
            <a:ext cx="3055111" cy="28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1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9698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1205508" y="5045274"/>
            <a:ext cx="6170414" cy="482203"/>
            <a:chOff x="0" y="0"/>
            <a:chExt cx="5528" cy="432"/>
          </a:xfrm>
        </p:grpSpPr>
        <p:sp>
          <p:nvSpPr>
            <p:cNvPr id="29699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29700" name="Rectangle 4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9701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</a:p>
          </p:txBody>
        </p:sp>
        <p:sp>
          <p:nvSpPr>
            <p:cNvPr id="29702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9703" name="Rectangle 7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29704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9705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8" name="Rectangle 12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Rectangle 14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373" y="17860"/>
            <a:ext cx="3889995" cy="2589609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64" y="379306"/>
            <a:ext cx="4136249" cy="31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3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211" y="2495947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70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6"/>
          <a:stretch/>
        </p:blipFill>
        <p:spPr bwMode="auto">
          <a:xfrm>
            <a:off x="1205508" y="2073920"/>
            <a:ext cx="4164911" cy="2042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30730" name="Group 10"/>
          <p:cNvGrpSpPr>
            <a:grpSpLocks/>
          </p:cNvGrpSpPr>
          <p:nvPr/>
        </p:nvGrpSpPr>
        <p:grpSpPr bwMode="auto">
          <a:xfrm>
            <a:off x="1205508" y="5045274"/>
            <a:ext cx="6170414" cy="482203"/>
            <a:chOff x="0" y="0"/>
            <a:chExt cx="5528" cy="432"/>
          </a:xfrm>
        </p:grpSpPr>
        <p:sp>
          <p:nvSpPr>
            <p:cNvPr id="30723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30724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30725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</a:p>
          </p:txBody>
        </p:sp>
        <p:sp>
          <p:nvSpPr>
            <p:cNvPr id="30726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30727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30728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30729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solidFill>
              <a:srgbClr val="66B132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382" y="31254"/>
            <a:ext cx="5072063" cy="4085332"/>
          </a:xfrm>
          <a:prstGeom prst="rect">
            <a:avLst/>
          </a:prstGeom>
          <a:noFill/>
          <a:ln w="12700" cap="flat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Rectangle 13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30734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5" name="Rectangle 15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30736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7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774" y="348589"/>
            <a:ext cx="3045023" cy="3045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40" name="Group 20"/>
          <p:cNvGrpSpPr>
            <a:grpSpLocks/>
          </p:cNvGrpSpPr>
          <p:nvPr/>
        </p:nvGrpSpPr>
        <p:grpSpPr bwMode="auto">
          <a:xfrm>
            <a:off x="5232797" y="625078"/>
            <a:ext cx="1750219" cy="1151930"/>
            <a:chOff x="0" y="0"/>
            <a:chExt cx="1568" cy="1032"/>
          </a:xfrm>
        </p:grpSpPr>
        <p:sp>
          <p:nvSpPr>
            <p:cNvPr id="30738" name="Oval 18"/>
            <p:cNvSpPr>
              <a:spLocks/>
            </p:cNvSpPr>
            <p:nvPr/>
          </p:nvSpPr>
          <p:spPr bwMode="auto">
            <a:xfrm>
              <a:off x="40" y="40"/>
              <a:ext cx="1488" cy="95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30739" name="Picture 1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68" cy="1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6976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31754" name="Group 10"/>
          <p:cNvGrpSpPr>
            <a:grpSpLocks/>
          </p:cNvGrpSpPr>
          <p:nvPr/>
        </p:nvGrpSpPr>
        <p:grpSpPr bwMode="auto">
          <a:xfrm>
            <a:off x="1205508" y="5045274"/>
            <a:ext cx="6170414" cy="482203"/>
            <a:chOff x="0" y="0"/>
            <a:chExt cx="5528" cy="432"/>
          </a:xfrm>
        </p:grpSpPr>
        <p:sp>
          <p:nvSpPr>
            <p:cNvPr id="31747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31748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31749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</a:p>
          </p:txBody>
        </p:sp>
        <p:sp>
          <p:nvSpPr>
            <p:cNvPr id="31750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solidFill>
              <a:schemeClr val="accent2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31751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31752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solidFill>
              <a:srgbClr val="66B132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31753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6" name="Rectangle 12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3175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8" name="Rectangle 14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31759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0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69" y="605750"/>
            <a:ext cx="1143782" cy="1143782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1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69" y="1862666"/>
            <a:ext cx="1165013" cy="1165013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2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22"/>
          <a:stretch>
            <a:fillRect/>
          </a:stretch>
        </p:blipFill>
        <p:spPr bwMode="auto">
          <a:xfrm>
            <a:off x="2751461" y="940183"/>
            <a:ext cx="2182193" cy="28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281" y="760029"/>
            <a:ext cx="1143000" cy="1143000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043" y="2122779"/>
            <a:ext cx="1143000" cy="1143000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801" y="781857"/>
            <a:ext cx="1143000" cy="1143000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756" y="2122779"/>
            <a:ext cx="1143000" cy="1143000"/>
          </a:xfrm>
          <a:prstGeom prst="rect">
            <a:avLst/>
          </a:prstGeom>
          <a:noFill/>
          <a:ln>
            <a:noFill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892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2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51000" y="1171575"/>
            <a:ext cx="7061200" cy="23876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CERN </a:t>
            </a:r>
            <a:r>
              <a:rPr lang="en-GB" sz="4000" dirty="0" smtClean="0"/>
              <a:t>IT </a:t>
            </a:r>
            <a:r>
              <a:rPr lang="en-US" sz="4000" kern="0" dirty="0" smtClean="0">
                <a:solidFill>
                  <a:srgbClr val="FFFFFF"/>
                </a:solidFill>
              </a:rPr>
              <a:t>Data </a:t>
            </a:r>
            <a:r>
              <a:rPr lang="en-US" sz="4000" kern="0" dirty="0">
                <a:solidFill>
                  <a:srgbClr val="FFFFFF"/>
                </a:solidFill>
              </a:rPr>
              <a:t>&amp; Storage Services</a:t>
            </a:r>
            <a:br>
              <a:rPr lang="en-US" sz="4000" kern="0" dirty="0">
                <a:solidFill>
                  <a:srgbClr val="FFFFFF"/>
                </a:solidFill>
              </a:rPr>
            </a:br>
            <a:endParaRPr lang="en-GB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13467" y="4387705"/>
            <a:ext cx="6858000" cy="1655762"/>
          </a:xfrm>
        </p:spPr>
        <p:txBody>
          <a:bodyPr>
            <a:normAutofit fontScale="40000" lnSpcReduction="20000"/>
          </a:bodyPr>
          <a:lstStyle/>
          <a:p>
            <a:r>
              <a:rPr lang="en-US" sz="3800" dirty="0"/>
              <a:t>Massimo </a:t>
            </a:r>
            <a:r>
              <a:rPr lang="en-US" sz="3800" dirty="0" err="1"/>
              <a:t>Lamanna</a:t>
            </a:r>
            <a:endParaRPr lang="en-US" sz="3800" dirty="0"/>
          </a:p>
          <a:p>
            <a:r>
              <a:rPr lang="en-US" sz="3800" dirty="0" smtClean="0"/>
              <a:t>File and Disk Operations section (DSS/FDO)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4400" dirty="0" smtClean="0">
                <a:solidFill>
                  <a:srgbClr val="FFFF00"/>
                </a:solidFill>
              </a:rPr>
              <a:t>JRC visit – 25-JUN-2015</a:t>
            </a:r>
            <a:endParaRPr lang="en-GB" sz="4400" dirty="0">
              <a:solidFill>
                <a:srgbClr val="FFFF00"/>
              </a:solidFill>
            </a:endParaRPr>
          </a:p>
          <a:p>
            <a:endParaRPr lang="en-GB" dirty="0"/>
          </a:p>
        </p:txBody>
      </p: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7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200" kern="0" dirty="0">
                  <a:solidFill>
                    <a:srgbClr val="FFFFFF"/>
                  </a:solidFill>
                </a:rPr>
                <a:t>Data &amp; Storage Services</a:t>
              </a: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400" dirty="0">
                  <a:solidFill>
                    <a:srgbClr val="FFFFFF"/>
                  </a:solidFill>
                </a:rPr>
                <a:t>DSS</a:t>
              </a:r>
              <a:endParaRPr lang="en-US" sz="3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0" y="6039763"/>
            <a:ext cx="1219200" cy="86177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 smtClean="0">
              <a:solidFill>
                <a:srgbClr val="000000"/>
              </a:solidFill>
              <a:latin typeface="Tahoma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 smtClean="0">
                <a:solidFill>
                  <a:srgbClr val="000000"/>
                </a:solidFill>
                <a:latin typeface="Tahoma" pitchFamily="34" charset="0"/>
              </a:rPr>
              <a:t>CERN </a:t>
            </a:r>
            <a:r>
              <a:rPr lang="en-US" sz="800" dirty="0">
                <a:solidFill>
                  <a:srgbClr val="000000"/>
                </a:solidFill>
                <a:latin typeface="Tahoma" pitchFamily="34" charset="0"/>
              </a:rPr>
              <a:t>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 smtClean="0">
                <a:solidFill>
                  <a:srgbClr val="000000"/>
                </a:solidFill>
                <a:latin typeface="Tahoma" pitchFamily="34" charset="0"/>
                <a:hlinkClick r:id="rId4"/>
              </a:rPr>
              <a:t>www.cern.ch/it</a:t>
            </a:r>
            <a:endParaRPr lang="en-US" sz="900" b="1" dirty="0" smtClean="0">
              <a:solidFill>
                <a:srgbClr val="000000"/>
              </a:solidFill>
              <a:latin typeface="Tahoma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41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822" y="209505"/>
            <a:ext cx="7886700" cy="132556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56" y="1535068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Scientific data</a:t>
            </a:r>
          </a:p>
          <a:p>
            <a:pPr lvl="1"/>
            <a:r>
              <a:rPr lang="en-US" dirty="0" smtClean="0"/>
              <a:t>Large data sets (~1 PB/week during LHC running)</a:t>
            </a:r>
          </a:p>
          <a:p>
            <a:pPr lvl="1"/>
            <a:r>
              <a:rPr lang="en-US" dirty="0" smtClean="0"/>
              <a:t>Long (infinite) retention period</a:t>
            </a:r>
          </a:p>
          <a:p>
            <a:pPr lvl="1"/>
            <a:r>
              <a:rPr lang="en-US" dirty="0" smtClean="0"/>
              <a:t>High concurrency (1 LHC experiments: few 10</a:t>
            </a:r>
            <a:r>
              <a:rPr lang="en-US" baseline="30000" dirty="0" smtClean="0"/>
              <a:t>3</a:t>
            </a:r>
            <a:r>
              <a:rPr lang="en-US" dirty="0" smtClean="0"/>
              <a:t> physicists)</a:t>
            </a:r>
          </a:p>
          <a:p>
            <a:pPr lvl="1"/>
            <a:r>
              <a:rPr lang="en-US" dirty="0" smtClean="0"/>
              <a:t>Completely distributed infrastructure</a:t>
            </a:r>
          </a:p>
          <a:p>
            <a:pPr lvl="2"/>
            <a:r>
              <a:rPr lang="en-US" dirty="0" smtClean="0"/>
              <a:t>Physicists at universities (o(100) institutes)</a:t>
            </a:r>
          </a:p>
          <a:p>
            <a:pPr lvl="2"/>
            <a:r>
              <a:rPr lang="en-US" dirty="0"/>
              <a:t>LHC Computing </a:t>
            </a:r>
            <a:r>
              <a:rPr lang="en-US" dirty="0" smtClean="0"/>
              <a:t>Grid (o(100) </a:t>
            </a:r>
            <a:r>
              <a:rPr lang="en-US" dirty="0" err="1" smtClean="0"/>
              <a:t>centres</a:t>
            </a:r>
            <a:r>
              <a:rPr lang="en-US" dirty="0" smtClean="0"/>
              <a:t> 20% at CERN)</a:t>
            </a:r>
          </a:p>
          <a:p>
            <a:pPr lvl="3"/>
            <a:r>
              <a:rPr lang="en-US" dirty="0" smtClean="0"/>
              <a:t>Enabled by massive data transfers</a:t>
            </a:r>
          </a:p>
          <a:p>
            <a:pPr lvl="1"/>
            <a:r>
              <a:rPr lang="en-US" dirty="0" smtClean="0"/>
              <a:t>Sharing</a:t>
            </a:r>
          </a:p>
          <a:p>
            <a:pPr lvl="2"/>
            <a:r>
              <a:rPr lang="en-US" dirty="0" smtClean="0"/>
              <a:t>Distributed analysis teams of tens of physicists</a:t>
            </a:r>
          </a:p>
          <a:p>
            <a:r>
              <a:rPr lang="en-US" dirty="0" smtClean="0"/>
              <a:t>Computer </a:t>
            </a:r>
            <a:r>
              <a:rPr lang="en-US" dirty="0" err="1" smtClean="0"/>
              <a:t>centre</a:t>
            </a:r>
            <a:r>
              <a:rPr lang="en-US" dirty="0" smtClean="0"/>
              <a:t> infrastructure</a:t>
            </a:r>
          </a:p>
          <a:p>
            <a:pPr lvl="1"/>
            <a:r>
              <a:rPr lang="en-US" dirty="0" smtClean="0"/>
              <a:t>IT </a:t>
            </a:r>
            <a:r>
              <a:rPr lang="en-US" dirty="0" smtClean="0"/>
              <a:t>services built on DSS</a:t>
            </a:r>
            <a:endParaRPr lang="en-US" dirty="0" smtClean="0"/>
          </a:p>
          <a:p>
            <a:pPr lvl="2"/>
            <a:r>
              <a:rPr lang="en-US" dirty="0" smtClean="0"/>
              <a:t>Notably </a:t>
            </a:r>
            <a:r>
              <a:rPr lang="en-US" dirty="0" err="1" smtClean="0">
                <a:solidFill>
                  <a:srgbClr val="92D050"/>
                </a:solidFill>
              </a:rPr>
              <a:t>Zenodo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27303" y="2256092"/>
            <a:ext cx="928331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CASTOR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5176" y="2610951"/>
            <a:ext cx="55136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EOS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3628" y="3859603"/>
            <a:ext cx="50731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FTS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52043" y="4465151"/>
            <a:ext cx="1036181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00"/>
                </a:solidFill>
              </a:rPr>
              <a:t>CERNBox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3302000" y="5483204"/>
            <a:ext cx="770466" cy="366139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7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886700" cy="724755"/>
          </a:xfrm>
        </p:spPr>
        <p:txBody>
          <a:bodyPr/>
          <a:lstStyle/>
          <a:p>
            <a:r>
              <a:rPr lang="en-US" dirty="0" smtClean="0"/>
              <a:t>WLCG computing</a:t>
            </a:r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108281" y="3161895"/>
            <a:ext cx="4436064" cy="3288838"/>
            <a:chOff x="126994" y="2755157"/>
            <a:chExt cx="5120508" cy="3965081"/>
          </a:xfrm>
        </p:grpSpPr>
        <p:sp>
          <p:nvSpPr>
            <p:cNvPr id="20" name="Rectangle 19"/>
            <p:cNvSpPr/>
            <p:nvPr/>
          </p:nvSpPr>
          <p:spPr>
            <a:xfrm>
              <a:off x="126994" y="2761910"/>
              <a:ext cx="5120508" cy="395157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15545" y="2755157"/>
              <a:ext cx="3134752" cy="2374366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 rot="2518615">
              <a:off x="1120345" y="4098031"/>
              <a:ext cx="947351" cy="436606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Arrow 8"/>
            <p:cNvSpPr/>
            <p:nvPr/>
          </p:nvSpPr>
          <p:spPr>
            <a:xfrm rot="18533730">
              <a:off x="2260213" y="3948850"/>
              <a:ext cx="947351" cy="436606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Arrow 9"/>
            <p:cNvSpPr/>
            <p:nvPr/>
          </p:nvSpPr>
          <p:spPr>
            <a:xfrm rot="13182570">
              <a:off x="2304976" y="5308985"/>
              <a:ext cx="947351" cy="436606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 rot="7691231">
              <a:off x="1188539" y="5349683"/>
              <a:ext cx="947351" cy="436606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Arrow 7"/>
            <p:cNvSpPr/>
            <p:nvPr/>
          </p:nvSpPr>
          <p:spPr>
            <a:xfrm rot="2518615">
              <a:off x="2517597" y="5195527"/>
              <a:ext cx="947351" cy="436606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ight Arrow 11"/>
            <p:cNvSpPr/>
            <p:nvPr/>
          </p:nvSpPr>
          <p:spPr>
            <a:xfrm rot="18533730">
              <a:off x="2371423" y="4117726"/>
              <a:ext cx="947351" cy="436606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8188" y="3661422"/>
              <a:ext cx="1101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LHC </a:t>
              </a:r>
              <a:r>
                <a:rPr lang="en-US" dirty="0" err="1" smtClean="0"/>
                <a:t>expts</a:t>
              </a:r>
              <a:endParaRPr lang="en-GB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312424" y="5818567"/>
              <a:ext cx="559620" cy="48460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lowchart: Sequential Access Storage 14"/>
            <p:cNvSpPr/>
            <p:nvPr/>
          </p:nvSpPr>
          <p:spPr>
            <a:xfrm>
              <a:off x="727812" y="5869666"/>
              <a:ext cx="510989" cy="483154"/>
            </a:xfrm>
            <a:prstGeom prst="flowChartMagnetic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lowchart: Magnetic Disk 15"/>
            <p:cNvSpPr/>
            <p:nvPr/>
          </p:nvSpPr>
          <p:spPr>
            <a:xfrm>
              <a:off x="2010030" y="4672884"/>
              <a:ext cx="436605" cy="477340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67762" y="6350906"/>
              <a:ext cx="1858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CERN Batch (CPU)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6994" y="6344153"/>
              <a:ext cx="15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CASTOR (Tape)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6471" y="4737724"/>
              <a:ext cx="1134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EOS (Disk)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18431" y="4196073"/>
              <a:ext cx="507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FTS</a:t>
              </a:r>
              <a:endParaRPr lang="en-GB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63345" y="5751178"/>
            <a:ext cx="293972" cy="293972"/>
          </a:xfrm>
          <a:prstGeom prst="rect">
            <a:avLst/>
          </a:prstGeom>
          <a:solidFill>
            <a:srgbClr val="0053A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6777" t="10930" r="30921" b="58603"/>
          <a:stretch/>
        </p:blipFill>
        <p:spPr>
          <a:xfrm>
            <a:off x="5100332" y="717983"/>
            <a:ext cx="3455980" cy="231714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9040" y="3140404"/>
            <a:ext cx="3461161" cy="3318209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975975" y="4021772"/>
            <a:ext cx="426951" cy="537893"/>
            <a:chOff x="7975975" y="4021772"/>
            <a:chExt cx="426951" cy="537893"/>
          </a:xfrm>
        </p:grpSpPr>
        <p:sp>
          <p:nvSpPr>
            <p:cNvPr id="30" name="Flowchart: Magnetic Disk 29"/>
            <p:cNvSpPr/>
            <p:nvPr/>
          </p:nvSpPr>
          <p:spPr>
            <a:xfrm>
              <a:off x="7975975" y="4021772"/>
              <a:ext cx="426951" cy="53789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8117321" y="4238833"/>
              <a:ext cx="225559" cy="236014"/>
              <a:chOff x="826620" y="4932807"/>
              <a:chExt cx="483196" cy="394191"/>
            </a:xfrm>
          </p:grpSpPr>
          <p:sp>
            <p:nvSpPr>
              <p:cNvPr id="37" name="Curved Left Arrow 36"/>
              <p:cNvSpPr/>
              <p:nvPr/>
            </p:nvSpPr>
            <p:spPr>
              <a:xfrm>
                <a:off x="1087395" y="4942703"/>
                <a:ext cx="222421" cy="384295"/>
              </a:xfrm>
              <a:prstGeom prst="curvedLef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Curved Left Arrow 37"/>
              <p:cNvSpPr/>
              <p:nvPr/>
            </p:nvSpPr>
            <p:spPr>
              <a:xfrm rot="11134543">
                <a:off x="826620" y="4932807"/>
                <a:ext cx="222421" cy="384295"/>
              </a:xfrm>
              <a:prstGeom prst="curvedLef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9" name="Striped Right Arrow 48"/>
          <p:cNvSpPr/>
          <p:nvPr/>
        </p:nvSpPr>
        <p:spPr>
          <a:xfrm rot="1214573">
            <a:off x="6021754" y="5776097"/>
            <a:ext cx="1056903" cy="345989"/>
          </a:xfrm>
          <a:prstGeom prst="stripedRightArrow">
            <a:avLst/>
          </a:prstGeom>
          <a:solidFill>
            <a:srgbClr val="FFC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Striped Right Arrow 51"/>
          <p:cNvSpPr/>
          <p:nvPr/>
        </p:nvSpPr>
        <p:spPr>
          <a:xfrm rot="17260326">
            <a:off x="7278909" y="4995947"/>
            <a:ext cx="1273156" cy="338339"/>
          </a:xfrm>
          <a:prstGeom prst="stripedRightArrow">
            <a:avLst/>
          </a:prstGeom>
          <a:solidFill>
            <a:srgbClr val="FFC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/>
          <p:cNvPicPr/>
          <p:nvPr/>
        </p:nvPicPr>
        <p:blipFill rotWithShape="1">
          <a:blip r:embed="rId6"/>
          <a:srcRect t="6885" b="10578"/>
          <a:stretch/>
        </p:blipFill>
        <p:spPr>
          <a:xfrm>
            <a:off x="111011" y="900854"/>
            <a:ext cx="4433334" cy="2141044"/>
          </a:xfrm>
          <a:prstGeom prst="rect">
            <a:avLst/>
          </a:prstGeom>
          <a:ln>
            <a:noFill/>
          </a:ln>
        </p:spPr>
      </p:pic>
      <p:sp>
        <p:nvSpPr>
          <p:cNvPr id="56" name="CustomShape 5"/>
          <p:cNvSpPr/>
          <p:nvPr/>
        </p:nvSpPr>
        <p:spPr>
          <a:xfrm>
            <a:off x="107752" y="724756"/>
            <a:ext cx="4436593" cy="59605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LHC: largest 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scientific instrument</a:t>
            </a:r>
            <a:endParaRPr sz="1100" dirty="0"/>
          </a:p>
          <a:p>
            <a:pPr>
              <a:lnSpc>
                <a:spcPct val="100000"/>
              </a:lnSpc>
            </a:pP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27-km 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hadron </a:t>
            </a: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collider (</a:t>
            </a: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1,200 19-m </a:t>
            </a: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superconductive dipoles)</a:t>
            </a:r>
            <a:endParaRPr sz="1100" dirty="0"/>
          </a:p>
          <a:p>
            <a:r>
              <a:rPr lang="en-US" sz="1100" dirty="0">
                <a:solidFill>
                  <a:srgbClr val="000000"/>
                </a:solidFill>
              </a:rPr>
              <a:t>13/14 </a:t>
            </a:r>
            <a:r>
              <a:rPr lang="en-US" sz="1100" dirty="0" err="1">
                <a:solidFill>
                  <a:srgbClr val="000000"/>
                </a:solidFill>
              </a:rPr>
              <a:t>TeV</a:t>
            </a:r>
            <a:r>
              <a:rPr lang="en-US" sz="1100" dirty="0">
                <a:solidFill>
                  <a:srgbClr val="000000"/>
                </a:solidFill>
              </a:rPr>
              <a:t> pp collisions (</a:t>
            </a:r>
            <a:r>
              <a:rPr lang="en-US" sz="1100" dirty="0" err="1">
                <a:solidFill>
                  <a:srgbClr val="000000"/>
                </a:solidFill>
              </a:rPr>
              <a:t>PbPb</a:t>
            </a:r>
            <a:r>
              <a:rPr lang="en-US" sz="1100" dirty="0">
                <a:solidFill>
                  <a:srgbClr val="000000"/>
                </a:solidFill>
              </a:rPr>
              <a:t> and </a:t>
            </a:r>
            <a:r>
              <a:rPr lang="en-US" sz="1100" dirty="0" err="1">
                <a:solidFill>
                  <a:srgbClr val="000000"/>
                </a:solidFill>
              </a:rPr>
              <a:t>pPb</a:t>
            </a:r>
            <a:r>
              <a:rPr lang="en-US" sz="1100" dirty="0">
                <a:solidFill>
                  <a:srgbClr val="000000"/>
                </a:solidFill>
              </a:rPr>
              <a:t> </a:t>
            </a:r>
            <a:r>
              <a:rPr lang="en-US" sz="1100" dirty="0" smtClean="0">
                <a:solidFill>
                  <a:srgbClr val="000000"/>
                </a:solidFill>
              </a:rPr>
              <a:t>possible); </a:t>
            </a: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4 </a:t>
            </a:r>
            <a:r>
              <a:rPr lang="en-US" sz="1100" dirty="0">
                <a:solidFill>
                  <a:srgbClr val="000000"/>
                </a:solidFill>
                <a:latin typeface="Calibri"/>
              </a:rPr>
              <a:t>main experiments</a:t>
            </a:r>
            <a:endParaRPr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117784" y="3114723"/>
            <a:ext cx="4433334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FF00"/>
                </a:solidFill>
              </a:rPr>
              <a:t>FTS (File Transfer Service) make possible to create </a:t>
            </a:r>
            <a:r>
              <a:rPr lang="en-GB" sz="1200" dirty="0" smtClean="0">
                <a:solidFill>
                  <a:srgbClr val="FFFF00"/>
                </a:solidFill>
              </a:rPr>
              <a:t>federated data repositories across WLCG</a:t>
            </a:r>
            <a:endParaRPr lang="en-GB" sz="1200" dirty="0">
              <a:solidFill>
                <a:srgbClr val="FFFF00"/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358" y="5666558"/>
            <a:ext cx="1496161" cy="149616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3007">
            <a:off x="7160280" y="5931882"/>
            <a:ext cx="693740" cy="487463"/>
          </a:xfrm>
          <a:prstGeom prst="rect">
            <a:avLst/>
          </a:prstGeom>
          <a:ln w="79375">
            <a:solidFill>
              <a:schemeClr val="accent2">
                <a:alpha val="70000"/>
              </a:schemeClr>
            </a:solidFill>
          </a:ln>
        </p:spPr>
      </p:pic>
      <p:grpSp>
        <p:nvGrpSpPr>
          <p:cNvPr id="23" name="Group 22"/>
          <p:cNvGrpSpPr/>
          <p:nvPr/>
        </p:nvGrpSpPr>
        <p:grpSpPr>
          <a:xfrm>
            <a:off x="5446135" y="5271832"/>
            <a:ext cx="426951" cy="537893"/>
            <a:chOff x="5446135" y="5271832"/>
            <a:chExt cx="426951" cy="537893"/>
          </a:xfrm>
        </p:grpSpPr>
        <p:sp>
          <p:nvSpPr>
            <p:cNvPr id="51" name="Flowchart: Magnetic Disk 50"/>
            <p:cNvSpPr/>
            <p:nvPr/>
          </p:nvSpPr>
          <p:spPr>
            <a:xfrm>
              <a:off x="5446135" y="5271832"/>
              <a:ext cx="426951" cy="53789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587481" y="5488893"/>
              <a:ext cx="225559" cy="236014"/>
              <a:chOff x="826620" y="4932807"/>
              <a:chExt cx="483196" cy="394191"/>
            </a:xfrm>
          </p:grpSpPr>
          <p:sp>
            <p:nvSpPr>
              <p:cNvPr id="58" name="Curved Left Arrow 57"/>
              <p:cNvSpPr/>
              <p:nvPr/>
            </p:nvSpPr>
            <p:spPr>
              <a:xfrm>
                <a:off x="1087395" y="4942703"/>
                <a:ext cx="222421" cy="384295"/>
              </a:xfrm>
              <a:prstGeom prst="curvedLef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Curved Left Arrow 58"/>
              <p:cNvSpPr/>
              <p:nvPr/>
            </p:nvSpPr>
            <p:spPr>
              <a:xfrm rot="11134543">
                <a:off x="826620" y="4932807"/>
                <a:ext cx="222421" cy="384295"/>
              </a:xfrm>
              <a:prstGeom prst="curvedLeft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1" name="Flowchart: Magnetic Disk 60"/>
          <p:cNvSpPr/>
          <p:nvPr/>
        </p:nvSpPr>
        <p:spPr>
          <a:xfrm>
            <a:off x="5282261" y="4663406"/>
            <a:ext cx="426951" cy="53789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2" name="Group 61"/>
          <p:cNvGrpSpPr/>
          <p:nvPr/>
        </p:nvGrpSpPr>
        <p:grpSpPr>
          <a:xfrm>
            <a:off x="5413836" y="4865887"/>
            <a:ext cx="225559" cy="236014"/>
            <a:chOff x="826620" y="4932807"/>
            <a:chExt cx="483196" cy="394191"/>
          </a:xfrm>
        </p:grpSpPr>
        <p:sp>
          <p:nvSpPr>
            <p:cNvPr id="63" name="Curved Left Arrow 62"/>
            <p:cNvSpPr/>
            <p:nvPr/>
          </p:nvSpPr>
          <p:spPr>
            <a:xfrm>
              <a:off x="1087395" y="4942703"/>
              <a:ext cx="222421" cy="384295"/>
            </a:xfrm>
            <a:prstGeom prst="curvedLef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4" name="Curved Left Arrow 63"/>
            <p:cNvSpPr/>
            <p:nvPr/>
          </p:nvSpPr>
          <p:spPr>
            <a:xfrm rot="11134543">
              <a:off x="826620" y="4932807"/>
              <a:ext cx="222421" cy="384295"/>
            </a:xfrm>
            <a:prstGeom prst="curvedLef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997551" y="5785813"/>
            <a:ext cx="225559" cy="236014"/>
            <a:chOff x="826620" y="4932807"/>
            <a:chExt cx="483196" cy="394191"/>
          </a:xfrm>
        </p:grpSpPr>
        <p:sp>
          <p:nvSpPr>
            <p:cNvPr id="66" name="Curved Left Arrow 65"/>
            <p:cNvSpPr/>
            <p:nvPr/>
          </p:nvSpPr>
          <p:spPr>
            <a:xfrm>
              <a:off x="1087395" y="4942703"/>
              <a:ext cx="222421" cy="384295"/>
            </a:xfrm>
            <a:prstGeom prst="curvedLef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7" name="Curved Left Arrow 66"/>
            <p:cNvSpPr/>
            <p:nvPr/>
          </p:nvSpPr>
          <p:spPr>
            <a:xfrm rot="11134543">
              <a:off x="826620" y="4932807"/>
              <a:ext cx="222421" cy="384295"/>
            </a:xfrm>
            <a:prstGeom prst="curvedLef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4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0" y="19119"/>
            <a:ext cx="4555592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CERN Computer Centre</a:t>
            </a:r>
            <a:endParaRPr lang="en-GB" sz="3600" dirty="0"/>
          </a:p>
        </p:txBody>
      </p:sp>
      <p:sp>
        <p:nvSpPr>
          <p:cNvPr id="6" name="CustomShape 2"/>
          <p:cNvSpPr/>
          <p:nvPr/>
        </p:nvSpPr>
        <p:spPr>
          <a:xfrm>
            <a:off x="81707" y="919475"/>
            <a:ext cx="4266720" cy="319716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 smtClean="0">
                <a:latin typeface="Calibri"/>
              </a:rPr>
              <a:t>LHC Computing Grid Tier0</a:t>
            </a:r>
          </a:p>
          <a:p>
            <a:pPr>
              <a:lnSpc>
                <a:spcPct val="100000"/>
              </a:lnSpc>
            </a:pPr>
            <a:endParaRPr lang="en-US" dirty="0" smtClean="0"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latin typeface="Calibri"/>
              </a:rPr>
              <a:t>Key numbers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1400" dirty="0" smtClean="0">
                <a:latin typeface="Calibri"/>
              </a:rPr>
              <a:t>3.5 MW for equipment in </a:t>
            </a:r>
            <a:r>
              <a:rPr lang="en-US" sz="1400" dirty="0" err="1" smtClean="0">
                <a:latin typeface="Calibri"/>
              </a:rPr>
              <a:t>Meyrin</a:t>
            </a:r>
            <a:r>
              <a:rPr lang="en-US" sz="1400" dirty="0" smtClean="0">
                <a:latin typeface="Calibri"/>
              </a:rPr>
              <a:t> (CH)</a:t>
            </a:r>
            <a:endParaRPr lang="en-US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1400" dirty="0" smtClean="0">
                <a:latin typeface="Calibri"/>
              </a:rPr>
              <a:t>2.7 </a:t>
            </a:r>
            <a:r>
              <a:rPr lang="en-US" sz="1400" dirty="0">
                <a:latin typeface="Calibri"/>
              </a:rPr>
              <a:t>MW for </a:t>
            </a:r>
            <a:r>
              <a:rPr lang="en-US" sz="1400" dirty="0" smtClean="0">
                <a:latin typeface="Calibri"/>
              </a:rPr>
              <a:t>equipment at Wigner (Hu)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1400" dirty="0">
                <a:latin typeface="Calibri"/>
              </a:rPr>
              <a:t>2x100Gb links (21 and 24 </a:t>
            </a:r>
            <a:r>
              <a:rPr lang="en-US" sz="1400" dirty="0" err="1">
                <a:latin typeface="Calibri"/>
              </a:rPr>
              <a:t>ms</a:t>
            </a:r>
            <a:r>
              <a:rPr lang="en-US" sz="1400" dirty="0">
                <a:latin typeface="Calibri"/>
              </a:rPr>
              <a:t> RTT</a:t>
            </a:r>
            <a:r>
              <a:rPr lang="en-US" sz="1400" dirty="0" smtClean="0">
                <a:latin typeface="Calibri"/>
              </a:rPr>
              <a:t>)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lang="en-US" sz="1400" dirty="0">
              <a:latin typeface="Calibri"/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6020403" y="2518055"/>
            <a:ext cx="2922989" cy="20089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5" name="Group 4"/>
          <p:cNvGrpSpPr/>
          <p:nvPr/>
        </p:nvGrpSpPr>
        <p:grpSpPr>
          <a:xfrm>
            <a:off x="6020403" y="395693"/>
            <a:ext cx="2922989" cy="1897978"/>
            <a:chOff x="251954" y="3945474"/>
            <a:chExt cx="4079944" cy="2283959"/>
          </a:xfrm>
        </p:grpSpPr>
        <p:pic>
          <p:nvPicPr>
            <p:cNvPr id="8" name="Pictur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51954" y="3945474"/>
              <a:ext cx="4079944" cy="22839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3414" y="4870584"/>
              <a:ext cx="351508" cy="2734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5761" y="5083516"/>
              <a:ext cx="310895" cy="328282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23731" t="12586" r="20179" b="13767"/>
          <a:stretch/>
        </p:blipFill>
        <p:spPr>
          <a:xfrm>
            <a:off x="105835" y="2518055"/>
            <a:ext cx="5737616" cy="423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14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24" y="113770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CASTOR: CERN Archive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0" y="1545999"/>
            <a:ext cx="2871561" cy="4667421"/>
          </a:xfrm>
        </p:spPr>
        <p:txBody>
          <a:bodyPr>
            <a:normAutofit/>
          </a:bodyPr>
          <a:lstStyle/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Data: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~105 PB physics</a:t>
            </a:r>
            <a:br>
              <a:rPr lang="en-US" sz="1600" dirty="0" smtClean="0"/>
            </a:br>
            <a:r>
              <a:rPr lang="en-US" sz="1600" dirty="0" smtClean="0"/>
              <a:t>data (CASTOR)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~7 PB backup (TSM)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Tape libraries: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IBM TS3500 (3+2)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Oracle SL8500 (4)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Tape drives: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~100 archive </a:t>
            </a:r>
          </a:p>
          <a:p>
            <a:pPr marL="36576" indent="0">
              <a:spcBef>
                <a:spcPts val="284"/>
              </a:spcBef>
              <a:buNone/>
            </a:pPr>
            <a:r>
              <a:rPr lang="en-US" sz="1600" dirty="0" smtClean="0"/>
              <a:t>Capacity: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~70 000 slots</a:t>
            </a:r>
          </a:p>
          <a:p>
            <a:pPr>
              <a:spcBef>
                <a:spcPts val="284"/>
              </a:spcBef>
            </a:pPr>
            <a:r>
              <a:rPr lang="en-US" sz="1600" dirty="0" smtClean="0"/>
              <a:t>~25 000 tapes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005" y="1439333"/>
            <a:ext cx="6484106" cy="41768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34177" y="1618535"/>
            <a:ext cx="334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Data to CASTOR </a:t>
            </a:r>
            <a:r>
              <a:rPr lang="en-US" dirty="0" smtClean="0">
                <a:solidFill>
                  <a:srgbClr val="FFC000"/>
                </a:solidFill>
              </a:rPr>
              <a:t>tape (2008-2015)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01689" y="6265335"/>
            <a:ext cx="5687369" cy="40872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DPHEP Collaboration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379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031208"/>
            <a:ext cx="6184054" cy="401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xfrm>
            <a:off x="0" y="0"/>
            <a:ext cx="7886700" cy="1325563"/>
          </a:xfrm>
          <a:ln/>
        </p:spPr>
        <p:txBody>
          <a:bodyPr/>
          <a:lstStyle/>
          <a:p>
            <a:r>
              <a:rPr lang="en-US" altLang="en-US" dirty="0" smtClean="0"/>
              <a:t>EOS: CERN Storage for LHC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79" y="5265934"/>
            <a:ext cx="35962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MGM = </a:t>
            </a:r>
            <a:r>
              <a:rPr lang="en-US" sz="1400" dirty="0" smtClean="0"/>
              <a:t>File Catalogue (</a:t>
            </a:r>
            <a:r>
              <a:rPr lang="en-US" sz="1400" dirty="0" err="1" smtClean="0"/>
              <a:t>NameSpace</a:t>
            </a:r>
            <a:r>
              <a:rPr lang="en-US" sz="1400" dirty="0" smtClean="0"/>
              <a:t>/Metadata)</a:t>
            </a:r>
          </a:p>
          <a:p>
            <a:r>
              <a:rPr lang="en-US" sz="1400" dirty="0" smtClean="0"/>
              <a:t>FST = Disk servers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140 PB disk space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35000 HD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    1000 Nodes (FST)</a:t>
            </a:r>
          </a:p>
        </p:txBody>
      </p:sp>
      <p:pic>
        <p:nvPicPr>
          <p:cNvPr id="9" name="pasted-image.png"/>
          <p:cNvPicPr>
            <a:picLocks noChangeAspect="1"/>
          </p:cNvPicPr>
          <p:nvPr/>
        </p:nvPicPr>
        <p:blipFill rotWithShape="1">
          <a:blip r:embed="rId3"/>
          <a:srcRect l="9223" t="6739" r="2220" b="5908"/>
          <a:stretch/>
        </p:blipFill>
        <p:spPr>
          <a:xfrm>
            <a:off x="4256683" y="3833707"/>
            <a:ext cx="4887318" cy="2711683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3792138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1205508" y="5045274"/>
            <a:ext cx="6170414" cy="482203"/>
            <a:chOff x="0" y="0"/>
            <a:chExt cx="5528" cy="432"/>
          </a:xfrm>
        </p:grpSpPr>
        <p:sp>
          <p:nvSpPr>
            <p:cNvPr id="25603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  <p:sp>
          <p:nvSpPr>
            <p:cNvPr id="25604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25605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</a:p>
          </p:txBody>
        </p:sp>
        <p:sp>
          <p:nvSpPr>
            <p:cNvPr id="25606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5607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5608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5609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</p:grpSp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Rectangle 12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4" name="Rectangle 14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094" y="4086449"/>
            <a:ext cx="2911078" cy="91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19" name="Group 19"/>
          <p:cNvGrpSpPr>
            <a:grpSpLocks/>
          </p:cNvGrpSpPr>
          <p:nvPr/>
        </p:nvGrpSpPr>
        <p:grpSpPr bwMode="auto">
          <a:xfrm>
            <a:off x="3866555" y="4018360"/>
            <a:ext cx="3536156" cy="1535906"/>
            <a:chOff x="0" y="0"/>
            <a:chExt cx="3168" cy="1376"/>
          </a:xfrm>
        </p:grpSpPr>
        <p:sp>
          <p:nvSpPr>
            <p:cNvPr id="25617" name="Rectangle 17"/>
            <p:cNvSpPr>
              <a:spLocks/>
            </p:cNvSpPr>
            <p:nvPr/>
          </p:nvSpPr>
          <p:spPr bwMode="auto">
            <a:xfrm>
              <a:off x="40" y="40"/>
              <a:ext cx="3088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5618" name="Picture 1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68" cy="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20" name="Rectangle 20"/>
          <p:cNvSpPr>
            <a:spLocks/>
          </p:cNvSpPr>
          <p:nvPr/>
        </p:nvSpPr>
        <p:spPr bwMode="auto">
          <a:xfrm>
            <a:off x="580429" y="808929"/>
            <a:ext cx="7974211" cy="273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>
              <a:spcBef>
                <a:spcPts val="1687"/>
              </a:spcBef>
            </a:pPr>
            <a:r>
              <a:rPr lang="en-US" altLang="en-US" sz="2500" dirty="0" smtClean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EOS + </a:t>
            </a:r>
            <a:r>
              <a:rPr lang="en-US" altLang="en-US" sz="2500" dirty="0" err="1" smtClean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CERNBox</a:t>
            </a:r>
            <a:endParaRPr lang="en-US" altLang="en-US" sz="2500" dirty="0" smtClean="0">
              <a:solidFill>
                <a:srgbClr val="FFFFFF"/>
              </a:solidFill>
              <a:latin typeface="Gill Sans Light" charset="0"/>
              <a:ea typeface="Gill Sans Light" charset="0"/>
              <a:cs typeface="Gill Sans Light" charset="0"/>
              <a:sym typeface="Gill Sans Light" charset="0"/>
            </a:endParaRPr>
          </a:p>
          <a:p>
            <a:pPr algn="ctr">
              <a:spcBef>
                <a:spcPts val="1687"/>
              </a:spcBef>
            </a:pPr>
            <a:r>
              <a:rPr lang="en-US" altLang="en-US" sz="2500" dirty="0" smtClean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Modern </a:t>
            </a:r>
            <a:r>
              <a:rPr lang="en-US" altLang="en-US" sz="2500" dirty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cloud storage interfaces</a:t>
            </a:r>
          </a:p>
          <a:p>
            <a:pPr algn="ctr">
              <a:spcBef>
                <a:spcPts val="1687"/>
              </a:spcBef>
            </a:pPr>
            <a:r>
              <a:rPr lang="en-US" altLang="en-US" sz="2500" dirty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fused with </a:t>
            </a:r>
            <a:r>
              <a:rPr lang="en-US" altLang="en-US" sz="2500" dirty="0" smtClean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Petabyte storage</a:t>
            </a:r>
          </a:p>
          <a:p>
            <a:pPr algn="ctr">
              <a:spcBef>
                <a:spcPts val="1687"/>
              </a:spcBef>
            </a:pPr>
            <a:endParaRPr lang="en-US" altLang="en-US" sz="2500" dirty="0">
              <a:solidFill>
                <a:srgbClr val="FFFFFF"/>
              </a:solidFill>
              <a:latin typeface="Gill Sans Light" charset="0"/>
              <a:ea typeface="Gill Sans Light" charset="0"/>
              <a:cs typeface="Gill Sans Light" charset="0"/>
              <a:sym typeface="Gill Sans Light" charset="0"/>
            </a:endParaRPr>
          </a:p>
          <a:p>
            <a:pPr algn="ctr">
              <a:spcBef>
                <a:spcPts val="1687"/>
              </a:spcBef>
            </a:pPr>
            <a:r>
              <a:rPr lang="en-US" altLang="en-US" sz="2500" dirty="0" smtClean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 </a:t>
            </a:r>
            <a:endParaRPr lang="en-US" altLang="en-US" sz="2500" dirty="0">
              <a:solidFill>
                <a:srgbClr val="FFFFFF"/>
              </a:solidFill>
              <a:latin typeface="Gill Sans Light" charset="0"/>
              <a:ea typeface="Gill Sans Light" charset="0"/>
              <a:cs typeface="Gill Sans Light" charset="0"/>
              <a:sym typeface="Gill Sa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412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1205508" y="5527477"/>
            <a:ext cx="6170414" cy="589359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EOS</a:t>
            </a: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1205508" y="6116836"/>
            <a:ext cx="6170414" cy="52685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</p:spPr>
        <p:txBody>
          <a:bodyPr lIns="0" tIns="0" rIns="0" bIns="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ill Sans" charset="0"/>
                <a:cs typeface="Gill Sans" charset="0"/>
              </a:rPr>
              <a:t>Physical Storage</a:t>
            </a:r>
          </a:p>
        </p:txBody>
      </p: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1205505" y="5045274"/>
            <a:ext cx="6170414" cy="482203"/>
            <a:chOff x="0" y="0"/>
            <a:chExt cx="5528" cy="432"/>
          </a:xfrm>
        </p:grpSpPr>
        <p:sp>
          <p:nvSpPr>
            <p:cNvPr id="26628" name="Rectangle 4"/>
            <p:cNvSpPr>
              <a:spLocks/>
            </p:cNvSpPr>
            <p:nvPr/>
          </p:nvSpPr>
          <p:spPr bwMode="auto">
            <a:xfrm>
              <a:off x="16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xroot</a:t>
              </a:r>
            </a:p>
          </p:txBody>
        </p:sp>
        <p:sp>
          <p:nvSpPr>
            <p:cNvPr id="26629" name="Rectangle 5"/>
            <p:cNvSpPr>
              <a:spLocks/>
            </p:cNvSpPr>
            <p:nvPr/>
          </p:nvSpPr>
          <p:spPr bwMode="auto">
            <a:xfrm>
              <a:off x="8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webdav</a:t>
              </a:r>
            </a:p>
          </p:txBody>
        </p:sp>
        <p:sp>
          <p:nvSpPr>
            <p:cNvPr id="26630" name="Rectangle 6"/>
            <p:cNvSpPr>
              <a:spLocks/>
            </p:cNvSpPr>
            <p:nvPr/>
          </p:nvSpPr>
          <p:spPr bwMode="auto">
            <a:xfrm>
              <a:off x="4744" y="0"/>
              <a:ext cx="784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web</a:t>
              </a:r>
            </a:p>
          </p:txBody>
        </p:sp>
        <p:sp>
          <p:nvSpPr>
            <p:cNvPr id="26631" name="Rectangle 7"/>
            <p:cNvSpPr>
              <a:spLocks/>
            </p:cNvSpPr>
            <p:nvPr/>
          </p:nvSpPr>
          <p:spPr bwMode="auto">
            <a:xfrm>
              <a:off x="24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sync</a:t>
              </a:r>
            </a:p>
          </p:txBody>
        </p:sp>
        <p:sp>
          <p:nvSpPr>
            <p:cNvPr id="26632" name="Rectangle 8"/>
            <p:cNvSpPr>
              <a:spLocks/>
            </p:cNvSpPr>
            <p:nvPr/>
          </p:nvSpPr>
          <p:spPr bwMode="auto">
            <a:xfrm>
              <a:off x="40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mobile</a:t>
              </a:r>
            </a:p>
          </p:txBody>
        </p:sp>
        <p:sp>
          <p:nvSpPr>
            <p:cNvPr id="26633" name="Rectangle 9"/>
            <p:cNvSpPr>
              <a:spLocks/>
            </p:cNvSpPr>
            <p:nvPr/>
          </p:nvSpPr>
          <p:spPr bwMode="auto">
            <a:xfrm>
              <a:off x="3216" y="0"/>
              <a:ext cx="800" cy="432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Gill Sans" charset="0"/>
                  <a:cs typeface="Gill Sans" charset="0"/>
                </a:rPr>
                <a:t>share</a:t>
              </a:r>
            </a:p>
          </p:txBody>
        </p:sp>
        <p:sp>
          <p:nvSpPr>
            <p:cNvPr id="26627" name="Rectangle 3"/>
            <p:cNvSpPr>
              <a:spLocks/>
            </p:cNvSpPr>
            <p:nvPr/>
          </p:nvSpPr>
          <p:spPr bwMode="auto">
            <a:xfrm>
              <a:off x="0" y="0"/>
              <a:ext cx="816" cy="432"/>
            </a:xfrm>
            <a:prstGeom prst="rect">
              <a:avLst/>
            </a:prstGeom>
            <a:solidFill>
              <a:srgbClr val="FFC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fs</a:t>
              </a:r>
            </a:p>
          </p:txBody>
        </p:sp>
      </p:grp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787" y="5604496"/>
            <a:ext cx="390674" cy="39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Rectangle 12"/>
          <p:cNvSpPr>
            <a:spLocks/>
          </p:cNvSpPr>
          <p:nvPr/>
        </p:nvSpPr>
        <p:spPr bwMode="auto">
          <a:xfrm>
            <a:off x="1720082" y="5684863"/>
            <a:ext cx="500937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FB0106"/>
                </a:solidFill>
                <a:latin typeface="Arial Bold" charset="0"/>
                <a:cs typeface="Arial Bold" charset="0"/>
                <a:sym typeface="Arial Bold" charset="0"/>
              </a:rPr>
              <a:t>ACLs</a:t>
            </a:r>
          </a:p>
        </p:txBody>
      </p:sp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52" y="5607844"/>
            <a:ext cx="410766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Rectangle 14"/>
          <p:cNvSpPr>
            <a:spLocks/>
          </p:cNvSpPr>
          <p:nvPr/>
        </p:nvSpPr>
        <p:spPr bwMode="auto">
          <a:xfrm>
            <a:off x="6045399" y="5688211"/>
            <a:ext cx="993059" cy="264975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2D9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32146" tIns="32146" rIns="32146" bIns="32146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300">
                <a:solidFill>
                  <a:srgbClr val="003DCC"/>
                </a:solidFill>
                <a:latin typeface="Arial Bold" charset="0"/>
                <a:cs typeface="Arial Bold" charset="0"/>
                <a:sym typeface="Arial Bold" charset="0"/>
              </a:rPr>
              <a:t>Namespace</a:t>
            </a:r>
          </a:p>
        </p:txBody>
      </p:sp>
      <p:pic>
        <p:nvPicPr>
          <p:cNvPr id="26639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117" y="6158136"/>
            <a:ext cx="465460" cy="46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680" y="-26789"/>
            <a:ext cx="3125391" cy="1973461"/>
          </a:xfrm>
          <a:prstGeom prst="rect">
            <a:avLst/>
          </a:prstGeom>
          <a:noFill/>
          <a:ln w="19050" cap="flat">
            <a:solidFill>
              <a:srgbClr val="CDCDCD"/>
            </a:solidFill>
            <a:prstDash val="solid"/>
            <a:miter lim="800000"/>
            <a:headEnd/>
            <a:tailEnd/>
          </a:ln>
          <a:effectLst>
            <a:outerShdw blurRad="63500" dist="76199" dir="54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1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656" y="1812727"/>
            <a:ext cx="2652117" cy="265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81370" y="2289389"/>
            <a:ext cx="1778051" cy="1015663"/>
          </a:xfrm>
          <a:prstGeom prst="rect">
            <a:avLst/>
          </a:prstGeom>
          <a:solidFill>
            <a:srgbClr val="B5D2ED"/>
          </a:solidFill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C000"/>
                </a:solidFill>
              </a:rPr>
              <a:t>FUSE</a:t>
            </a:r>
            <a:endParaRPr lang="en-US" sz="2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58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4476</TotalTime>
  <Words>359</Words>
  <Application>Microsoft Office PowerPoint</Application>
  <PresentationFormat>On-screen Show (4:3)</PresentationFormat>
  <Paragraphs>156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CERNCorporate4-3</vt:lpstr>
      <vt:lpstr>2_CERNCorporate4-3</vt:lpstr>
      <vt:lpstr>PowerPoint Presentation</vt:lpstr>
      <vt:lpstr>CERN IT Data &amp; Storage Services </vt:lpstr>
      <vt:lpstr>Introduction</vt:lpstr>
      <vt:lpstr>WLCG computing</vt:lpstr>
      <vt:lpstr>CERN Computer Centre</vt:lpstr>
      <vt:lpstr>CASTOR: CERN Archive</vt:lpstr>
      <vt:lpstr>EOS: CERN Storage for 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Massimo Lamanna</cp:lastModifiedBy>
  <cp:revision>174</cp:revision>
  <dcterms:created xsi:type="dcterms:W3CDTF">2014-11-15T14:07:06Z</dcterms:created>
  <dcterms:modified xsi:type="dcterms:W3CDTF">2015-06-25T08:22:29Z</dcterms:modified>
</cp:coreProperties>
</file>