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7" r:id="rId3"/>
    <p:sldId id="268" r:id="rId4"/>
    <p:sldId id="273" r:id="rId5"/>
    <p:sldId id="258" r:id="rId6"/>
    <p:sldId id="278" r:id="rId7"/>
    <p:sldId id="259" r:id="rId8"/>
    <p:sldId id="277" r:id="rId9"/>
    <p:sldId id="262" r:id="rId10"/>
    <p:sldId id="270" r:id="rId11"/>
    <p:sldId id="269" r:id="rId12"/>
    <p:sldId id="276" r:id="rId13"/>
    <p:sldId id="264" r:id="rId14"/>
    <p:sldId id="265" r:id="rId15"/>
    <p:sldId id="266" r:id="rId16"/>
    <p:sldId id="272" r:id="rId17"/>
    <p:sldId id="274" r:id="rId18"/>
    <p:sldId id="275" r:id="rId19"/>
  </p:sldIdLst>
  <p:sldSz cx="9144000" cy="6858000" type="screen4x3"/>
  <p:notesSz cx="6746875" cy="9867900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5BA9"/>
    <a:srgbClr val="F1AF00"/>
    <a:srgbClr val="2B519A"/>
    <a:srgbClr val="C88700"/>
    <a:srgbClr val="D2A500"/>
    <a:srgbClr val="EEBD00"/>
    <a:srgbClr val="F6CD00"/>
    <a:srgbClr val="325F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270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270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C11770AB-4950-48D0-8A00-DC6DCB242EDF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270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06463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87888"/>
            <a:ext cx="539750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270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45EDC4BE-3892-4155-95D9-570EE6C0FB0F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>
              <a:solidFill>
                <a:srgbClr val="E5E5FF"/>
              </a:solidFill>
              <a:latin typeface="Verdana" charset="0"/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>
              <a:solidFill>
                <a:schemeClr val="bg2"/>
              </a:solidFill>
              <a:latin typeface="Verdana" charset="0"/>
            </a:endParaRPr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>
              <a:latin typeface="Verdana" charset="0"/>
            </a:endParaRPr>
          </a:p>
        </p:txBody>
      </p:sp>
      <p:sp>
        <p:nvSpPr>
          <p:cNvPr id="8" name="Oval 40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46" descr="eu_logo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0" name="Text Box 48"/>
          <p:cNvSpPr txBox="1">
            <a:spLocks noChangeArrowheads="1"/>
          </p:cNvSpPr>
          <p:nvPr/>
        </p:nvSpPr>
        <p:spPr bwMode="auto">
          <a:xfrm>
            <a:off x="0" y="6491288"/>
            <a:ext cx="22383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GB" sz="1200">
                <a:solidFill>
                  <a:schemeClr val="tx1"/>
                </a:solidFill>
                <a:latin typeface="Verdana" charset="0"/>
              </a:rPr>
              <a:t>EGEE-II INFSO-RI-031688</a:t>
            </a:r>
            <a:r>
              <a:rPr lang="en-GB">
                <a:solidFill>
                  <a:schemeClr val="tx1"/>
                </a:solidFill>
                <a:latin typeface="Verdana" charset="0"/>
              </a:rPr>
              <a:t> </a:t>
            </a:r>
          </a:p>
        </p:txBody>
      </p:sp>
      <p:pic>
        <p:nvPicPr>
          <p:cNvPr id="11" name="Picture 53" descr="egee_bigg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56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3" name="Picture 59" descr="EGEE 30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62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GB" sz="1600" b="1"/>
              <a:t>www.eu-egee.org</a:t>
            </a:r>
          </a:p>
        </p:txBody>
      </p:sp>
      <p:pic>
        <p:nvPicPr>
          <p:cNvPr id="15" name="Picture 63" descr="InfsoMedia_EN_RGB_Hi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9363" y="5592763"/>
            <a:ext cx="133667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64"/>
          <p:cNvSpPr txBox="1">
            <a:spLocks noChangeArrowheads="1"/>
          </p:cNvSpPr>
          <p:nvPr userDrawn="1"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GB" sz="1200">
                <a:latin typeface="Verdana" charset="0"/>
              </a:rPr>
              <a:t>EGEE and gLite are registered trademarks</a:t>
            </a:r>
            <a:r>
              <a:rPr lang="en-GB"/>
              <a:t> </a:t>
            </a:r>
          </a:p>
        </p:txBody>
      </p:sp>
      <p:sp>
        <p:nvSpPr>
          <p:cNvPr id="23575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To change: View -&gt; Header and Footer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6D2579-8520-48EE-A641-4AD52044E80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To change: View -&gt; Header and Footer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81D56F-75FE-4B59-8048-8EE59CDCAEE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Rectangle 120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endParaRPr lang="fr-FR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7" name="Oval 121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8" name="Group 123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Enabling Grids for E-sciencE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 Box 130"/>
          <p:cNvSpPr txBox="1">
            <a:spLocks noChangeArrowheads="1"/>
          </p:cNvSpPr>
          <p:nvPr/>
        </p:nvSpPr>
        <p:spPr bwMode="auto">
          <a:xfrm>
            <a:off x="0" y="6491288"/>
            <a:ext cx="30908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GB" sz="1200">
                <a:solidFill>
                  <a:schemeClr val="tx1"/>
                </a:solidFill>
              </a:rPr>
              <a:t>EGEE-II INFSO-RI-031688</a:t>
            </a:r>
            <a:r>
              <a:rPr lang="en-GB">
                <a:solidFill>
                  <a:schemeClr val="tx1"/>
                </a:solidFill>
                <a:latin typeface="Verdana" charset="0"/>
              </a:rPr>
              <a:t> </a:t>
            </a:r>
          </a:p>
        </p:txBody>
      </p:sp>
      <p:pic>
        <p:nvPicPr>
          <p:cNvPr id="10" name="Picture 136" descr="ege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00F8D92-7663-499B-A583-4F576D41B73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To change: View -&gt; Header and Footer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E71FA7-6D5A-44A7-BAD5-FC6489EF57C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To change: View -&gt; Header and Footer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6172BA-29B9-4D3F-A3A4-7405D8A6F4D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To change: View -&gt; Header and Footer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F58502-FCDC-4E2B-9274-9A92A98F7E7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To change: View -&gt; Header and Footer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DF4718-968E-4C37-8611-B649B4957E9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To change: View -&gt; Header and Footer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72A55F-2A08-407A-A2AE-981D8E1B393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To change: View -&gt; Header and Footer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F7BAA2-832C-433C-BBD8-2C09B194F82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To change: View -&gt; Header and Footer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5CD4A8-BDE3-4CB2-9A3B-35722D5E752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GB"/>
              <a:t>To change: View -&gt; Header and Footer</a:t>
            </a:r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fld id="{C29C5442-3B42-4C00-B5FA-43D3D2E0C0A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30" name="Rectangle 1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2648" name="Rectangle 120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endParaRPr lang="fr-FR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22649" name="Oval 121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2651" name="Group 123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Enabling Grids for E-sciencE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2658" name="Text Box 130"/>
          <p:cNvSpPr txBox="1">
            <a:spLocks noChangeArrowheads="1"/>
          </p:cNvSpPr>
          <p:nvPr/>
        </p:nvSpPr>
        <p:spPr bwMode="auto">
          <a:xfrm>
            <a:off x="0" y="6491288"/>
            <a:ext cx="30908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GB" sz="1200">
                <a:solidFill>
                  <a:schemeClr val="tx1"/>
                </a:solidFill>
              </a:rPr>
              <a:t>EGEE-II INFSO-RI-031688</a:t>
            </a:r>
            <a:r>
              <a:rPr lang="en-GB">
                <a:solidFill>
                  <a:schemeClr val="tx1"/>
                </a:solidFill>
                <a:latin typeface="Verdana" charset="0"/>
              </a:rPr>
              <a:t> </a:t>
            </a:r>
          </a:p>
        </p:txBody>
      </p:sp>
      <p:pic>
        <p:nvPicPr>
          <p:cNvPr id="1037" name="Picture 136" descr="ege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charset="2"/>
        <a:buChar char="§"/>
        <a:defRPr sz="1900">
          <a:solidFill>
            <a:srgbClr val="00338F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i="1">
          <a:solidFill>
            <a:srgbClr val="00338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stomp.codehaus.org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EGEE/MsgNamespace" TargetMode="External"/><Relationship Id="rId2" Type="http://schemas.openxmlformats.org/officeDocument/2006/relationships/hyperlink" Target="http://gridops.cern.ch/gcm/tests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Publish/subscribe" TargetMode="External"/><Relationship Id="rId3" Type="http://schemas.openxmlformats.org/officeDocument/2006/relationships/hyperlink" Target="https://twiki.cern.ch/twiki/bin/view/EGEE/MsgNamespace" TargetMode="External"/><Relationship Id="rId7" Type="http://schemas.openxmlformats.org/officeDocument/2006/relationships/hyperlink" Target="http://en.wikipedia.org/wiki/Message_Oriented_Middleware" TargetMode="External"/><Relationship Id="rId2" Type="http://schemas.openxmlformats.org/officeDocument/2006/relationships/hyperlink" Target="https://twiki.cern.ch/twiki/bin/view/EGEE/MsgArchitectur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Enterprise_messaging_system" TargetMode="External"/><Relationship Id="rId11" Type="http://schemas.openxmlformats.org/officeDocument/2006/relationships/image" Target="../media/image15.png"/><Relationship Id="rId5" Type="http://schemas.openxmlformats.org/officeDocument/2006/relationships/hyperlink" Target="http://stomp.codehaus.org/" TargetMode="External"/><Relationship Id="rId10" Type="http://schemas.openxmlformats.org/officeDocument/2006/relationships/hyperlink" Target="http://www.enterpriseintegrationpatterns.com/index.html" TargetMode="External"/><Relationship Id="rId4" Type="http://schemas.openxmlformats.org/officeDocument/2006/relationships/hyperlink" Target="http://activemq.apache.org/" TargetMode="External"/><Relationship Id="rId9" Type="http://schemas.openxmlformats.org/officeDocument/2006/relationships/hyperlink" Target="http://en.wikipedia.org/wiki/Message_queu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pen.iona.com/resources/collateral/#whitepaper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55825" y="2462213"/>
            <a:ext cx="6518275" cy="1076325"/>
          </a:xfrm>
        </p:spPr>
        <p:txBody>
          <a:bodyPr/>
          <a:lstStyle/>
          <a:p>
            <a:pPr eaLnBrk="1" hangingPunct="1"/>
            <a:r>
              <a:rPr lang="en-GB" sz="2800" smtClean="0"/>
              <a:t>MSG - A messaging system for efficient and scalable grid monitoring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44900"/>
            <a:ext cx="6518275" cy="1397000"/>
          </a:xfrm>
        </p:spPr>
        <p:txBody>
          <a:bodyPr/>
          <a:lstStyle/>
          <a:p>
            <a:pPr eaLnBrk="1" hangingPunct="1"/>
            <a:r>
              <a:rPr lang="en-GB" smtClean="0"/>
              <a:t>James Casey</a:t>
            </a:r>
            <a:r>
              <a:rPr lang="en-US" smtClean="0"/>
              <a:t>,</a:t>
            </a:r>
            <a:r>
              <a:rPr lang="en-GB" smtClean="0"/>
              <a:t>Operations Automation Team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EGEE User Forum, Catania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Talking to a broker - STOMP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263525" y="841375"/>
            <a:ext cx="8659813" cy="515937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mtClean="0">
                <a:solidFill>
                  <a:srgbClr val="FFC000"/>
                </a:solidFill>
              </a:rPr>
              <a:t>S</a:t>
            </a:r>
            <a:r>
              <a:rPr lang="en-US" smtClean="0"/>
              <a:t>treaming </a:t>
            </a:r>
            <a:r>
              <a:rPr lang="en-US" smtClean="0">
                <a:solidFill>
                  <a:srgbClr val="FFC000"/>
                </a:solidFill>
              </a:rPr>
              <a:t>T</a:t>
            </a:r>
            <a:r>
              <a:rPr lang="en-US" smtClean="0"/>
              <a:t>ext </a:t>
            </a:r>
            <a:r>
              <a:rPr lang="en-US" smtClean="0">
                <a:solidFill>
                  <a:srgbClr val="FFC000"/>
                </a:solidFill>
              </a:rPr>
              <a:t>O</a:t>
            </a:r>
            <a:r>
              <a:rPr lang="en-US" smtClean="0"/>
              <a:t>riented </a:t>
            </a:r>
            <a:r>
              <a:rPr lang="en-US" smtClean="0">
                <a:solidFill>
                  <a:srgbClr val="FFC000"/>
                </a:solidFill>
              </a:rPr>
              <a:t>M</a:t>
            </a:r>
            <a:r>
              <a:rPr lang="en-US" smtClean="0"/>
              <a:t>essaging </a:t>
            </a:r>
            <a:r>
              <a:rPr lang="en-US" smtClean="0">
                <a:solidFill>
                  <a:srgbClr val="FFC000"/>
                </a:solidFill>
              </a:rPr>
              <a:t>P</a:t>
            </a:r>
            <a:r>
              <a:rPr lang="en-US" smtClean="0"/>
              <a:t>rotocol</a:t>
            </a:r>
          </a:p>
          <a:p>
            <a:pPr eaLnBrk="1" hangingPunct="1"/>
            <a:endParaRPr lang="en-US" u="sng" smtClean="0"/>
          </a:p>
          <a:p>
            <a:pPr eaLnBrk="1" hangingPunct="1"/>
            <a:r>
              <a:rPr lang="en-US" u="sng" smtClean="0"/>
              <a:t>Simple</a:t>
            </a:r>
            <a:r>
              <a:rPr lang="en-US" smtClean="0"/>
              <a:t>, interoperable wire format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r>
              <a:rPr lang="en-US" smtClean="0"/>
              <a:t>Text based, similar in philosophy to HTTP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Multiple Languages	</a:t>
            </a:r>
          </a:p>
          <a:p>
            <a:pPr lvl="1" eaLnBrk="1" hangingPunct="1"/>
            <a:r>
              <a:rPr lang="en-US" smtClean="0"/>
              <a:t>C, C++, Java, C#, Perl, PHP, Python, Ruby, Flash, …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Used for producers and consumers</a:t>
            </a:r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r>
              <a:rPr lang="en-US" u="sng" smtClean="0">
                <a:solidFill>
                  <a:srgbClr val="FFC000"/>
                </a:solidFill>
              </a:rPr>
              <a:t>You can write your first client in 30 minutes – guaranteed !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1772F4B-DD65-48BF-80FB-32DCC5F25925}" type="slidenum">
              <a:rPr lang="en-GB"/>
              <a:pPr/>
              <a:t>10</a:t>
            </a:fld>
            <a:endParaRPr lang="en-GB"/>
          </a:p>
        </p:txBody>
      </p:sp>
      <p:sp>
        <p:nvSpPr>
          <p:cNvPr id="24581" name="TextBox 4"/>
          <p:cNvSpPr txBox="1">
            <a:spLocks noChangeArrowheads="1"/>
          </p:cNvSpPr>
          <p:nvPr/>
        </p:nvSpPr>
        <p:spPr bwMode="auto">
          <a:xfrm>
            <a:off x="3048000" y="6046788"/>
            <a:ext cx="3341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en-US">
                <a:hlinkClick r:id="rId2"/>
              </a:rPr>
              <a:t>http://stomp.codehaus.org/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4"/>
          <p:cNvSpPr txBox="1">
            <a:spLocks noChangeArrowheads="1"/>
          </p:cNvSpPr>
          <p:nvPr/>
        </p:nvSpPr>
        <p:spPr bwMode="auto">
          <a:xfrm>
            <a:off x="392113" y="1012825"/>
            <a:ext cx="8108950" cy="4691063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/>
              <a:t>use Net::Stomp;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/>
              <a:t>my $body = 'MetricOutput: OK\nServiceUri: myhost.example.org\n\n’;</a:t>
            </a:r>
          </a:p>
          <a:p>
            <a:pPr>
              <a:buFontTx/>
              <a:buNone/>
            </a:pPr>
            <a:r>
              <a:rPr lang="en-US"/>
              <a:t>my $stomp = Net::Stomp-&gt;new ({hostname =&gt; ’prod-grid-msg.cern.ch',</a:t>
            </a:r>
          </a:p>
          <a:p>
            <a:pPr>
              <a:buFontTx/>
              <a:buNone/>
            </a:pPr>
            <a:r>
              <a:rPr lang="en-US"/>
              <a:t>                               port =&gt; '6163' }) ;</a:t>
            </a:r>
          </a:p>
          <a:p>
            <a:pPr>
              <a:buFontTx/>
              <a:buNone/>
            </a:pPr>
            <a:r>
              <a:rPr lang="en-US"/>
              <a:t>$stomp-&gt;connect() ; </a:t>
            </a:r>
          </a:p>
          <a:p>
            <a:pPr>
              <a:buFontTx/>
              <a:buNone/>
            </a:pPr>
            <a:r>
              <a:rPr lang="en-US"/>
              <a:t>$stomp-&gt;send({ </a:t>
            </a:r>
          </a:p>
          <a:p>
            <a:pPr>
              <a:buFontTx/>
              <a:buNone/>
            </a:pPr>
            <a:r>
              <a:rPr lang="en-US"/>
              <a:t>	'destination' =&gt; '/topic/grid.probe.results.MySite',</a:t>
            </a:r>
          </a:p>
          <a:p>
            <a:pPr>
              <a:buFontTx/>
              <a:buNone/>
            </a:pPr>
            <a:r>
              <a:rPr lang="en-US"/>
              <a:t>	'body' =&gt; $body } );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/>
              <a:t>$stomp-&gt;disconnect();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</p:txBody>
      </p:sp>
      <p:sp>
        <p:nvSpPr>
          <p:cNvPr id="256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 example…</a:t>
            </a:r>
          </a:p>
        </p:txBody>
      </p:sp>
      <p:sp>
        <p:nvSpPr>
          <p:cNvPr id="2560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876138A-9437-463E-8F3C-EEF195CC4C02}" type="slidenum">
              <a:rPr lang="en-GB"/>
              <a:pPr/>
              <a:t>11</a:t>
            </a:fld>
            <a:endParaRPr lang="en-GB"/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392113" y="1001713"/>
            <a:ext cx="8108950" cy="4691062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/>
              <a:t>use Net::Stomp ;</a:t>
            </a:r>
          </a:p>
          <a:p>
            <a:pPr>
              <a:buFontTx/>
              <a:buNone/>
            </a:pPr>
            <a:r>
              <a:rPr lang="en-US"/>
              <a:t>my $stomp = Net::Stomp-&gt;new ({hostname =&gt; ’prod-grid-msg.cern.ch',</a:t>
            </a:r>
          </a:p>
          <a:p>
            <a:pPr>
              <a:buFontTx/>
              <a:buNone/>
            </a:pPr>
            <a:r>
              <a:rPr lang="en-US"/>
              <a:t>                               port =&gt; '6163' }) ;</a:t>
            </a:r>
          </a:p>
          <a:p>
            <a:pPr>
              <a:buFontTx/>
              <a:buNone/>
            </a:pPr>
            <a:r>
              <a:rPr lang="en-US"/>
              <a:t>$stomp-&gt;connect () ; </a:t>
            </a:r>
          </a:p>
          <a:p>
            <a:pPr>
              <a:buFontTx/>
              <a:buNone/>
            </a:pPr>
            <a:r>
              <a:rPr lang="en-US"/>
              <a:t>$stomp-&gt;subscribe ( {</a:t>
            </a:r>
          </a:p>
          <a:p>
            <a:pPr>
              <a:buFontTx/>
              <a:buNone/>
            </a:pPr>
            <a:r>
              <a:rPr lang="en-US"/>
              <a:t>                   'destination' =&gt; '/topic/grid.probe.results.MySite',</a:t>
            </a:r>
          </a:p>
          <a:p>
            <a:pPr>
              <a:buFontTx/>
              <a:buNone/>
            </a:pPr>
            <a:r>
              <a:rPr lang="en-US"/>
              <a:t>                   'ack'         =&gt; 'client',</a:t>
            </a:r>
          </a:p>
          <a:p>
            <a:pPr>
              <a:buFontTx/>
              <a:buNone/>
            </a:pPr>
            <a:r>
              <a:rPr lang="en-US"/>
              <a:t>                   'activemq.prefetchSize' =&gt; 1});</a:t>
            </a:r>
          </a:p>
          <a:p>
            <a:pPr>
              <a:buFontTx/>
              <a:buNone/>
            </a:pPr>
            <a:r>
              <a:rPr lang="en-US"/>
              <a:t>while($should_receive) {</a:t>
            </a:r>
          </a:p>
          <a:p>
            <a:pPr>
              <a:buFontTx/>
              <a:buNone/>
            </a:pPr>
            <a:r>
              <a:rPr lang="en-US"/>
              <a:t>     my $frame = $stomp-&gt;receive_frame;</a:t>
            </a:r>
          </a:p>
          <a:p>
            <a:pPr>
              <a:buFontTx/>
              <a:buNone/>
            </a:pPr>
            <a:r>
              <a:rPr lang="en-US"/>
              <a:t>     print $frame-&gt;as_string ;</a:t>
            </a:r>
          </a:p>
          <a:p>
            <a:pPr>
              <a:buFontTx/>
              <a:buNone/>
            </a:pPr>
            <a:r>
              <a:rPr lang="en-US"/>
              <a:t>     $stomp-&gt;ack({frame =&gt; $frame} ) ;</a:t>
            </a:r>
          </a:p>
          <a:p>
            <a:pPr>
              <a:buFontTx/>
              <a:buNone/>
            </a:pPr>
            <a:r>
              <a:rPr lang="en-US"/>
              <a:t>}</a:t>
            </a:r>
          </a:p>
          <a:p>
            <a:pPr>
              <a:buFontTx/>
              <a:buNone/>
            </a:pPr>
            <a:r>
              <a:rPr lang="en-US"/>
              <a:t>$stomp-&gt;disconnect 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smtClean="0"/>
              <a:t>System Management &amp; Monitoring</a:t>
            </a:r>
            <a:endParaRPr lang="en-GB" smtClean="0"/>
          </a:p>
        </p:txBody>
      </p:sp>
      <p:pic>
        <p:nvPicPr>
          <p:cNvPr id="26627" name="Content Placeholder 6" descr="screen1.pn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06400" y="1028700"/>
            <a:ext cx="4217988" cy="3506788"/>
          </a:xfrm>
        </p:spPr>
      </p:pic>
      <p:pic>
        <p:nvPicPr>
          <p:cNvPr id="26628" name="Content Placeholder 7" descr="screen2.pn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15637" b="-15637"/>
          <a:stretch>
            <a:fillRect/>
          </a:stretch>
        </p:blipFill>
        <p:spPr>
          <a:xfrm>
            <a:off x="4668838" y="333375"/>
            <a:ext cx="4219575" cy="5429250"/>
          </a:xfrm>
        </p:spPr>
      </p:pic>
      <p:sp>
        <p:nvSpPr>
          <p:cNvPr id="2662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46C4F49-E2C6-40DC-A4DC-D8DCBB763DFB}" type="slidenum">
              <a:rPr lang="en-GB"/>
              <a:pPr/>
              <a:t>12</a:t>
            </a:fld>
            <a:endParaRPr lang="en-GB"/>
          </a:p>
        </p:txBody>
      </p:sp>
      <p:sp>
        <p:nvSpPr>
          <p:cNvPr id="26630" name="TextBox 8"/>
          <p:cNvSpPr txBox="1">
            <a:spLocks noChangeArrowheads="1"/>
          </p:cNvSpPr>
          <p:nvPr/>
        </p:nvSpPr>
        <p:spPr bwMode="auto">
          <a:xfrm>
            <a:off x="460375" y="5926138"/>
            <a:ext cx="83327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en-GB"/>
              <a:t>Example screen shots from system management application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sz="2800" smtClean="0"/>
              <a:t>Typical applications of messaging</a:t>
            </a:r>
            <a:endParaRPr lang="en-US" smtClean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</a:t>
            </a:r>
            <a:r>
              <a:rPr lang="en-IE" smtClean="0"/>
              <a:t>any applications in grid monitoring follow a simplar pattern of interactions:</a:t>
            </a:r>
          </a:p>
          <a:p>
            <a:pPr lvl="1" eaLnBrk="1" hangingPunct="1"/>
            <a:r>
              <a:rPr lang="en-IE" smtClean="0"/>
              <a:t>Gather results at many points</a:t>
            </a:r>
          </a:p>
          <a:p>
            <a:pPr lvl="1" eaLnBrk="1" hangingPunct="1"/>
            <a:r>
              <a:rPr lang="en-IE" smtClean="0"/>
              <a:t>Collect the raw results and store in a database</a:t>
            </a:r>
          </a:p>
          <a:p>
            <a:pPr lvl="1" eaLnBrk="1" hangingPunct="1"/>
            <a:r>
              <a:rPr lang="en-IE" smtClean="0"/>
              <a:t>Perform some operation on the raw results</a:t>
            </a:r>
          </a:p>
          <a:p>
            <a:pPr lvl="2" eaLnBrk="1" hangingPunct="1"/>
            <a:r>
              <a:rPr lang="en-IE" smtClean="0"/>
              <a:t>Summarisation, availability calculation, …</a:t>
            </a:r>
          </a:p>
          <a:p>
            <a:pPr lvl="1" eaLnBrk="1" hangingPunct="1"/>
            <a:r>
              <a:rPr lang="en-IE" smtClean="0"/>
              <a:t>Publish the summarised results to many clients</a:t>
            </a:r>
          </a:p>
          <a:p>
            <a:pPr lvl="2" eaLnBrk="1" hangingPunct="1"/>
            <a:r>
              <a:rPr lang="en-IE" smtClean="0"/>
              <a:t>E.g. site monitoring, dashboards, …</a:t>
            </a:r>
          </a:p>
          <a:p>
            <a:pPr lvl="1" eaLnBrk="1" hangingPunct="1"/>
            <a:r>
              <a:rPr lang="en-IE" smtClean="0"/>
              <a:t>Store historical data in a database and visualize via web client</a:t>
            </a:r>
          </a:p>
          <a:p>
            <a:pPr eaLnBrk="1" hangingPunct="1"/>
            <a:r>
              <a:rPr lang="en-IE" smtClean="0"/>
              <a:t>We provide ‘standard’ components to make this plug and play for many workflows</a:t>
            </a:r>
          </a:p>
          <a:p>
            <a:pPr eaLnBrk="1" hangingPunct="1"/>
            <a:endParaRPr lang="en-US" smtClean="0"/>
          </a:p>
        </p:txBody>
      </p:sp>
      <p:sp>
        <p:nvSpPr>
          <p:cNvPr id="2765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E04EF6F-FEE5-451B-A032-BBF8D84180CF}" type="slidenum">
              <a:rPr lang="en-GB"/>
              <a:pPr/>
              <a:t>13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VO, ROC, Project &amp; Local monitoring</a:t>
            </a:r>
            <a:endParaRPr lang="en-US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5550" y="828675"/>
            <a:ext cx="7847013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D9294E1-6496-425A-9377-B5416914AD97}" type="slidenum">
              <a:rPr lang="en-GB"/>
              <a:pPr/>
              <a:t>14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Another application - Usage Reporting</a:t>
            </a:r>
            <a:endParaRPr lang="en-US" smtClean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Middleware event publication</a:t>
            </a:r>
          </a:p>
          <a:p>
            <a:pPr lvl="1" eaLnBrk="1" hangingPunct="1"/>
            <a:r>
              <a:rPr lang="en-IE" smtClean="0"/>
              <a:t>Gridftp transfers, FTS transfers, job records, …</a:t>
            </a:r>
          </a:p>
          <a:p>
            <a:pPr eaLnBrk="1" hangingPunct="1"/>
            <a:r>
              <a:rPr lang="en-IE" smtClean="0"/>
              <a:t>Used to calculate throughput and reliability</a:t>
            </a:r>
          </a:p>
          <a:p>
            <a:pPr eaLnBrk="1" hangingPunct="1"/>
            <a:r>
              <a:rPr lang="en-IE" smtClean="0"/>
              <a:t>Currently handled in GridView, Dashboards</a:t>
            </a:r>
          </a:p>
          <a:p>
            <a:pPr lvl="1" eaLnBrk="1" hangingPunct="1"/>
            <a:r>
              <a:rPr lang="en-IE" smtClean="0"/>
              <a:t>We use the messaging system to unite these efforts</a:t>
            </a:r>
          </a:p>
          <a:p>
            <a:pPr eaLnBrk="1" hangingPunct="1"/>
            <a:endParaRPr lang="en-IE" smtClean="0"/>
          </a:p>
          <a:p>
            <a:pPr eaLnBrk="1" hangingPunct="1"/>
            <a:r>
              <a:rPr lang="en-IE" smtClean="0"/>
              <a:t>Messaging </a:t>
            </a:r>
            <a:r>
              <a:rPr lang="en-US" smtClean="0"/>
              <a:t>is used for the data integration</a:t>
            </a:r>
          </a:p>
          <a:p>
            <a:pPr lvl="1" eaLnBrk="1" hangingPunct="1"/>
            <a:r>
              <a:rPr lang="en-IE" smtClean="0"/>
              <a:t>Delegate parsing/routing of specific information back to experts</a:t>
            </a:r>
          </a:p>
          <a:p>
            <a:pPr lvl="2" eaLnBrk="1" hangingPunct="1"/>
            <a:r>
              <a:rPr lang="en-IE" smtClean="0"/>
              <a:t>L&amp;B developers, FTS developers, …</a:t>
            </a:r>
          </a:p>
          <a:p>
            <a:pPr lvl="1" eaLnBrk="1" hangingPunct="1"/>
            <a:endParaRPr lang="en-IE" smtClean="0"/>
          </a:p>
          <a:p>
            <a:pPr eaLnBrk="1" hangingPunct="1"/>
            <a:r>
              <a:rPr lang="en-IE" smtClean="0"/>
              <a:t>Other integration examples include </a:t>
            </a:r>
          </a:p>
          <a:p>
            <a:pPr lvl="1" eaLnBrk="1" hangingPunct="1"/>
            <a:r>
              <a:rPr lang="en-IE" smtClean="0"/>
              <a:t>Accounting</a:t>
            </a:r>
          </a:p>
          <a:p>
            <a:pPr lvl="1" eaLnBrk="1" hangingPunct="1"/>
            <a:r>
              <a:rPr lang="en-IE" smtClean="0"/>
              <a:t>GOCDB synchronization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088" y="884238"/>
            <a:ext cx="8120062" cy="426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FE69C46-2E2A-433A-BF7C-A3005B70DBFA}" type="slidenum">
              <a:rPr lang="en-GB"/>
              <a:pPr/>
              <a:t>15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Currently available data feeds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Testing results from sites (a.la. SAM/Nagios)</a:t>
            </a:r>
          </a:p>
          <a:p>
            <a:pPr eaLnBrk="1" hangingPunct="1"/>
            <a:r>
              <a:rPr lang="en-US" smtClean="0"/>
              <a:t>Job state changes</a:t>
            </a:r>
          </a:p>
          <a:p>
            <a:pPr lvl="1" eaLnBrk="1" hangingPunct="1"/>
            <a:r>
              <a:rPr lang="en-US" smtClean="0"/>
              <a:t>L&amp;B v2.0</a:t>
            </a:r>
          </a:p>
          <a:p>
            <a:pPr eaLnBrk="1" hangingPunct="1"/>
            <a:r>
              <a:rPr lang="en-US" smtClean="0"/>
              <a:t>Gridftp transfers (a.la. Gridview)</a:t>
            </a:r>
          </a:p>
          <a:p>
            <a:pPr eaLnBrk="1" hangingPunct="1"/>
            <a:r>
              <a:rPr lang="en-US" smtClean="0"/>
              <a:t>Downtime publications</a:t>
            </a:r>
          </a:p>
          <a:p>
            <a:pPr lvl="1" eaLnBrk="1" hangingPunct="1"/>
            <a:r>
              <a:rPr lang="en-US" smtClean="0"/>
              <a:t>Only OSG currently</a:t>
            </a:r>
          </a:p>
          <a:p>
            <a:pPr eaLnBrk="1" hangingPunct="1"/>
            <a:r>
              <a:rPr lang="en-US" smtClean="0"/>
              <a:t>Worker node configuration</a:t>
            </a:r>
          </a:p>
          <a:p>
            <a:pPr lvl="1" eaLnBrk="1" hangingPunct="1"/>
            <a:r>
              <a:rPr lang="en-US" smtClean="0"/>
              <a:t>Software versions, hardware configurations,</a:t>
            </a:r>
          </a:p>
          <a:p>
            <a:pPr lvl="1" eaLnBrk="1" hangingPunct="1"/>
            <a:r>
              <a:rPr lang="en-US" smtClean="0">
                <a:hlinkClick r:id="rId2"/>
              </a:rPr>
              <a:t>http://gridops.cern.ch/gcm/tests/</a:t>
            </a: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All feeds will be documented at </a:t>
            </a:r>
          </a:p>
          <a:p>
            <a:pPr algn="ctr" eaLnBrk="1" hangingPunct="1">
              <a:buFontTx/>
              <a:buNone/>
            </a:pPr>
            <a:r>
              <a:rPr lang="en-US" sz="2000" smtClean="0">
                <a:hlinkClick r:id="rId3"/>
              </a:rPr>
              <a:t>https://twiki.cern.ch/twiki/bin/view/EGEE/MsgNamespace</a:t>
            </a:r>
            <a:endParaRPr lang="en-US" sz="2000" smtClean="0"/>
          </a:p>
          <a:p>
            <a:pPr algn="ctr" eaLnBrk="1" hangingPunct="1">
              <a:buFontTx/>
              <a:buNone/>
            </a:pPr>
            <a:endParaRPr lang="en-US" sz="2000" smtClean="0"/>
          </a:p>
          <a:p>
            <a:pPr algn="ctr" eaLnBrk="1" hangingPunct="1">
              <a:buFontTx/>
              <a:buNone/>
            </a:pPr>
            <a:endParaRPr lang="en-US" sz="2000" smtClean="0"/>
          </a:p>
          <a:p>
            <a:pPr algn="ctr" eaLnBrk="1" hangingPunct="1">
              <a:buFontTx/>
              <a:buNone/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C923AF9-22E7-46EB-A9F7-0C3B628D7BC0}" type="slidenum">
              <a:rPr lang="en-GB"/>
              <a:pPr/>
              <a:t>16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Future and Summary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MSG is the solution used for the new monitoring architecture</a:t>
            </a:r>
          </a:p>
          <a:p>
            <a:pPr lvl="1" eaLnBrk="1" hangingPunct="1"/>
            <a:r>
              <a:rPr lang="en-US" smtClean="0"/>
              <a:t>E.g Talks by John Shade, Emir Imamagic earlier</a:t>
            </a:r>
          </a:p>
          <a:p>
            <a:pPr eaLnBrk="1" hangingPunct="1"/>
            <a:r>
              <a:rPr lang="en-US" smtClean="0"/>
              <a:t>Adopted as standard monitoring communication system for EGEE</a:t>
            </a:r>
          </a:p>
          <a:p>
            <a:pPr lvl="1" eaLnBrk="1" hangingPunct="1"/>
            <a:r>
              <a:rPr lang="en-US" smtClean="0"/>
              <a:t>Replacing R-GMA</a:t>
            </a:r>
          </a:p>
          <a:p>
            <a:pPr eaLnBrk="1" hangingPunct="1"/>
            <a:r>
              <a:rPr lang="en-US" smtClean="0"/>
              <a:t>We will start working with VO communities to architecture their MSG-based solution</a:t>
            </a:r>
          </a:p>
          <a:p>
            <a:pPr lvl="1" eaLnBrk="1" hangingPunct="1"/>
            <a:r>
              <a:rPr lang="en-US" smtClean="0"/>
              <a:t>Some work started with ATLAS/Ganga already</a:t>
            </a:r>
          </a:p>
          <a:p>
            <a:pPr eaLnBrk="1" hangingPunct="1"/>
            <a:r>
              <a:rPr lang="en-US" smtClean="0"/>
              <a:t>More infrastructure monitoring data will be integrated in the coming months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78EE4BA-4ADB-4DAF-A781-9811149F4E41}" type="slidenum">
              <a:rPr lang="en-GB"/>
              <a:pPr/>
              <a:t>17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 more information … 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>MSG</a:t>
            </a:r>
            <a:endParaRPr lang="en-US" sz="2000" smtClean="0">
              <a:hlinkClick r:id="rId2"/>
            </a:endParaRPr>
          </a:p>
          <a:p>
            <a:pPr lvl="1" eaLnBrk="1" hangingPunct="1"/>
            <a:r>
              <a:rPr lang="en-US" sz="1700" smtClean="0">
                <a:hlinkClick r:id="rId2"/>
              </a:rPr>
              <a:t>https://twiki.cern.ch/twiki/bin/view/EGEE/MsgArchitecture</a:t>
            </a:r>
            <a:endParaRPr lang="en-US" sz="1700" smtClean="0">
              <a:hlinkClick r:id="rId3"/>
            </a:endParaRPr>
          </a:p>
          <a:p>
            <a:pPr lvl="1" eaLnBrk="1" hangingPunct="1"/>
            <a:r>
              <a:rPr lang="en-US" sz="1700" smtClean="0">
                <a:hlinkClick r:id="rId3"/>
              </a:rPr>
              <a:t>https://twiki.cern.ch/twiki/bin/view/EGEE/MsgNamespace</a:t>
            </a:r>
            <a:endParaRPr lang="en-US" sz="1700" smtClean="0"/>
          </a:p>
          <a:p>
            <a:pPr algn="ctr" eaLnBrk="1" hangingPunct="1">
              <a:buFontTx/>
              <a:buNone/>
            </a:pPr>
            <a:endParaRPr lang="en-US" sz="2000" smtClean="0"/>
          </a:p>
          <a:p>
            <a:pPr eaLnBrk="1" hangingPunct="1"/>
            <a:r>
              <a:rPr lang="en-US" sz="2000" smtClean="0"/>
              <a:t>Software used:</a:t>
            </a:r>
          </a:p>
          <a:p>
            <a:pPr lvl="1" eaLnBrk="1" hangingPunct="1"/>
            <a:r>
              <a:rPr lang="en-US" sz="1700" smtClean="0">
                <a:hlinkClick r:id="rId4"/>
              </a:rPr>
              <a:t>http://activemq.apache.org</a:t>
            </a:r>
            <a:endParaRPr lang="en-US" sz="1700" smtClean="0">
              <a:hlinkClick r:id="rId5"/>
            </a:endParaRPr>
          </a:p>
          <a:p>
            <a:pPr lvl="1" eaLnBrk="1" hangingPunct="1"/>
            <a:r>
              <a:rPr lang="en-US" sz="1700" smtClean="0">
                <a:hlinkClick r:id="rId5"/>
              </a:rPr>
              <a:t>http://stomp.codehaus.org</a:t>
            </a:r>
            <a:endParaRPr lang="en-US" sz="1700" smtClean="0"/>
          </a:p>
          <a:p>
            <a:pPr eaLnBrk="1" hangingPunct="1"/>
            <a:endParaRPr lang="en-US" sz="2000" smtClean="0"/>
          </a:p>
          <a:p>
            <a:pPr eaLnBrk="1" hangingPunct="1"/>
            <a:r>
              <a:rPr lang="en-US" sz="2000" smtClean="0"/>
              <a:t>Wikipedia links:</a:t>
            </a:r>
          </a:p>
          <a:p>
            <a:pPr lvl="1" eaLnBrk="1" hangingPunct="1"/>
            <a:r>
              <a:rPr lang="en-US" sz="1700" smtClean="0">
                <a:hlinkClick r:id="rId6"/>
              </a:rPr>
              <a:t>http://en.wikipedia.org/wiki/Enterprise_messaging_system</a:t>
            </a:r>
            <a:endParaRPr lang="en-US" sz="1700" smtClean="0"/>
          </a:p>
          <a:p>
            <a:pPr lvl="1" eaLnBrk="1" hangingPunct="1"/>
            <a:r>
              <a:rPr lang="en-US" sz="1700" smtClean="0">
                <a:hlinkClick r:id="rId7"/>
              </a:rPr>
              <a:t>http://en.wikipedia.org/wiki/Message_Oriented_Middleware</a:t>
            </a:r>
            <a:endParaRPr lang="en-US" sz="1700" smtClean="0"/>
          </a:p>
          <a:p>
            <a:pPr lvl="1" eaLnBrk="1" hangingPunct="1"/>
            <a:r>
              <a:rPr lang="en-US" sz="1700" smtClean="0">
                <a:hlinkClick r:id="rId8"/>
              </a:rPr>
              <a:t>http://en.wikipedia.org/wiki/Publish/subscribe</a:t>
            </a:r>
            <a:endParaRPr lang="en-US" sz="1700" smtClean="0"/>
          </a:p>
          <a:p>
            <a:pPr lvl="1" eaLnBrk="1" hangingPunct="1"/>
            <a:r>
              <a:rPr lang="en-US" sz="1700" smtClean="0">
                <a:hlinkClick r:id="rId9"/>
              </a:rPr>
              <a:t>http://en.wikipedia.org/wiki/Message_queue</a:t>
            </a:r>
            <a:endParaRPr lang="en-US" sz="1700" smtClean="0"/>
          </a:p>
          <a:p>
            <a:pPr lvl="1" eaLnBrk="1" hangingPunct="1"/>
            <a:endParaRPr lang="en-US" sz="1700" smtClean="0"/>
          </a:p>
          <a:p>
            <a:pPr eaLnBrk="1" hangingPunct="1"/>
            <a:r>
              <a:rPr lang="en-US" sz="2000" smtClean="0"/>
              <a:t>Patterns for messaging systems            </a:t>
            </a:r>
            <a:r>
              <a:rPr lang="en-US" sz="2000" smtClean="0">
                <a:sym typeface="Wingdings" charset="2"/>
              </a:rPr>
              <a:t>  </a:t>
            </a:r>
            <a:endParaRPr lang="en-US" sz="2000" smtClean="0"/>
          </a:p>
          <a:p>
            <a:pPr lvl="1" eaLnBrk="1" hangingPunct="1"/>
            <a:r>
              <a:rPr lang="en-US" sz="1700" smtClean="0">
                <a:hlinkClick r:id="rId10"/>
              </a:rPr>
              <a:t>http://www.enterpriseintegrationpatterns.com/index.html</a:t>
            </a:r>
            <a:endParaRPr lang="en-US" sz="1700" smtClean="0"/>
          </a:p>
          <a:p>
            <a:pPr eaLnBrk="1" hangingPunct="1"/>
            <a:endParaRPr lang="en-US" sz="200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F89BF71-0940-4C01-B291-63B361AF8F37}" type="slidenum">
              <a:rPr lang="en-GB"/>
              <a:pPr/>
              <a:t>18</a:t>
            </a:fld>
            <a:endParaRPr lang="en-GB"/>
          </a:p>
        </p:txBody>
      </p:sp>
      <p:pic>
        <p:nvPicPr>
          <p:cNvPr id="32773" name="Picture 5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316788" y="4540250"/>
            <a:ext cx="146843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Problem statement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Grid monitoring should allow users to see various views of the grid infrastructure</a:t>
            </a:r>
          </a:p>
          <a:p>
            <a:pPr lvl="1" eaLnBrk="1" hangingPunct="1"/>
            <a:r>
              <a:rPr lang="en-US" smtClean="0"/>
              <a:t>Site Administrators</a:t>
            </a:r>
          </a:p>
          <a:p>
            <a:pPr lvl="1" eaLnBrk="1" hangingPunct="1"/>
            <a:r>
              <a:rPr lang="en-US" smtClean="0"/>
              <a:t>Project level managers</a:t>
            </a:r>
          </a:p>
          <a:p>
            <a:pPr lvl="1" eaLnBrk="1" hangingPunct="1"/>
            <a:r>
              <a:rPr lang="en-US" smtClean="0"/>
              <a:t>VO users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All users should be able to base their views of a consistent set of information</a:t>
            </a:r>
          </a:p>
          <a:p>
            <a:pPr lvl="1" eaLnBrk="1" hangingPunct="1"/>
            <a:r>
              <a:rPr lang="en-US" smtClean="0"/>
              <a:t>Gather the information once</a:t>
            </a:r>
          </a:p>
          <a:p>
            <a:pPr lvl="1" eaLnBrk="1" hangingPunct="1"/>
            <a:r>
              <a:rPr lang="en-US" smtClean="0"/>
              <a:t>Pass it to many consumers</a:t>
            </a:r>
          </a:p>
          <a:p>
            <a:pPr eaLnBrk="1" hangingPunct="1"/>
            <a:endParaRPr lang="en-US" smtClean="0"/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214F57E-B8B9-4564-A65B-E605DED765A8}" type="slidenum">
              <a:rPr lang="en-GB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Technical Issues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infrastructure is :</a:t>
            </a:r>
          </a:p>
          <a:p>
            <a:pPr lvl="1" eaLnBrk="1" hangingPunct="1"/>
            <a:r>
              <a:rPr lang="en-US" smtClean="0"/>
              <a:t>Heterogeneous</a:t>
            </a:r>
          </a:p>
          <a:p>
            <a:pPr lvl="1" eaLnBrk="1" hangingPunct="1"/>
            <a:r>
              <a:rPr lang="en-US" smtClean="0"/>
              <a:t>Highly distributed	</a:t>
            </a:r>
          </a:p>
          <a:p>
            <a:pPr lvl="1" eaLnBrk="1" hangingPunct="1"/>
            <a:r>
              <a:rPr lang="en-US" smtClean="0"/>
              <a:t>Spanning multiple administrative domains</a:t>
            </a:r>
          </a:p>
          <a:p>
            <a:pPr lvl="1" eaLnBrk="1" hangingPunct="1"/>
            <a:r>
              <a:rPr lang="en-US" smtClean="0"/>
              <a:t>Consisting of unreliable services, sites and network links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You don’t know a priori who might be consuming your information</a:t>
            </a:r>
          </a:p>
          <a:p>
            <a:pPr lvl="1" eaLnBrk="1" hangingPunct="1"/>
            <a:r>
              <a:rPr lang="en-US" smtClean="0"/>
              <a:t>The most interesting results usually come via aggregation of various information sources</a:t>
            </a:r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24B085A-1349-414F-81E5-A471979EBB10}" type="slidenum">
              <a:rPr lang="en-GB"/>
              <a:pPr/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Required Features…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346075" y="942975"/>
            <a:ext cx="8589963" cy="5429250"/>
          </a:xfrm>
        </p:spPr>
        <p:txBody>
          <a:bodyPr/>
          <a:lstStyle/>
          <a:p>
            <a:pPr eaLnBrk="1" hangingPunct="1"/>
            <a:r>
              <a:rPr lang="en-US" smtClean="0"/>
              <a:t>We need underlying middleware which handles these issues</a:t>
            </a:r>
          </a:p>
          <a:p>
            <a:pPr lvl="1" eaLnBrk="1" hangingPunct="1"/>
            <a:r>
              <a:rPr lang="en-US" smtClean="0"/>
              <a:t>Loosely coupled </a:t>
            </a:r>
          </a:p>
          <a:p>
            <a:pPr lvl="1" eaLnBrk="1" hangingPunct="1"/>
            <a:r>
              <a:rPr lang="en-US" smtClean="0"/>
              <a:t>Supports broadcast/multicast</a:t>
            </a:r>
          </a:p>
          <a:p>
            <a:pPr lvl="1" eaLnBrk="1" hangingPunct="1"/>
            <a:r>
              <a:rPr lang="en-US" smtClean="0"/>
              <a:t>Works with clients in multiple languages</a:t>
            </a:r>
          </a:p>
          <a:p>
            <a:pPr lvl="1" eaLnBrk="1" hangingPunct="1"/>
            <a:r>
              <a:rPr lang="en-US" smtClean="0"/>
              <a:t>Resilient to failure of independent components</a:t>
            </a:r>
          </a:p>
          <a:p>
            <a:pPr lvl="1" eaLnBrk="1" hangingPunct="1"/>
            <a:r>
              <a:rPr lang="en-US" smtClean="0"/>
              <a:t>Scales to grid size</a:t>
            </a:r>
          </a:p>
          <a:p>
            <a:pPr lvl="1" algn="ctr" eaLnBrk="1" hangingPunct="1">
              <a:buFont typeface="Arial" charset="0"/>
              <a:buNone/>
            </a:pPr>
            <a:r>
              <a:rPr lang="en-US" sz="16600" smtClean="0"/>
              <a:t>?</a:t>
            </a:r>
            <a:endParaRPr lang="en-US" sz="2390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377FE0A-D617-4068-A6A6-6730EEBE5AE0}" type="slidenum">
              <a:rPr lang="en-GB"/>
              <a:pPr/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sz="2800" smtClean="0"/>
              <a:t>Messaging systems as a solution ...</a:t>
            </a:r>
            <a:endParaRPr lang="en-US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Flexible architecture:</a:t>
            </a:r>
          </a:p>
          <a:p>
            <a:pPr lvl="1" eaLnBrk="1" hangingPunct="1"/>
            <a:r>
              <a:rPr lang="en-US" smtClean="0"/>
              <a:t>Deliver messages using different models</a:t>
            </a:r>
          </a:p>
          <a:p>
            <a:pPr lvl="1" eaLnBrk="1" hangingPunct="1"/>
            <a:r>
              <a:rPr lang="en-US" smtClean="0"/>
              <a:t>Support synchronous or asynchronous communication</a:t>
            </a:r>
          </a:p>
          <a:p>
            <a:pPr lvl="1" eaLnBrk="1" hangingPunct="1"/>
            <a:r>
              <a:rPr lang="en-US" smtClean="0"/>
              <a:t>Durable or transient messaging</a:t>
            </a:r>
          </a:p>
          <a:p>
            <a:pPr lvl="1" eaLnBrk="1" hangingPunct="1"/>
            <a:r>
              <a:rPr lang="en-US" smtClean="0"/>
              <a:t>All communication mediated by a broker</a:t>
            </a:r>
          </a:p>
          <a:p>
            <a:pPr eaLnBrk="1" hangingPunct="1"/>
            <a:r>
              <a:rPr lang="en-US" smtClean="0"/>
              <a:t>Highly Scalable:</a:t>
            </a:r>
          </a:p>
          <a:p>
            <a:pPr lvl="1" eaLnBrk="1" hangingPunct="1"/>
            <a:r>
              <a:rPr lang="en-US" smtClean="0"/>
              <a:t>Resilient ‘backbone’ of brokers can be created to give scalability and protection against network issues</a:t>
            </a:r>
          </a:p>
          <a:p>
            <a:pPr lvl="1" eaLnBrk="1" hangingPunct="1"/>
            <a:r>
              <a:rPr lang="en-US" smtClean="0"/>
              <a:t>Individual brokers can be failover clusters for reliability </a:t>
            </a:r>
          </a:p>
          <a:p>
            <a:pPr eaLnBrk="1" hangingPunct="1"/>
            <a:r>
              <a:rPr lang="en-US" smtClean="0"/>
              <a:t>Reliability guaranteed to clients by the middleware</a:t>
            </a:r>
          </a:p>
          <a:p>
            <a:pPr lvl="1" eaLnBrk="1" hangingPunct="1"/>
            <a:r>
              <a:rPr lang="en-US" smtClean="0"/>
              <a:t>Information producers can work in a ‘fire and forget’ mode</a:t>
            </a:r>
          </a:p>
          <a:p>
            <a:pPr eaLnBrk="1" hangingPunct="1"/>
            <a:endParaRPr lang="en-US" smtClean="0"/>
          </a:p>
        </p:txBody>
      </p:sp>
      <p:sp>
        <p:nvSpPr>
          <p:cNvPr id="1946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B7C8309-9717-4F5C-A188-4279029A90B7}" type="slidenum">
              <a:rPr lang="en-GB"/>
              <a:pPr/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755900" y="0"/>
            <a:ext cx="6388100" cy="647700"/>
          </a:xfrm>
        </p:spPr>
        <p:txBody>
          <a:bodyPr/>
          <a:lstStyle/>
          <a:p>
            <a:r>
              <a:rPr lang="en-US" smtClean="0"/>
              <a:t>M</a:t>
            </a:r>
            <a:r>
              <a:rPr lang="en-GB" smtClean="0"/>
              <a:t>odels of messaging</a:t>
            </a:r>
          </a:p>
        </p:txBody>
      </p:sp>
      <p:sp>
        <p:nvSpPr>
          <p:cNvPr id="20483" name="Text Placeholder 5"/>
          <p:cNvSpPr>
            <a:spLocks noGrp="1"/>
          </p:cNvSpPr>
          <p:nvPr>
            <p:ph type="body" idx="1"/>
          </p:nvPr>
        </p:nvSpPr>
        <p:spPr>
          <a:xfrm>
            <a:off x="457200" y="1039813"/>
            <a:ext cx="4040188" cy="458787"/>
          </a:xfrm>
        </p:spPr>
        <p:txBody>
          <a:bodyPr/>
          <a:lstStyle/>
          <a:p>
            <a:pPr algn="ctr"/>
            <a:r>
              <a:rPr lang="en-GB" smtClean="0"/>
              <a:t>Point-2-point</a:t>
            </a:r>
          </a:p>
        </p:txBody>
      </p:sp>
      <p:pic>
        <p:nvPicPr>
          <p:cNvPr id="20484" name="Content Placeholder 9" descr="p2p-mess.tif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43639" b="-43639"/>
          <a:stretch>
            <a:fillRect/>
          </a:stretch>
        </p:blipFill>
        <p:spPr>
          <a:xfrm>
            <a:off x="469900" y="498475"/>
            <a:ext cx="4040188" cy="3951288"/>
          </a:xfrm>
        </p:spPr>
      </p:pic>
      <p:sp>
        <p:nvSpPr>
          <p:cNvPr id="20485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1039813"/>
            <a:ext cx="4041775" cy="458787"/>
          </a:xfrm>
        </p:spPr>
        <p:txBody>
          <a:bodyPr/>
          <a:lstStyle/>
          <a:p>
            <a:pPr algn="ctr"/>
            <a:r>
              <a:rPr lang="en-GB" smtClean="0"/>
              <a:t>Publish-Subscribe</a:t>
            </a:r>
          </a:p>
        </p:txBody>
      </p:sp>
      <p:pic>
        <p:nvPicPr>
          <p:cNvPr id="20486" name="Content Placeholder 10" descr="pubsub-mess.tiff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-40569" b="-40569"/>
          <a:stretch>
            <a:fillRect/>
          </a:stretch>
        </p:blipFill>
        <p:spPr>
          <a:xfrm>
            <a:off x="4733925" y="549275"/>
            <a:ext cx="4041775" cy="3951288"/>
          </a:xfrm>
        </p:spPr>
      </p:pic>
      <p:sp>
        <p:nvSpPr>
          <p:cNvPr id="204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5E69C2A-BE21-4B55-8B7F-D0CCEB74363C}" type="slidenum">
              <a:rPr lang="en-GB"/>
              <a:pPr/>
              <a:t>6</a:t>
            </a:fld>
            <a:endParaRPr lang="en-GB"/>
          </a:p>
        </p:txBody>
      </p:sp>
      <p:sp>
        <p:nvSpPr>
          <p:cNvPr id="20488" name="TextBox 11"/>
          <p:cNvSpPr txBox="1">
            <a:spLocks noChangeArrowheads="1"/>
          </p:cNvSpPr>
          <p:nvPr/>
        </p:nvSpPr>
        <p:spPr bwMode="auto">
          <a:xfrm>
            <a:off x="4953000" y="3784600"/>
            <a:ext cx="39243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Analogy – </a:t>
            </a:r>
            <a:r>
              <a:rPr lang="en-US" b="1"/>
              <a:t>Mailing </a:t>
            </a:r>
            <a:r>
              <a:rPr lang="en-US"/>
              <a:t>List</a:t>
            </a:r>
          </a:p>
          <a:p>
            <a:r>
              <a:rPr lang="en-US"/>
              <a:t>Producers and consumers are not aware of each other</a:t>
            </a:r>
          </a:p>
          <a:p>
            <a:r>
              <a:rPr lang="en-US"/>
              <a:t>All messages delivered to all subscribers</a:t>
            </a:r>
            <a:endParaRPr lang="en-GB"/>
          </a:p>
        </p:txBody>
      </p:sp>
      <p:sp>
        <p:nvSpPr>
          <p:cNvPr id="20489" name="TextBox 12"/>
          <p:cNvSpPr txBox="1">
            <a:spLocks noChangeArrowheads="1"/>
          </p:cNvSpPr>
          <p:nvPr/>
        </p:nvSpPr>
        <p:spPr bwMode="auto">
          <a:xfrm>
            <a:off x="63500" y="3784600"/>
            <a:ext cx="461010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Analogy – </a:t>
            </a:r>
            <a:r>
              <a:rPr lang="en-US" b="1"/>
              <a:t>person-to-person </a:t>
            </a:r>
            <a:r>
              <a:rPr lang="en-US"/>
              <a:t>mailing</a:t>
            </a:r>
          </a:p>
          <a:p>
            <a:r>
              <a:rPr lang="en-US"/>
              <a:t>One consumer per queue</a:t>
            </a:r>
          </a:p>
          <a:p>
            <a:r>
              <a:rPr lang="en-US"/>
              <a:t>Once and only once delivery</a:t>
            </a:r>
          </a:p>
          <a:p>
            <a:r>
              <a:rPr lang="en-US"/>
              <a:t>Broker retains messages until consumed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IE" smtClean="0"/>
              <a:t>Mature open-source implementation of these ideas</a:t>
            </a:r>
          </a:p>
          <a:p>
            <a:pPr lvl="1" eaLnBrk="1" hangingPunct="1"/>
            <a:r>
              <a:rPr lang="en-IE" smtClean="0"/>
              <a:t>Top-level Apache project</a:t>
            </a:r>
          </a:p>
          <a:p>
            <a:pPr lvl="1" eaLnBrk="1" hangingPunct="1"/>
            <a:r>
              <a:rPr lang="en-IE" smtClean="0"/>
              <a:t>Commercial support available from Progess Software</a:t>
            </a:r>
          </a:p>
          <a:p>
            <a:pPr lvl="1" eaLnBrk="1" hangingPunct="1"/>
            <a:r>
              <a:rPr lang="en-IE" smtClean="0"/>
              <a:t>Widely-used commodity software</a:t>
            </a:r>
          </a:p>
          <a:p>
            <a:pPr eaLnBrk="1" hangingPunct="1"/>
            <a:r>
              <a:rPr lang="en-IE" smtClean="0"/>
              <a:t>Easy to integrate into your code</a:t>
            </a:r>
          </a:p>
          <a:p>
            <a:pPr lvl="1" eaLnBrk="1" hangingPunct="1"/>
            <a:r>
              <a:rPr lang="en-IE" smtClean="0"/>
              <a:t>Multiple language + transport protocol support</a:t>
            </a:r>
          </a:p>
          <a:p>
            <a:pPr eaLnBrk="1" hangingPunct="1"/>
            <a:r>
              <a:rPr lang="en-IE" smtClean="0"/>
              <a:t>Good performance characteristics</a:t>
            </a:r>
          </a:p>
          <a:p>
            <a:pPr lvl="1" eaLnBrk="1" hangingPunct="1"/>
            <a:r>
              <a:rPr lang="en-IE" smtClean="0"/>
              <a:t>1K – 20K messages per second depending on features used</a:t>
            </a:r>
          </a:p>
          <a:p>
            <a:pPr lvl="1" eaLnBrk="1" hangingPunct="1"/>
            <a:endParaRPr lang="en-IE" smtClean="0"/>
          </a:p>
          <a:p>
            <a:pPr eaLnBrk="1" hangingPunct="1"/>
            <a:r>
              <a:rPr lang="en-IE" smtClean="0"/>
              <a:t>MSG – Messaging System for Grids</a:t>
            </a:r>
          </a:p>
          <a:p>
            <a:pPr lvl="1" eaLnBrk="1" hangingPunct="1"/>
            <a:r>
              <a:rPr lang="en-IE" smtClean="0"/>
              <a:t>Integration of ActiveMQ into our environment</a:t>
            </a:r>
          </a:p>
          <a:p>
            <a:pPr lvl="2" eaLnBrk="1" hangingPunct="1"/>
            <a:r>
              <a:rPr lang="en-IE" smtClean="0"/>
              <a:t>RPMs, YAIM configuration, monitoring and alarms</a:t>
            </a:r>
          </a:p>
          <a:p>
            <a:pPr lvl="1" eaLnBrk="1" hangingPunct="1"/>
            <a:r>
              <a:rPr lang="en-IE" smtClean="0"/>
              <a:t>Production grade messaging backbone deployed by SA1</a:t>
            </a:r>
          </a:p>
          <a:p>
            <a:pPr lvl="1" eaLnBrk="1" hangingPunct="1"/>
            <a:endParaRPr lang="en-US" smtClean="0"/>
          </a:p>
        </p:txBody>
      </p:sp>
      <p:sp>
        <p:nvSpPr>
          <p:cNvPr id="2150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smtClean="0"/>
              <a:t>Apache ActiveMQ</a:t>
            </a:r>
            <a:endParaRPr lang="en-US" smtClean="0"/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8453A87-B797-4BFF-8F54-B690A6A971B2}" type="slidenum">
              <a:rPr lang="en-GB"/>
              <a:pPr/>
              <a:t>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Network of Brokers</a:t>
            </a:r>
          </a:p>
        </p:txBody>
      </p:sp>
      <p:pic>
        <p:nvPicPr>
          <p:cNvPr id="22531" name="Content Placeholder 4" descr="0811-Messaging-backbone-v1.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549" r="-549"/>
          <a:stretch>
            <a:fillRect/>
          </a:stretch>
        </p:blipFill>
        <p:spPr/>
      </p:pic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EA8E532-B267-4E03-8BC9-485596BD23F4}" type="slidenum">
              <a:rPr lang="en-GB"/>
              <a:pPr/>
              <a:t>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6" descr="n11-test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4550" y="877888"/>
            <a:ext cx="7110413" cy="523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7"/>
          <p:cNvSpPr txBox="1">
            <a:spLocks noChangeArrowheads="1"/>
          </p:cNvSpPr>
          <p:nvPr/>
        </p:nvSpPr>
        <p:spPr bwMode="auto">
          <a:xfrm>
            <a:off x="39688" y="6054725"/>
            <a:ext cx="3811587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GB"/>
              <a:t>n producer/1 consumers/1 broker</a:t>
            </a:r>
          </a:p>
        </p:txBody>
      </p:sp>
      <p:sp>
        <p:nvSpPr>
          <p:cNvPr id="2355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smtClean="0"/>
              <a:t>Vendor tests</a:t>
            </a:r>
            <a:endParaRPr lang="en-US" smtClean="0"/>
          </a:p>
        </p:txBody>
      </p:sp>
      <p:sp>
        <p:nvSpPr>
          <p:cNvPr id="23557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B46B994-CFA9-41B2-A92C-429563B820DC}" type="slidenum">
              <a:rPr lang="en-GB"/>
              <a:pPr/>
              <a:t>9</a:t>
            </a:fld>
            <a:endParaRPr lang="en-GB"/>
          </a:p>
        </p:txBody>
      </p:sp>
      <p:pic>
        <p:nvPicPr>
          <p:cNvPr id="1126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41375" y="857250"/>
            <a:ext cx="7127875" cy="5240338"/>
          </a:xfrm>
        </p:spPr>
      </p:pic>
      <p:sp>
        <p:nvSpPr>
          <p:cNvPr id="23559" name="TextBox 7"/>
          <p:cNvSpPr txBox="1">
            <a:spLocks noChangeArrowheads="1"/>
          </p:cNvSpPr>
          <p:nvPr/>
        </p:nvSpPr>
        <p:spPr bwMode="auto">
          <a:xfrm>
            <a:off x="3611563" y="6259513"/>
            <a:ext cx="5553075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600"/>
              <a:t>                 From “Optimizing FUSE Message Broker” –</a:t>
            </a:r>
          </a:p>
          <a:p>
            <a:pPr>
              <a:buFontTx/>
              <a:buNone/>
            </a:pPr>
            <a:r>
              <a:rPr lang="en-US" sz="1600"/>
              <a:t> </a:t>
            </a:r>
            <a:r>
              <a:rPr lang="en-US" sz="1600">
                <a:hlinkClick r:id="rId4"/>
              </a:rPr>
              <a:t>http://open.iona.com/resources/collateral/#whitepapers</a:t>
            </a:r>
            <a:r>
              <a:rPr lang="en-US" sz="1600"/>
              <a:t>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6126163"/>
            <a:ext cx="3811588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GB"/>
              <a:t>1 producer/n consumers/1 broker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EGEE-II-Activity-PRE-EDMSnumber-Event-Date-v1-1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EGEE-II-Activity-PRE-EDMSnumber-Event-Date-v1-1</Template>
  <TotalTime>214</TotalTime>
  <Words>853</Words>
  <Application>Microsoft PowerPoint</Application>
  <PresentationFormat>On-screen Show (4:3)</PresentationFormat>
  <Paragraphs>196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ＭＳ Ｐゴシック</vt:lpstr>
      <vt:lpstr>Wingdings</vt:lpstr>
      <vt:lpstr>Verdana</vt:lpstr>
      <vt:lpstr>EGEE-II-Activity-PRE-EDMSnumber-Event-Date-v1-1</vt:lpstr>
      <vt:lpstr>MSG - A messaging system for efficient and scalable grid monitoring</vt:lpstr>
      <vt:lpstr>Problem statement</vt:lpstr>
      <vt:lpstr>Technical Issues</vt:lpstr>
      <vt:lpstr>Required Features…</vt:lpstr>
      <vt:lpstr>Messaging systems as a solution ...</vt:lpstr>
      <vt:lpstr>Models of messaging</vt:lpstr>
      <vt:lpstr>Apache ActiveMQ</vt:lpstr>
      <vt:lpstr>Network of Brokers</vt:lpstr>
      <vt:lpstr>Vendor tests</vt:lpstr>
      <vt:lpstr>Talking to a broker - STOMP</vt:lpstr>
      <vt:lpstr>An example…</vt:lpstr>
      <vt:lpstr>System Management &amp; Monitoring</vt:lpstr>
      <vt:lpstr>Typical applications of messaging</vt:lpstr>
      <vt:lpstr>VO, ROC, Project &amp; Local monitoring</vt:lpstr>
      <vt:lpstr>Another application - Usage Reporting</vt:lpstr>
      <vt:lpstr>Currently available data feeds</vt:lpstr>
      <vt:lpstr>Future and Summary</vt:lpstr>
      <vt:lpstr>For more information …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MSG - A messaging system for efficient and scalable grid monitoring</dc:title>
  <dc:creator>jamesc</dc:creator>
  <cp:lastModifiedBy>mbarroso</cp:lastModifiedBy>
  <cp:revision>16</cp:revision>
  <dcterms:created xsi:type="dcterms:W3CDTF">2009-03-03T11:23:01Z</dcterms:created>
  <dcterms:modified xsi:type="dcterms:W3CDTF">2009-03-03T13:04:22Z</dcterms:modified>
</cp:coreProperties>
</file>