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9" r:id="rId2"/>
    <p:sldId id="414" r:id="rId3"/>
    <p:sldId id="435" r:id="rId4"/>
    <p:sldId id="446" r:id="rId5"/>
    <p:sldId id="430" r:id="rId6"/>
    <p:sldId id="450" r:id="rId7"/>
    <p:sldId id="451" r:id="rId8"/>
    <p:sldId id="459" r:id="rId9"/>
    <p:sldId id="452" r:id="rId10"/>
    <p:sldId id="460" r:id="rId11"/>
    <p:sldId id="456" r:id="rId12"/>
    <p:sldId id="465" r:id="rId13"/>
    <p:sldId id="455" r:id="rId14"/>
    <p:sldId id="462" r:id="rId15"/>
    <p:sldId id="461" r:id="rId16"/>
    <p:sldId id="463" r:id="rId17"/>
    <p:sldId id="464" r:id="rId18"/>
    <p:sldId id="426" r:id="rId19"/>
    <p:sldId id="453" r:id="rId20"/>
    <p:sldId id="46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8FF"/>
    <a:srgbClr val="C4BDFF"/>
    <a:srgbClr val="E60000"/>
    <a:srgbClr val="FFBE15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80" autoAdjust="0"/>
    <p:restoredTop sz="91540" autoAdjust="0"/>
  </p:normalViewPr>
  <p:slideViewPr>
    <p:cSldViewPr snapToGrid="0" snapToObjects="1">
      <p:cViewPr>
        <p:scale>
          <a:sx n="85" d="100"/>
          <a:sy n="85" d="100"/>
        </p:scale>
        <p:origin x="-41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DF7F1-AF0D-CA45-8512-7C91B9F5D320}" type="datetimeFigureOut">
              <a:rPr lang="en-US" smtClean="0"/>
              <a:t>7/3/15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51E6B-72B5-2144-BFB1-BB697C2A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5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CDB98-6093-9247-8DD6-D8E2C3345EF0}" type="datetimeFigureOut">
              <a:rPr lang="en-US" smtClean="0"/>
              <a:t>7/3/15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D99CF-5353-4C4C-BA62-1EC054AF1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61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13905"/>
            <a:ext cx="2520000" cy="2494674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2211295" y="4624155"/>
            <a:ext cx="4755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Thank you for your attention!</a:t>
            </a:r>
            <a:endParaRPr lang="en-US" sz="28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BAE8D-7843-5A47-80B1-07247F5B2CEA}" type="datetime3">
              <a:rPr lang="en-US" smtClean="0"/>
              <a:t>3 July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2D3C-361C-4B4B-8874-FD03ACA38068}" type="datetime3">
              <a:rPr lang="en-US" smtClean="0"/>
              <a:t>3 July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C1E0A-07A2-C348-A0FF-BF83480007E9}" type="datetime3">
              <a:rPr lang="en-US" smtClean="0"/>
              <a:t>3 July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2"/>
          </a:xfrm>
        </p:spPr>
        <p:txBody>
          <a:bodyPr/>
          <a:lstStyle>
            <a:lvl2pPr marL="790575" indent="-314325">
              <a:buFontTx/>
              <a:buBlip>
                <a:blip r:embed="rId2"/>
              </a:buBlip>
              <a:defRPr>
                <a:solidFill>
                  <a:srgbClr val="4D4D4D"/>
                </a:solidFill>
              </a:defRPr>
            </a:lvl2pPr>
            <a:lvl3pPr>
              <a:defRPr>
                <a:solidFill>
                  <a:srgbClr val="4D4D4D"/>
                </a:solidFill>
              </a:defRPr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9" name="Text Box 11"/>
          <p:cNvSpPr txBox="1">
            <a:spLocks noChangeArrowheads="1"/>
          </p:cNvSpPr>
          <p:nvPr userDrawn="1"/>
        </p:nvSpPr>
        <p:spPr bwMode="auto">
          <a:xfrm>
            <a:off x="142106" y="6517084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1667C520-F49C-4D12-A1AD-7CEE7577070E}" type="slidenum">
              <a:rPr lang="de-DE" sz="900" b="1"/>
              <a:pPr>
                <a:spcBef>
                  <a:spcPct val="50000"/>
                </a:spcBef>
                <a:defRPr/>
              </a:pPr>
              <a:t>‹#›</a:t>
            </a:fld>
            <a:endParaRPr lang="de-DE" sz="900" b="1" dirty="0"/>
          </a:p>
        </p:txBody>
      </p:sp>
    </p:spTree>
    <p:extLst>
      <p:ext uri="{BB962C8B-B14F-4D97-AF65-F5344CB8AC3E}">
        <p14:creationId xmlns:p14="http://schemas.microsoft.com/office/powerpoint/2010/main" val="400057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0B50A-5E6B-5C4A-9C40-F591BEE4434F}" type="datetime3">
              <a:rPr lang="en-US" smtClean="0"/>
              <a:t>3 July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8861E0EB-4546-EA4D-9A8F-E04087090DC4}" type="datetime3">
              <a:rPr lang="en-US" smtClean="0"/>
              <a:t>3 July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33C28848-7621-0243-983B-E86B6339D3BF}" type="datetime3">
              <a:rPr lang="en-US" smtClean="0"/>
              <a:t>3 July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C1CF82AD-3247-EE47-8CF7-EEF15FA44ABE}" type="datetime3">
              <a:rPr lang="en-US" smtClean="0"/>
              <a:t>3 July 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9601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761431" y="633359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baseline="0" dirty="0" smtClean="0"/>
              <a:t> Optics Meeting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03 July 2015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3062941" y="6333591"/>
            <a:ext cx="5020235" cy="3878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Performance Comparison </a:t>
            </a:r>
            <a:r>
              <a:rPr lang="en-US" dirty="0" err="1" smtClean="0"/>
              <a:t>Sextupole</a:t>
            </a:r>
            <a:r>
              <a:rPr lang="en-US" dirty="0" smtClean="0"/>
              <a:t> Schemes + New</a:t>
            </a:r>
            <a:r>
              <a:rPr lang="en-US" baseline="0" dirty="0" smtClean="0"/>
              <a:t> Racetrack Lattice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1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Relationship Id="rId3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339"/>
            <a:ext cx="8226854" cy="17975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Performance Comparison of Interleaved </a:t>
            </a:r>
            <a:r>
              <a:rPr lang="en-US" dirty="0" err="1" smtClean="0"/>
              <a:t>Sextupole</a:t>
            </a:r>
            <a:r>
              <a:rPr lang="en-US" dirty="0" smtClean="0"/>
              <a:t> Schemes</a:t>
            </a:r>
            <a:br>
              <a:rPr lang="en-US" dirty="0" smtClean="0"/>
            </a:br>
            <a:r>
              <a:rPr lang="en-US" dirty="0" smtClean="0"/>
              <a:t>+ New Racetrack Lattice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4133454"/>
            <a:ext cx="8226854" cy="400939"/>
          </a:xfrm>
        </p:spPr>
        <p:txBody>
          <a:bodyPr>
            <a:normAutofit/>
          </a:bodyPr>
          <a:lstStyle/>
          <a:p>
            <a:r>
              <a:rPr lang="en-US" b="1" dirty="0" smtClean="0"/>
              <a:t>Bastian </a:t>
            </a:r>
            <a:r>
              <a:rPr lang="en-US" b="1" dirty="0" err="1" smtClean="0"/>
              <a:t>Haerer</a:t>
            </a:r>
            <a:r>
              <a:rPr lang="en-US" b="1" dirty="0"/>
              <a:t> </a:t>
            </a:r>
            <a:r>
              <a:rPr lang="en-US" b="1" dirty="0" smtClean="0"/>
              <a:t>(CERN, Geneva; KIT, Karlsruhe) </a:t>
            </a:r>
            <a:r>
              <a:rPr lang="en-US" dirty="0" smtClean="0"/>
              <a:t>for the FCC-</a:t>
            </a:r>
            <a:r>
              <a:rPr lang="en-US" dirty="0" err="1" smtClean="0"/>
              <a:t>ee</a:t>
            </a:r>
            <a:r>
              <a:rPr lang="en-US" dirty="0" smtClean="0"/>
              <a:t> lattice design team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83" y="397000"/>
            <a:ext cx="1828410" cy="7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LogoBadge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98" y="305184"/>
            <a:ext cx="927859" cy="927859"/>
          </a:xfrm>
          <a:prstGeom prst="rect">
            <a:avLst/>
          </a:prstGeom>
        </p:spPr>
      </p:pic>
      <p:pic>
        <p:nvPicPr>
          <p:cNvPr id="13" name="Picture 13" descr="KIT-Logo-rgb_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743" y="305184"/>
            <a:ext cx="1591663" cy="73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bmbf-logo-englisch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1007" y="201305"/>
            <a:ext cx="1190766" cy="90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4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IPs: Horizontal W function</a:t>
            </a:r>
            <a:endParaRPr lang="en-US" dirty="0"/>
          </a:p>
        </p:txBody>
      </p:sp>
      <p:pic>
        <p:nvPicPr>
          <p:cNvPr id="5" name="Content Placeholder 4" descr="madx_final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8" t="13289" r="14205" b="10964"/>
          <a:stretch/>
        </p:blipFill>
        <p:spPr>
          <a:xfrm>
            <a:off x="215168" y="1374591"/>
            <a:ext cx="4773849" cy="378011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 descr="madx_final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16029" r="12541" b="11547"/>
          <a:stretch/>
        </p:blipFill>
        <p:spPr>
          <a:xfrm>
            <a:off x="4990355" y="1499149"/>
            <a:ext cx="3965383" cy="36256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94109" y="5334001"/>
            <a:ext cx="4668482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tabLst>
                <a:tab pos="2689225" algn="l"/>
              </a:tabLst>
            </a:pPr>
            <a:r>
              <a:rPr lang="en-US" b="1" dirty="0" err="1">
                <a:solidFill>
                  <a:srgbClr val="FF6600"/>
                </a:solidFill>
              </a:rPr>
              <a:t>S</a:t>
            </a:r>
            <a:r>
              <a:rPr lang="en-US" b="1" dirty="0" err="1" smtClean="0">
                <a:solidFill>
                  <a:srgbClr val="FF6600"/>
                </a:solidFill>
              </a:rPr>
              <a:t>extupole</a:t>
            </a:r>
            <a:r>
              <a:rPr lang="en-US" b="1" dirty="0" smtClean="0">
                <a:solidFill>
                  <a:srgbClr val="FF6600"/>
                </a:solidFill>
              </a:rPr>
              <a:t> strengths:	Arc2 = Arc5</a:t>
            </a:r>
          </a:p>
          <a:p>
            <a:pPr>
              <a:tabLst>
                <a:tab pos="2689225" algn="l"/>
              </a:tabLst>
            </a:pPr>
            <a:r>
              <a:rPr lang="en-US" b="1" dirty="0" smtClean="0">
                <a:solidFill>
                  <a:srgbClr val="FF6600"/>
                </a:solidFill>
              </a:rPr>
              <a:t>	Arc3 = Arc4</a:t>
            </a:r>
            <a:endParaRPr 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159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 IPs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059" y="402075"/>
            <a:ext cx="5389989" cy="377299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7554" y="3240724"/>
            <a:ext cx="240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[-0.15%, 0.06%]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7554" y="1316305"/>
            <a:ext cx="240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[-0.20%, 0.06%]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538937" y="1927412"/>
            <a:ext cx="0" cy="1313312"/>
          </a:xfrm>
          <a:prstGeom prst="straightConnector1">
            <a:avLst/>
          </a:prstGeom>
          <a:ln w="66675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896419" y="1082857"/>
            <a:ext cx="3961368" cy="0"/>
          </a:xfrm>
          <a:prstGeom prst="line">
            <a:avLst/>
          </a:prstGeom>
          <a:ln w="38100" cmpd="sng"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55647" y="898191"/>
            <a:ext cx="133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alf-integer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4262047" y="1082857"/>
            <a:ext cx="0" cy="2742084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835" y="4323538"/>
            <a:ext cx="6430539" cy="178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11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49" y="57468"/>
            <a:ext cx="8309751" cy="1005042"/>
          </a:xfrm>
        </p:spPr>
        <p:txBody>
          <a:bodyPr>
            <a:norm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order chromaticity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8051"/>
          <a:stretch/>
        </p:blipFill>
        <p:spPr>
          <a:xfrm>
            <a:off x="1853643" y="993588"/>
            <a:ext cx="4959529" cy="3307286"/>
          </a:xfrm>
          <a:prstGeom prst="rect">
            <a:avLst/>
          </a:prstGeom>
        </p:spPr>
      </p:pic>
      <p:sp>
        <p:nvSpPr>
          <p:cNvPr id="4" name="Right Triangle 3"/>
          <p:cNvSpPr/>
          <p:nvPr/>
        </p:nvSpPr>
        <p:spPr>
          <a:xfrm>
            <a:off x="2963952" y="993588"/>
            <a:ext cx="1040279" cy="2913808"/>
          </a:xfrm>
          <a:prstGeom prst="rtTriangl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Triangle 36"/>
          <p:cNvSpPr/>
          <p:nvPr/>
        </p:nvSpPr>
        <p:spPr>
          <a:xfrm flipH="1">
            <a:off x="5548989" y="1008530"/>
            <a:ext cx="1025124" cy="2898866"/>
          </a:xfrm>
          <a:prstGeom prst="rtTriangl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2009" y="4143028"/>
            <a:ext cx="6112898" cy="2015723"/>
          </a:xfrm>
          <a:prstGeom prst="rect">
            <a:avLst/>
          </a:prstGeom>
          <a:solidFill>
            <a:srgbClr val="DBD8FF"/>
          </a:solidFill>
        </p:spPr>
      </p:pic>
      <p:sp>
        <p:nvSpPr>
          <p:cNvPr id="38" name="TextBox 37"/>
          <p:cNvSpPr txBox="1"/>
          <p:nvPr/>
        </p:nvSpPr>
        <p:spPr>
          <a:xfrm>
            <a:off x="-15875" y="5958959"/>
            <a:ext cx="2339102" cy="369332"/>
          </a:xfrm>
          <a:prstGeom prst="rect">
            <a:avLst/>
          </a:prstGeom>
          <a:solidFill>
            <a:srgbClr val="FFFF00"/>
          </a:solidFill>
          <a:ln>
            <a:solidFill>
              <a:srgbClr val="4D4D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Anton </a:t>
            </a:r>
            <a:r>
              <a:rPr lang="en-US" dirty="0" err="1" smtClean="0">
                <a:solidFill>
                  <a:schemeClr val="accent6"/>
                </a:solidFill>
              </a:rPr>
              <a:t>Bogomyagkov</a:t>
            </a:r>
            <a:endParaRPr lang="en-US" dirty="0">
              <a:solidFill>
                <a:schemeClr val="accent6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347077" y="3564683"/>
            <a:ext cx="3561373" cy="1321082"/>
            <a:chOff x="5646831" y="4001708"/>
            <a:chExt cx="3561373" cy="1321082"/>
          </a:xfrm>
        </p:grpSpPr>
        <p:sp>
          <p:nvSpPr>
            <p:cNvPr id="5" name="Oval 4"/>
            <p:cNvSpPr/>
            <p:nvPr/>
          </p:nvSpPr>
          <p:spPr>
            <a:xfrm>
              <a:off x="5646831" y="4517452"/>
              <a:ext cx="1346570" cy="805338"/>
            </a:xfrm>
            <a:prstGeom prst="ellipse">
              <a:avLst/>
            </a:prstGeom>
            <a:noFill/>
            <a:ln w="57150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7142809" y="4344421"/>
              <a:ext cx="1045886" cy="435455"/>
            </a:xfrm>
            <a:prstGeom prst="straightConnector1">
              <a:avLst/>
            </a:prstGeom>
            <a:ln w="66675">
              <a:solidFill>
                <a:srgbClr val="FF66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341803" y="4001708"/>
              <a:ext cx="8664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6600"/>
                  </a:solidFill>
                </a:rPr>
                <a:t>~W</a:t>
              </a:r>
              <a:r>
                <a:rPr lang="en-US" sz="2800" b="1" baseline="30000" dirty="0" smtClean="0">
                  <a:solidFill>
                    <a:srgbClr val="FF6600"/>
                  </a:solidFill>
                </a:rPr>
                <a:t>2</a:t>
              </a:r>
              <a:endParaRPr lang="en-US" sz="2800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97240" y="4900707"/>
            <a:ext cx="4362918" cy="1256533"/>
            <a:chOff x="4797240" y="4915648"/>
            <a:chExt cx="4362918" cy="1256533"/>
          </a:xfrm>
        </p:grpSpPr>
        <p:sp>
          <p:nvSpPr>
            <p:cNvPr id="17" name="Oval 16"/>
            <p:cNvSpPr/>
            <p:nvPr/>
          </p:nvSpPr>
          <p:spPr>
            <a:xfrm>
              <a:off x="4797240" y="4915648"/>
              <a:ext cx="519956" cy="52294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488581" y="4915648"/>
              <a:ext cx="519956" cy="52294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70573" y="5710516"/>
              <a:ext cx="168958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FF0000"/>
                  </a:solidFill>
                </a:rPr>
                <a:t>Octupoles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/>
            <p:cNvCxnSpPr>
              <a:stCxn id="12" idx="1"/>
            </p:cNvCxnSpPr>
            <p:nvPr/>
          </p:nvCxnSpPr>
          <p:spPr>
            <a:xfrm flipH="1" flipV="1">
              <a:off x="6843056" y="5546164"/>
              <a:ext cx="627517" cy="395185"/>
            </a:xfrm>
            <a:prstGeom prst="straightConnector1">
              <a:avLst/>
            </a:prstGeom>
            <a:ln w="66675">
              <a:solidFill>
                <a:srgbClr val="FF00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201580" y="4270329"/>
            <a:ext cx="4072721" cy="1798775"/>
            <a:chOff x="201580" y="4270329"/>
            <a:chExt cx="4072721" cy="1798775"/>
          </a:xfrm>
        </p:grpSpPr>
        <p:sp>
          <p:nvSpPr>
            <p:cNvPr id="23" name="Oval 22"/>
            <p:cNvSpPr/>
            <p:nvPr/>
          </p:nvSpPr>
          <p:spPr>
            <a:xfrm>
              <a:off x="3754345" y="5546164"/>
              <a:ext cx="519956" cy="522940"/>
            </a:xfrm>
            <a:prstGeom prst="ellipse">
              <a:avLst/>
            </a:prstGeom>
            <a:noFill/>
            <a:ln w="57150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1628590" y="5259294"/>
              <a:ext cx="1239866" cy="436281"/>
            </a:xfrm>
            <a:prstGeom prst="straightConnector1">
              <a:avLst/>
            </a:prstGeom>
            <a:ln w="66675">
              <a:solidFill>
                <a:srgbClr val="0080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01580" y="4270329"/>
              <a:ext cx="2121647" cy="1569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8000"/>
                  </a:solidFill>
                </a:rPr>
                <a:t>Put </a:t>
              </a:r>
              <a:r>
                <a:rPr lang="en-US" sz="2400" b="1" dirty="0" err="1" smtClean="0">
                  <a:solidFill>
                    <a:srgbClr val="008000"/>
                  </a:solidFill>
                </a:rPr>
                <a:t>Sextupole</a:t>
              </a:r>
              <a:r>
                <a:rPr lang="en-US" sz="2400" b="1" dirty="0" smtClean="0">
                  <a:solidFill>
                    <a:srgbClr val="008000"/>
                  </a:solidFill>
                </a:rPr>
                <a:t> </a:t>
              </a:r>
            </a:p>
            <a:p>
              <a:r>
                <a:rPr lang="en-US" sz="2400" b="1" dirty="0" smtClean="0">
                  <a:solidFill>
                    <a:srgbClr val="008000"/>
                  </a:solidFill>
                </a:rPr>
                <a:t>where</a:t>
              </a:r>
            </a:p>
            <a:p>
              <a:r>
                <a:rPr lang="en-US" sz="2400" b="1" dirty="0" smtClean="0">
                  <a:solidFill>
                    <a:srgbClr val="008000"/>
                  </a:solidFill>
                </a:rPr>
                <a:t>b</a:t>
              </a:r>
              <a:r>
                <a:rPr lang="en-US" sz="2400" b="1" baseline="-25000" dirty="0" smtClean="0">
                  <a:solidFill>
                    <a:srgbClr val="008000"/>
                  </a:solidFill>
                </a:rPr>
                <a:t>2</a:t>
              </a:r>
              <a:r>
                <a:rPr lang="en-US" sz="2400" b="1" dirty="0" smtClean="0">
                  <a:solidFill>
                    <a:srgbClr val="008000"/>
                  </a:solidFill>
                </a:rPr>
                <a:t> is large</a:t>
              </a:r>
              <a:endParaRPr lang="en-US" sz="2400" b="1" dirty="0">
                <a:solidFill>
                  <a:srgbClr val="008000"/>
                </a:solidFill>
              </a:endParaRPr>
            </a:p>
          </p:txBody>
        </p:sp>
      </p:grp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544884"/>
              </p:ext>
            </p:extLst>
          </p:nvPr>
        </p:nvGraphicFramePr>
        <p:xfrm>
          <a:off x="190500" y="2713975"/>
          <a:ext cx="1570038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Equation" r:id="rId5" imgW="698500" imgH="444500" progId="Equation.3">
                  <p:embed/>
                </p:oleObj>
              </mc:Choice>
              <mc:Fallback>
                <p:oleObj name="Equation" r:id="rId5" imgW="6985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0500" y="2713975"/>
                        <a:ext cx="1570038" cy="1000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6672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</a:t>
            </a:r>
            <a:r>
              <a:rPr lang="en-US" dirty="0" err="1" smtClean="0"/>
              <a:t>chromaticities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IPs 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(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90</a:t>
            </a:r>
            <a:r>
              <a:rPr lang="en-US" sz="3200" dirty="0">
                <a:solidFill>
                  <a:schemeClr val="tx2"/>
                </a:solidFill>
              </a:rPr>
              <a:t>°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/60</a:t>
            </a:r>
            <a:r>
              <a:rPr lang="en-US" sz="3200" dirty="0">
                <a:solidFill>
                  <a:schemeClr val="tx2"/>
                </a:solidFill>
              </a:rPr>
              <a:t>°)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2IPs</a:t>
            </a:r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(90</a:t>
            </a:r>
            <a:r>
              <a:rPr lang="en-US" sz="3200" dirty="0">
                <a:solidFill>
                  <a:schemeClr val="tx2"/>
                </a:solidFill>
              </a:rPr>
              <a:t>°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/60</a:t>
            </a:r>
            <a:r>
              <a:rPr lang="en-US" sz="3200" dirty="0">
                <a:solidFill>
                  <a:schemeClr val="tx2"/>
                </a:solidFill>
              </a:rPr>
              <a:t>°)</a:t>
            </a:r>
            <a:r>
              <a:rPr lang="en-US" dirty="0" smtClean="0"/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305" y="1912475"/>
            <a:ext cx="5734423" cy="17032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04" y="4189069"/>
            <a:ext cx="5734423" cy="159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94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Detuning the Arc Cells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 descr="v16_oscillation-wx-detune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1" t="12767" r="10299" b="9431"/>
          <a:stretch/>
        </p:blipFill>
        <p:spPr>
          <a:xfrm>
            <a:off x="4542118" y="1524008"/>
            <a:ext cx="4407647" cy="3750236"/>
          </a:xfrm>
          <a:prstGeom prst="rect">
            <a:avLst/>
          </a:prstGeom>
        </p:spPr>
      </p:pic>
      <p:pic>
        <p:nvPicPr>
          <p:cNvPr id="6" name="Picture 5" descr="v16_oscillation-wx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2" t="12767" r="10299" b="9431"/>
          <a:stretch/>
        </p:blipFill>
        <p:spPr>
          <a:xfrm>
            <a:off x="104588" y="1524008"/>
            <a:ext cx="4437530" cy="37502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9882" y="56776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33177" y="5283813"/>
            <a:ext cx="1406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>
              <a:buSzPct val="100000"/>
            </a:pPr>
            <a:r>
              <a:rPr lang="en-US" sz="2400" b="1" dirty="0">
                <a:solidFill>
                  <a:srgbClr val="4D4D4D"/>
                </a:solidFill>
                <a:sym typeface="Wingdings"/>
              </a:rPr>
              <a:t>(90</a:t>
            </a:r>
            <a:r>
              <a:rPr lang="en-US" sz="2400" b="1" dirty="0">
                <a:solidFill>
                  <a:srgbClr val="4D4D4D"/>
                </a:solidFill>
              </a:rPr>
              <a:t>°</a:t>
            </a:r>
            <a:r>
              <a:rPr lang="en-US" sz="2400" b="1" dirty="0">
                <a:solidFill>
                  <a:srgbClr val="4D4D4D"/>
                </a:solidFill>
                <a:sym typeface="Wingdings"/>
              </a:rPr>
              <a:t>/60</a:t>
            </a:r>
            <a:r>
              <a:rPr lang="en-US" sz="2400" b="1" dirty="0">
                <a:solidFill>
                  <a:srgbClr val="4D4D4D"/>
                </a:solidFill>
              </a:rPr>
              <a:t>°)</a:t>
            </a:r>
            <a:endParaRPr lang="en-US" sz="2400" b="1" dirty="0">
              <a:solidFill>
                <a:srgbClr val="4D4D4D"/>
              </a:solidFill>
              <a:sym typeface="Wingding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5224" y="5283813"/>
            <a:ext cx="2015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>
              <a:buSzPct val="100000"/>
            </a:pPr>
            <a:r>
              <a:rPr lang="en-US" sz="2400" b="1" dirty="0" smtClean="0">
                <a:solidFill>
                  <a:srgbClr val="4D4D4D"/>
                </a:solidFill>
                <a:sym typeface="Wingdings"/>
              </a:rPr>
              <a:t>(0.249/0.166)</a:t>
            </a:r>
            <a:endParaRPr lang="en-US" sz="2400" b="1" dirty="0">
              <a:solidFill>
                <a:srgbClr val="4D4D4D"/>
              </a:solidFill>
              <a:sym typeface="Wingding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8759" y="3884701"/>
            <a:ext cx="1559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K2SF    =    0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K2SD11= -35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8924" y="3884701"/>
            <a:ext cx="1559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K2SF    =    0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K2SD11= -35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298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Matching of the phase advance between Final Doublet and Arc</a:t>
            </a:r>
            <a:endParaRPr lang="en-US" dirty="0"/>
          </a:p>
        </p:txBody>
      </p:sp>
      <p:pic>
        <p:nvPicPr>
          <p:cNvPr id="5" name="Content Placeholder 4" descr="madx1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1199"/>
          <a:stretch/>
        </p:blipFill>
        <p:spPr>
          <a:xfrm>
            <a:off x="233085" y="1485810"/>
            <a:ext cx="7952291" cy="464007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84830" y="4377766"/>
            <a:ext cx="1950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>
                <a:solidFill>
                  <a:srgbClr val="FF6600"/>
                </a:solidFill>
              </a:rPr>
              <a:t>μ</a:t>
            </a:r>
            <a:r>
              <a:rPr lang="fr-FR" sz="2400" b="1" baseline="-25000" dirty="0" err="1" smtClean="0">
                <a:solidFill>
                  <a:srgbClr val="FF6600"/>
                </a:solidFill>
              </a:rPr>
              <a:t>x</a:t>
            </a:r>
            <a:r>
              <a:rPr lang="fr-FR" sz="2400" b="1" dirty="0" smtClean="0">
                <a:solidFill>
                  <a:srgbClr val="FF6600"/>
                </a:solidFill>
              </a:rPr>
              <a:t> </a:t>
            </a:r>
            <a:r>
              <a:rPr lang="fr-FR" sz="2400" b="1" dirty="0">
                <a:solidFill>
                  <a:srgbClr val="FF6600"/>
                </a:solidFill>
              </a:rPr>
              <a:t>= </a:t>
            </a:r>
            <a:r>
              <a:rPr lang="fr-FR" sz="2400" b="1" dirty="0" smtClean="0">
                <a:solidFill>
                  <a:srgbClr val="FF6600"/>
                </a:solidFill>
              </a:rPr>
              <a:t>5.05907</a:t>
            </a:r>
          </a:p>
          <a:p>
            <a:r>
              <a:rPr lang="fr-FR" sz="2400" b="1" dirty="0" err="1" smtClean="0">
                <a:solidFill>
                  <a:srgbClr val="FF6600"/>
                </a:solidFill>
              </a:rPr>
              <a:t>μ</a:t>
            </a:r>
            <a:r>
              <a:rPr lang="fr-FR" sz="2400" b="1" baseline="-25000" dirty="0" err="1" smtClean="0">
                <a:solidFill>
                  <a:srgbClr val="FF6600"/>
                </a:solidFill>
              </a:rPr>
              <a:t>y</a:t>
            </a:r>
            <a:r>
              <a:rPr lang="fr-FR" sz="2400" b="1" dirty="0" smtClean="0">
                <a:solidFill>
                  <a:srgbClr val="FF6600"/>
                </a:solidFill>
              </a:rPr>
              <a:t> </a:t>
            </a:r>
            <a:r>
              <a:rPr lang="fr-FR" sz="2400" b="1" dirty="0">
                <a:solidFill>
                  <a:srgbClr val="FF6600"/>
                </a:solidFill>
              </a:rPr>
              <a:t>= </a:t>
            </a:r>
            <a:r>
              <a:rPr lang="fr-FR" sz="2400" b="1" dirty="0" smtClean="0">
                <a:solidFill>
                  <a:srgbClr val="FF6600"/>
                </a:solidFill>
              </a:rPr>
              <a:t>3.04280</a:t>
            </a:r>
            <a:endParaRPr lang="en-US" sz="2400" b="1" dirty="0">
              <a:solidFill>
                <a:srgbClr val="FF66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861224" y="3598104"/>
            <a:ext cx="161129" cy="1237805"/>
          </a:xfrm>
          <a:prstGeom prst="straightConnector1">
            <a:avLst/>
          </a:prstGeom>
          <a:ln w="66675">
            <a:solidFill>
              <a:srgbClr val="FF66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35002" y="2767107"/>
            <a:ext cx="2116535" cy="83099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6600"/>
                </a:solidFill>
              </a:rPr>
              <a:t>W </a:t>
            </a:r>
            <a:r>
              <a:rPr lang="fr-FR" sz="2400" b="1" dirty="0" err="1" smtClean="0">
                <a:solidFill>
                  <a:srgbClr val="FF6600"/>
                </a:solidFill>
              </a:rPr>
              <a:t>function</a:t>
            </a:r>
            <a:r>
              <a:rPr lang="fr-FR" sz="2400" b="1" dirty="0" smtClean="0">
                <a:solidFill>
                  <a:srgbClr val="FF6600"/>
                </a:solidFill>
              </a:rPr>
              <a:t> </a:t>
            </a:r>
            <a:r>
              <a:rPr lang="fr-FR" sz="2400" b="1" dirty="0" err="1" smtClean="0">
                <a:solidFill>
                  <a:srgbClr val="FF6600"/>
                </a:solidFill>
              </a:rPr>
              <a:t>is</a:t>
            </a:r>
            <a:endParaRPr lang="fr-FR" sz="2400" b="1" dirty="0" smtClean="0">
              <a:solidFill>
                <a:srgbClr val="FF6600"/>
              </a:solidFill>
            </a:endParaRPr>
          </a:p>
          <a:p>
            <a:r>
              <a:rPr lang="fr-FR" sz="2400" b="1" dirty="0" smtClean="0">
                <a:solidFill>
                  <a:srgbClr val="FF6600"/>
                </a:solidFill>
              </a:rPr>
              <a:t>minimal </a:t>
            </a:r>
            <a:r>
              <a:rPr lang="fr-FR" sz="2400" b="1" dirty="0" err="1" smtClean="0">
                <a:solidFill>
                  <a:srgbClr val="FF6600"/>
                </a:solidFill>
              </a:rPr>
              <a:t>here</a:t>
            </a:r>
            <a:endParaRPr lang="en-US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4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834" y="4323538"/>
            <a:ext cx="6730341" cy="17874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849" y="233492"/>
            <a:ext cx="3532094" cy="16341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 IPs</a:t>
            </a:r>
            <a:br>
              <a:rPr lang="en-US" dirty="0" smtClean="0"/>
            </a:br>
            <a:r>
              <a:rPr lang="en-US" dirty="0" smtClean="0"/>
              <a:t>(0.249, 0.166)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044" y="402075"/>
            <a:ext cx="5389988" cy="377299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10017" y="2613202"/>
            <a:ext cx="240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[-0.24%, 0.22%]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166404" y="1351795"/>
            <a:ext cx="3961368" cy="0"/>
          </a:xfrm>
          <a:prstGeom prst="line">
            <a:avLst/>
          </a:prstGeom>
          <a:ln w="38100" cmpd="sng"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38479" y="957955"/>
            <a:ext cx="133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alf-integer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155762" y="4960469"/>
            <a:ext cx="2531038" cy="463177"/>
            <a:chOff x="6455516" y="5397494"/>
            <a:chExt cx="2531038" cy="463177"/>
          </a:xfrm>
        </p:grpSpPr>
        <p:sp>
          <p:nvSpPr>
            <p:cNvPr id="13" name="Oval 12"/>
            <p:cNvSpPr/>
            <p:nvPr/>
          </p:nvSpPr>
          <p:spPr>
            <a:xfrm>
              <a:off x="6455516" y="5397494"/>
              <a:ext cx="1568824" cy="463177"/>
            </a:xfrm>
            <a:prstGeom prst="ellipse">
              <a:avLst/>
            </a:prstGeom>
            <a:noFill/>
            <a:ln w="57150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8176978" y="5616582"/>
              <a:ext cx="809576" cy="0"/>
            </a:xfrm>
            <a:prstGeom prst="straightConnector1">
              <a:avLst/>
            </a:prstGeom>
            <a:ln w="66675">
              <a:solidFill>
                <a:srgbClr val="FF66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0342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567271" cy="466742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Repeat Matching of W functions for </a:t>
            </a:r>
            <a:r>
              <a:rPr lang="en-US" dirty="0" smtClean="0">
                <a:solidFill>
                  <a:srgbClr val="FF6600"/>
                </a:solidFill>
              </a:rPr>
              <a:t>Racetrack Layout </a:t>
            </a:r>
            <a:r>
              <a:rPr lang="en-US" dirty="0" smtClean="0"/>
              <a:t>(get a set of comparable cases to </a:t>
            </a:r>
            <a:r>
              <a:rPr lang="en-US" dirty="0" err="1" smtClean="0"/>
              <a:t>analyse</a:t>
            </a:r>
            <a:r>
              <a:rPr lang="en-US" dirty="0" smtClean="0"/>
              <a:t>)</a:t>
            </a:r>
          </a:p>
          <a:p>
            <a:pPr marL="454025" indent="0">
              <a:buClrTx/>
              <a:buNone/>
            </a:pPr>
            <a:r>
              <a:rPr lang="en-US" dirty="0" smtClean="0">
                <a:solidFill>
                  <a:schemeClr val="accent6"/>
                </a:solidFill>
                <a:sym typeface="Wingdings"/>
              </a:rPr>
              <a:t> Start DA studies with Luis</a:t>
            </a:r>
          </a:p>
          <a:p>
            <a:pPr marL="911225">
              <a:buFont typeface="Wingdings" charset="0"/>
              <a:buChar char="à"/>
            </a:pPr>
            <a:endParaRPr lang="en-US" dirty="0"/>
          </a:p>
          <a:p>
            <a:r>
              <a:rPr lang="en-US" dirty="0" smtClean="0"/>
              <a:t>Need to get </a:t>
            </a:r>
            <a:r>
              <a:rPr lang="en-US" dirty="0" smtClean="0">
                <a:solidFill>
                  <a:srgbClr val="FF6600"/>
                </a:solidFill>
              </a:rPr>
              <a:t>3</a:t>
            </a:r>
            <a:r>
              <a:rPr lang="en-US" baseline="30000" dirty="0" smtClean="0">
                <a:solidFill>
                  <a:srgbClr val="FF6600"/>
                </a:solidFill>
              </a:rPr>
              <a:t>rd</a:t>
            </a:r>
            <a:r>
              <a:rPr lang="en-US" dirty="0" smtClean="0">
                <a:solidFill>
                  <a:srgbClr val="FF6600"/>
                </a:solidFill>
              </a:rPr>
              <a:t> order </a:t>
            </a:r>
            <a:r>
              <a:rPr lang="en-US" dirty="0" err="1" smtClean="0">
                <a:solidFill>
                  <a:srgbClr val="FF6600"/>
                </a:solidFill>
              </a:rPr>
              <a:t>chroma</a:t>
            </a:r>
            <a:r>
              <a:rPr lang="en-US" dirty="0" smtClean="0"/>
              <a:t> under control</a:t>
            </a:r>
          </a:p>
          <a:p>
            <a:pPr marL="454025" indent="0">
              <a:buNone/>
            </a:pPr>
            <a:r>
              <a:rPr lang="en-US" dirty="0" smtClean="0">
                <a:solidFill>
                  <a:srgbClr val="4D4D4D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4D4D4D"/>
                </a:solidFill>
                <a:sym typeface="Wingdings"/>
              </a:rPr>
              <a:t>Analyse</a:t>
            </a:r>
            <a:r>
              <a:rPr lang="en-US" dirty="0" smtClean="0">
                <a:solidFill>
                  <a:srgbClr val="4D4D4D"/>
                </a:solidFill>
                <a:sym typeface="Wingdings"/>
              </a:rPr>
              <a:t> higher order derivatives of β functions</a:t>
            </a:r>
          </a:p>
          <a:p>
            <a:pPr marL="454025" indent="0">
              <a:buNone/>
            </a:pPr>
            <a:r>
              <a:rPr lang="en-US" dirty="0" smtClean="0">
                <a:solidFill>
                  <a:srgbClr val="4D4D4D"/>
                </a:solidFill>
                <a:sym typeface="Wingdings"/>
              </a:rPr>
              <a:t> Change weights in matching routine</a:t>
            </a:r>
          </a:p>
          <a:p>
            <a:pPr marL="454025" indent="0">
              <a:buNone/>
            </a:pPr>
            <a:r>
              <a:rPr lang="en-US" dirty="0" smtClean="0">
                <a:solidFill>
                  <a:srgbClr val="4D4D4D"/>
                </a:solidFill>
                <a:sym typeface="Wingdings"/>
              </a:rPr>
              <a:t>( Introduce </a:t>
            </a:r>
            <a:r>
              <a:rPr lang="en-US" dirty="0" err="1" smtClean="0">
                <a:solidFill>
                  <a:srgbClr val="4D4D4D"/>
                </a:solidFill>
                <a:sym typeface="Wingdings"/>
              </a:rPr>
              <a:t>octupoles</a:t>
            </a:r>
            <a:r>
              <a:rPr lang="en-US" dirty="0" smtClean="0">
                <a:solidFill>
                  <a:srgbClr val="4D4D4D"/>
                </a:solidFill>
                <a:sym typeface="Wingdings"/>
              </a:rPr>
              <a:t>)</a:t>
            </a:r>
          </a:p>
          <a:p>
            <a:pPr marL="911225">
              <a:buFont typeface="Wingdings" charset="0"/>
              <a:buChar char="à"/>
            </a:pPr>
            <a:endParaRPr lang="en-US" dirty="0"/>
          </a:p>
          <a:p>
            <a:r>
              <a:rPr lang="en-US" dirty="0" smtClean="0"/>
              <a:t>Try direct matching of </a:t>
            </a:r>
            <a:r>
              <a:rPr lang="en-US" dirty="0" err="1" smtClean="0"/>
              <a:t>chromaticities</a:t>
            </a:r>
            <a:endParaRPr lang="en-US" dirty="0" smtClean="0"/>
          </a:p>
          <a:p>
            <a:r>
              <a:rPr lang="en-US" dirty="0" smtClean="0"/>
              <a:t>Try </a:t>
            </a:r>
            <a:r>
              <a:rPr lang="en-US" sz="3200" dirty="0">
                <a:solidFill>
                  <a:srgbClr val="FF6600"/>
                </a:solidFill>
                <a:sym typeface="Wingdings"/>
              </a:rPr>
              <a:t>6</a:t>
            </a:r>
            <a:r>
              <a:rPr lang="en-US" sz="3200" dirty="0" smtClean="0">
                <a:solidFill>
                  <a:srgbClr val="FF6600"/>
                </a:solidFill>
                <a:sym typeface="Wingdings"/>
              </a:rPr>
              <a:t>0</a:t>
            </a:r>
            <a:r>
              <a:rPr lang="en-US" sz="3200" dirty="0">
                <a:solidFill>
                  <a:srgbClr val="FF6600"/>
                </a:solidFill>
              </a:rPr>
              <a:t>°</a:t>
            </a:r>
            <a:r>
              <a:rPr lang="en-US" sz="3200" dirty="0">
                <a:solidFill>
                  <a:srgbClr val="FF6600"/>
                </a:solidFill>
                <a:sym typeface="Wingdings"/>
              </a:rPr>
              <a:t>/60</a:t>
            </a:r>
            <a:r>
              <a:rPr lang="en-US" sz="3200" dirty="0" smtClean="0">
                <a:solidFill>
                  <a:srgbClr val="FF6600"/>
                </a:solidFill>
              </a:rPr>
              <a:t>° optics </a:t>
            </a:r>
          </a:p>
          <a:p>
            <a:r>
              <a:rPr lang="en-US" sz="3200" dirty="0" smtClean="0">
                <a:sym typeface="Wingdings"/>
              </a:rPr>
              <a:t>Try </a:t>
            </a:r>
            <a:r>
              <a:rPr lang="en-US" sz="3200" dirty="0" smtClean="0">
                <a:solidFill>
                  <a:srgbClr val="FF6600"/>
                </a:solidFill>
                <a:sym typeface="Wingdings"/>
              </a:rPr>
              <a:t>non-interleaved schemes</a:t>
            </a:r>
            <a:endParaRPr lang="en-US" sz="3200" dirty="0">
              <a:solidFill>
                <a:srgbClr val="FF6600"/>
              </a:solidFill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24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 descr="Untitl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186" y="1150740"/>
            <a:ext cx="5449624" cy="4876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9839"/>
            <a:ext cx="7865035" cy="74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2) New Baseline Layout (V17)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6629031" y="5929745"/>
            <a:ext cx="2514969" cy="369332"/>
          </a:xfrm>
          <a:prstGeom prst="rect">
            <a:avLst/>
          </a:prstGeom>
          <a:solidFill>
            <a:srgbClr val="FFFF00"/>
          </a:solidFill>
          <a:ln>
            <a:solidFill>
              <a:srgbClr val="4D4D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P. Lebrun &amp; J. Osborne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55264" y="1751869"/>
            <a:ext cx="813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Exp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55264" y="4997673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Exp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643675" y="2138829"/>
            <a:ext cx="573628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758475" y="5076265"/>
            <a:ext cx="573628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758475" y="2094006"/>
            <a:ext cx="573628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43675" y="5076265"/>
            <a:ext cx="573628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17303" y="2213534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96150" y="4568577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17303" y="4568577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96150" y="2213534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220413"/>
            <a:ext cx="251132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100 km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circumference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Longer arcs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(before ≈95 km)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No Technical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Straight Sections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(TSS)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13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Lattice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9663" y="5408705"/>
            <a:ext cx="8226854" cy="58432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600" dirty="0" smtClean="0">
                <a:solidFill>
                  <a:srgbClr val="0055A0"/>
                </a:solidFill>
              </a:rPr>
              <a:t>*P. Lebrun et al.: FCC layout: naming</a:t>
            </a:r>
            <a:r>
              <a:rPr lang="en-US" sz="1600" dirty="0">
                <a:solidFill>
                  <a:srgbClr val="0055A0"/>
                </a:solidFill>
              </a:rPr>
              <a:t>, numbering, lengths, preliminary </a:t>
            </a:r>
            <a:r>
              <a:rPr lang="en-US" sz="1600" dirty="0" smtClean="0">
                <a:solidFill>
                  <a:srgbClr val="0055A0"/>
                </a:solidFill>
              </a:rPr>
              <a:t>siting, </a:t>
            </a:r>
          </a:p>
          <a:p>
            <a:pPr marL="36576" indent="0">
              <a:buNone/>
            </a:pPr>
            <a:r>
              <a:rPr lang="en-US" sz="1600" dirty="0" smtClean="0">
                <a:solidFill>
                  <a:srgbClr val="0055A0"/>
                </a:solidFill>
              </a:rPr>
              <a:t>FCC </a:t>
            </a:r>
            <a:r>
              <a:rPr lang="en-US" sz="1600" dirty="0">
                <a:solidFill>
                  <a:srgbClr val="0055A0"/>
                </a:solidFill>
              </a:rPr>
              <a:t>Infrastructure &amp; </a:t>
            </a:r>
            <a:r>
              <a:rPr lang="en-US" sz="1600" dirty="0" smtClean="0">
                <a:solidFill>
                  <a:srgbClr val="0055A0"/>
                </a:solidFill>
              </a:rPr>
              <a:t>Operation, Meeting, 22 </a:t>
            </a:r>
            <a:r>
              <a:rPr lang="en-US" sz="1600" dirty="0">
                <a:solidFill>
                  <a:srgbClr val="0055A0"/>
                </a:solidFill>
              </a:rPr>
              <a:t>October 2014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533170"/>
              </p:ext>
            </p:extLst>
          </p:nvPr>
        </p:nvGraphicFramePr>
        <p:xfrm>
          <a:off x="1148513" y="1443431"/>
          <a:ext cx="6921142" cy="24942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159102"/>
                <a:gridCol w="1046604"/>
                <a:gridCol w="2278566"/>
                <a:gridCol w="243687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Number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Length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Lebrun &amp; Osborne*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Length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ee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V17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1400 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4200 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4200 m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m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100 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3200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4200 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8000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8100 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99663" y="4278718"/>
            <a:ext cx="68951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DS-SARC-DS: </a:t>
            </a:r>
            <a:r>
              <a:rPr lang="en-US" dirty="0" smtClean="0">
                <a:solidFill>
                  <a:srgbClr val="FF6600"/>
                </a:solidFill>
              </a:rPr>
              <a:t>400 m longer than proposed by Lebrun &amp; Osborne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FF6600"/>
                </a:solidFill>
              </a:rPr>
              <a:t>Required for nice arrangement of </a:t>
            </a:r>
            <a:r>
              <a:rPr lang="en-US" dirty="0" err="1" smtClean="0">
                <a:solidFill>
                  <a:srgbClr val="FF6600"/>
                </a:solidFill>
              </a:rPr>
              <a:t>sextupole</a:t>
            </a:r>
            <a:r>
              <a:rPr lang="en-US" dirty="0" smtClean="0">
                <a:solidFill>
                  <a:srgbClr val="FF6600"/>
                </a:solidFill>
              </a:rPr>
              <a:t> families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FF6600"/>
                </a:solidFill>
              </a:rPr>
              <a:t>CEA: no problem for FCC-</a:t>
            </a:r>
            <a:r>
              <a:rPr lang="en-US" dirty="0" err="1" smtClean="0">
                <a:solidFill>
                  <a:srgbClr val="FF6600"/>
                </a:solidFill>
              </a:rPr>
              <a:t>hh</a:t>
            </a:r>
            <a:r>
              <a:rPr lang="en-US" dirty="0" smtClean="0">
                <a:solidFill>
                  <a:srgbClr val="FF6600"/>
                </a:solidFill>
              </a:rPr>
              <a:t> lattice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552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Chromaticity 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Systematic investigation of chromaticity correction schemes for FCC-</a:t>
            </a:r>
            <a:r>
              <a:rPr lang="en-US" dirty="0" err="1" smtClean="0">
                <a:solidFill>
                  <a:srgbClr val="FF6600"/>
                </a:solidFill>
              </a:rPr>
              <a:t>ee</a:t>
            </a:r>
            <a:r>
              <a:rPr lang="en-US" dirty="0" smtClean="0">
                <a:solidFill>
                  <a:srgbClr val="FF6600"/>
                </a:solidFill>
              </a:rPr>
              <a:t>:</a:t>
            </a:r>
          </a:p>
          <a:p>
            <a:pPr marL="550926" indent="-514350">
              <a:buSzPct val="100000"/>
              <a:buFont typeface="+mj-lt"/>
              <a:buAutoNum type="arabicPeriod"/>
            </a:pPr>
            <a:r>
              <a:rPr lang="en-US" dirty="0" smtClean="0"/>
              <a:t>Interleaved </a:t>
            </a:r>
            <a:r>
              <a:rPr lang="en-US" dirty="0" err="1" smtClean="0"/>
              <a:t>sextupole</a:t>
            </a:r>
            <a:r>
              <a:rPr lang="en-US" dirty="0" smtClean="0"/>
              <a:t> scheme using Montague Formalism 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 LEP-like IRs</a:t>
            </a:r>
          </a:p>
          <a:p>
            <a:pPr marL="550926" indent="-514350">
              <a:buSzPct val="100000"/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sym typeface="Wingdings"/>
              </a:rPr>
              <a:t>Comparison </a:t>
            </a:r>
            <a:r>
              <a:rPr lang="en-US" dirty="0" smtClean="0">
                <a:solidFill>
                  <a:schemeClr val="accent6"/>
                </a:solidFill>
                <a:sym typeface="Wingdings"/>
              </a:rPr>
              <a:t>4 IPs 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and </a:t>
            </a:r>
            <a:r>
              <a:rPr lang="en-US" dirty="0" smtClean="0">
                <a:solidFill>
                  <a:srgbClr val="4D4D4D"/>
                </a:solidFill>
                <a:sym typeface="Wingdings"/>
              </a:rPr>
              <a:t>2 IPs (90</a:t>
            </a:r>
            <a:r>
              <a:rPr lang="en-US" sz="3200" dirty="0">
                <a:solidFill>
                  <a:srgbClr val="4D4D4D"/>
                </a:solidFill>
              </a:rPr>
              <a:t>°</a:t>
            </a:r>
            <a:r>
              <a:rPr lang="en-US" dirty="0" smtClean="0">
                <a:solidFill>
                  <a:srgbClr val="4D4D4D"/>
                </a:solidFill>
                <a:sym typeface="Wingdings"/>
              </a:rPr>
              <a:t>/60</a:t>
            </a:r>
            <a:r>
              <a:rPr lang="en-US" sz="3200" dirty="0" smtClean="0">
                <a:solidFill>
                  <a:srgbClr val="4D4D4D"/>
                </a:solidFill>
              </a:rPr>
              <a:t>°)</a:t>
            </a:r>
            <a:endParaRPr lang="en-US" dirty="0" smtClean="0">
              <a:solidFill>
                <a:srgbClr val="4D4D4D"/>
              </a:solidFill>
              <a:sym typeface="Wingdings"/>
            </a:endParaRPr>
          </a:p>
          <a:p>
            <a:pPr marL="550926" indent="-514350">
              <a:buSzPct val="100000"/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Phase advance </a:t>
            </a:r>
            <a:r>
              <a:rPr lang="en-US" dirty="0" smtClean="0">
                <a:solidFill>
                  <a:srgbClr val="4D4D4D"/>
                </a:solidFill>
              </a:rPr>
              <a:t>0.249/0.166</a:t>
            </a:r>
          </a:p>
          <a:p>
            <a:pPr marL="550926" indent="-514350">
              <a:buSzPct val="100000"/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(Direct matching of </a:t>
            </a:r>
            <a:r>
              <a:rPr lang="en-US" dirty="0" err="1" smtClean="0">
                <a:solidFill>
                  <a:schemeClr val="tx2"/>
                </a:solidFill>
              </a:rPr>
              <a:t>chromaticities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32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728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18530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12-fold lattice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2377" y="1576247"/>
            <a:ext cx="8226854" cy="3112195"/>
          </a:xfrm>
        </p:spPr>
        <p:txBody>
          <a:bodyPr>
            <a:normAutofit/>
          </a:bodyPr>
          <a:lstStyle/>
          <a:p>
            <a:pPr marL="36576" indent="0">
              <a:buNone/>
              <a:tabLst>
                <a:tab pos="3411538" algn="l"/>
              </a:tabLst>
            </a:pPr>
            <a:endParaRPr lang="en-US" sz="1200" dirty="0"/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Circumference:	100 km</a:t>
            </a:r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Arc length:	 </a:t>
            </a:r>
            <a:r>
              <a:rPr lang="en-US" sz="2400" dirty="0" smtClean="0">
                <a:solidFill>
                  <a:schemeClr val="tx2"/>
                </a:solidFill>
              </a:rPr>
              <a:t>6.8 km</a:t>
            </a:r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Straight section length:	 1.5 km</a:t>
            </a:r>
          </a:p>
          <a:p>
            <a:pPr marL="36576" indent="0">
              <a:buNone/>
              <a:tabLst>
                <a:tab pos="3411538" algn="l"/>
              </a:tabLst>
            </a:pPr>
            <a:endParaRPr lang="en-US" sz="1200" dirty="0" smtClean="0"/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>
                <a:solidFill>
                  <a:srgbClr val="FF6600"/>
                </a:solidFill>
              </a:rPr>
              <a:t>4 </a:t>
            </a:r>
            <a:r>
              <a:rPr lang="en-US" sz="2400" dirty="0" smtClean="0">
                <a:solidFill>
                  <a:srgbClr val="FF6600"/>
                </a:solidFill>
              </a:rPr>
              <a:t>LEP-like mini</a:t>
            </a:r>
            <a:r>
              <a:rPr lang="en-US" sz="2400" dirty="0">
                <a:solidFill>
                  <a:srgbClr val="FF6600"/>
                </a:solidFill>
              </a:rPr>
              <a:t>-beta </a:t>
            </a:r>
            <a:r>
              <a:rPr lang="en-US" sz="2400" dirty="0" smtClean="0">
                <a:solidFill>
                  <a:srgbClr val="FF6600"/>
                </a:solidFill>
              </a:rPr>
              <a:t>insertions (IR)!</a:t>
            </a:r>
            <a:endParaRPr lang="en-US" sz="2400" dirty="0">
              <a:solidFill>
                <a:srgbClr val="FF6600"/>
              </a:solidFill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5237448" y="669569"/>
            <a:ext cx="3741292" cy="3380871"/>
            <a:chOff x="4531803" y="1342141"/>
            <a:chExt cx="4581946" cy="4236029"/>
          </a:xfrm>
        </p:grpSpPr>
        <p:grpSp>
          <p:nvGrpSpPr>
            <p:cNvPr id="90" name="Group 89"/>
            <p:cNvGrpSpPr/>
            <p:nvPr/>
          </p:nvGrpSpPr>
          <p:grpSpPr>
            <a:xfrm>
              <a:off x="4531803" y="1342141"/>
              <a:ext cx="4581946" cy="4236029"/>
              <a:chOff x="312045" y="1391920"/>
              <a:chExt cx="4863495" cy="4484611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1096655" y="2012412"/>
                <a:ext cx="3288249" cy="3243074"/>
                <a:chOff x="943113" y="1561203"/>
                <a:chExt cx="4362174" cy="4461565"/>
              </a:xfrm>
            </p:grpSpPr>
            <p:sp>
              <p:nvSpPr>
                <p:cNvPr id="108" name="Donut 107"/>
                <p:cNvSpPr/>
                <p:nvPr/>
              </p:nvSpPr>
              <p:spPr>
                <a:xfrm>
                  <a:off x="943113" y="1561203"/>
                  <a:ext cx="4362174" cy="4461565"/>
                </a:xfrm>
                <a:prstGeom prst="donut">
                  <a:avLst>
                    <a:gd name="adj" fmla="val 1455"/>
                  </a:avLst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 rot="1962902">
                  <a:off x="1782080" y="5615550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 rot="1855990">
                  <a:off x="4141098" y="1671853"/>
                  <a:ext cx="298175" cy="29817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 rot="3623008">
                  <a:off x="1017015" y="4792953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 rot="3623008">
                  <a:off x="4930826" y="2485815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 rot="19838961">
                  <a:off x="1782569" y="1673347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 rot="19642893">
                  <a:off x="4142593" y="5617973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 rot="18011093">
                  <a:off x="1016469" y="2486361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 rot="18011093">
                  <a:off x="4931371" y="4793497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6" name="TextBox 95"/>
              <p:cNvSpPr txBox="1"/>
              <p:nvPr/>
            </p:nvSpPr>
            <p:spPr>
              <a:xfrm>
                <a:off x="2474321" y="1391920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93594" y="2350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4367436" y="2350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12045" y="3442828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593594" y="4503805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366299" y="5269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474321" y="547642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4648984" y="3442828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4367436" y="4505623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652418" y="5269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364568" y="1638293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3652418" y="1640502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</p:grpSp>
        <p:sp>
          <p:nvSpPr>
            <p:cNvPr id="91" name="Rectangle 90"/>
            <p:cNvSpPr/>
            <p:nvPr/>
          </p:nvSpPr>
          <p:spPr>
            <a:xfrm rot="41209">
              <a:off x="6706753" y="1762388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 rot="41209">
              <a:off x="6706753" y="4942645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 rot="41209">
              <a:off x="8320282" y="3329469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 rot="41209">
              <a:off x="5115355" y="3329469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6900800" y="128259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820503" y="211209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959874" y="211209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98166" y="304370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278256" y="1369021"/>
            <a:ext cx="1783639" cy="1791092"/>
            <a:chOff x="6929055" y="1862065"/>
            <a:chExt cx="1618263" cy="1601811"/>
          </a:xfrm>
        </p:grpSpPr>
        <p:sp>
          <p:nvSpPr>
            <p:cNvPr id="78" name="Arc 77"/>
            <p:cNvSpPr/>
            <p:nvPr/>
          </p:nvSpPr>
          <p:spPr>
            <a:xfrm>
              <a:off x="6929055" y="1963687"/>
              <a:ext cx="1512470" cy="1500189"/>
            </a:xfrm>
            <a:prstGeom prst="arc">
              <a:avLst/>
            </a:prstGeom>
            <a:ln w="38100" cmpd="sng">
              <a:solidFill>
                <a:schemeClr val="bg2">
                  <a:lumMod val="10000"/>
                </a:schemeClr>
              </a:solidFill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7683348" y="1862065"/>
              <a:ext cx="0" cy="294709"/>
            </a:xfrm>
            <a:prstGeom prst="line">
              <a:avLst/>
            </a:prstGeom>
            <a:ln w="38100" cmpd="sng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16200000">
              <a:off x="8400876" y="2563443"/>
              <a:ext cx="0" cy="292885"/>
            </a:xfrm>
            <a:prstGeom prst="line">
              <a:avLst/>
            </a:prstGeom>
            <a:ln w="38100" cmpd="sng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1213335" y="4365283"/>
            <a:ext cx="6771944" cy="1173829"/>
            <a:chOff x="1238807" y="2397646"/>
            <a:chExt cx="6771944" cy="1173829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1303990" y="3204800"/>
              <a:ext cx="6677533" cy="18661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1303990" y="3204799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695471" y="3229330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036077" y="2985117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666697" y="3213455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372981" y="2866921"/>
              <a:ext cx="572105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966571" y="2397646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619336" y="2615785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469383" y="2397646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659515" y="2608949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Q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466566" y="3092824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710852" y="2599910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359476" y="2608949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272433" y="2613670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588622" y="2608949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238807" y="2599910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7420152" y="3223461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103538" y="2985117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380362" y="3089013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114716" y="3092824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028512" y="3089013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351844" y="2615785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030423" y="2397646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2143473" y="5658829"/>
            <a:ext cx="498135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 = bending magnet, Q = </a:t>
            </a:r>
            <a:r>
              <a:rPr lang="en-US" sz="1600" dirty="0" err="1"/>
              <a:t>q</a:t>
            </a:r>
            <a:r>
              <a:rPr lang="en-US" sz="1600" dirty="0" err="1" smtClean="0"/>
              <a:t>uadrupole</a:t>
            </a:r>
            <a:r>
              <a:rPr lang="en-US" sz="1600" dirty="0" smtClean="0"/>
              <a:t>, S  = </a:t>
            </a:r>
            <a:r>
              <a:rPr lang="en-US" sz="1600" dirty="0" err="1"/>
              <a:t>s</a:t>
            </a:r>
            <a:r>
              <a:rPr lang="en-US" sz="1600" dirty="0" err="1" smtClean="0"/>
              <a:t>extupole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97567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Both W functions in the 1</a:t>
            </a:r>
            <a:r>
              <a:rPr lang="en-US" baseline="30000" dirty="0" smtClean="0"/>
              <a:t>st</a:t>
            </a:r>
            <a:r>
              <a:rPr lang="en-US" dirty="0" smtClean="0"/>
              <a:t> quarter</a:t>
            </a:r>
            <a:endParaRPr lang="en-US" dirty="0"/>
          </a:p>
        </p:txBody>
      </p:sp>
      <p:pic>
        <p:nvPicPr>
          <p:cNvPr id="31" name="Content Placeholder 4" descr="v16b_wx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-229861" y="1169441"/>
            <a:ext cx="8589198" cy="449950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020001" y="5476396"/>
            <a:ext cx="882489" cy="4250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00983" y="5529573"/>
            <a:ext cx="872079" cy="5187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Explosion 1 5"/>
          <p:cNvSpPr/>
          <p:nvPr/>
        </p:nvSpPr>
        <p:spPr>
          <a:xfrm>
            <a:off x="7053434" y="5336502"/>
            <a:ext cx="535802" cy="664879"/>
          </a:xfrm>
          <a:prstGeom prst="irregularSeal1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2 6"/>
          <p:cNvSpPr/>
          <p:nvPr/>
        </p:nvSpPr>
        <p:spPr>
          <a:xfrm>
            <a:off x="1677501" y="5425463"/>
            <a:ext cx="583874" cy="610081"/>
          </a:xfrm>
          <a:prstGeom prst="irregularSeal2">
            <a:avLst/>
          </a:prstGeom>
          <a:solidFill>
            <a:srgbClr val="FFFF0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96326" y="5513746"/>
            <a:ext cx="1054843" cy="230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61246" y="5537809"/>
            <a:ext cx="539750" cy="2495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430016" y="5470996"/>
            <a:ext cx="4513543" cy="659618"/>
            <a:chOff x="2779899" y="5761086"/>
            <a:chExt cx="3919352" cy="659618"/>
          </a:xfrm>
          <a:solidFill>
            <a:schemeClr val="bg1"/>
          </a:solidFill>
          <a:effectLst/>
        </p:grpSpPr>
        <p:grpSp>
          <p:nvGrpSpPr>
            <p:cNvPr id="11" name="Group 10"/>
            <p:cNvGrpSpPr/>
            <p:nvPr/>
          </p:nvGrpSpPr>
          <p:grpSpPr>
            <a:xfrm>
              <a:off x="2779899" y="5761086"/>
              <a:ext cx="3919352" cy="412091"/>
              <a:chOff x="2779899" y="5761086"/>
              <a:chExt cx="3919352" cy="412091"/>
            </a:xfrm>
            <a:grpFill/>
          </p:grpSpPr>
          <p:grpSp>
            <p:nvGrpSpPr>
              <p:cNvPr id="15" name="Group 14"/>
              <p:cNvGrpSpPr/>
              <p:nvPr/>
            </p:nvGrpSpPr>
            <p:grpSpPr>
              <a:xfrm>
                <a:off x="5611999" y="5766486"/>
                <a:ext cx="1087252" cy="406691"/>
                <a:chOff x="5661480" y="5427016"/>
                <a:chExt cx="969210" cy="406691"/>
              </a:xfrm>
              <a:grpFill/>
            </p:grpSpPr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grpFill/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/>
            </p:nvGrpSpPr>
            <p:grpSpPr>
              <a:xfrm>
                <a:off x="4208649" y="5766486"/>
                <a:ext cx="1087252" cy="406691"/>
                <a:chOff x="5661480" y="5427016"/>
                <a:chExt cx="969210" cy="406691"/>
              </a:xfrm>
              <a:grpFill/>
            </p:grpSpPr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grpFill/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/>
              <p:cNvGrpSpPr/>
              <p:nvPr/>
            </p:nvGrpSpPr>
            <p:grpSpPr>
              <a:xfrm>
                <a:off x="2779899" y="5761086"/>
                <a:ext cx="1087252" cy="406691"/>
                <a:chOff x="5661480" y="5427016"/>
                <a:chExt cx="969210" cy="406691"/>
              </a:xfrm>
              <a:grpFill/>
            </p:grpSpPr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grpFill/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" name="TextBox 11"/>
            <p:cNvSpPr txBox="1"/>
            <p:nvPr/>
          </p:nvSpPr>
          <p:spPr>
            <a:xfrm>
              <a:off x="2957382" y="6020594"/>
              <a:ext cx="82624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82866" y="6011267"/>
              <a:ext cx="82624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2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05382" y="6011267"/>
              <a:ext cx="82624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3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269666" y="5021465"/>
            <a:ext cx="92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in km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77213" y="5538923"/>
            <a:ext cx="48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91919"/>
                </a:solidFill>
              </a:rPr>
              <a:t>IP</a:t>
            </a:r>
            <a:endParaRPr lang="en-US" b="1" dirty="0">
              <a:solidFill>
                <a:srgbClr val="19191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32830" y="5481737"/>
            <a:ext cx="398592" cy="38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91919"/>
                </a:solidFill>
              </a:rPr>
              <a:t>IP</a:t>
            </a:r>
            <a:endParaRPr lang="en-US" b="1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64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Corrected Chromaticity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8691485"/>
              </p:ext>
            </p:extLst>
          </p:nvPr>
        </p:nvGraphicFramePr>
        <p:xfrm>
          <a:off x="1387573" y="1264131"/>
          <a:ext cx="5963593" cy="472702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816133"/>
                <a:gridCol w="1715820"/>
                <a:gridCol w="1715820"/>
                <a:gridCol w="171582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Symmetric</a:t>
                      </a:r>
                      <a:r>
                        <a:rPr lang="en-US" baseline="0" dirty="0" smtClean="0"/>
                        <a:t> FODO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Natural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Chromaticities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Corrected </a:t>
                      </a:r>
                      <a:r>
                        <a:rPr lang="en-US" b="0" dirty="0" err="1" smtClean="0">
                          <a:solidFill>
                            <a:schemeClr val="bg1"/>
                          </a:solidFill>
                        </a:rPr>
                        <a:t>Chromaticities</a:t>
                      </a:r>
                      <a:endParaRPr lang="en-US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ΔQ (</a:t>
                      </a:r>
                      <a:r>
                        <a:rPr lang="en-US" b="0" dirty="0" err="1" smtClean="0">
                          <a:solidFill>
                            <a:schemeClr val="bg1"/>
                          </a:solidFill>
                        </a:rPr>
                        <a:t>δ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=0.05 %)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506.16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509.08</a:t>
                      </a:r>
                      <a:r>
                        <a:rPr lang="x-none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-629.88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-4.20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-2.10e-03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-1.6e+04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6.6e+03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8.19e-04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-2.7e+08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-3.13e-04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-4.1e+12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-2.9e+10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-6.73e-05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334.28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334.28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-2059.23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6.7e-02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3.36e-05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-8.6e+06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-9.8e+03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-1.22e-03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-2.0e+11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-2.5e+09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-5.11e-02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-6.7e+15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-1.5e+12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-3.92e-03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87573" y="4136627"/>
            <a:ext cx="5963592" cy="0"/>
          </a:xfrm>
          <a:prstGeom prst="line">
            <a:avLst/>
          </a:prstGeom>
          <a:ln w="3810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467518" y="2551038"/>
            <a:ext cx="1730375" cy="587375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416408" y="1628516"/>
            <a:ext cx="8328106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283702" y="4425056"/>
            <a:ext cx="1730375" cy="587375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70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898"/>
            <a:ext cx="8226854" cy="406815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700" dirty="0" smtClean="0">
                <a:solidFill>
                  <a:srgbClr val="FF6600"/>
                </a:solidFill>
              </a:rPr>
              <a:t>Before:</a:t>
            </a:r>
          </a:p>
          <a:p>
            <a:r>
              <a:rPr lang="en-US" sz="2700" dirty="0" smtClean="0">
                <a:solidFill>
                  <a:schemeClr val="accent6"/>
                </a:solidFill>
              </a:rPr>
              <a:t>Matching W functions first in one plane then in another</a:t>
            </a:r>
          </a:p>
          <a:p>
            <a:endParaRPr lang="en-US" sz="1200" dirty="0" smtClean="0"/>
          </a:p>
          <a:p>
            <a:pPr marL="36576" indent="0">
              <a:buNone/>
            </a:pPr>
            <a:r>
              <a:rPr lang="en-US" sz="2700" dirty="0" smtClean="0">
                <a:solidFill>
                  <a:srgbClr val="FF6600"/>
                </a:solidFill>
              </a:rPr>
              <a:t>Now:</a:t>
            </a:r>
            <a:endParaRPr lang="en-US" sz="2700" dirty="0">
              <a:solidFill>
                <a:srgbClr val="FF6600"/>
              </a:solidFill>
            </a:endParaRPr>
          </a:p>
          <a:p>
            <a:r>
              <a:rPr lang="en-US" sz="2700" dirty="0" smtClean="0">
                <a:solidFill>
                  <a:srgbClr val="4D4D4D"/>
                </a:solidFill>
              </a:rPr>
              <a:t>Matching W functions of both planes at the same time in sector wise</a:t>
            </a:r>
          </a:p>
          <a:p>
            <a:pPr marL="36576" indent="0">
              <a:buNone/>
            </a:pPr>
            <a:r>
              <a:rPr lang="en-US" sz="2700" dirty="0" smtClean="0">
                <a:sym typeface="Wingdings"/>
              </a:rPr>
              <a:t> </a:t>
            </a:r>
            <a:r>
              <a:rPr lang="en-US" sz="2700" dirty="0" smtClean="0"/>
              <a:t>1</a:t>
            </a:r>
            <a:r>
              <a:rPr lang="en-US" sz="2700" baseline="30000" dirty="0" smtClean="0"/>
              <a:t>st</a:t>
            </a:r>
            <a:r>
              <a:rPr lang="en-US" sz="2700" dirty="0" smtClean="0"/>
              <a:t> arc, 2</a:t>
            </a:r>
            <a:r>
              <a:rPr lang="en-US" sz="2700" baseline="30000" dirty="0" smtClean="0"/>
              <a:t>nd</a:t>
            </a:r>
            <a:r>
              <a:rPr lang="en-US" sz="2700" dirty="0" smtClean="0"/>
              <a:t> arc, 3</a:t>
            </a:r>
            <a:r>
              <a:rPr lang="en-US" sz="2700" baseline="30000" dirty="0" smtClean="0"/>
              <a:t>rd</a:t>
            </a:r>
            <a:r>
              <a:rPr lang="en-US" sz="2700" dirty="0" smtClean="0"/>
              <a:t> arc, all arcs, all arcs (periodic)</a:t>
            </a:r>
          </a:p>
          <a:p>
            <a:r>
              <a:rPr lang="en-US" sz="2700" dirty="0" err="1" smtClean="0">
                <a:solidFill>
                  <a:schemeClr val="accent6"/>
                </a:solidFill>
              </a:rPr>
              <a:t>Optimised</a:t>
            </a:r>
            <a:r>
              <a:rPr lang="en-US" sz="2700" dirty="0" smtClean="0">
                <a:solidFill>
                  <a:schemeClr val="accent6"/>
                </a:solidFill>
              </a:rPr>
              <a:t> phase advance between FD and Arc</a:t>
            </a:r>
            <a:endParaRPr lang="en-US" sz="2700" dirty="0">
              <a:solidFill>
                <a:schemeClr val="accent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7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Sectors</a:t>
            </a:r>
            <a:endParaRPr lang="en-US" dirty="0"/>
          </a:p>
        </p:txBody>
      </p:sp>
      <p:pic>
        <p:nvPicPr>
          <p:cNvPr id="31" name="Content Placeholder 4" descr="v16b_wx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-483858" y="1274028"/>
            <a:ext cx="8589198" cy="449950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766004" y="5580983"/>
            <a:ext cx="882489" cy="4250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372281" y="5634160"/>
            <a:ext cx="872079" cy="5187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442329" y="5618333"/>
            <a:ext cx="1054843" cy="230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07249" y="5642396"/>
            <a:ext cx="539750" cy="2495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015669" y="5126052"/>
            <a:ext cx="92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in km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455220" y="1492812"/>
            <a:ext cx="0" cy="3856128"/>
          </a:xfrm>
          <a:prstGeom prst="line">
            <a:avLst/>
          </a:prstGeom>
          <a:ln w="3810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367624" y="1492812"/>
            <a:ext cx="0" cy="3856128"/>
          </a:xfrm>
          <a:prstGeom prst="line">
            <a:avLst/>
          </a:prstGeom>
          <a:ln w="3810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24842" y="2764116"/>
            <a:ext cx="10955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Sector 1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6418" y="2764116"/>
            <a:ext cx="10955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Sector 2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04537" y="2764116"/>
            <a:ext cx="10955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Sector 3</a:t>
            </a:r>
            <a:endParaRPr lang="en-US" b="1" dirty="0">
              <a:solidFill>
                <a:srgbClr val="FF6600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47584" y="4126752"/>
            <a:ext cx="3039470" cy="1112440"/>
            <a:chOff x="247584" y="4126752"/>
            <a:chExt cx="3039470" cy="1112440"/>
          </a:xfrm>
        </p:grpSpPr>
        <p:sp>
          <p:nvSpPr>
            <p:cNvPr id="41" name="TextBox 40"/>
            <p:cNvSpPr txBox="1"/>
            <p:nvPr/>
          </p:nvSpPr>
          <p:spPr>
            <a:xfrm>
              <a:off x="247584" y="4126752"/>
              <a:ext cx="262779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Match W functions &lt; 5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2224842" y="4496084"/>
              <a:ext cx="1062212" cy="743108"/>
            </a:xfrm>
            <a:prstGeom prst="straightConnector1">
              <a:avLst/>
            </a:prstGeom>
            <a:ln w="66675">
              <a:solidFill>
                <a:srgbClr val="FF66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6402163" y="3874533"/>
            <a:ext cx="2499415" cy="1414643"/>
            <a:chOff x="6402163" y="3874533"/>
            <a:chExt cx="2499415" cy="1414643"/>
          </a:xfrm>
        </p:grpSpPr>
        <p:sp>
          <p:nvSpPr>
            <p:cNvPr id="44" name="TextBox 43"/>
            <p:cNvSpPr txBox="1"/>
            <p:nvPr/>
          </p:nvSpPr>
          <p:spPr>
            <a:xfrm>
              <a:off x="6402163" y="3874533"/>
              <a:ext cx="249941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Match W function = 0</a:t>
              </a:r>
            </a:p>
            <a:p>
              <a:r>
                <a:rPr lang="en-US" b="1" dirty="0" smtClean="0">
                  <a:solidFill>
                    <a:srgbClr val="FF6600"/>
                  </a:solidFill>
                </a:rPr>
                <a:t>at the IP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>
              <a:off x="6943735" y="4546068"/>
              <a:ext cx="616500" cy="743108"/>
            </a:xfrm>
            <a:prstGeom prst="straightConnector1">
              <a:avLst/>
            </a:prstGeom>
            <a:ln w="66675">
              <a:solidFill>
                <a:srgbClr val="FF66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3436464" y="3876948"/>
            <a:ext cx="2005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Match first order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chromaticity</a:t>
            </a:r>
            <a:endParaRPr 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250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IPs: Horizontal W function</a:t>
            </a:r>
            <a:endParaRPr lang="en-US" dirty="0"/>
          </a:p>
        </p:txBody>
      </p:sp>
      <p:pic>
        <p:nvPicPr>
          <p:cNvPr id="5" name="Content Placeholder 4" descr="madx.ps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1" t="306" r="9777" b="9595"/>
          <a:stretch/>
        </p:blipFill>
        <p:spPr>
          <a:xfrm rot="5400000">
            <a:off x="2179160" y="-82934"/>
            <a:ext cx="4993686" cy="748371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536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IPs</a:t>
            </a:r>
            <a:endParaRPr lang="en-US" dirty="0"/>
          </a:p>
        </p:txBody>
      </p:sp>
      <p:pic>
        <p:nvPicPr>
          <p:cNvPr id="5" name="Content Placeholder 4" descr="gnu_tunes.eps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" b="-1968"/>
          <a:stretch/>
        </p:blipFill>
        <p:spPr>
          <a:xfrm>
            <a:off x="2271059" y="448235"/>
            <a:ext cx="5389989" cy="3800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835" y="4270366"/>
            <a:ext cx="6397812" cy="19003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7554" y="3240724"/>
            <a:ext cx="240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[-0.08%, 0.06%]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7554" y="1316305"/>
            <a:ext cx="240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[-0.22%, 0.06%]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538937" y="1927412"/>
            <a:ext cx="0" cy="1313312"/>
          </a:xfrm>
          <a:prstGeom prst="straightConnector1">
            <a:avLst/>
          </a:prstGeom>
          <a:ln w="66675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2911573" y="889020"/>
            <a:ext cx="5434537" cy="369332"/>
            <a:chOff x="2911573" y="889020"/>
            <a:chExt cx="5434537" cy="369332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911573" y="1073686"/>
              <a:ext cx="3961368" cy="0"/>
            </a:xfrm>
            <a:prstGeom prst="line">
              <a:avLst/>
            </a:prstGeom>
            <a:ln w="38100" cmpd="sng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455647" y="889020"/>
              <a:ext cx="890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integer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896632" y="2321492"/>
            <a:ext cx="5928614" cy="369332"/>
            <a:chOff x="2896632" y="2321492"/>
            <a:chExt cx="5928614" cy="369332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2896632" y="2506158"/>
              <a:ext cx="3961368" cy="0"/>
            </a:xfrm>
            <a:prstGeom prst="line">
              <a:avLst/>
            </a:prstGeom>
            <a:ln w="38100" cmpd="sng">
              <a:solidFill>
                <a:srgbClr val="0055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485742" y="2321492"/>
              <a:ext cx="1339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dirty="0" smtClean="0"/>
                <a:t>alf-integer</a:t>
              </a:r>
              <a:endParaRPr lang="en-US" dirty="0"/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4545926" y="2506158"/>
            <a:ext cx="0" cy="1318783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54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26665</TotalTime>
  <Words>748</Words>
  <Application>Microsoft Macintosh PowerPoint</Application>
  <PresentationFormat>On-screen Show (4:3)</PresentationFormat>
  <Paragraphs>230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CERNCorporate4-3</vt:lpstr>
      <vt:lpstr>Equation</vt:lpstr>
      <vt:lpstr>Performance Comparison of Interleaved Sextupole Schemes + New Racetrack Lattice</vt:lpstr>
      <vt:lpstr>1) Chromaticity Correction</vt:lpstr>
      <vt:lpstr>12-fold lattice</vt:lpstr>
      <vt:lpstr>Both W functions in the 1st quarter</vt:lpstr>
      <vt:lpstr>Corrected Chromaticity</vt:lpstr>
      <vt:lpstr>New procedure</vt:lpstr>
      <vt:lpstr>Sectors</vt:lpstr>
      <vt:lpstr>4 IPs: Horizontal W function</vt:lpstr>
      <vt:lpstr>4 IPs</vt:lpstr>
      <vt:lpstr>2 IPs: Horizontal W function</vt:lpstr>
      <vt:lpstr>2 IPs</vt:lpstr>
      <vt:lpstr>3rd order chromaticity</vt:lpstr>
      <vt:lpstr>Comparison chromaticities</vt:lpstr>
      <vt:lpstr>Detuning the Arc Cells</vt:lpstr>
      <vt:lpstr>Matching of the phase advance between Final Doublet and Arc</vt:lpstr>
      <vt:lpstr>4 IPs (0.249, 0.166)</vt:lpstr>
      <vt:lpstr>Next steps</vt:lpstr>
      <vt:lpstr>2) New Baseline Layout (V17)</vt:lpstr>
      <vt:lpstr>Lattice Modules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Bastian</cp:lastModifiedBy>
  <cp:revision>235</cp:revision>
  <dcterms:created xsi:type="dcterms:W3CDTF">2012-11-30T11:04:26Z</dcterms:created>
  <dcterms:modified xsi:type="dcterms:W3CDTF">2015-07-03T07:27:04Z</dcterms:modified>
</cp:coreProperties>
</file>