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8" r:id="rId2"/>
    <p:sldId id="260" r:id="rId3"/>
    <p:sldId id="259" r:id="rId4"/>
    <p:sldId id="261" r:id="rId5"/>
    <p:sldId id="262" r:id="rId6"/>
    <p:sldId id="274" r:id="rId7"/>
    <p:sldId id="265" r:id="rId8"/>
    <p:sldId id="263" r:id="rId9"/>
    <p:sldId id="273" r:id="rId10"/>
    <p:sldId id="264" r:id="rId11"/>
    <p:sldId id="276" r:id="rId12"/>
    <p:sldId id="269" r:id="rId13"/>
    <p:sldId id="266" r:id="rId14"/>
    <p:sldId id="267" r:id="rId15"/>
    <p:sldId id="270" r:id="rId16"/>
    <p:sldId id="271" r:id="rId17"/>
    <p:sldId id="278" r:id="rId18"/>
    <p:sldId id="268" r:id="rId19"/>
    <p:sldId id="275" r:id="rId20"/>
    <p:sldId id="272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-83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90C4B-6861-9047-AA41-73DB37431590}" type="datetimeFigureOut">
              <a:rPr lang="en-US" smtClean="0"/>
              <a:t>09/07/15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BF96D-0F90-6340-B1A4-46558102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792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88AF8-1A70-49DA-8521-47D5E6F867E9}" type="datetimeFigureOut">
              <a:rPr lang="en-GB" smtClean="0"/>
              <a:t>09/07/15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4BC27-FAFF-4482-B25F-35D3915B3A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945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myself: 8 years data engineering, data analytics (make sense)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388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180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54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87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47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20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3E923-1EC4-4846-8051-D93CC55163C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247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654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77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02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9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73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550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12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NameNode</a:t>
            </a:r>
            <a:r>
              <a:rPr lang="en-US" dirty="0" smtClean="0"/>
              <a:t> and </a:t>
            </a:r>
            <a:r>
              <a:rPr lang="en-US" dirty="0" err="1" smtClean="0"/>
              <a:t>DataNode</a:t>
            </a:r>
            <a:r>
              <a:rPr lang="en-US" dirty="0" smtClean="0"/>
              <a:t> each run an internal web server in order to display basic information about the current status of the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208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2" y="2999946"/>
            <a:ext cx="1112012" cy="11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54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FR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486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1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285"/>
            <a:ext cx="1179407" cy="14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77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F9098-C507-DC48-893B-F8E0D612DCA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09/07/15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25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05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218184" cy="153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0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9979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6133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667">
                <a:solidFill>
                  <a:schemeClr val="tx1"/>
                </a:solidFill>
                <a:effectLst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6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2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2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6133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002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9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1"/>
            <a:ext cx="2844800" cy="366183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5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165" y="6157638"/>
            <a:ext cx="9110303" cy="70459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6157665"/>
            <a:ext cx="9110303" cy="7045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234301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0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Prasanth.Kothuri@cern.ch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29511" y="147884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219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8786"/>
            <a:ext cx="10969139" cy="696537"/>
          </a:xfrm>
        </p:spPr>
        <p:txBody>
          <a:bodyPr>
            <a:noAutofit/>
          </a:bodyPr>
          <a:lstStyle/>
          <a:p>
            <a:r>
              <a:rPr lang="en-US" sz="4000" dirty="0" smtClean="0"/>
              <a:t>HDFS Security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062892"/>
            <a:ext cx="11496431" cy="5093836"/>
          </a:xfrm>
        </p:spPr>
        <p:txBody>
          <a:bodyPr>
            <a:normAutofit lnSpcReduction="10000"/>
          </a:bodyPr>
          <a:lstStyle/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Authentication to Hadoop</a:t>
            </a:r>
          </a:p>
          <a:p>
            <a:pPr lvl="1">
              <a:buClr>
                <a:schemeClr val="tx2"/>
              </a:buClr>
            </a:pPr>
            <a:r>
              <a:rPr lang="de-CH" sz="2400" dirty="0" smtClean="0">
                <a:solidFill>
                  <a:schemeClr val="tx2"/>
                </a:solidFill>
              </a:rPr>
              <a:t>Simple – insecure way of using OS username to determine hadoop identity</a:t>
            </a:r>
          </a:p>
          <a:p>
            <a:pPr lvl="1">
              <a:buClr>
                <a:schemeClr val="tx2"/>
              </a:buClr>
            </a:pPr>
            <a:r>
              <a:rPr lang="de-CH" sz="2400" dirty="0" smtClean="0">
                <a:solidFill>
                  <a:schemeClr val="tx2"/>
                </a:solidFill>
              </a:rPr>
              <a:t>Kerberos – authentication using kerberos ticket</a:t>
            </a:r>
          </a:p>
          <a:p>
            <a:pPr lvl="1">
              <a:buClr>
                <a:schemeClr val="tx2"/>
              </a:buClr>
            </a:pPr>
            <a:r>
              <a:rPr lang="de-CH" sz="2400" dirty="0" smtClean="0">
                <a:solidFill>
                  <a:schemeClr val="tx2"/>
                </a:solidFill>
              </a:rPr>
              <a:t>Set by </a:t>
            </a:r>
            <a:r>
              <a:rPr lang="de-CH" sz="24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hadoop.security.authentication=simple|kerberos</a:t>
            </a:r>
          </a:p>
          <a:p>
            <a:pPr>
              <a:buClr>
                <a:schemeClr val="tx2"/>
              </a:buClr>
            </a:pPr>
            <a:r>
              <a:rPr lang="de-CH" sz="3200" dirty="0">
                <a:solidFill>
                  <a:schemeClr val="tx2"/>
                </a:solidFill>
              </a:rPr>
              <a:t>File and Directory permissions are same like in POSIX</a:t>
            </a:r>
          </a:p>
          <a:p>
            <a:pPr lvl="1">
              <a:buClr>
                <a:schemeClr val="tx2"/>
              </a:buClr>
            </a:pPr>
            <a:r>
              <a:rPr lang="de-CH" sz="2400" dirty="0">
                <a:solidFill>
                  <a:schemeClr val="tx2"/>
                </a:solidFill>
              </a:rPr>
              <a:t>read (r), write (w), and execute (x) permissions</a:t>
            </a:r>
          </a:p>
          <a:p>
            <a:pPr lvl="1">
              <a:buClr>
                <a:schemeClr val="tx2"/>
              </a:buClr>
            </a:pPr>
            <a:r>
              <a:rPr lang="de-CH" sz="2400" dirty="0">
                <a:solidFill>
                  <a:schemeClr val="tx2"/>
                </a:solidFill>
              </a:rPr>
              <a:t>also has an owner, group and mode</a:t>
            </a:r>
          </a:p>
          <a:p>
            <a:pPr lvl="1">
              <a:buClr>
                <a:schemeClr val="tx2"/>
              </a:buClr>
            </a:pPr>
            <a:r>
              <a:rPr lang="de-CH" sz="2400" dirty="0">
                <a:solidFill>
                  <a:schemeClr val="tx2"/>
                </a:solidFill>
              </a:rPr>
              <a:t>enabled by default </a:t>
            </a:r>
            <a:r>
              <a:rPr lang="de-CH" sz="2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(dfs.permissions.enabled=true)</a:t>
            </a: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ACLs are used for implemention permissions that differ from natural hierarchy of users and groups</a:t>
            </a:r>
          </a:p>
          <a:p>
            <a:pPr lvl="1">
              <a:buClr>
                <a:schemeClr val="tx2"/>
              </a:buClr>
            </a:pPr>
            <a:r>
              <a:rPr lang="de-CH" sz="2400" dirty="0">
                <a:solidFill>
                  <a:schemeClr val="tx2"/>
                </a:solidFill>
              </a:rPr>
              <a:t>enabled by </a:t>
            </a:r>
            <a:r>
              <a:rPr lang="de-CH" sz="2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dfs.namenode.acls.enabled=true</a:t>
            </a:r>
            <a:endParaRPr lang="de-CH" sz="2400" dirty="0" smtClean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Clr>
                <a:schemeClr val="tx2"/>
              </a:buClr>
            </a:pPr>
            <a:endParaRPr lang="de-CH" sz="2667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7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779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HDFS Configuration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2726"/>
            <a:ext cx="10969139" cy="5144001"/>
          </a:xfrm>
        </p:spPr>
        <p:txBody>
          <a:bodyPr>
            <a:normAutofit fontScale="47500" lnSpcReduction="20000"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800" dirty="0" smtClean="0">
                <a:solidFill>
                  <a:schemeClr val="tx2"/>
                </a:solidFill>
              </a:rPr>
              <a:t>HDFS Defaults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Block Size – 64 MB</a:t>
            </a: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Replication Factor – 3</a:t>
            </a: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Web UI Port – 50070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800" dirty="0" smtClean="0">
                <a:solidFill>
                  <a:schemeClr val="tx2"/>
                </a:solidFill>
              </a:rPr>
              <a:t>HDFS conf file </a:t>
            </a:r>
            <a:r>
              <a:rPr lang="de-CH" sz="3800" dirty="0">
                <a:solidFill>
                  <a:schemeClr val="tx2"/>
                </a:solidFill>
              </a:rPr>
              <a:t>- </a:t>
            </a:r>
            <a:r>
              <a:rPr lang="de-CH" sz="29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de-CH" sz="29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etc/hadoop/conf/hdfs-site.xml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&lt;property&gt;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&lt;name&gt;</a:t>
            </a:r>
            <a:r>
              <a:rPr lang="en-GB" sz="2300" dirty="0" err="1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dfs.namenode.name.dir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&lt;/name&gt;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&lt;value&gt;file:///data1/cloudera/dfs/nn,file:///data2/cloudera/dfs/nn&lt;/value&gt;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GB" sz="2300" dirty="0">
              <a:solidFill>
                <a:schemeClr val="bg2">
                  <a:lumMod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&lt;name&gt;</a:t>
            </a:r>
            <a:r>
              <a:rPr lang="en-GB" sz="2300" dirty="0" err="1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dfs.blocksize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&lt;/name&gt;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&lt;value&gt;268435456&lt;/value&gt;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property&gt;</a:t>
            </a:r>
          </a:p>
          <a:p>
            <a:pPr marL="48767" indent="0">
              <a:buClr>
                <a:schemeClr val="tx2"/>
              </a:buClr>
              <a:buNone/>
            </a:pPr>
            <a:endParaRPr lang="en-GB" sz="2300" dirty="0" smtClean="0">
              <a:solidFill>
                <a:schemeClr val="bg2">
                  <a:lumMod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&lt;property&gt;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&lt;name&gt;</a:t>
            </a:r>
            <a:r>
              <a:rPr lang="en-GB" sz="2300" dirty="0" err="1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dfs.replication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&lt;/name&gt;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&lt;value&gt;3&lt;/value&gt;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48767" indent="0">
              <a:buClr>
                <a:schemeClr val="tx2"/>
              </a:buClr>
              <a:buNone/>
            </a:pPr>
            <a:endParaRPr lang="en-GB" sz="2300" dirty="0" smtClean="0">
              <a:solidFill>
                <a:schemeClr val="bg2">
                  <a:lumMod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&lt;name&gt;</a:t>
            </a:r>
            <a:r>
              <a:rPr lang="en-GB" sz="2300" dirty="0" err="1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dfs.namenode.http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-address&lt;/name&gt;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value&gt;itracXXX.cern.ch:50070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&lt;/value&gt;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2300" dirty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</a:t>
            </a:r>
            <a:r>
              <a:rPr lang="en-GB" sz="2300" dirty="0" smtClean="0">
                <a:solidFill>
                  <a:schemeClr val="bg2">
                    <a:lumMod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de-CH" sz="23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4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9530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Interfaces to HDFS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50463"/>
            <a:ext cx="10969139" cy="474256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Java API </a:t>
            </a:r>
            <a:r>
              <a:rPr lang="en-US" sz="3200" dirty="0" smtClean="0">
                <a:solidFill>
                  <a:srgbClr val="191919"/>
                </a:solidFill>
                <a:latin typeface="Courier New"/>
                <a:cs typeface="Courier New"/>
              </a:rPr>
              <a:t>(</a:t>
            </a:r>
            <a:r>
              <a:rPr lang="en-US" sz="3200" dirty="0" err="1" smtClean="0">
                <a:solidFill>
                  <a:srgbClr val="191919"/>
                </a:solidFill>
                <a:latin typeface="Courier New"/>
                <a:cs typeface="Courier New"/>
              </a:rPr>
              <a:t>DistributedFileSystem</a:t>
            </a:r>
            <a:r>
              <a:rPr lang="en-US" sz="3200" dirty="0" smtClean="0">
                <a:solidFill>
                  <a:srgbClr val="191919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3600" dirty="0" smtClean="0"/>
              <a:t>C wrapper </a:t>
            </a:r>
            <a:r>
              <a:rPr lang="en-US" sz="3200" dirty="0" smtClean="0">
                <a:solidFill>
                  <a:srgbClr val="191919"/>
                </a:solidFill>
                <a:latin typeface="Courier New"/>
                <a:cs typeface="Courier New"/>
              </a:rPr>
              <a:t>(</a:t>
            </a:r>
            <a:r>
              <a:rPr lang="en-US" sz="3200" dirty="0" err="1" smtClean="0">
                <a:solidFill>
                  <a:srgbClr val="191919"/>
                </a:solidFill>
                <a:latin typeface="Courier New"/>
                <a:cs typeface="Courier New"/>
              </a:rPr>
              <a:t>libhdfs</a:t>
            </a:r>
            <a:r>
              <a:rPr lang="en-US" sz="3200" dirty="0" smtClean="0">
                <a:solidFill>
                  <a:srgbClr val="191919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3600" dirty="0" smtClean="0"/>
              <a:t>HTTP protocol</a:t>
            </a:r>
          </a:p>
          <a:p>
            <a:r>
              <a:rPr lang="en-US" sz="3600" dirty="0" smtClean="0"/>
              <a:t>WebDAV protocol</a:t>
            </a:r>
          </a:p>
          <a:p>
            <a:r>
              <a:rPr lang="en-US" sz="3600" dirty="0" smtClean="0"/>
              <a:t>Shell Commands</a:t>
            </a:r>
          </a:p>
          <a:p>
            <a:pPr marL="48767" indent="0">
              <a:buNone/>
            </a:pPr>
            <a:r>
              <a:rPr lang="en-US" sz="3600" dirty="0" smtClean="0"/>
              <a:t>However the command line is one of the simplest and most familiar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2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Shell Commands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7"/>
            <a:ext cx="10969139" cy="4819092"/>
          </a:xfrm>
        </p:spPr>
        <p:txBody>
          <a:bodyPr>
            <a:norm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There are two types of shell commands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User Commands</a:t>
            </a:r>
          </a:p>
          <a:p>
            <a:pPr marL="597393" lvl="1" indent="0">
              <a:buClr>
                <a:schemeClr val="tx2"/>
              </a:buClr>
              <a:buNone/>
            </a:pPr>
            <a:r>
              <a:rPr lang="de-CH" sz="2667" dirty="0" smtClean="0">
                <a:solidFill>
                  <a:srgbClr val="191919"/>
                </a:solidFill>
                <a:latin typeface="Courier New"/>
                <a:cs typeface="Courier New"/>
              </a:rPr>
              <a:t>hdfs dfs </a:t>
            </a:r>
            <a:r>
              <a:rPr lang="de-CH" sz="2667" dirty="0" smtClean="0">
                <a:solidFill>
                  <a:schemeClr val="tx2"/>
                </a:solidFill>
              </a:rPr>
              <a:t>– runs filesystem commands on the HDFS</a:t>
            </a:r>
          </a:p>
          <a:p>
            <a:pPr marL="597393" lvl="1" indent="0">
              <a:buClr>
                <a:schemeClr val="tx2"/>
              </a:buClr>
              <a:buNone/>
            </a:pPr>
            <a:r>
              <a:rPr lang="de-CH" sz="2667" dirty="0" smtClean="0">
                <a:solidFill>
                  <a:srgbClr val="191919"/>
                </a:solidFill>
                <a:latin typeface="Courier New"/>
                <a:cs typeface="Courier New"/>
              </a:rPr>
              <a:t>hdfs fsck </a:t>
            </a:r>
            <a:r>
              <a:rPr lang="de-CH" sz="2667" dirty="0" smtClean="0">
                <a:solidFill>
                  <a:schemeClr val="tx2"/>
                </a:solidFill>
              </a:rPr>
              <a:t>– runs a HDFS filesystem checking command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Administration Commands</a:t>
            </a:r>
          </a:p>
          <a:p>
            <a:pPr marL="597393" lvl="1" indent="0">
              <a:buClr>
                <a:schemeClr val="tx2"/>
              </a:buClr>
              <a:buNone/>
            </a:pPr>
            <a:r>
              <a:rPr lang="de-CH" sz="2667" dirty="0" smtClean="0">
                <a:solidFill>
                  <a:srgbClr val="191919"/>
                </a:solidFill>
                <a:latin typeface="Courier New"/>
                <a:cs typeface="Courier New"/>
              </a:rPr>
              <a:t>hdfs dfsadmin </a:t>
            </a:r>
            <a:r>
              <a:rPr lang="de-CH" sz="2667" dirty="0" smtClean="0">
                <a:solidFill>
                  <a:schemeClr val="tx2"/>
                </a:solidFill>
              </a:rPr>
              <a:t>– runs HDFS administration commands</a:t>
            </a:r>
            <a:endParaRPr lang="en-GB" sz="2667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5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8435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HDFS – User Commands (</a:t>
            </a:r>
            <a:r>
              <a:rPr lang="en-US" sz="4000" dirty="0" err="1" smtClean="0"/>
              <a:t>dfs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6"/>
            <a:ext cx="10969139" cy="4950641"/>
          </a:xfrm>
        </p:spPr>
        <p:txBody>
          <a:bodyPr>
            <a:norm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List directory contents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4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Display </a:t>
            </a:r>
            <a:r>
              <a:rPr lang="de-CH" sz="3200" dirty="0">
                <a:solidFill>
                  <a:schemeClr val="tx2"/>
                </a:solidFill>
              </a:rPr>
              <a:t>the disk space used by files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960" y="1806948"/>
            <a:ext cx="8682552" cy="136245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</a:t>
            </a: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dfs 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–ls</a:t>
            </a:r>
          </a:p>
          <a:p>
            <a:pPr marL="48767">
              <a:buClr>
                <a:schemeClr val="tx2"/>
              </a:buClr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-ls 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/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-ls -R /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var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7960" y="4023457"/>
            <a:ext cx="8682552" cy="1731788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-du -h /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-du /hbase/data/hbase/namespace/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-du -h /hbase/data/hbase/namespace/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-du -s /hbase/data/hbase/namespace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/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1472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23" y="201343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HDFS – User Commands (</a:t>
            </a:r>
            <a:r>
              <a:rPr lang="en-US" sz="4000" dirty="0" err="1" smtClean="0"/>
              <a:t>dfs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2725"/>
            <a:ext cx="11192256" cy="5083275"/>
          </a:xfrm>
        </p:spPr>
        <p:txBody>
          <a:bodyPr>
            <a:noAutofit/>
          </a:bodyPr>
          <a:lstStyle/>
          <a:p>
            <a:pPr marL="48767" indent="0">
              <a:buClr>
                <a:schemeClr val="tx2"/>
              </a:buClr>
              <a:buNone/>
            </a:pPr>
            <a:endParaRPr lang="de-CH" sz="24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Copy </a:t>
            </a:r>
            <a:r>
              <a:rPr lang="de-CH" sz="3200" dirty="0">
                <a:solidFill>
                  <a:schemeClr val="tx2"/>
                </a:solidFill>
              </a:rPr>
              <a:t>data to HDFS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4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Copy </a:t>
            </a:r>
            <a:r>
              <a:rPr lang="de-CH" sz="3200" dirty="0">
                <a:solidFill>
                  <a:schemeClr val="tx2"/>
                </a:solidFill>
              </a:rPr>
              <a:t>the file back to local filesystem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4536" y="2050788"/>
            <a:ext cx="11017320" cy="1731788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</a:t>
            </a: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dfs -mkdir 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tdata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-ls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copyFromLocal tutorials/data/geneva.csv tdata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-ls –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R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536" y="4471514"/>
            <a:ext cx="11017320" cy="136245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>
              <a:buClr>
                <a:schemeClr val="tx2"/>
              </a:buClr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cd tutorials/data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/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</a:t>
            </a: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dfs –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copyToLocal tdata/geneva.csv geneva.csv.hdfs</a:t>
            </a:r>
          </a:p>
          <a:p>
            <a:pPr marL="48767">
              <a:buClr>
                <a:schemeClr val="tx2"/>
              </a:buClr>
            </a:pP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md5sum geneva.csv geneva.csv.hdfs</a:t>
            </a:r>
          </a:p>
        </p:txBody>
      </p:sp>
    </p:spTree>
    <p:extLst>
      <p:ext uri="{BB962C8B-B14F-4D97-AF65-F5344CB8AC3E}">
        <p14:creationId xmlns:p14="http://schemas.microsoft.com/office/powerpoint/2010/main" val="2281688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User Commands (</a:t>
            </a:r>
            <a:r>
              <a:rPr lang="en-US" sz="4000" dirty="0" err="1" smtClean="0"/>
              <a:t>acls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1326"/>
            <a:ext cx="10969139" cy="4939723"/>
          </a:xfrm>
        </p:spPr>
        <p:txBody>
          <a:bodyPr>
            <a:no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List </a:t>
            </a:r>
            <a:r>
              <a:rPr lang="de-CH" sz="3200" dirty="0" smtClean="0">
                <a:solidFill>
                  <a:schemeClr val="tx2"/>
                </a:solidFill>
              </a:rPr>
              <a:t>acl for a file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de-CH" sz="1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List the </a:t>
            </a:r>
            <a:r>
              <a:rPr lang="de-CH" sz="3200" dirty="0" smtClean="0">
                <a:solidFill>
                  <a:schemeClr val="tx2"/>
                </a:solidFill>
              </a:rPr>
              <a:t>file statistics – (%r – replication factor)</a:t>
            </a:r>
          </a:p>
          <a:p>
            <a:pPr marL="48767" indent="0">
              <a:buClr>
                <a:schemeClr val="tx2"/>
              </a:buClr>
              <a:buNone/>
            </a:pPr>
            <a:endParaRPr lang="de-CH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Write to hdfs reading from stdin</a:t>
            </a:r>
            <a:endParaRPr lang="en-US" sz="3200" dirty="0">
              <a:solidFill>
                <a:schemeClr val="tx2"/>
              </a:solidFill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7960" y="1806948"/>
            <a:ext cx="8682552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-getfacl 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tdata/geneva.csv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960" y="3273961"/>
            <a:ext cx="8682552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>
              <a:buClr>
                <a:schemeClr val="tx2"/>
              </a:buClr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dfs -stat "%r" tdata/geneva.csv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7960" y="4621024"/>
            <a:ext cx="11017321" cy="136245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None/>
            </a:pP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echo "blah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blah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blah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" |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-put -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tdataset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/tfile.txt</a:t>
            </a:r>
          </a:p>
          <a:p>
            <a:pPr marL="48767" indent="0">
              <a:buNone/>
            </a:pP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-ls –R</a:t>
            </a:r>
          </a:p>
          <a:p>
            <a:pPr marL="48767" indent="0">
              <a:buNone/>
            </a:pP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-cat </a:t>
            </a:r>
            <a:r>
              <a:rPr lang="en-US" sz="2400" dirty="0" err="1" smtClean="0">
                <a:solidFill>
                  <a:srgbClr val="191919"/>
                </a:solidFill>
                <a:latin typeface="Courier New"/>
                <a:cs typeface="Courier New"/>
              </a:rPr>
              <a:t>tdataset</a:t>
            </a:r>
            <a:r>
              <a:rPr lang="en-US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/tfile.txt</a:t>
            </a:r>
            <a:endParaRPr lang="en-US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719598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User Commands (</a:t>
            </a:r>
            <a:r>
              <a:rPr lang="en-US" sz="4000" dirty="0" err="1" smtClean="0"/>
              <a:t>fsck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1326"/>
            <a:ext cx="10969139" cy="4939723"/>
          </a:xfrm>
        </p:spPr>
        <p:txBody>
          <a:bodyPr>
            <a:no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 err="1">
                <a:solidFill>
                  <a:schemeClr val="tx2"/>
                </a:solidFill>
              </a:rPr>
              <a:t>Removing</a:t>
            </a:r>
            <a:r>
              <a:rPr lang="de-CH" sz="3200" dirty="0">
                <a:solidFill>
                  <a:schemeClr val="tx2"/>
                </a:solidFill>
              </a:rPr>
              <a:t> a </a:t>
            </a:r>
            <a:r>
              <a:rPr lang="de-CH" sz="3200" dirty="0" err="1">
                <a:solidFill>
                  <a:schemeClr val="tx2"/>
                </a:solidFill>
              </a:rPr>
              <a:t>file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List the blocks of a file and their </a:t>
            </a:r>
            <a:r>
              <a:rPr lang="de-CH" sz="3200" dirty="0" smtClean="0">
                <a:solidFill>
                  <a:schemeClr val="tx2"/>
                </a:solidFill>
              </a:rPr>
              <a:t>locations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en-US" sz="3200" dirty="0" smtClean="0">
                <a:solidFill>
                  <a:schemeClr val="tx2"/>
                </a:solidFill>
              </a:rPr>
              <a:t>Print </a:t>
            </a:r>
            <a:r>
              <a:rPr lang="en-US" sz="3200" dirty="0">
                <a:solidFill>
                  <a:schemeClr val="tx2"/>
                </a:solidFill>
              </a:rPr>
              <a:t>missing blocks and the files they belong to</a:t>
            </a: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20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7960" y="1806948"/>
            <a:ext cx="8682552" cy="9931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-rm tdataset/tfile.txt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hdfs dfs -ls –</a:t>
            </a:r>
            <a:r>
              <a:rPr lang="de-CH" sz="2400" dirty="0" smtClean="0">
                <a:solidFill>
                  <a:schemeClr val="bg2">
                    <a:lumMod val="10000"/>
                  </a:schemeClr>
                </a:solidFill>
                <a:latin typeface="Courier New"/>
                <a:cs typeface="Courier New"/>
              </a:rPr>
              <a:t>R</a:t>
            </a:r>
            <a:endParaRPr lang="de-CH" sz="2400" dirty="0">
              <a:solidFill>
                <a:schemeClr val="bg2">
                  <a:lumMod val="1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960" y="3433085"/>
            <a:ext cx="8682552" cy="9931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>
              <a:buClr>
                <a:schemeClr val="tx2"/>
              </a:buClr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fsck /</a:t>
            </a: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user/cloudera/tdata/geneva.csv </a:t>
            </a: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-files -blocks –</a:t>
            </a: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locations</a:t>
            </a:r>
            <a:endParaRPr lang="de-CH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960" y="5283011"/>
            <a:ext cx="8682552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None/>
            </a:pP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fsck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/ -list-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corruptfileblocks</a:t>
            </a:r>
            <a:endParaRPr lang="en-US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1821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</a:t>
            </a:r>
            <a:r>
              <a:rPr lang="en-US" sz="4000" dirty="0" err="1" smtClean="0"/>
              <a:t>Adminstration</a:t>
            </a:r>
            <a:r>
              <a:rPr lang="en-US" sz="4000" dirty="0" smtClean="0"/>
              <a:t> Commands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7"/>
            <a:ext cx="10969139" cy="4819092"/>
          </a:xfrm>
        </p:spPr>
        <p:txBody>
          <a:bodyPr>
            <a:norm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 err="1">
                <a:solidFill>
                  <a:schemeClr val="tx2"/>
                </a:solidFill>
              </a:rPr>
              <a:t>Comprehensive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status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report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of</a:t>
            </a:r>
            <a:r>
              <a:rPr lang="de-CH" sz="3200" dirty="0">
                <a:solidFill>
                  <a:schemeClr val="tx2"/>
                </a:solidFill>
              </a:rPr>
              <a:t> HDFS </a:t>
            </a:r>
            <a:r>
              <a:rPr lang="de-CH" sz="3200" dirty="0" err="1">
                <a:solidFill>
                  <a:schemeClr val="tx2"/>
                </a:solidFill>
              </a:rPr>
              <a:t>cluster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Prints a </a:t>
            </a:r>
            <a:r>
              <a:rPr lang="de-CH" sz="3200" dirty="0" err="1">
                <a:solidFill>
                  <a:schemeClr val="tx2"/>
                </a:solidFill>
              </a:rPr>
              <a:t>tree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of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racks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and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their</a:t>
            </a:r>
            <a:r>
              <a:rPr lang="de-CH" sz="3200" dirty="0">
                <a:solidFill>
                  <a:schemeClr val="tx2"/>
                </a:solidFill>
              </a:rPr>
              <a:t> </a:t>
            </a:r>
            <a:r>
              <a:rPr lang="de-CH" sz="3200" dirty="0" err="1">
                <a:solidFill>
                  <a:schemeClr val="tx2"/>
                </a:solidFill>
              </a:rPr>
              <a:t>nodes</a:t>
            </a: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Get the information for a given datanode (like ping)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20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768" y="1753012"/>
            <a:ext cx="8682552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dfsadmin –report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768" y="3087182"/>
            <a:ext cx="8682552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dfsadmin –printTopology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768" y="4913844"/>
            <a:ext cx="8682552" cy="9931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dfsadmin -getDatanodeInfo </a:t>
            </a: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localhost:50020</a:t>
            </a:r>
            <a:endParaRPr lang="de-CH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333150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Advanced Commands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7"/>
            <a:ext cx="10969139" cy="4819092"/>
          </a:xfrm>
        </p:spPr>
        <p:txBody>
          <a:bodyPr>
            <a:norm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3200" dirty="0">
                <a:solidFill>
                  <a:schemeClr val="tx2"/>
                </a:solidFill>
              </a:rPr>
              <a:t>Get a list of namenodes in the Hadoop cluster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20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Dump </a:t>
            </a:r>
            <a:r>
              <a:rPr lang="de-CH" sz="3200" dirty="0">
                <a:solidFill>
                  <a:schemeClr val="tx2"/>
                </a:solidFill>
              </a:rPr>
              <a:t>the NameNode fsimage to XML </a:t>
            </a:r>
            <a:r>
              <a:rPr lang="de-CH" sz="3200" dirty="0" smtClean="0">
                <a:solidFill>
                  <a:schemeClr val="tx2"/>
                </a:solidFill>
              </a:rPr>
              <a:t>file</a:t>
            </a:r>
          </a:p>
          <a:p>
            <a:pPr marL="48767" indent="0">
              <a:buClr>
                <a:schemeClr val="tx2"/>
              </a:buClr>
              <a:buNone/>
            </a:pP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endParaRPr lang="de-CH" sz="3200" dirty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en-GB" sz="2400" dirty="0">
                <a:solidFill>
                  <a:srgbClr val="191919"/>
                </a:solidFill>
                <a:latin typeface="Courier New"/>
                <a:cs typeface="Courier New"/>
              </a:rPr>
              <a:t>The general command line syntax is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en-GB" sz="2400" b="1" dirty="0" err="1" smtClean="0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r>
              <a:rPr lang="en-GB" sz="2400" b="1" dirty="0" smtClean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GB" sz="2400" b="1" dirty="0">
                <a:solidFill>
                  <a:srgbClr val="191919"/>
                </a:solidFill>
                <a:latin typeface="Courier New"/>
                <a:cs typeface="Courier New"/>
              </a:rPr>
              <a:t>command [</a:t>
            </a:r>
            <a:r>
              <a:rPr lang="en-GB" sz="2400" b="1" dirty="0" err="1">
                <a:solidFill>
                  <a:srgbClr val="191919"/>
                </a:solidFill>
                <a:latin typeface="Courier New"/>
                <a:cs typeface="Courier New"/>
              </a:rPr>
              <a:t>genericOptions</a:t>
            </a:r>
            <a:r>
              <a:rPr lang="en-GB" sz="2400" b="1" dirty="0">
                <a:solidFill>
                  <a:srgbClr val="191919"/>
                </a:solidFill>
                <a:latin typeface="Courier New"/>
                <a:cs typeface="Courier New"/>
              </a:rPr>
              <a:t>] [</a:t>
            </a:r>
            <a:r>
              <a:rPr lang="en-GB" sz="2400" b="1" dirty="0" err="1">
                <a:solidFill>
                  <a:srgbClr val="191919"/>
                </a:solidFill>
                <a:latin typeface="Courier New"/>
                <a:cs typeface="Courier New"/>
              </a:rPr>
              <a:t>commandOptions</a:t>
            </a:r>
            <a:r>
              <a:rPr lang="en-GB" sz="2400" b="1" dirty="0">
                <a:solidFill>
                  <a:srgbClr val="191919"/>
                </a:solidFill>
                <a:latin typeface="Courier New"/>
                <a:cs typeface="Courier New"/>
              </a:rPr>
              <a:t>]</a:t>
            </a:r>
            <a:endParaRPr lang="de-CH" sz="2400" b="1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480" y="1832688"/>
            <a:ext cx="9865176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/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hdfs getconf –namenodes</a:t>
            </a:r>
            <a:endParaRPr lang="de-CH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480" y="3233412"/>
            <a:ext cx="9865176" cy="136245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cd </a:t>
            </a: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/var/lib/hadoop-hdfs/cache/hdfs/dfs/name/current</a:t>
            </a:r>
          </a:p>
          <a:p>
            <a:pPr marL="48767" indent="0">
              <a:buClr>
                <a:schemeClr val="tx2"/>
              </a:buClr>
              <a:buNone/>
            </a:pP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hdfs oiv -i </a:t>
            </a: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fsimage_0000000000000003388 -</a:t>
            </a: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o </a:t>
            </a:r>
            <a:r>
              <a:rPr lang="de-CH" sz="2400" dirty="0" smtClean="0">
                <a:solidFill>
                  <a:srgbClr val="191919"/>
                </a:solidFill>
                <a:latin typeface="Courier New"/>
                <a:cs typeface="Courier New"/>
              </a:rPr>
              <a:t>/tmp/fsimage.xml </a:t>
            </a:r>
            <a:r>
              <a:rPr lang="de-CH" sz="2400" dirty="0">
                <a:solidFill>
                  <a:srgbClr val="191919"/>
                </a:solidFill>
                <a:latin typeface="Courier New"/>
                <a:cs typeface="Courier New"/>
              </a:rPr>
              <a:t>-p XML</a:t>
            </a:r>
          </a:p>
        </p:txBody>
      </p:sp>
    </p:spTree>
    <p:extLst>
      <p:ext uri="{BB962C8B-B14F-4D97-AF65-F5344CB8AC3E}">
        <p14:creationId xmlns:p14="http://schemas.microsoft.com/office/powerpoint/2010/main" val="272180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534" y="1752600"/>
            <a:ext cx="1291471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733" b="1" dirty="0" smtClean="0">
                <a:solidFill>
                  <a:srgbClr val="0055A0"/>
                </a:solidFill>
              </a:rPr>
              <a:t>Introduction to HDFS</a:t>
            </a:r>
            <a:endParaRPr lang="en-GB" sz="2667" b="1" dirty="0">
              <a:solidFill>
                <a:srgbClr val="0055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534" y="2419386"/>
            <a:ext cx="397086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rgbClr val="0055A0"/>
                </a:solidFill>
              </a:rPr>
              <a:t>Prasanth Kothuri</a:t>
            </a:r>
            <a:r>
              <a:rPr lang="en-US" sz="1867" dirty="0">
                <a:solidFill>
                  <a:srgbClr val="0055A0"/>
                </a:solidFill>
              </a:rPr>
              <a:t>, CERN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41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74708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Other Interfaces to HDFS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1326"/>
            <a:ext cx="10969139" cy="4999327"/>
          </a:xfrm>
        </p:spPr>
        <p:txBody>
          <a:bodyPr>
            <a:normAutofit/>
          </a:bodyPr>
          <a:lstStyle/>
          <a:p>
            <a:pPr marL="48767" indent="0">
              <a:buNone/>
            </a:pPr>
            <a:r>
              <a:rPr lang="en-US" sz="3200" dirty="0" smtClean="0"/>
              <a:t>HTTP Interface</a:t>
            </a:r>
          </a:p>
          <a:p>
            <a:pPr marL="48767" indent="0">
              <a:buNone/>
            </a:pPr>
            <a:endParaRPr lang="en-US" sz="2400" dirty="0" smtClean="0"/>
          </a:p>
          <a:p>
            <a:pPr marL="48767" indent="0">
              <a:buNone/>
            </a:pPr>
            <a:endParaRPr lang="en-US" sz="2400" dirty="0"/>
          </a:p>
          <a:p>
            <a:pPr marL="48767" indent="0">
              <a:buNone/>
            </a:pPr>
            <a:r>
              <a:rPr lang="en-US" sz="3200" dirty="0" err="1" smtClean="0"/>
              <a:t>MountableHDFS</a:t>
            </a:r>
            <a:r>
              <a:rPr lang="en-US" sz="3200" dirty="0" smtClean="0"/>
              <a:t> – FUSE</a:t>
            </a:r>
          </a:p>
          <a:p>
            <a:pPr marL="48767" indent="0">
              <a:buNone/>
            </a:pPr>
            <a:endParaRPr lang="en-US" sz="1700" dirty="0" smtClean="0">
              <a:latin typeface="Courier New"/>
              <a:cs typeface="Courier New"/>
            </a:endParaRPr>
          </a:p>
          <a:p>
            <a:pPr marL="48767" indent="0">
              <a:buNone/>
            </a:pPr>
            <a:endParaRPr lang="en-US" sz="1800" dirty="0" smtClean="0"/>
          </a:p>
          <a:p>
            <a:pPr marL="48767" indent="0">
              <a:buNone/>
            </a:pPr>
            <a:endParaRPr lang="en-US" sz="2400" dirty="0" smtClean="0"/>
          </a:p>
          <a:p>
            <a:pPr marL="48767" indent="0">
              <a:buNone/>
            </a:pPr>
            <a:endParaRPr lang="en-US" sz="2400" dirty="0"/>
          </a:p>
          <a:p>
            <a:pPr marL="48767" indent="0">
              <a:buNone/>
            </a:pPr>
            <a:endParaRPr lang="en-US" sz="2400" dirty="0" smtClean="0"/>
          </a:p>
          <a:p>
            <a:pPr marL="48767" indent="0">
              <a:buNone/>
            </a:pPr>
            <a:r>
              <a:rPr lang="en-US" sz="2400" dirty="0" smtClean="0"/>
              <a:t>Once mounted all operations on HDFS can be performed </a:t>
            </a:r>
            <a:r>
              <a:rPr lang="en-US" sz="2400" dirty="0"/>
              <a:t>using standard Unix utilities such as 'ls', 'cd', '</a:t>
            </a:r>
            <a:r>
              <a:rPr lang="en-US" sz="2400" dirty="0" err="1"/>
              <a:t>cp</a:t>
            </a:r>
            <a:r>
              <a:rPr lang="en-US" sz="2400" dirty="0"/>
              <a:t>', '</a:t>
            </a:r>
            <a:r>
              <a:rPr lang="en-US" sz="2400" dirty="0" err="1"/>
              <a:t>mkdir</a:t>
            </a:r>
            <a:r>
              <a:rPr lang="en-US" sz="2400" dirty="0"/>
              <a:t>', 'find', '</a:t>
            </a:r>
            <a:r>
              <a:rPr lang="en-US" sz="2400" dirty="0" err="1"/>
              <a:t>grep</a:t>
            </a:r>
            <a:r>
              <a:rPr lang="en-US" sz="2400" dirty="0"/>
              <a:t>',</a:t>
            </a:r>
            <a:endParaRPr lang="en-US" sz="2400" dirty="0" smtClean="0"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056" y="1886196"/>
            <a:ext cx="9865176" cy="62379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None/>
            </a:pP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http://quickstart.cloudera:50070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056" y="3376779"/>
            <a:ext cx="9865176" cy="136245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55A0"/>
            </a:solidFill>
          </a:ln>
        </p:spPr>
        <p:txBody>
          <a:bodyPr wrap="square" lIns="180000" tIns="126000" rIns="180000" bIns="126000" rtlCol="0">
            <a:spAutoFit/>
          </a:bodyPr>
          <a:lstStyle/>
          <a:p>
            <a:pPr marL="48767" indent="0">
              <a:buNone/>
            </a:pP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mkdir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/home/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cloudera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/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endParaRPr lang="en-US" sz="2400" dirty="0">
              <a:solidFill>
                <a:srgbClr val="191919"/>
              </a:solidFill>
              <a:latin typeface="Courier New"/>
              <a:cs typeface="Courier New"/>
            </a:endParaRPr>
          </a:p>
          <a:p>
            <a:pPr marL="48767" indent="0">
              <a:buNone/>
            </a:pP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sudo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hadoop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-fuse-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dfs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 dfs://quickstart.cloudera:8020 /home/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cloudera</a:t>
            </a:r>
            <a:r>
              <a:rPr lang="en-US" sz="2400" dirty="0">
                <a:solidFill>
                  <a:srgbClr val="191919"/>
                </a:solidFill>
                <a:latin typeface="Courier New"/>
                <a:cs typeface="Courier New"/>
              </a:rPr>
              <a:t>/</a:t>
            </a:r>
            <a:r>
              <a:rPr lang="en-US" sz="2400" dirty="0" err="1">
                <a:solidFill>
                  <a:srgbClr val="191919"/>
                </a:solidFill>
                <a:latin typeface="Courier New"/>
                <a:cs typeface="Courier New"/>
              </a:rPr>
              <a:t>hdfs</a:t>
            </a:r>
            <a:endParaRPr lang="en-US" sz="2400" dirty="0">
              <a:solidFill>
                <a:srgbClr val="191919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07586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609599" y="1218171"/>
            <a:ext cx="11325727" cy="493877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endParaRPr lang="pl-PL" sz="3733" dirty="0"/>
          </a:p>
          <a:p>
            <a:pPr>
              <a:buClr>
                <a:schemeClr val="tx2"/>
              </a:buClr>
            </a:pPr>
            <a:endParaRPr lang="pl-PL" sz="3733" dirty="0"/>
          </a:p>
          <a:p>
            <a:pPr>
              <a:buClr>
                <a:schemeClr val="tx2"/>
              </a:buClr>
            </a:pPr>
            <a:endParaRPr lang="pl-PL" sz="3733" dirty="0"/>
          </a:p>
          <a:p>
            <a:pPr>
              <a:buClr>
                <a:schemeClr val="tx2"/>
              </a:buClr>
            </a:pPr>
            <a:endParaRPr lang="pl-PL" sz="3733" dirty="0"/>
          </a:p>
          <a:p>
            <a:pPr>
              <a:buClr>
                <a:schemeClr val="tx2"/>
              </a:buClr>
            </a:pPr>
            <a:endParaRPr lang="pl-PL" sz="3733" dirty="0"/>
          </a:p>
          <a:p>
            <a:pPr marL="48767" indent="0">
              <a:buClr>
                <a:schemeClr val="tx2"/>
              </a:buClr>
              <a:buNone/>
            </a:pPr>
            <a:endParaRPr lang="pl-PL" sz="2667" b="1" dirty="0">
              <a:latin typeface="Calibri" panose="020F0502020204030204" pitchFamily="34" charset="0"/>
            </a:endParaRPr>
          </a:p>
          <a:p>
            <a:pPr marL="48767" indent="0">
              <a:buClr>
                <a:schemeClr val="tx2"/>
              </a:buClr>
              <a:buNone/>
            </a:pPr>
            <a:endParaRPr lang="pl-PL" sz="2667" b="1" dirty="0">
              <a:latin typeface="Calibri" panose="020F0502020204030204" pitchFamily="34" charset="0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pl-PL" sz="2667" b="1" dirty="0">
                <a:latin typeface="Calibri" panose="020F0502020204030204" pitchFamily="34" charset="0"/>
              </a:rPr>
              <a:t>E-mail:</a:t>
            </a:r>
            <a:r>
              <a:rPr lang="pl-PL" sz="2667" dirty="0">
                <a:latin typeface="Calibri" panose="020F0502020204030204" pitchFamily="34" charset="0"/>
              </a:rPr>
              <a:t> </a:t>
            </a:r>
            <a:r>
              <a:rPr lang="de-CH" sz="2667" dirty="0" smtClean="0">
                <a:solidFill>
                  <a:schemeClr val="accent6"/>
                </a:solidFill>
                <a:latin typeface="Calibri" panose="020F0502020204030204" pitchFamily="34" charset="0"/>
                <a:hlinkClick r:id="rId3"/>
              </a:rPr>
              <a:t>Prasanth.Kothuri@cern.ch</a:t>
            </a:r>
            <a:endParaRPr lang="de-CH" sz="2667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2667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Blog</a:t>
            </a:r>
            <a:r>
              <a:rPr lang="de-CH" sz="2667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: http://prasanthkothuri.wordpress.com</a:t>
            </a:r>
            <a:endParaRPr lang="pl-PL" sz="2667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48767" indent="0">
              <a:buClr>
                <a:schemeClr val="tx2"/>
              </a:buClr>
              <a:buNone/>
            </a:pPr>
            <a:endParaRPr lang="pl-PL" sz="3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48767" indent="0">
              <a:buClr>
                <a:schemeClr val="tx2"/>
              </a:buClr>
              <a:buNone/>
            </a:pPr>
            <a:endParaRPr lang="en-US" sz="3200" dirty="0">
              <a:solidFill>
                <a:schemeClr val="accent6"/>
              </a:solidFill>
            </a:endParaRPr>
          </a:p>
          <a:p>
            <a:pPr>
              <a:buClr>
                <a:schemeClr val="tx2"/>
              </a:buClr>
            </a:pPr>
            <a:endParaRPr lang="en-US" sz="3200" dirty="0">
              <a:sym typeface="Wingdings" panose="05000000000000000000" pitchFamily="2" charset="2"/>
            </a:endParaRPr>
          </a:p>
          <a:p>
            <a:pPr>
              <a:buClr>
                <a:schemeClr val="tx2"/>
              </a:buClr>
            </a:pPr>
            <a:endParaRPr lang="en-US" sz="3200" dirty="0"/>
          </a:p>
          <a:p>
            <a:pPr>
              <a:buClr>
                <a:schemeClr val="tx2"/>
              </a:buClr>
            </a:pPr>
            <a:endParaRPr lang="en-US" sz="3200" dirty="0"/>
          </a:p>
          <a:p>
            <a:pPr>
              <a:buClr>
                <a:schemeClr val="tx2"/>
              </a:buClr>
            </a:pPr>
            <a:endParaRPr lang="en-US" sz="3200" dirty="0"/>
          </a:p>
          <a:p>
            <a:pPr>
              <a:buClr>
                <a:schemeClr val="tx2"/>
              </a:buClr>
            </a:pPr>
            <a:endParaRPr lang="en-US" sz="4267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4143" y="1817405"/>
            <a:ext cx="10969139" cy="4194775"/>
          </a:xfrm>
        </p:spPr>
        <p:txBody>
          <a:bodyPr/>
          <a:lstStyle/>
          <a:p>
            <a:pPr marL="48767" indent="0" algn="ctr">
              <a:buNone/>
            </a:pPr>
            <a:endParaRPr lang="pl-PL" dirty="0">
              <a:latin typeface="Stencil" panose="040409050D0802020404" pitchFamily="82" charset="0"/>
            </a:endParaRPr>
          </a:p>
          <a:p>
            <a:pPr marL="48767" indent="0" algn="ctr">
              <a:buNone/>
            </a:pPr>
            <a:endParaRPr lang="de-CH" dirty="0" smtClean="0">
              <a:latin typeface="Stencil" panose="040409050D0802020404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3536" y="1902864"/>
            <a:ext cx="4574848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48767" algn="ctr"/>
            <a:r>
              <a:rPr lang="pl-PL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Q </a:t>
            </a:r>
            <a:r>
              <a:rPr lang="pl-PL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&amp;</a:t>
            </a:r>
            <a:r>
              <a:rPr lang="pl-PL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 A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anose="0202090409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3305" y="6356351"/>
            <a:ext cx="9451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See also: https://db-blog.web.cern.ch/</a:t>
            </a:r>
          </a:p>
        </p:txBody>
      </p:sp>
    </p:spTree>
    <p:extLst>
      <p:ext uri="{BB962C8B-B14F-4D97-AF65-F5344CB8AC3E}">
        <p14:creationId xmlns:p14="http://schemas.microsoft.com/office/powerpoint/2010/main" val="294036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879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What’s HDFS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5415"/>
            <a:ext cx="10969139" cy="4867613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HDFS is a distributed file system that is fault tolerant, scalable and extremely easy to expand.</a:t>
            </a: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HDFS is the primary distributed storage for Hadoop applications.</a:t>
            </a: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HDFS </a:t>
            </a:r>
            <a:r>
              <a:rPr lang="de-CH" sz="3200" dirty="0" err="1" smtClean="0">
                <a:solidFill>
                  <a:schemeClr val="tx2"/>
                </a:solidFill>
              </a:rPr>
              <a:t>provides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interfaces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for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applications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to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move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themselves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closer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to</a:t>
            </a:r>
            <a:r>
              <a:rPr lang="de-CH" sz="3200" dirty="0" smtClean="0">
                <a:solidFill>
                  <a:schemeClr val="tx2"/>
                </a:solidFill>
              </a:rPr>
              <a:t> </a:t>
            </a:r>
            <a:r>
              <a:rPr lang="de-CH" sz="3200" dirty="0" err="1" smtClean="0">
                <a:solidFill>
                  <a:schemeClr val="tx2"/>
                </a:solidFill>
              </a:rPr>
              <a:t>data</a:t>
            </a:r>
            <a:r>
              <a:rPr lang="de-CH" sz="3200" smtClean="0">
                <a:solidFill>
                  <a:schemeClr val="tx2"/>
                </a:solidFill>
              </a:rPr>
              <a:t>.</a:t>
            </a:r>
            <a:endParaRPr lang="de-CH" sz="32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de-CH" sz="3200" dirty="0" smtClean="0">
                <a:solidFill>
                  <a:schemeClr val="tx2"/>
                </a:solidFill>
              </a:rPr>
              <a:t>HDFS is designed to ‘just work’, however a working knowledge helps in diagnostics and improvements.</a:t>
            </a:r>
            <a:endParaRPr lang="en-GB" sz="32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67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8059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Components of HDFS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39446"/>
            <a:ext cx="10969139" cy="4953583"/>
          </a:xfrm>
        </p:spPr>
        <p:txBody>
          <a:bodyPr>
            <a:normAutofit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en-GB" sz="3200" dirty="0">
                <a:solidFill>
                  <a:schemeClr val="tx2"/>
                </a:solidFill>
              </a:rPr>
              <a:t>There are two </a:t>
            </a:r>
            <a:r>
              <a:rPr lang="en-GB" sz="3200" dirty="0" smtClean="0">
                <a:solidFill>
                  <a:schemeClr val="tx2"/>
                </a:solidFill>
              </a:rPr>
              <a:t>(</a:t>
            </a:r>
            <a:r>
              <a:rPr lang="en-GB" sz="3200" i="1" dirty="0" smtClean="0">
                <a:solidFill>
                  <a:schemeClr val="tx2"/>
                </a:solidFill>
              </a:rPr>
              <a:t>and </a:t>
            </a:r>
            <a:r>
              <a:rPr lang="en-GB" sz="3200" i="1" dirty="0">
                <a:solidFill>
                  <a:schemeClr val="tx2"/>
                </a:solidFill>
              </a:rPr>
              <a:t>a </a:t>
            </a:r>
            <a:r>
              <a:rPr lang="en-GB" sz="3200" i="1" dirty="0" smtClean="0">
                <a:solidFill>
                  <a:schemeClr val="tx2"/>
                </a:solidFill>
              </a:rPr>
              <a:t>half</a:t>
            </a:r>
            <a:r>
              <a:rPr lang="en-GB" sz="3200" dirty="0" smtClean="0">
                <a:solidFill>
                  <a:schemeClr val="tx2"/>
                </a:solidFill>
              </a:rPr>
              <a:t>) </a:t>
            </a:r>
            <a:r>
              <a:rPr lang="en-GB" sz="3200" dirty="0">
                <a:solidFill>
                  <a:schemeClr val="tx2"/>
                </a:solidFill>
              </a:rPr>
              <a:t>types of </a:t>
            </a:r>
            <a:r>
              <a:rPr lang="en-GB" sz="3200" dirty="0" smtClean="0">
                <a:solidFill>
                  <a:schemeClr val="tx2"/>
                </a:solidFill>
              </a:rPr>
              <a:t>machines </a:t>
            </a:r>
            <a:r>
              <a:rPr lang="en-GB" sz="3200" dirty="0">
                <a:solidFill>
                  <a:schemeClr val="tx2"/>
                </a:solidFill>
              </a:rPr>
              <a:t>in a HDFS </a:t>
            </a:r>
            <a:r>
              <a:rPr lang="en-GB" sz="3200" dirty="0" smtClean="0">
                <a:solidFill>
                  <a:schemeClr val="tx2"/>
                </a:solidFill>
              </a:rPr>
              <a:t>cluster</a:t>
            </a:r>
          </a:p>
          <a:p>
            <a:pPr>
              <a:buClr>
                <a:schemeClr val="tx2"/>
              </a:buClr>
            </a:pPr>
            <a:r>
              <a:rPr lang="en-GB" sz="3200" u="sng" dirty="0" err="1" smtClean="0">
                <a:solidFill>
                  <a:schemeClr val="tx2"/>
                </a:solidFill>
              </a:rPr>
              <a:t>NameNode</a:t>
            </a:r>
            <a:r>
              <a:rPr lang="en-GB" sz="3200" dirty="0" smtClean="0">
                <a:solidFill>
                  <a:schemeClr val="tx2"/>
                </a:solidFill>
              </a:rPr>
              <a:t> :– is the heart of an HDFS </a:t>
            </a:r>
            <a:r>
              <a:rPr lang="en-GB" sz="3200" dirty="0" err="1" smtClean="0">
                <a:solidFill>
                  <a:schemeClr val="tx2"/>
                </a:solidFill>
              </a:rPr>
              <a:t>filesystem</a:t>
            </a:r>
            <a:r>
              <a:rPr lang="en-GB" sz="3200" dirty="0" smtClean="0">
                <a:solidFill>
                  <a:schemeClr val="tx2"/>
                </a:solidFill>
              </a:rPr>
              <a:t>,  it maintains and manages the file system metadata</a:t>
            </a:r>
            <a:r>
              <a:rPr lang="en-GB" sz="3200" dirty="0">
                <a:solidFill>
                  <a:schemeClr val="tx2"/>
                </a:solidFill>
              </a:rPr>
              <a:t>. </a:t>
            </a:r>
            <a:r>
              <a:rPr lang="en-GB" sz="3200" dirty="0" err="1" smtClean="0">
                <a:solidFill>
                  <a:schemeClr val="tx2"/>
                </a:solidFill>
              </a:rPr>
              <a:t>E.g</a:t>
            </a:r>
            <a:r>
              <a:rPr lang="en-GB" sz="3200" dirty="0" smtClean="0">
                <a:solidFill>
                  <a:schemeClr val="tx2"/>
                </a:solidFill>
              </a:rPr>
              <a:t>; what </a:t>
            </a:r>
            <a:r>
              <a:rPr lang="en-GB" sz="3200" dirty="0">
                <a:solidFill>
                  <a:schemeClr val="tx2"/>
                </a:solidFill>
              </a:rPr>
              <a:t>blocks make up a file, and on which </a:t>
            </a:r>
            <a:r>
              <a:rPr lang="en-GB" sz="3200" dirty="0" err="1">
                <a:solidFill>
                  <a:schemeClr val="tx2"/>
                </a:solidFill>
              </a:rPr>
              <a:t>datanodes</a:t>
            </a:r>
            <a:r>
              <a:rPr lang="en-GB" sz="3200" dirty="0">
                <a:solidFill>
                  <a:schemeClr val="tx2"/>
                </a:solidFill>
              </a:rPr>
              <a:t> those blocks are stored</a:t>
            </a:r>
            <a:r>
              <a:rPr lang="en-GB" sz="3200" dirty="0" smtClean="0">
                <a:solidFill>
                  <a:schemeClr val="tx2"/>
                </a:solidFill>
              </a:rPr>
              <a:t>.</a:t>
            </a:r>
          </a:p>
          <a:p>
            <a:pPr>
              <a:buClr>
                <a:schemeClr val="tx2"/>
              </a:buClr>
            </a:pPr>
            <a:r>
              <a:rPr lang="en-GB" sz="3200" u="sng" dirty="0" err="1" smtClean="0">
                <a:solidFill>
                  <a:schemeClr val="tx2"/>
                </a:solidFill>
              </a:rPr>
              <a:t>DataNode</a:t>
            </a:r>
            <a:r>
              <a:rPr lang="en-GB" sz="3200" dirty="0" smtClean="0">
                <a:solidFill>
                  <a:schemeClr val="tx2"/>
                </a:solidFill>
              </a:rPr>
              <a:t> :- </a:t>
            </a:r>
            <a:r>
              <a:rPr lang="en-GB" sz="3200" dirty="0">
                <a:solidFill>
                  <a:schemeClr val="tx2"/>
                </a:solidFill>
              </a:rPr>
              <a:t>where HDFS </a:t>
            </a:r>
            <a:r>
              <a:rPr lang="en-GB" sz="3200" dirty="0" smtClean="0">
                <a:solidFill>
                  <a:schemeClr val="tx2"/>
                </a:solidFill>
              </a:rPr>
              <a:t>stores </a:t>
            </a:r>
            <a:r>
              <a:rPr lang="en-GB" sz="3200" dirty="0">
                <a:solidFill>
                  <a:schemeClr val="tx2"/>
                </a:solidFill>
              </a:rPr>
              <a:t>the </a:t>
            </a:r>
            <a:r>
              <a:rPr lang="en-GB" sz="3200" dirty="0" smtClean="0">
                <a:solidFill>
                  <a:schemeClr val="tx2"/>
                </a:solidFill>
              </a:rPr>
              <a:t>actual data</a:t>
            </a:r>
            <a:r>
              <a:rPr lang="en-GB" sz="3200" dirty="0">
                <a:solidFill>
                  <a:schemeClr val="tx2"/>
                </a:solidFill>
              </a:rPr>
              <a:t>, there are usually quite a few of these.</a:t>
            </a:r>
          </a:p>
          <a:p>
            <a:pPr>
              <a:buClr>
                <a:schemeClr val="tx2"/>
              </a:buClr>
            </a:pPr>
            <a:endParaRPr lang="en-GB" sz="32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64183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HDFS Architecture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1" name="Content Placeholder 10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43478" y="938213"/>
            <a:ext cx="8301868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5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64183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Unique features of HDFS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62285"/>
            <a:ext cx="10969139" cy="5211870"/>
          </a:xfrm>
        </p:spPr>
        <p:txBody>
          <a:bodyPr>
            <a:normAutofit fontScale="77500" lnSpcReduction="20000"/>
          </a:bodyPr>
          <a:lstStyle/>
          <a:p>
            <a:pPr marL="48767" indent="0">
              <a:buClr>
                <a:schemeClr val="tx2"/>
              </a:buClr>
              <a:buNone/>
            </a:pPr>
            <a:r>
              <a:rPr lang="en-GB" sz="3200" dirty="0">
                <a:solidFill>
                  <a:schemeClr val="tx2"/>
                </a:solidFill>
              </a:rPr>
              <a:t>HDFS also has a bunch of unique features that make it ideal for distributed systems:</a:t>
            </a:r>
          </a:p>
          <a:p>
            <a:pPr>
              <a:buClr>
                <a:schemeClr val="tx2"/>
              </a:buClr>
            </a:pPr>
            <a:endParaRPr lang="en-GB" sz="32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sz="3200" u="sng" dirty="0">
                <a:solidFill>
                  <a:schemeClr val="tx2"/>
                </a:solidFill>
              </a:rPr>
              <a:t>Failure tolerant</a:t>
            </a:r>
            <a:r>
              <a:rPr lang="en-GB" sz="3200" dirty="0">
                <a:solidFill>
                  <a:schemeClr val="tx2"/>
                </a:solidFill>
              </a:rPr>
              <a:t> - data </a:t>
            </a:r>
            <a:r>
              <a:rPr lang="en-GB" sz="3200" dirty="0" smtClean="0">
                <a:solidFill>
                  <a:schemeClr val="tx2"/>
                </a:solidFill>
              </a:rPr>
              <a:t>is </a:t>
            </a:r>
            <a:r>
              <a:rPr lang="en-GB" sz="3200" dirty="0">
                <a:solidFill>
                  <a:schemeClr val="tx2"/>
                </a:solidFill>
              </a:rPr>
              <a:t>duplicated across multiple </a:t>
            </a:r>
            <a:r>
              <a:rPr lang="en-GB" sz="3200" dirty="0" err="1" smtClean="0">
                <a:solidFill>
                  <a:schemeClr val="tx2"/>
                </a:solidFill>
              </a:rPr>
              <a:t>DataNodes</a:t>
            </a:r>
            <a:r>
              <a:rPr lang="en-GB" sz="3200" dirty="0" smtClean="0">
                <a:solidFill>
                  <a:schemeClr val="tx2"/>
                </a:solidFill>
              </a:rPr>
              <a:t> </a:t>
            </a:r>
            <a:r>
              <a:rPr lang="en-GB" sz="3200" dirty="0">
                <a:solidFill>
                  <a:schemeClr val="tx2"/>
                </a:solidFill>
              </a:rPr>
              <a:t>to protect against machine failures. The </a:t>
            </a:r>
            <a:r>
              <a:rPr lang="en-GB" sz="3200" dirty="0" smtClean="0">
                <a:solidFill>
                  <a:schemeClr val="tx2"/>
                </a:solidFill>
              </a:rPr>
              <a:t>default is a </a:t>
            </a:r>
            <a:r>
              <a:rPr lang="en-GB" sz="3200" dirty="0">
                <a:solidFill>
                  <a:schemeClr val="tx2"/>
                </a:solidFill>
              </a:rPr>
              <a:t>replication factor of 3 (</a:t>
            </a:r>
            <a:r>
              <a:rPr lang="en-GB" sz="3200" dirty="0" smtClean="0">
                <a:solidFill>
                  <a:schemeClr val="tx2"/>
                </a:solidFill>
              </a:rPr>
              <a:t>every block </a:t>
            </a:r>
            <a:r>
              <a:rPr lang="en-GB" sz="3200" dirty="0">
                <a:solidFill>
                  <a:schemeClr val="tx2"/>
                </a:solidFill>
              </a:rPr>
              <a:t>is stored on three machines).</a:t>
            </a:r>
          </a:p>
          <a:p>
            <a:pPr>
              <a:buClr>
                <a:schemeClr val="tx2"/>
              </a:buClr>
            </a:pPr>
            <a:r>
              <a:rPr lang="en-GB" sz="3200" u="sng" dirty="0">
                <a:solidFill>
                  <a:schemeClr val="tx2"/>
                </a:solidFill>
              </a:rPr>
              <a:t>Scalability</a:t>
            </a:r>
            <a:r>
              <a:rPr lang="en-GB" sz="3200" dirty="0">
                <a:solidFill>
                  <a:schemeClr val="tx2"/>
                </a:solidFill>
              </a:rPr>
              <a:t> - data transfers happen directly with the </a:t>
            </a:r>
            <a:r>
              <a:rPr lang="en-GB" sz="3200" dirty="0" err="1" smtClean="0">
                <a:solidFill>
                  <a:schemeClr val="tx2"/>
                </a:solidFill>
              </a:rPr>
              <a:t>DataNodes</a:t>
            </a:r>
            <a:r>
              <a:rPr lang="en-GB" sz="3200" dirty="0" smtClean="0">
                <a:solidFill>
                  <a:schemeClr val="tx2"/>
                </a:solidFill>
              </a:rPr>
              <a:t> </a:t>
            </a:r>
            <a:r>
              <a:rPr lang="en-GB" sz="3200" dirty="0">
                <a:solidFill>
                  <a:schemeClr val="tx2"/>
                </a:solidFill>
              </a:rPr>
              <a:t>so your read/write capacity scales fairly well with the number of </a:t>
            </a:r>
            <a:r>
              <a:rPr lang="en-GB" sz="3200" dirty="0" err="1" smtClean="0">
                <a:solidFill>
                  <a:schemeClr val="tx2"/>
                </a:solidFill>
              </a:rPr>
              <a:t>DataNodes</a:t>
            </a:r>
            <a:endParaRPr lang="en-GB" sz="32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sz="3200" u="sng" dirty="0">
                <a:solidFill>
                  <a:schemeClr val="tx2"/>
                </a:solidFill>
              </a:rPr>
              <a:t>Space</a:t>
            </a:r>
            <a:r>
              <a:rPr lang="en-GB" sz="3200" dirty="0">
                <a:solidFill>
                  <a:schemeClr val="tx2"/>
                </a:solidFill>
              </a:rPr>
              <a:t> - need more disk space? Just add more </a:t>
            </a:r>
            <a:r>
              <a:rPr lang="en-GB" sz="3200" dirty="0" err="1" smtClean="0">
                <a:solidFill>
                  <a:schemeClr val="tx2"/>
                </a:solidFill>
              </a:rPr>
              <a:t>DataNodes</a:t>
            </a:r>
            <a:r>
              <a:rPr lang="en-GB" sz="3200" dirty="0" smtClean="0">
                <a:solidFill>
                  <a:schemeClr val="tx2"/>
                </a:solidFill>
              </a:rPr>
              <a:t> </a:t>
            </a:r>
            <a:r>
              <a:rPr lang="en-GB" sz="3200" dirty="0">
                <a:solidFill>
                  <a:schemeClr val="tx2"/>
                </a:solidFill>
              </a:rPr>
              <a:t>and re-balance</a:t>
            </a:r>
          </a:p>
          <a:p>
            <a:pPr>
              <a:buClr>
                <a:schemeClr val="tx2"/>
              </a:buClr>
            </a:pPr>
            <a:r>
              <a:rPr lang="en-GB" sz="3200" u="sng" dirty="0">
                <a:solidFill>
                  <a:schemeClr val="tx2"/>
                </a:solidFill>
              </a:rPr>
              <a:t>Industry standard</a:t>
            </a:r>
            <a:r>
              <a:rPr lang="en-GB" sz="3200" dirty="0">
                <a:solidFill>
                  <a:schemeClr val="tx2"/>
                </a:solidFill>
              </a:rPr>
              <a:t> - </a:t>
            </a:r>
            <a:r>
              <a:rPr lang="en-GB" sz="3200" dirty="0" smtClean="0">
                <a:solidFill>
                  <a:schemeClr val="tx2"/>
                </a:solidFill>
              </a:rPr>
              <a:t>Other </a:t>
            </a:r>
            <a:r>
              <a:rPr lang="en-GB" sz="3200" dirty="0">
                <a:solidFill>
                  <a:schemeClr val="tx2"/>
                </a:solidFill>
              </a:rPr>
              <a:t>distributed applications </a:t>
            </a:r>
            <a:r>
              <a:rPr lang="en-GB" sz="3200" dirty="0" smtClean="0">
                <a:solidFill>
                  <a:schemeClr val="tx2"/>
                </a:solidFill>
              </a:rPr>
              <a:t>are built </a:t>
            </a:r>
            <a:r>
              <a:rPr lang="en-GB" sz="3200" dirty="0">
                <a:solidFill>
                  <a:schemeClr val="tx2"/>
                </a:solidFill>
              </a:rPr>
              <a:t>on top of HDFS (</a:t>
            </a:r>
            <a:r>
              <a:rPr lang="en-GB" sz="3200" dirty="0" err="1">
                <a:solidFill>
                  <a:schemeClr val="tx2"/>
                </a:solidFill>
              </a:rPr>
              <a:t>HBase</a:t>
            </a:r>
            <a:r>
              <a:rPr lang="en-GB" sz="3200" dirty="0">
                <a:solidFill>
                  <a:schemeClr val="tx2"/>
                </a:solidFill>
              </a:rPr>
              <a:t>, Map-Reduce</a:t>
            </a:r>
            <a:r>
              <a:rPr lang="en-GB" sz="3200" dirty="0" smtClean="0">
                <a:solidFill>
                  <a:schemeClr val="tx2"/>
                </a:solidFill>
              </a:rPr>
              <a:t>)</a:t>
            </a:r>
          </a:p>
          <a:p>
            <a:pPr>
              <a:buClr>
                <a:schemeClr val="tx2"/>
              </a:buClr>
            </a:pPr>
            <a:endParaRPr lang="en-GB" sz="3200" dirty="0" smtClean="0">
              <a:solidFill>
                <a:schemeClr val="tx2"/>
              </a:solidFill>
            </a:endParaRPr>
          </a:p>
          <a:p>
            <a:pPr marL="48767" indent="0">
              <a:buClr>
                <a:schemeClr val="tx2"/>
              </a:buClr>
              <a:buNone/>
            </a:pPr>
            <a:r>
              <a:rPr lang="de-CH" sz="3200" dirty="0" smtClean="0">
                <a:solidFill>
                  <a:schemeClr val="tx2"/>
                </a:solidFill>
              </a:rPr>
              <a:t>HDFS is designed to process large data sets with write-once-read-many semantics, </a:t>
            </a:r>
            <a:r>
              <a:rPr lang="de-CH" sz="3200" dirty="0" smtClean="0">
                <a:solidFill>
                  <a:srgbClr val="FF0000"/>
                </a:solidFill>
              </a:rPr>
              <a:t>it is not for low latency access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6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HDFS – Data Organization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7"/>
            <a:ext cx="10969139" cy="481909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3200" dirty="0" smtClean="0">
                <a:solidFill>
                  <a:schemeClr val="tx2"/>
                </a:solidFill>
              </a:rPr>
              <a:t>Each file written into HDFS is split into data blocks</a:t>
            </a:r>
          </a:p>
          <a:p>
            <a:pPr>
              <a:buClr>
                <a:schemeClr val="tx2"/>
              </a:buClr>
            </a:pPr>
            <a:r>
              <a:rPr lang="en-GB" sz="3200" dirty="0" smtClean="0">
                <a:solidFill>
                  <a:schemeClr val="tx2"/>
                </a:solidFill>
              </a:rPr>
              <a:t>Each block is stored on one or more nodes</a:t>
            </a:r>
          </a:p>
          <a:p>
            <a:pPr>
              <a:buClr>
                <a:schemeClr val="tx2"/>
              </a:buClr>
            </a:pPr>
            <a:r>
              <a:rPr lang="en-GB" sz="3200" dirty="0" smtClean="0">
                <a:solidFill>
                  <a:schemeClr val="tx2"/>
                </a:solidFill>
              </a:rPr>
              <a:t>Each copy of the block is called replica</a:t>
            </a:r>
          </a:p>
          <a:p>
            <a:pPr>
              <a:buClr>
                <a:schemeClr val="tx2"/>
              </a:buClr>
            </a:pPr>
            <a:r>
              <a:rPr lang="en-GB" sz="3200" dirty="0" smtClean="0">
                <a:solidFill>
                  <a:schemeClr val="tx2"/>
                </a:solidFill>
              </a:rPr>
              <a:t>Block placement policy</a:t>
            </a:r>
          </a:p>
          <a:p>
            <a:pPr lvl="1">
              <a:buClr>
                <a:schemeClr val="tx2"/>
              </a:buClr>
            </a:pPr>
            <a:r>
              <a:rPr lang="en-GB" sz="2667" dirty="0" smtClean="0">
                <a:solidFill>
                  <a:schemeClr val="tx2"/>
                </a:solidFill>
              </a:rPr>
              <a:t>First replica is placed on the local node</a:t>
            </a:r>
          </a:p>
          <a:p>
            <a:pPr lvl="1">
              <a:buClr>
                <a:schemeClr val="tx2"/>
              </a:buClr>
            </a:pPr>
            <a:r>
              <a:rPr lang="en-GB" sz="2667" dirty="0" smtClean="0">
                <a:solidFill>
                  <a:schemeClr val="tx2"/>
                </a:solidFill>
              </a:rPr>
              <a:t>Second replica is placed in a different rack</a:t>
            </a:r>
          </a:p>
          <a:p>
            <a:pPr lvl="1">
              <a:buClr>
                <a:schemeClr val="tx2"/>
              </a:buClr>
            </a:pPr>
            <a:r>
              <a:rPr lang="en-GB" sz="2667" dirty="0" smtClean="0">
                <a:solidFill>
                  <a:schemeClr val="tx2"/>
                </a:solidFill>
              </a:rPr>
              <a:t>Third replica is placed in the same rack as the second replica</a:t>
            </a:r>
          </a:p>
          <a:p>
            <a:pPr>
              <a:buClr>
                <a:schemeClr val="tx2"/>
              </a:buClr>
            </a:pP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7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74342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Read Operation in HDFS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96186" y="1232938"/>
            <a:ext cx="7995966" cy="486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94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4"/>
            <a:ext cx="10969139" cy="74342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Write Operation in HDFS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Introduction to HDFS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9713" y="1231779"/>
            <a:ext cx="7508912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473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2676</TotalTime>
  <Words>1445</Words>
  <Application>Microsoft Macintosh PowerPoint</Application>
  <PresentationFormat>Custom</PresentationFormat>
  <Paragraphs>262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CERNPrésentation1_16x9numpages</vt:lpstr>
      <vt:lpstr>PowerPoint Presentation</vt:lpstr>
      <vt:lpstr>PowerPoint Presentation</vt:lpstr>
      <vt:lpstr>What’s HDFS</vt:lpstr>
      <vt:lpstr>Components of HDFS</vt:lpstr>
      <vt:lpstr>HDFS Architecture</vt:lpstr>
      <vt:lpstr>Unique features of HDFS</vt:lpstr>
      <vt:lpstr>HDFS – Data Organization</vt:lpstr>
      <vt:lpstr>Read Operation in HDFS</vt:lpstr>
      <vt:lpstr>Write Operation in HDFS</vt:lpstr>
      <vt:lpstr>HDFS Security</vt:lpstr>
      <vt:lpstr>HDFS Configuration</vt:lpstr>
      <vt:lpstr>Interfaces to HDFS</vt:lpstr>
      <vt:lpstr>HDFS – Shell Commands</vt:lpstr>
      <vt:lpstr>HDFS – User Commands (dfs)</vt:lpstr>
      <vt:lpstr>HDFS – User Commands (dfs)</vt:lpstr>
      <vt:lpstr>HDFS – User Commands (acls)</vt:lpstr>
      <vt:lpstr>HDFS – User Commands (fsck)</vt:lpstr>
      <vt:lpstr>HDFS – Adminstration Commands</vt:lpstr>
      <vt:lpstr>HDFS – Advanced Commands</vt:lpstr>
      <vt:lpstr>Other Interfaces to HDFS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Prasanth Kothuri</dc:creator>
  <cp:lastModifiedBy>Prasanth Kothuri</cp:lastModifiedBy>
  <cp:revision>165</cp:revision>
  <dcterms:created xsi:type="dcterms:W3CDTF">2015-06-04T19:48:32Z</dcterms:created>
  <dcterms:modified xsi:type="dcterms:W3CDTF">2015-07-09T07:10:49Z</dcterms:modified>
</cp:coreProperties>
</file>