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pdf" ContentType="application/pdf"/>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9"/>
  </p:notesMasterIdLst>
  <p:sldIdLst>
    <p:sldId id="257" r:id="rId2"/>
    <p:sldId id="258" r:id="rId3"/>
    <p:sldId id="263" r:id="rId4"/>
    <p:sldId id="264" r:id="rId5"/>
    <p:sldId id="260" r:id="rId6"/>
    <p:sldId id="262" r:id="rId7"/>
    <p:sldId id="261"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222268"/>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482" autoAdjust="0"/>
    <p:restoredTop sz="73906" autoAdjust="0"/>
  </p:normalViewPr>
  <p:slideViewPr>
    <p:cSldViewPr>
      <p:cViewPr varScale="1">
        <p:scale>
          <a:sx n="90" d="100"/>
          <a:sy n="90" d="100"/>
        </p:scale>
        <p:origin x="-880" y="-96"/>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8709E4-6072-4206-A09D-57447F962C5E}" type="datetimeFigureOut">
              <a:rPr lang="en-GB" smtClean="0"/>
              <a:pPr/>
              <a:t>8/18/15</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7327B0-3277-4758-B25E-AA3FDEA5C664}"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42995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What is crowdsourcing?</a:t>
            </a:r>
          </a:p>
          <a:p>
            <a:r>
              <a:rPr lang="en-GB" sz="1200" kern="1200" dirty="0" smtClean="0">
                <a:solidFill>
                  <a:schemeClr val="tx1"/>
                </a:solidFill>
                <a:latin typeface="+mn-lt"/>
                <a:ea typeface="+mn-ea"/>
                <a:cs typeface="+mn-cs"/>
              </a:rPr>
              <a:t>Crowdsourcing is a method where a large number of paid or volunteer individuals perform relatively easy tasks.</a:t>
            </a:r>
          </a:p>
          <a:p>
            <a:r>
              <a:rPr lang="en-GB" sz="1200" kern="1200" dirty="0" smtClean="0">
                <a:solidFill>
                  <a:schemeClr val="tx1"/>
                </a:solidFill>
                <a:latin typeface="+mn-lt"/>
                <a:ea typeface="+mn-ea"/>
                <a:cs typeface="+mn-cs"/>
              </a:rPr>
              <a:t>The crowdworkers</a:t>
            </a:r>
            <a:r>
              <a:rPr lang="en-GB" sz="1200" kern="1200" baseline="0" dirty="0" smtClean="0">
                <a:solidFill>
                  <a:schemeClr val="tx1"/>
                </a:solidFill>
                <a:latin typeface="+mn-lt"/>
                <a:ea typeface="+mn-ea"/>
                <a:cs typeface="+mn-cs"/>
              </a:rPr>
              <a:t> have little or no prior knowledge in the field of the tasks they are solving.</a:t>
            </a:r>
          </a:p>
          <a:p>
            <a:r>
              <a:rPr lang="en-GB" sz="1200" kern="1200" dirty="0" smtClean="0">
                <a:solidFill>
                  <a:schemeClr val="tx1"/>
                </a:solidFill>
                <a:latin typeface="+mn-lt"/>
                <a:ea typeface="+mn-ea"/>
                <a:cs typeface="+mn-cs"/>
              </a:rPr>
              <a:t>Since</a:t>
            </a:r>
            <a:r>
              <a:rPr lang="en-GB" sz="1200" kern="1200" baseline="0" dirty="0" smtClean="0">
                <a:solidFill>
                  <a:schemeClr val="tx1"/>
                </a:solidFill>
                <a:latin typeface="+mn-lt"/>
                <a:ea typeface="+mn-ea"/>
                <a:cs typeface="+mn-cs"/>
              </a:rPr>
              <a:t> the knowledge in the crowd varies greatly, so does the quality of the answers.</a:t>
            </a:r>
          </a:p>
          <a:p>
            <a:r>
              <a:rPr lang="en-GB" sz="1200" kern="1200" baseline="0" dirty="0" smtClean="0">
                <a:solidFill>
                  <a:schemeClr val="tx1"/>
                </a:solidFill>
                <a:latin typeface="+mn-lt"/>
                <a:ea typeface="+mn-ea"/>
                <a:cs typeface="+mn-cs"/>
              </a:rPr>
              <a:t>Therefore we need a robust method for aggregating the answers to extract the correct or true answer. </a:t>
            </a:r>
          </a:p>
          <a:p>
            <a:r>
              <a:rPr lang="en-GB" sz="1200" kern="1200" baseline="0" dirty="0" smtClean="0">
                <a:solidFill>
                  <a:schemeClr val="tx1"/>
                </a:solidFill>
                <a:latin typeface="+mn-lt"/>
                <a:ea typeface="+mn-ea"/>
                <a:cs typeface="+mn-cs"/>
              </a:rPr>
              <a:t>I will from now on refer to answers to tasks as labels. </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results</a:t>
            </a:r>
            <a:r>
              <a:rPr lang="en-GB" sz="1200" kern="1200" baseline="0" dirty="0" smtClean="0">
                <a:solidFill>
                  <a:schemeClr val="tx1"/>
                </a:solidFill>
                <a:latin typeface="+mn-lt"/>
                <a:ea typeface="+mn-ea"/>
                <a:cs typeface="+mn-cs"/>
              </a:rPr>
              <a:t> are then used </a:t>
            </a:r>
            <a:r>
              <a:rPr lang="en-GB" sz="1200" kern="1200" dirty="0" smtClean="0">
                <a:solidFill>
                  <a:schemeClr val="tx1"/>
                </a:solidFill>
                <a:latin typeface="+mn-lt"/>
                <a:ea typeface="+mn-ea"/>
                <a:cs typeface="+mn-cs"/>
              </a:rPr>
              <a:t>to solve a larger problem, or for</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creating a training set.</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7327B0-3277-4758-B25E-AA3FDEA5C664}"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Why </a:t>
            </a:r>
            <a:r>
              <a:rPr lang="en-GB" sz="1200" kern="1200" dirty="0" err="1" smtClean="0">
                <a:solidFill>
                  <a:schemeClr val="tx1"/>
                </a:solidFill>
                <a:latin typeface="+mn-lt"/>
                <a:ea typeface="+mn-ea"/>
                <a:cs typeface="+mn-cs"/>
              </a:rPr>
              <a:t>crowdsourcing</a:t>
            </a:r>
            <a:r>
              <a:rPr lang="en-GB" sz="1200" kern="1200" dirty="0" smtClean="0">
                <a:solidFill>
                  <a:schemeClr val="tx1"/>
                </a:solidFill>
                <a:latin typeface="+mn-lt"/>
                <a:ea typeface="+mn-ea"/>
                <a:cs typeface="+mn-cs"/>
              </a:rPr>
              <a:t>?</a:t>
            </a:r>
          </a:p>
          <a:p>
            <a:r>
              <a:rPr lang="en-GB" sz="1200" kern="1200" dirty="0" smtClean="0">
                <a:solidFill>
                  <a:schemeClr val="tx1"/>
                </a:solidFill>
                <a:latin typeface="+mn-lt"/>
                <a:ea typeface="+mn-ea"/>
                <a:cs typeface="+mn-cs"/>
              </a:rPr>
              <a:t>The field of Artificial Intelligence has evolved greatly, however there are still some tasks that are easily performed by humans, but are computationally hard. Examples of such tasks often lie within image recognition and natural language based problems. </a:t>
            </a:r>
            <a:r>
              <a:rPr lang="en-GB" sz="1200" kern="1200" dirty="0" err="1" smtClean="0">
                <a:solidFill>
                  <a:schemeClr val="tx1"/>
                </a:solidFill>
                <a:latin typeface="+mn-lt"/>
                <a:ea typeface="+mn-ea"/>
                <a:cs typeface="+mn-cs"/>
              </a:rPr>
              <a:t>Crowdsourcing</a:t>
            </a:r>
            <a:r>
              <a:rPr lang="en-GB" sz="1200" kern="1200" dirty="0" smtClean="0">
                <a:solidFill>
                  <a:schemeClr val="tx1"/>
                </a:solidFill>
                <a:latin typeface="+mn-lt"/>
                <a:ea typeface="+mn-ea"/>
                <a:cs typeface="+mn-cs"/>
              </a:rPr>
              <a:t> can be used to improve the existing algorithms in computationally hard fields that often require large training sets.</a:t>
            </a:r>
          </a:p>
          <a:p>
            <a:r>
              <a:rPr lang="en-GB" sz="1200" kern="1200" dirty="0" smtClean="0">
                <a:solidFill>
                  <a:schemeClr val="tx1"/>
                </a:solidFill>
                <a:latin typeface="+mn-lt"/>
                <a:ea typeface="+mn-ea"/>
                <a:cs typeface="+mn-cs"/>
              </a:rPr>
              <a:t>The advantage of using </a:t>
            </a:r>
            <a:r>
              <a:rPr lang="en-GB" sz="1200" kern="1200" dirty="0" err="1" smtClean="0">
                <a:solidFill>
                  <a:schemeClr val="tx1"/>
                </a:solidFill>
                <a:latin typeface="+mn-lt"/>
                <a:ea typeface="+mn-ea"/>
                <a:cs typeface="+mn-cs"/>
              </a:rPr>
              <a:t>crowdsourcing</a:t>
            </a:r>
            <a:r>
              <a:rPr lang="en-GB" sz="1200" kern="1200" dirty="0" smtClean="0">
                <a:solidFill>
                  <a:schemeClr val="tx1"/>
                </a:solidFill>
                <a:latin typeface="+mn-lt"/>
                <a:ea typeface="+mn-ea"/>
                <a:cs typeface="+mn-cs"/>
              </a:rPr>
              <a:t> is that it can be less costly, and faster than expert system. It can also possibly be used as a means to educate the </a:t>
            </a:r>
            <a:r>
              <a:rPr lang="en-GB" sz="1200" kern="1200" dirty="0" err="1" smtClean="0">
                <a:solidFill>
                  <a:schemeClr val="tx1"/>
                </a:solidFill>
                <a:latin typeface="+mn-lt"/>
                <a:ea typeface="+mn-ea"/>
                <a:cs typeface="+mn-cs"/>
              </a:rPr>
              <a:t>crowdworkers</a:t>
            </a:r>
            <a:r>
              <a:rPr lang="en-GB" sz="1200" kern="1200" dirty="0" smtClean="0">
                <a:solidFill>
                  <a:schemeClr val="tx1"/>
                </a:solidFill>
                <a:latin typeface="+mn-lt"/>
                <a:ea typeface="+mn-ea"/>
                <a:cs typeface="+mn-cs"/>
              </a:rPr>
              <a:t> during the process of gathering answers.</a:t>
            </a:r>
            <a:r>
              <a:rPr lang="en-US" dirty="0" smtClean="0"/>
              <a:t>  </a:t>
            </a:r>
            <a:endParaRPr lang="en-GB"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research has been done?</a:t>
            </a:r>
          </a:p>
          <a:p>
            <a:r>
              <a:rPr lang="en-US" baseline="0" dirty="0" smtClean="0"/>
              <a:t>Hybrid systems are systems where </a:t>
            </a:r>
            <a:r>
              <a:rPr lang="en-US" baseline="0" dirty="0" err="1" smtClean="0"/>
              <a:t>crowdsourcing</a:t>
            </a:r>
            <a:r>
              <a:rPr lang="en-US" baseline="0" dirty="0" smtClean="0"/>
              <a:t> is used together with other methods, or used in non classical iterations.</a:t>
            </a:r>
          </a:p>
          <a:p>
            <a:r>
              <a:rPr lang="en-US" baseline="0" dirty="0" smtClean="0"/>
              <a:t>For example </a:t>
            </a:r>
            <a:r>
              <a:rPr lang="en-US" baseline="0" dirty="0" err="1" smtClean="0"/>
              <a:t>WalmartLabs</a:t>
            </a:r>
            <a:r>
              <a:rPr lang="en-US" baseline="0" dirty="0" smtClean="0"/>
              <a:t> developed a classification system that combines </a:t>
            </a:r>
            <a:r>
              <a:rPr lang="en-US" baseline="0" dirty="0" err="1" smtClean="0"/>
              <a:t>crowdsourcing</a:t>
            </a:r>
            <a:r>
              <a:rPr lang="en-US" baseline="0" dirty="0" smtClean="0"/>
              <a:t>, rule based classification, machine learning classifiers and expert judgment. This classification system is used for their growing system for goods, where the number of categories and numbers of item grows constantly.</a:t>
            </a:r>
          </a:p>
          <a:p>
            <a:r>
              <a:rPr lang="en-US" baseline="0" dirty="0" err="1" smtClean="0"/>
              <a:t>Crowdsourcing</a:t>
            </a:r>
            <a:r>
              <a:rPr lang="en-US" baseline="0" dirty="0" smtClean="0"/>
              <a:t> is used because experts cost too much, machine learning classifiers do not have a high enough classification on such a dynamic system with little or no training data, and rules are constantly in the need for updates.</a:t>
            </a:r>
          </a:p>
          <a:p>
            <a:endParaRPr lang="en-US" baseline="0" dirty="0" smtClean="0"/>
          </a:p>
          <a:p>
            <a:r>
              <a:rPr lang="en-US" baseline="0" dirty="0" smtClean="0"/>
              <a:t>Task scheduling is another important task. Since the workers appear and disappear at random intervals with some patterns, and they complete a random number of tasks, there have been developed online scheduling algorithms that schedule out the tasks to workers depending on the recent history. This has shown to speed up projects, and should be used.</a:t>
            </a:r>
          </a:p>
          <a:p>
            <a:endParaRPr lang="en-US" baseline="0" dirty="0" smtClean="0"/>
          </a:p>
          <a:p>
            <a:r>
              <a:rPr lang="en-US" baseline="0" dirty="0" smtClean="0"/>
              <a:t>Regression and some other methods based on regression have been adapted for </a:t>
            </a:r>
            <a:r>
              <a:rPr lang="en-US" baseline="0" dirty="0" err="1" smtClean="0"/>
              <a:t>crowdsourcing</a:t>
            </a:r>
            <a:r>
              <a:rPr lang="en-US" baseline="0" dirty="0" smtClean="0"/>
              <a:t> data in a manner such that the estimation of the distribution of the labels is done simultaneously as the regression parameters are learned. </a:t>
            </a:r>
          </a:p>
          <a:p>
            <a:r>
              <a:rPr lang="en-US" baseline="0" dirty="0" smtClean="0"/>
              <a:t>Task aggregation has been explored well for binary and multiclass labels. A large number of the algorithms used build upon the </a:t>
            </a:r>
            <a:r>
              <a:rPr lang="en-US" baseline="0" dirty="0" err="1" smtClean="0"/>
              <a:t>Dawid</a:t>
            </a:r>
            <a:r>
              <a:rPr lang="en-US" baseline="0" dirty="0" smtClean="0"/>
              <a:t> </a:t>
            </a:r>
            <a:r>
              <a:rPr lang="en-US" baseline="0" dirty="0" err="1" smtClean="0"/>
              <a:t>Skene</a:t>
            </a:r>
            <a:r>
              <a:rPr lang="en-US" baseline="0" dirty="0" smtClean="0"/>
              <a:t> model.</a:t>
            </a:r>
            <a:endParaRPr lang="en-US" dirty="0" smtClean="0"/>
          </a:p>
          <a:p>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a:p>
            <a:r>
              <a:rPr lang="en-US" dirty="0" smtClean="0"/>
              <a:t>We implemented</a:t>
            </a:r>
            <a:r>
              <a:rPr lang="en-US" baseline="0" dirty="0" smtClean="0"/>
              <a:t> the Dawid Skene model for use on </a:t>
            </a:r>
            <a:r>
              <a:rPr lang="en-US" baseline="0" dirty="0" err="1" smtClean="0"/>
              <a:t>Crowdcrafting</a:t>
            </a:r>
            <a:r>
              <a:rPr lang="en-US" baseline="0" dirty="0" smtClean="0"/>
              <a:t> and </a:t>
            </a:r>
            <a:r>
              <a:rPr lang="en-US" baseline="0" dirty="0" err="1" smtClean="0"/>
              <a:t>GeoTagX</a:t>
            </a:r>
            <a:r>
              <a:rPr lang="en-US" baseline="0" dirty="0" smtClean="0"/>
              <a:t> data. We implemented this model because currently there was no implementation of any aggregation algorithms known to us that were directly applicable to the output given by these sites.</a:t>
            </a:r>
          </a:p>
          <a:p>
            <a:r>
              <a:rPr lang="en-US" baseline="0" dirty="0" smtClean="0"/>
              <a:t>The main challenge has been to make the label aggregation program applicable in a large variety of scenarios, while keeping it user friendly. </a:t>
            </a:r>
          </a:p>
          <a:p>
            <a:endParaRPr lang="en-US" dirty="0" smtClean="0"/>
          </a:p>
          <a:p>
            <a:r>
              <a:rPr lang="en-US" dirty="0" err="1" smtClean="0"/>
              <a:t>Crowdcrafting</a:t>
            </a:r>
            <a:r>
              <a:rPr lang="en-US" dirty="0" smtClean="0"/>
              <a:t> and </a:t>
            </a:r>
            <a:r>
              <a:rPr lang="en-US" dirty="0" err="1" smtClean="0"/>
              <a:t>GeoTagX</a:t>
            </a:r>
            <a:r>
              <a:rPr lang="en-US" dirty="0" smtClean="0"/>
              <a:t> are open source and open science platforms</a:t>
            </a:r>
            <a:r>
              <a:rPr lang="en-US" baseline="0" dirty="0" smtClean="0"/>
              <a:t> that enable citizens to set up a crowdsourcing projects. The results of the projects are then publicly available.</a:t>
            </a:r>
            <a:endParaRPr lang="en-US" baseline="0" dirty="0" smtClean="0"/>
          </a:p>
          <a:p>
            <a:endParaRPr lang="en-US" baseline="0" dirty="0" smtClean="0"/>
          </a:p>
          <a:p>
            <a:endParaRPr lang="en-US" baseline="0"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Future work</a:t>
            </a:r>
          </a:p>
          <a:p>
            <a:r>
              <a:rPr lang="en-US" baseline="0" dirty="0" smtClean="0"/>
              <a:t>In the future other more refined but also more complex label aggregation algorithm could be implemented.</a:t>
            </a:r>
          </a:p>
          <a:p>
            <a:endParaRPr lang="en-US" baseline="0" dirty="0" smtClean="0"/>
          </a:p>
          <a:p>
            <a:r>
              <a:rPr lang="en-US" baseline="0" dirty="0" smtClean="0"/>
              <a:t>In larger perspective, there is a need for aggregation methods for different label types, such as labels in the form of coordinates or polygons. </a:t>
            </a:r>
          </a:p>
          <a:p>
            <a:r>
              <a:rPr lang="en-US" baseline="0" dirty="0" smtClean="0"/>
              <a:t>More work can be done also on using our knowledge of the workers as social group to extract true labels. This is something that is currently researched and is proving to be efficient. Currently developed algorithms however ask for the worker’s opinion about their labeling for one more time after being shown the “general” opinion. Algorithms that do not require such extra steps could be possibly developed in the future.</a:t>
            </a:r>
          </a:p>
          <a:p>
            <a:endParaRPr lang="en-US" baseline="0" dirty="0" smtClean="0"/>
          </a:p>
          <a:p>
            <a:r>
              <a:rPr lang="en-US" baseline="0" dirty="0" smtClean="0"/>
              <a:t>Current research is concentrated on best ways to educate the </a:t>
            </a:r>
            <a:r>
              <a:rPr lang="en-US" baseline="0" dirty="0" err="1" smtClean="0"/>
              <a:t>crowdworkers</a:t>
            </a:r>
            <a:r>
              <a:rPr lang="en-US" baseline="0" dirty="0" smtClean="0"/>
              <a:t>, with or without their knowledge while they perform the </a:t>
            </a:r>
            <a:r>
              <a:rPr lang="en-US" baseline="0" dirty="0" err="1" smtClean="0"/>
              <a:t>crowdsourcing</a:t>
            </a:r>
            <a:r>
              <a:rPr lang="en-US" baseline="0" dirty="0" smtClean="0"/>
              <a:t> tasks. This is a vital application of </a:t>
            </a:r>
            <a:r>
              <a:rPr lang="en-US" baseline="0" dirty="0" err="1" smtClean="0"/>
              <a:t>crowdsourcing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was the main organizer of</a:t>
            </a:r>
            <a:r>
              <a:rPr lang="en-US" baseline="0" dirty="0" smtClean="0"/>
              <a:t> the 2015 </a:t>
            </a:r>
            <a:r>
              <a:rPr lang="en-US" baseline="0" dirty="0" err="1" smtClean="0"/>
              <a:t>Webfest</a:t>
            </a:r>
            <a:r>
              <a:rPr lang="en-US" baseline="0" dirty="0" smtClean="0"/>
              <a:t>, an annual </a:t>
            </a:r>
            <a:r>
              <a:rPr lang="en-US" baseline="0" dirty="0" err="1" smtClean="0"/>
              <a:t>hackathon</a:t>
            </a:r>
            <a:r>
              <a:rPr lang="en-US" baseline="0" dirty="0" smtClean="0"/>
              <a:t> at CERN.</a:t>
            </a:r>
          </a:p>
          <a:p>
            <a:r>
              <a:rPr lang="en-US" baseline="0" dirty="0" smtClean="0"/>
              <a:t>This year we had around 50 participants, 11 teams and 30% of the participants were female.</a:t>
            </a:r>
          </a:p>
          <a:p>
            <a:r>
              <a:rPr lang="en-US" baseline="0" dirty="0" smtClean="0"/>
              <a:t> </a:t>
            </a:r>
          </a:p>
          <a:p>
            <a:r>
              <a:rPr lang="en-US" baseline="0" dirty="0" smtClean="0"/>
              <a:t>The winning team developed a platform that gathers data about violence from new articles. This is something that is currently done manually and the system will speed up the process greatly.</a:t>
            </a:r>
          </a:p>
          <a:p>
            <a:endParaRPr lang="en-US" baseline="0" dirty="0" smtClean="0"/>
          </a:p>
          <a:p>
            <a:r>
              <a:rPr lang="en-US" baseline="0" dirty="0" smtClean="0"/>
              <a:t>Since more than 50% of my time was occupied by organizing the </a:t>
            </a:r>
            <a:r>
              <a:rPr lang="en-US" baseline="0" dirty="0" err="1" smtClean="0"/>
              <a:t>Webfest</a:t>
            </a:r>
            <a:r>
              <a:rPr lang="en-US" baseline="0" dirty="0" smtClean="0"/>
              <a:t> I unfortunately did not get as much time </a:t>
            </a:r>
            <a:r>
              <a:rPr lang="en-US" baseline="0" smtClean="0"/>
              <a:t>for the as </a:t>
            </a:r>
            <a:r>
              <a:rPr lang="en-US" baseline="0" dirty="0" smtClean="0"/>
              <a:t>was </a:t>
            </a:r>
            <a:r>
              <a:rPr lang="en-US" baseline="0" dirty="0" err="1" smtClean="0"/>
              <a:t>initally</a:t>
            </a:r>
            <a:r>
              <a:rPr lang="en-US" baseline="0" dirty="0" smtClean="0"/>
              <a:t> planned.  </a:t>
            </a:r>
            <a:endParaRPr lang="en-US" dirty="0"/>
          </a:p>
        </p:txBody>
      </p:sp>
      <p:sp>
        <p:nvSpPr>
          <p:cNvPr id="4" name="Slide Number Placeholder 3"/>
          <p:cNvSpPr>
            <a:spLocks noGrp="1"/>
          </p:cNvSpPr>
          <p:nvPr>
            <p:ph type="sldNum" sz="quarter" idx="10"/>
          </p:nvPr>
        </p:nvSpPr>
        <p:spPr/>
        <p:txBody>
          <a:bodyPr/>
          <a:lstStyle/>
          <a:p>
            <a:fld id="{077327B0-3277-4758-B25E-AA3FDEA5C664}"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www.cern.ch/openlab"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8024" y="1597819"/>
            <a:ext cx="3888432" cy="1189955"/>
          </a:xfrm>
        </p:spPr>
        <p:txBody>
          <a:bodyPr/>
          <a:lstStyle>
            <a:lvl1pPr>
              <a:defRPr/>
            </a:lvl1pPr>
          </a:lstStyle>
          <a:p>
            <a:r>
              <a:rPr lang="en-US" dirty="0" smtClean="0"/>
              <a:t>Project Title</a:t>
            </a:r>
            <a:endParaRPr lang="en-GB" dirty="0"/>
          </a:p>
        </p:txBody>
      </p:sp>
      <p:sp>
        <p:nvSpPr>
          <p:cNvPr id="3" name="Subtitle 2"/>
          <p:cNvSpPr>
            <a:spLocks noGrp="1"/>
          </p:cNvSpPr>
          <p:nvPr>
            <p:ph type="subTitle" idx="1" hasCustomPrompt="1"/>
          </p:nvPr>
        </p:nvSpPr>
        <p:spPr>
          <a:xfrm>
            <a:off x="4788024" y="2914650"/>
            <a:ext cx="3888432" cy="1673324"/>
          </a:xfrm>
        </p:spPr>
        <p:txBody>
          <a:bodyPr>
            <a:normAutofit/>
          </a:bodyPr>
          <a:lstStyle>
            <a:lvl1pPr marL="0" indent="0" algn="r">
              <a:buNone/>
              <a:defRPr sz="18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CERN openlab Summer Students Lightning Talks Sessions	</a:t>
            </a:r>
            <a:br>
              <a:rPr lang="en-US" dirty="0" smtClean="0"/>
            </a:br>
            <a:r>
              <a:rPr lang="en-US" dirty="0" smtClean="0"/>
              <a:t/>
            </a:r>
            <a:br>
              <a:rPr lang="en-US" dirty="0" smtClean="0"/>
            </a:br>
            <a:r>
              <a:rPr lang="en-US" dirty="0" smtClean="0"/>
              <a:t>First Name and Family Name</a:t>
            </a:r>
            <a:endParaRPr lang="en-GB" dirty="0"/>
          </a:p>
        </p:txBody>
      </p:sp>
      <p:sp>
        <p:nvSpPr>
          <p:cNvPr id="8" name="Content Placeholder 7"/>
          <p:cNvSpPr>
            <a:spLocks noGrp="1"/>
          </p:cNvSpPr>
          <p:nvPr>
            <p:ph sz="quarter" idx="10" hasCustomPrompt="1"/>
          </p:nvPr>
        </p:nvSpPr>
        <p:spPr>
          <a:xfrm>
            <a:off x="1403350" y="2931790"/>
            <a:ext cx="2376488" cy="1584648"/>
          </a:xfrm>
        </p:spPr>
        <p:txBody>
          <a:bodyPr>
            <a:normAutofit/>
          </a:bodyPr>
          <a:lstStyle>
            <a:lvl1pPr>
              <a:defRPr sz="2000"/>
            </a:lvl1pPr>
          </a:lstStyle>
          <a:p>
            <a:pPr lvl="0"/>
            <a:r>
              <a:rPr lang="en-US" dirty="0" smtClean="0"/>
              <a:t>19/08/2014</a:t>
            </a:r>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742966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19/08/2014</a:t>
            </a:r>
            <a:endParaRPr lang="en-GB"/>
          </a:p>
        </p:txBody>
      </p:sp>
      <p:sp>
        <p:nvSpPr>
          <p:cNvPr id="4" name="Footer Placeholder 3"/>
          <p:cNvSpPr>
            <a:spLocks noGrp="1"/>
          </p:cNvSpPr>
          <p:nvPr>
            <p:ph type="ftr" sz="quarter" idx="11"/>
          </p:nvPr>
        </p:nvSpPr>
        <p:spPr/>
        <p:txBody>
          <a:bodyPr/>
          <a:lstStyle/>
          <a:p>
            <a:r>
              <a:rPr lang="en-GB" smtClean="0"/>
              <a:t>First Name and Family Name</a:t>
            </a:r>
            <a:endParaRPr lang="en-GB"/>
          </a:p>
        </p:txBody>
      </p:sp>
      <p:sp>
        <p:nvSpPr>
          <p:cNvPr id="5" name="Slide Number Placeholder 4"/>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00678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19/08/2014</a:t>
            </a:r>
            <a:endParaRPr lang="en-GB"/>
          </a:p>
        </p:txBody>
      </p:sp>
      <p:sp>
        <p:nvSpPr>
          <p:cNvPr id="3" name="Footer Placeholder 2"/>
          <p:cNvSpPr>
            <a:spLocks noGrp="1"/>
          </p:cNvSpPr>
          <p:nvPr>
            <p:ph type="ftr" sz="quarter" idx="11"/>
          </p:nvPr>
        </p:nvSpPr>
        <p:spPr/>
        <p:txBody>
          <a:bodyPr/>
          <a:lstStyle/>
          <a:p>
            <a:r>
              <a:rPr lang="en-GB" smtClean="0"/>
              <a:t>First Name and Family Name</a:t>
            </a:r>
            <a:endParaRPr lang="en-GB"/>
          </a:p>
        </p:txBody>
      </p:sp>
      <p:sp>
        <p:nvSpPr>
          <p:cNvPr id="4" name="Slide Number Placeholder 3"/>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08084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19/08/2014</a:t>
            </a:r>
            <a:endParaRPr lang="en-GB"/>
          </a:p>
        </p:txBody>
      </p:sp>
      <p:sp>
        <p:nvSpPr>
          <p:cNvPr id="6" name="Footer Placeholder 5"/>
          <p:cNvSpPr>
            <a:spLocks noGrp="1"/>
          </p:cNvSpPr>
          <p:nvPr>
            <p:ph type="ftr" sz="quarter" idx="11"/>
          </p:nvPr>
        </p:nvSpPr>
        <p:spPr/>
        <p:txBody>
          <a:bodyPr/>
          <a:lstStyle/>
          <a:p>
            <a:r>
              <a:rPr lang="en-GB" smtClean="0"/>
              <a:t>First Name and Family Name</a:t>
            </a:r>
            <a:endParaRPr lang="en-GB"/>
          </a:p>
        </p:txBody>
      </p:sp>
      <p:sp>
        <p:nvSpPr>
          <p:cNvPr id="7" name="Slide Number Placeholder 6"/>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56770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19/08/2014</a:t>
            </a:r>
            <a:endParaRPr lang="en-GB"/>
          </a:p>
        </p:txBody>
      </p:sp>
      <p:sp>
        <p:nvSpPr>
          <p:cNvPr id="3" name="Footer Placeholder 2"/>
          <p:cNvSpPr>
            <a:spLocks noGrp="1"/>
          </p:cNvSpPr>
          <p:nvPr>
            <p:ph type="ftr" sz="quarter" idx="11"/>
          </p:nvPr>
        </p:nvSpPr>
        <p:spPr/>
        <p:txBody>
          <a:bodyPr/>
          <a:lstStyle/>
          <a:p>
            <a:r>
              <a:rPr lang="en-GB" smtClean="0"/>
              <a:t>First Name and Family Name</a:t>
            </a:r>
            <a:endParaRPr lang="en-GB"/>
          </a:p>
        </p:txBody>
      </p:sp>
      <p:sp>
        <p:nvSpPr>
          <p:cNvPr id="4" name="Slide Number Placeholder 3"/>
          <p:cNvSpPr>
            <a:spLocks noGrp="1"/>
          </p:cNvSpPr>
          <p:nvPr>
            <p:ph type="sldNum" sz="quarter" idx="12"/>
          </p:nvPr>
        </p:nvSpPr>
        <p:spPr/>
        <p:txBody>
          <a:bodyPr/>
          <a:lstStyle/>
          <a:p>
            <a:fld id="{94EB1264-2DC2-4921-94A1-13F831F55EAC}" type="slidenum">
              <a:rPr lang="en-GB" smtClean="0"/>
              <a:pPr/>
              <a:t>‹#›</a:t>
            </a:fld>
            <a:endParaRPr lang="en-GB"/>
          </a:p>
        </p:txBody>
      </p:sp>
      <p:sp>
        <p:nvSpPr>
          <p:cNvPr id="6" name="TextBox 5"/>
          <p:cNvSpPr txBox="1"/>
          <p:nvPr userDrawn="1"/>
        </p:nvSpPr>
        <p:spPr>
          <a:xfrm>
            <a:off x="2555776" y="1995686"/>
            <a:ext cx="3240360" cy="769441"/>
          </a:xfrm>
          <a:prstGeom prst="rect">
            <a:avLst/>
          </a:prstGeom>
          <a:noFill/>
        </p:spPr>
        <p:txBody>
          <a:bodyPr wrap="square" rtlCol="0">
            <a:spAutoFit/>
          </a:bodyPr>
          <a:lstStyle/>
          <a:p>
            <a:r>
              <a:rPr lang="fr-CH" sz="4400" b="0" dirty="0" smtClean="0"/>
              <a:t>Questions?</a:t>
            </a:r>
            <a:endParaRPr lang="en-GB" sz="4400" b="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0628904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19/08/2014</a:t>
            </a:r>
            <a:endParaRPr lang="en-GB"/>
          </a:p>
        </p:txBody>
      </p:sp>
      <p:sp>
        <p:nvSpPr>
          <p:cNvPr id="3" name="Footer Placeholder 2"/>
          <p:cNvSpPr>
            <a:spLocks noGrp="1"/>
          </p:cNvSpPr>
          <p:nvPr>
            <p:ph type="ftr" sz="quarter" idx="11"/>
          </p:nvPr>
        </p:nvSpPr>
        <p:spPr/>
        <p:txBody>
          <a:bodyPr/>
          <a:lstStyle/>
          <a:p>
            <a:r>
              <a:rPr lang="en-GB" smtClean="0"/>
              <a:t>First Name and Family Name</a:t>
            </a:r>
            <a:endParaRPr lang="en-GB"/>
          </a:p>
        </p:txBody>
      </p:sp>
      <p:sp>
        <p:nvSpPr>
          <p:cNvPr id="4" name="Slide Number Placeholder 3"/>
          <p:cNvSpPr>
            <a:spLocks noGrp="1"/>
          </p:cNvSpPr>
          <p:nvPr>
            <p:ph type="sldNum" sz="quarter" idx="12"/>
          </p:nvPr>
        </p:nvSpPr>
        <p:spPr/>
        <p:txBody>
          <a:bodyPr/>
          <a:lstStyle/>
          <a:p>
            <a:fld id="{94EB1264-2DC2-4921-94A1-13F831F55EAC}" type="slidenum">
              <a:rPr lang="en-GB" smtClean="0"/>
              <a:pPr/>
              <a:t>‹#›</a:t>
            </a:fld>
            <a:endParaRPr lang="en-GB"/>
          </a:p>
        </p:txBody>
      </p:sp>
      <p:sp>
        <p:nvSpPr>
          <p:cNvPr id="6" name="TextBox 5"/>
          <p:cNvSpPr txBox="1"/>
          <p:nvPr userDrawn="1"/>
        </p:nvSpPr>
        <p:spPr>
          <a:xfrm>
            <a:off x="0" y="2058983"/>
            <a:ext cx="9144000" cy="584775"/>
          </a:xfrm>
          <a:prstGeom prst="rect">
            <a:avLst/>
          </a:prstGeom>
          <a:noFill/>
        </p:spPr>
        <p:txBody>
          <a:bodyPr wrap="square" rtlCol="0">
            <a:spAutoFit/>
          </a:bodyPr>
          <a:lstStyle/>
          <a:p>
            <a:pPr algn="ctr"/>
            <a:r>
              <a:rPr lang="fr-CH" sz="3200" dirty="0" smtClean="0">
                <a:hlinkClick r:id="rId2"/>
              </a:rPr>
              <a:t>www.cern.ch/openlab</a:t>
            </a:r>
            <a:r>
              <a:rPr lang="fr-CH" sz="3200" dirty="0" smtClean="0"/>
              <a:t> </a:t>
            </a:r>
            <a:r>
              <a:rPr lang="en-GB" sz="3200" baseline="0" dirty="0" smtClean="0"/>
              <a:t> </a:t>
            </a:r>
            <a:endParaRPr lang="fr-CH" sz="3200"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611328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smtClean="0"/>
              <a:t>First Name and Family Name</a:t>
            </a:r>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470478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a:xfrm>
            <a:off x="1403648" y="2427733"/>
            <a:ext cx="7283152" cy="216688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smtClean="0"/>
              <a:t>First Name and Family Name</a:t>
            </a:r>
            <a:endParaRPr lang="en-GB"/>
          </a:p>
        </p:txBody>
      </p:sp>
      <p:sp>
        <p:nvSpPr>
          <p:cNvPr id="6" name="Slide Number Placeholder 5"/>
          <p:cNvSpPr>
            <a:spLocks noGrp="1"/>
          </p:cNvSpPr>
          <p:nvPr>
            <p:ph type="sldNum" sz="quarter" idx="12"/>
          </p:nvPr>
        </p:nvSpPr>
        <p:spPr/>
        <p:txBody>
          <a:bodyPr/>
          <a:lstStyle/>
          <a:p>
            <a:fld id="{94EB1264-2DC2-4921-94A1-13F831F55EAC}" type="slidenum">
              <a:rPr lang="en-GB" smtClean="0"/>
              <a:pPr/>
              <a:t>‹#›</a:t>
            </a:fld>
            <a:endParaRPr lang="en-GB"/>
          </a:p>
        </p:txBody>
      </p:sp>
      <p:sp>
        <p:nvSpPr>
          <p:cNvPr id="9" name="Picture Placeholder 8"/>
          <p:cNvSpPr>
            <a:spLocks noGrp="1"/>
          </p:cNvSpPr>
          <p:nvPr>
            <p:ph type="pic" sz="quarter" idx="13"/>
          </p:nvPr>
        </p:nvSpPr>
        <p:spPr>
          <a:xfrm>
            <a:off x="1403350" y="1276350"/>
            <a:ext cx="7272338" cy="935038"/>
          </a:xfrm>
        </p:spPr>
        <p:txBody>
          <a:bodyPr/>
          <a:lstStyle/>
          <a:p>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82126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none" baseline="0"/>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smtClean="0"/>
              <a:t>First Name and Family Name</a:t>
            </a:r>
            <a:endParaRPr lang="en-GB"/>
          </a:p>
        </p:txBody>
      </p:sp>
      <p:sp>
        <p:nvSpPr>
          <p:cNvPr id="6" name="Slide Number Placeholder 5"/>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05585363"/>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19/08/2014</a:t>
            </a:r>
            <a:endParaRPr lang="en-GB"/>
          </a:p>
        </p:txBody>
      </p:sp>
      <p:sp>
        <p:nvSpPr>
          <p:cNvPr id="6" name="Footer Placeholder 5"/>
          <p:cNvSpPr>
            <a:spLocks noGrp="1"/>
          </p:cNvSpPr>
          <p:nvPr>
            <p:ph type="ftr" sz="quarter" idx="11"/>
          </p:nvPr>
        </p:nvSpPr>
        <p:spPr/>
        <p:txBody>
          <a:bodyPr/>
          <a:lstStyle/>
          <a:p>
            <a:r>
              <a:rPr lang="en-GB" smtClean="0"/>
              <a:t>First Name and Family Name</a:t>
            </a:r>
            <a:endParaRPr lang="en-GB"/>
          </a:p>
        </p:txBody>
      </p:sp>
      <p:sp>
        <p:nvSpPr>
          <p:cNvPr id="7" name="Slide Number Placeholder 6"/>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4897242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151335"/>
            <a:ext cx="4040188" cy="479822"/>
          </a:xfrm>
        </p:spPr>
        <p:txBody>
          <a:bodyPr vert="horz" lIns="91440" tIns="45720" rIns="91440" bIns="45720" rtlCol="0" anchor="b">
            <a:normAutofit/>
          </a:bodyPr>
          <a:lstStyle>
            <a:lvl1pPr>
              <a:defRPr lang="en-US" sz="2000" dirty="0" smtClean="0"/>
            </a:lvl1pPr>
          </a:lstStyle>
          <a:p>
            <a:pPr marL="0" lvl="0" indent="0">
              <a:buNone/>
            </a:pPr>
            <a:r>
              <a:rPr lang="en-US" dirty="0"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6" y="1151335"/>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en-US" smtClean="0"/>
              <a:t>19/08/2014</a:t>
            </a:r>
            <a:endParaRPr lang="en-GB"/>
          </a:p>
        </p:txBody>
      </p:sp>
      <p:sp>
        <p:nvSpPr>
          <p:cNvPr id="8" name="Footer Placeholder 7"/>
          <p:cNvSpPr>
            <a:spLocks noGrp="1"/>
          </p:cNvSpPr>
          <p:nvPr>
            <p:ph type="ftr" sz="quarter" idx="11"/>
          </p:nvPr>
        </p:nvSpPr>
        <p:spPr/>
        <p:txBody>
          <a:bodyPr/>
          <a:lstStyle/>
          <a:p>
            <a:r>
              <a:rPr lang="en-GB" smtClean="0"/>
              <a:t>First Name and Family Name</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pPr/>
              <a:t>‹#›</a:t>
            </a:fld>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22617167"/>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4645026" y="1151335"/>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en-US" smtClean="0"/>
              <a:t>19/08/2014</a:t>
            </a:r>
            <a:endParaRPr lang="en-GB"/>
          </a:p>
        </p:txBody>
      </p:sp>
      <p:sp>
        <p:nvSpPr>
          <p:cNvPr id="8" name="Footer Placeholder 7"/>
          <p:cNvSpPr>
            <a:spLocks noGrp="1"/>
          </p:cNvSpPr>
          <p:nvPr>
            <p:ph type="ftr" sz="quarter" idx="11"/>
          </p:nvPr>
        </p:nvSpPr>
        <p:spPr/>
        <p:txBody>
          <a:bodyPr/>
          <a:lstStyle/>
          <a:p>
            <a:r>
              <a:rPr lang="en-GB" smtClean="0"/>
              <a:t>First Name and Family Name</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pPr/>
              <a:t>‹#›</a:t>
            </a:fld>
            <a:endParaRPr lang="en-GB"/>
          </a:p>
        </p:txBody>
      </p:sp>
      <p:sp>
        <p:nvSpPr>
          <p:cNvPr id="13" name="Chart Placeholder 12"/>
          <p:cNvSpPr>
            <a:spLocks noGrp="1"/>
          </p:cNvSpPr>
          <p:nvPr>
            <p:ph type="chart" sz="quarter" idx="13"/>
          </p:nvPr>
        </p:nvSpPr>
        <p:spPr>
          <a:xfrm>
            <a:off x="467544" y="1161535"/>
            <a:ext cx="3959994" cy="3426340"/>
          </a:xfrm>
        </p:spPr>
        <p:txBody>
          <a:bodyPr/>
          <a:lstStyle/>
          <a:p>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000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4645026" y="1151335"/>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en-US" smtClean="0"/>
              <a:t>19/08/2014</a:t>
            </a:r>
            <a:endParaRPr lang="en-GB"/>
          </a:p>
        </p:txBody>
      </p:sp>
      <p:sp>
        <p:nvSpPr>
          <p:cNvPr id="8" name="Footer Placeholder 7"/>
          <p:cNvSpPr>
            <a:spLocks noGrp="1"/>
          </p:cNvSpPr>
          <p:nvPr>
            <p:ph type="ftr" sz="quarter" idx="11"/>
          </p:nvPr>
        </p:nvSpPr>
        <p:spPr/>
        <p:txBody>
          <a:bodyPr/>
          <a:lstStyle/>
          <a:p>
            <a:r>
              <a:rPr lang="en-GB" smtClean="0"/>
              <a:t>First Name and Family Name</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pPr/>
              <a:t>‹#›</a:t>
            </a:fld>
            <a:endParaRPr lang="en-GB"/>
          </a:p>
        </p:txBody>
      </p:sp>
      <p:sp>
        <p:nvSpPr>
          <p:cNvPr id="4" name="Picture Placeholder 3"/>
          <p:cNvSpPr>
            <a:spLocks noGrp="1"/>
          </p:cNvSpPr>
          <p:nvPr>
            <p:ph type="pic" sz="quarter" idx="13"/>
          </p:nvPr>
        </p:nvSpPr>
        <p:spPr>
          <a:xfrm>
            <a:off x="468313" y="1203325"/>
            <a:ext cx="3959225" cy="3384550"/>
          </a:xfrm>
        </p:spPr>
        <p:txBody>
          <a:bodyPr/>
          <a:lstStyle/>
          <a:p>
            <a:endParaRPr lang="en-GB"/>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24497376"/>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3419872" y="1151335"/>
            <a:ext cx="5266929"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3419872" y="1631156"/>
            <a:ext cx="5266929" cy="2963466"/>
          </a:xfrm>
        </p:spPr>
        <p:txBody>
          <a:bodyPr/>
          <a:lstStyle>
            <a:lvl1pP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en-US" smtClean="0"/>
              <a:t>19/08/2014</a:t>
            </a:r>
            <a:endParaRPr lang="en-GB"/>
          </a:p>
        </p:txBody>
      </p:sp>
      <p:sp>
        <p:nvSpPr>
          <p:cNvPr id="8" name="Footer Placeholder 7"/>
          <p:cNvSpPr>
            <a:spLocks noGrp="1"/>
          </p:cNvSpPr>
          <p:nvPr>
            <p:ph type="ftr" sz="quarter" idx="11"/>
          </p:nvPr>
        </p:nvSpPr>
        <p:spPr/>
        <p:txBody>
          <a:bodyPr/>
          <a:lstStyle/>
          <a:p>
            <a:r>
              <a:rPr lang="en-GB" smtClean="0"/>
              <a:t>First Name and Family Name</a:t>
            </a:r>
            <a:endParaRPr lang="en-GB"/>
          </a:p>
        </p:txBody>
      </p:sp>
      <p:sp>
        <p:nvSpPr>
          <p:cNvPr id="9" name="Slide Number Placeholder 8"/>
          <p:cNvSpPr>
            <a:spLocks noGrp="1"/>
          </p:cNvSpPr>
          <p:nvPr>
            <p:ph type="sldNum" sz="quarter" idx="12"/>
          </p:nvPr>
        </p:nvSpPr>
        <p:spPr/>
        <p:txBody>
          <a:bodyPr/>
          <a:lstStyle/>
          <a:p>
            <a:fld id="{94EB1264-2DC2-4921-94A1-13F831F55EAC}" type="slidenum">
              <a:rPr lang="en-GB" smtClean="0"/>
              <a:pPr/>
              <a:t>‹#›</a:t>
            </a:fld>
            <a:endParaRPr lang="en-GB"/>
          </a:p>
        </p:txBody>
      </p:sp>
      <p:sp>
        <p:nvSpPr>
          <p:cNvPr id="14" name="Picture Placeholder 13"/>
          <p:cNvSpPr>
            <a:spLocks noGrp="1"/>
          </p:cNvSpPr>
          <p:nvPr>
            <p:ph type="pic" sz="quarter" idx="17"/>
          </p:nvPr>
        </p:nvSpPr>
        <p:spPr>
          <a:xfrm>
            <a:off x="0" y="1164542"/>
            <a:ext cx="3132138" cy="576262"/>
          </a:xfrm>
        </p:spPr>
        <p:txBody>
          <a:bodyPr/>
          <a:lstStyle/>
          <a:p>
            <a:endParaRPr lang="en-GB" dirty="0"/>
          </a:p>
        </p:txBody>
      </p:sp>
      <p:sp>
        <p:nvSpPr>
          <p:cNvPr id="15" name="Picture Placeholder 13"/>
          <p:cNvSpPr>
            <a:spLocks noGrp="1"/>
          </p:cNvSpPr>
          <p:nvPr>
            <p:ph type="pic" sz="quarter" idx="18"/>
          </p:nvPr>
        </p:nvSpPr>
        <p:spPr>
          <a:xfrm>
            <a:off x="0" y="1876384"/>
            <a:ext cx="3132138" cy="576262"/>
          </a:xfrm>
        </p:spPr>
        <p:txBody>
          <a:bodyPr/>
          <a:lstStyle/>
          <a:p>
            <a:endParaRPr lang="en-GB" dirty="0"/>
          </a:p>
        </p:txBody>
      </p:sp>
      <p:sp>
        <p:nvSpPr>
          <p:cNvPr id="16" name="Picture Placeholder 13"/>
          <p:cNvSpPr>
            <a:spLocks noGrp="1"/>
          </p:cNvSpPr>
          <p:nvPr>
            <p:ph type="pic" sz="quarter" idx="19"/>
          </p:nvPr>
        </p:nvSpPr>
        <p:spPr>
          <a:xfrm>
            <a:off x="0" y="2588226"/>
            <a:ext cx="3132138" cy="576262"/>
          </a:xfrm>
        </p:spPr>
        <p:txBody>
          <a:bodyPr/>
          <a:lstStyle/>
          <a:p>
            <a:endParaRPr lang="en-GB" dirty="0"/>
          </a:p>
        </p:txBody>
      </p:sp>
      <p:sp>
        <p:nvSpPr>
          <p:cNvPr id="17" name="Picture Placeholder 13"/>
          <p:cNvSpPr>
            <a:spLocks noGrp="1"/>
          </p:cNvSpPr>
          <p:nvPr>
            <p:ph type="pic" sz="quarter" idx="20"/>
          </p:nvPr>
        </p:nvSpPr>
        <p:spPr>
          <a:xfrm>
            <a:off x="0" y="3300068"/>
            <a:ext cx="3132138" cy="576262"/>
          </a:xfrm>
        </p:spPr>
        <p:txBody>
          <a:bodyPr/>
          <a:lstStyle/>
          <a:p>
            <a:endParaRPr lang="en-GB" dirty="0"/>
          </a:p>
        </p:txBody>
      </p:sp>
      <p:sp>
        <p:nvSpPr>
          <p:cNvPr id="18" name="Picture Placeholder 13"/>
          <p:cNvSpPr>
            <a:spLocks noGrp="1"/>
          </p:cNvSpPr>
          <p:nvPr>
            <p:ph type="pic" sz="quarter" idx="21"/>
          </p:nvPr>
        </p:nvSpPr>
        <p:spPr>
          <a:xfrm>
            <a:off x="0" y="4011910"/>
            <a:ext cx="3132138" cy="576262"/>
          </a:xfrm>
        </p:spPr>
        <p:txBody>
          <a:bodyPr/>
          <a:lstStyle/>
          <a:p>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408150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205978"/>
            <a:ext cx="7283152"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403648" y="1200151"/>
            <a:ext cx="7283152"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bg1">
                    <a:lumMod val="50000"/>
                  </a:schemeClr>
                </a:solidFill>
              </a:defRPr>
            </a:lvl1pPr>
          </a:lstStyle>
          <a:p>
            <a:r>
              <a:rPr lang="en-US" smtClean="0"/>
              <a:t>19/08/2014</a:t>
            </a:r>
            <a:endParaRPr lang="en-GB" dirty="0"/>
          </a:p>
        </p:txBody>
      </p:sp>
      <p:sp>
        <p:nvSpPr>
          <p:cNvPr id="5" name="Footer Placeholder 4"/>
          <p:cNvSpPr>
            <a:spLocks noGrp="1"/>
          </p:cNvSpPr>
          <p:nvPr>
            <p:ph type="ftr" sz="quarter" idx="3"/>
          </p:nvPr>
        </p:nvSpPr>
        <p:spPr>
          <a:xfrm>
            <a:off x="2843808" y="4767263"/>
            <a:ext cx="3456384" cy="273844"/>
          </a:xfrm>
          <a:prstGeom prst="rect">
            <a:avLst/>
          </a:prstGeom>
        </p:spPr>
        <p:txBody>
          <a:bodyPr vert="horz" lIns="91440" tIns="45720" rIns="91440" bIns="45720" rtlCol="0" anchor="ctr"/>
          <a:lstStyle>
            <a:lvl1pPr algn="ctr">
              <a:defRPr sz="1200">
                <a:solidFill>
                  <a:schemeClr val="bg1">
                    <a:lumMod val="50000"/>
                  </a:schemeClr>
                </a:solidFill>
              </a:defRPr>
            </a:lvl1pPr>
          </a:lstStyle>
          <a:p>
            <a:r>
              <a:rPr lang="fr-CH" dirty="0" smtClean="0"/>
              <a:t>First Name and </a:t>
            </a:r>
            <a:r>
              <a:rPr lang="fr-CH" dirty="0" err="1" smtClean="0"/>
              <a:t>Family</a:t>
            </a:r>
            <a:r>
              <a:rPr lang="fr-CH" dirty="0" smtClean="0"/>
              <a:t> Name</a:t>
            </a:r>
            <a:endParaRPr lang="en-GB"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bg1">
                    <a:lumMod val="50000"/>
                  </a:schemeClr>
                </a:solidFill>
              </a:defRPr>
            </a:lvl1pPr>
          </a:lstStyle>
          <a:p>
            <a:fld id="{94EB1264-2DC2-4921-94A1-13F831F55EAC}" type="slidenum">
              <a:rPr lang="en-GB" smtClean="0"/>
              <a:pPr/>
              <a:t>‹#›</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94121231"/>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iming>
    <p:tnLst>
      <p:par>
        <p:cTn id="1" dur="indefinite" restart="never" nodeType="tmRoot"/>
      </p:par>
    </p:tnLst>
  </p:timing>
  <p:hf hdr="0"/>
  <p:txStyles>
    <p:titleStyle>
      <a:lvl1pPr algn="r" defTabSz="914400" rtl="0" eaLnBrk="1" latinLnBrk="0" hangingPunct="1">
        <a:spcBef>
          <a:spcPct val="0"/>
        </a:spcBef>
        <a:buNone/>
        <a:defRPr sz="3200" b="1" kern="1200">
          <a:solidFill>
            <a:srgbClr val="222268"/>
          </a:solidFill>
          <a:latin typeface="+mj-lt"/>
          <a:ea typeface="+mj-ea"/>
          <a:cs typeface="+mj-cs"/>
        </a:defRPr>
      </a:lvl1pPr>
    </p:titleStyle>
    <p:bodyStyle>
      <a:lvl1pPr marL="342900" indent="-342900" algn="l" defTabSz="914400" rtl="0" eaLnBrk="1" latinLnBrk="0" hangingPunct="1">
        <a:spcBef>
          <a:spcPct val="20000"/>
        </a:spcBef>
        <a:buClr>
          <a:schemeClr val="bg1">
            <a:lumMod val="50000"/>
          </a:schemeClr>
        </a:buClr>
        <a:buSzPct val="150000"/>
        <a:buFont typeface="Arial" panose="020B0604020202020204" pitchFamily="34" charset="0"/>
        <a:buChar char="›"/>
        <a:defRPr sz="2800" b="1" kern="1200">
          <a:solidFill>
            <a:srgbClr val="222268"/>
          </a:solidFill>
          <a:latin typeface="+mn-lt"/>
          <a:ea typeface="+mn-ea"/>
          <a:cs typeface="+mn-cs"/>
        </a:defRPr>
      </a:lvl1pPr>
      <a:lvl2pPr marL="742950" indent="-285750" algn="l" defTabSz="914400" rtl="0" eaLnBrk="1" latinLnBrk="0" hangingPunct="1">
        <a:spcBef>
          <a:spcPct val="20000"/>
        </a:spcBef>
        <a:buClr>
          <a:schemeClr val="bg1">
            <a:lumMod val="50000"/>
          </a:schemeClr>
        </a:buClr>
        <a:buFont typeface="Wingdings" panose="05000000000000000000" pitchFamily="2" charset="2"/>
        <a:buChar char="§"/>
        <a:defRPr sz="2400" kern="1200">
          <a:solidFill>
            <a:srgbClr val="222268"/>
          </a:solidFill>
          <a:latin typeface="+mn-lt"/>
          <a:ea typeface="+mn-ea"/>
          <a:cs typeface="+mn-cs"/>
        </a:defRPr>
      </a:lvl2pPr>
      <a:lvl3pPr marL="1143000" indent="-228600" algn="l" defTabSz="914400" rtl="0" eaLnBrk="1" latinLnBrk="0" hangingPunct="1">
        <a:spcBef>
          <a:spcPct val="20000"/>
        </a:spcBef>
        <a:buClr>
          <a:schemeClr val="bg1">
            <a:lumMod val="50000"/>
          </a:schemeClr>
        </a:buClr>
        <a:buFont typeface="Arial" panose="020B0604020202020204" pitchFamily="34" charset="0"/>
        <a:buChar char="̵"/>
        <a:defRPr sz="2400" kern="1200">
          <a:solidFill>
            <a:srgbClr val="222268"/>
          </a:solidFill>
          <a:latin typeface="+mn-lt"/>
          <a:ea typeface="+mn-ea"/>
          <a:cs typeface="+mn-cs"/>
        </a:defRPr>
      </a:lvl3pPr>
      <a:lvl4pPr marL="1600200" indent="-228600" algn="l" defTabSz="914400" rtl="0" eaLnBrk="1" latinLnBrk="0" hangingPunct="1">
        <a:spcBef>
          <a:spcPct val="20000"/>
        </a:spcBef>
        <a:buClr>
          <a:schemeClr val="bg1">
            <a:lumMod val="50000"/>
          </a:schemeClr>
        </a:buClr>
        <a:buFont typeface="Arial" panose="020B0604020202020204" pitchFamily="34" charset="0"/>
        <a:buChar char="•"/>
        <a:defRPr sz="2000" kern="1200">
          <a:solidFill>
            <a:srgbClr val="222268"/>
          </a:solidFill>
          <a:latin typeface="+mn-lt"/>
          <a:ea typeface="+mn-ea"/>
          <a:cs typeface="+mn-cs"/>
        </a:defRPr>
      </a:lvl4pPr>
      <a:lvl5pPr marL="2057400" indent="-228600" algn="l" defTabSz="914400" rtl="0" eaLnBrk="1" latinLnBrk="0" hangingPunct="1">
        <a:spcBef>
          <a:spcPct val="20000"/>
        </a:spcBef>
        <a:buClr>
          <a:schemeClr val="bg1">
            <a:lumMod val="50000"/>
          </a:schemeClr>
        </a:buClr>
        <a:buFont typeface="Arial" panose="020B0604020202020204" pitchFamily="34" charset="0"/>
        <a:buChar char="∙"/>
        <a:defRPr sz="1600" kern="1200">
          <a:solidFill>
            <a:srgbClr val="222268"/>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df"/><Relationship Id="rId4" Type="http://schemas.openxmlformats.org/officeDocument/2006/relationships/image" Target="../media/image5.png"/><Relationship Id="rId5" Type="http://schemas.openxmlformats.org/officeDocument/2006/relationships/image" Target="../media/image6.pdf"/><Relationship Id="rId6" Type="http://schemas.openxmlformats.org/officeDocument/2006/relationships/image" Target="../media/image7.png"/><Relationship Id="rId7" Type="http://schemas.openxmlformats.org/officeDocument/2006/relationships/image" Target="../media/image8.pdf"/><Relationship Id="rId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9600" y="1657350"/>
            <a:ext cx="4256856" cy="1130424"/>
          </a:xfrm>
        </p:spPr>
        <p:txBody>
          <a:bodyPr>
            <a:normAutofit fontScale="90000"/>
          </a:bodyPr>
          <a:lstStyle/>
          <a:p>
            <a:r>
              <a:rPr lang="en-GB" dirty="0" smtClean="0"/>
              <a:t>Aggregating Labels in Crowdsourcing Data </a:t>
            </a:r>
            <a:endParaRPr lang="en-GB" dirty="0"/>
          </a:p>
        </p:txBody>
      </p:sp>
      <p:sp>
        <p:nvSpPr>
          <p:cNvPr id="3" name="Subtitle 2"/>
          <p:cNvSpPr>
            <a:spLocks noGrp="1"/>
          </p:cNvSpPr>
          <p:nvPr>
            <p:ph type="subTitle" idx="1"/>
          </p:nvPr>
        </p:nvSpPr>
        <p:spPr>
          <a:xfrm>
            <a:off x="4648200" y="2876550"/>
            <a:ext cx="3962400" cy="1711424"/>
          </a:xfrm>
        </p:spPr>
        <p:txBody>
          <a:bodyPr/>
          <a:lstStyle/>
          <a:p>
            <a:pPr algn="l"/>
            <a:r>
              <a:rPr lang="en-GB" dirty="0" smtClean="0"/>
              <a:t>CERN Openlab Summer Students</a:t>
            </a:r>
          </a:p>
          <a:p>
            <a:pPr algn="l"/>
            <a:r>
              <a:rPr lang="en-GB" dirty="0" smtClean="0"/>
              <a:t>Lightning Talks Sessions</a:t>
            </a:r>
          </a:p>
          <a:p>
            <a:endParaRPr lang="en-GB" dirty="0" smtClean="0"/>
          </a:p>
          <a:p>
            <a:pPr algn="l"/>
            <a:r>
              <a:rPr lang="en-GB" dirty="0" smtClean="0"/>
              <a:t>Maria Priisalu</a:t>
            </a:r>
            <a:endParaRPr lang="en-GB" dirty="0"/>
          </a:p>
        </p:txBody>
      </p:sp>
      <p:sp>
        <p:nvSpPr>
          <p:cNvPr id="4" name="Content Placeholder 3"/>
          <p:cNvSpPr>
            <a:spLocks noGrp="1"/>
          </p:cNvSpPr>
          <p:nvPr>
            <p:ph sz="quarter" idx="10"/>
          </p:nvPr>
        </p:nvSpPr>
        <p:spPr/>
        <p:txBody>
          <a:bodyPr/>
          <a:lstStyle/>
          <a:p>
            <a:r>
              <a:rPr lang="en-GB" dirty="0" smtClean="0"/>
              <a:t>19/08/2015</a:t>
            </a:r>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8358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05978"/>
            <a:ext cx="7283152" cy="857250"/>
          </a:xfrm>
        </p:spPr>
        <p:txBody>
          <a:bodyPr/>
          <a:lstStyle/>
          <a:p>
            <a:r>
              <a:rPr lang="fr-CH" dirty="0" smtClean="0"/>
              <a:t>Crowdsourcing</a:t>
            </a:r>
            <a:endParaRPr lang="en-GB" dirty="0"/>
          </a:p>
        </p:txBody>
      </p:sp>
      <p:sp>
        <p:nvSpPr>
          <p:cNvPr id="3" name="Content Placeholder 2"/>
          <p:cNvSpPr>
            <a:spLocks noGrp="1"/>
          </p:cNvSpPr>
          <p:nvPr>
            <p:ph idx="1"/>
          </p:nvPr>
        </p:nvSpPr>
        <p:spPr/>
        <p:txBody>
          <a:bodyPr>
            <a:normAutofit/>
          </a:bodyPr>
          <a:lstStyle/>
          <a:p>
            <a:r>
              <a:rPr lang="en-GB" dirty="0" smtClean="0"/>
              <a:t>Many workers</a:t>
            </a:r>
          </a:p>
          <a:p>
            <a:r>
              <a:rPr lang="en-GB" dirty="0" smtClean="0"/>
              <a:t>Easy tasks</a:t>
            </a:r>
          </a:p>
          <a:p>
            <a:r>
              <a:rPr lang="en-GB" dirty="0" smtClean="0"/>
              <a:t>Multiple answers</a:t>
            </a:r>
          </a:p>
          <a:p>
            <a:r>
              <a:rPr lang="en-GB" dirty="0" smtClean="0"/>
              <a:t>Little or no prior knowledge</a:t>
            </a:r>
          </a:p>
          <a:p>
            <a:endParaRPr lang="en-GB" dirty="0" smtClean="0"/>
          </a:p>
          <a:p>
            <a:r>
              <a:rPr lang="en-GB" dirty="0" smtClean="0"/>
              <a:t>Aggregate answers </a:t>
            </a:r>
          </a:p>
          <a:p>
            <a:endParaRPr lang="en-GB" dirty="0" smtClean="0"/>
          </a:p>
          <a:p>
            <a:endParaRPr lang="en-GB" dirty="0"/>
          </a:p>
        </p:txBody>
      </p:sp>
      <p:sp>
        <p:nvSpPr>
          <p:cNvPr id="4" name="Date Placeholder 3"/>
          <p:cNvSpPr>
            <a:spLocks noGrp="1"/>
          </p:cNvSpPr>
          <p:nvPr>
            <p:ph type="dt" sz="half" idx="10"/>
          </p:nvPr>
        </p:nvSpPr>
        <p:spPr/>
        <p:txBody>
          <a:bodyPr/>
          <a:lstStyle/>
          <a:p>
            <a:r>
              <a:rPr lang="en-US" dirty="0" smtClean="0"/>
              <a:t>19/08/2015</a:t>
            </a:r>
            <a:endParaRPr lang="en-GB" dirty="0"/>
          </a:p>
        </p:txBody>
      </p:sp>
      <p:sp>
        <p:nvSpPr>
          <p:cNvPr id="5" name="Footer Placeholder 4"/>
          <p:cNvSpPr>
            <a:spLocks noGrp="1"/>
          </p:cNvSpPr>
          <p:nvPr>
            <p:ph type="ftr" sz="quarter" idx="11"/>
          </p:nvPr>
        </p:nvSpPr>
        <p:spPr>
          <a:xfrm>
            <a:off x="2819400" y="4767263"/>
            <a:ext cx="3456384" cy="273844"/>
          </a:xfrm>
        </p:spPr>
        <p:txBody>
          <a:bodyPr/>
          <a:lstStyle/>
          <a:p>
            <a:r>
              <a:rPr lang="en-GB" dirty="0" smtClean="0"/>
              <a:t>Maria </a:t>
            </a:r>
            <a:r>
              <a:rPr lang="en-GB" dirty="0" err="1" smtClean="0"/>
              <a:t>Priisalu</a:t>
            </a:r>
            <a:endParaRPr lang="en-GB" dirty="0" smtClean="0"/>
          </a:p>
          <a:p>
            <a:r>
              <a:rPr lang="en-GB" dirty="0" smtClean="0"/>
              <a:t>Note Image from Windows Clipart</a:t>
            </a:r>
            <a:endParaRPr lang="en-GB" dirty="0" smtClean="0"/>
          </a:p>
          <a:p>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2</a:t>
            </a:fld>
            <a:endParaRPr lang="en-GB"/>
          </a:p>
        </p:txBody>
      </p:sp>
      <p:pic>
        <p:nvPicPr>
          <p:cNvPr id="7" name="Picture 6"/>
          <p:cNvPicPr>
            <a:picLocks noChangeAspect="1"/>
          </p:cNvPicPr>
          <p:nvPr/>
        </p:nvPicPr>
        <p:blipFill>
          <a:blip r:embed="rId3"/>
          <a:stretch>
            <a:fillRect/>
          </a:stretch>
        </p:blipFill>
        <p:spPr>
          <a:xfrm>
            <a:off x="6858000" y="1123950"/>
            <a:ext cx="1894331" cy="2862969"/>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9030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a:t>
            </a:r>
            <a:r>
              <a:rPr lang="en-US" dirty="0" err="1" smtClean="0"/>
              <a:t>C</a:t>
            </a:r>
            <a:r>
              <a:rPr lang="en-US" dirty="0" err="1" smtClean="0"/>
              <a:t>rowdsourcing</a:t>
            </a:r>
            <a:endParaRPr lang="en-US" dirty="0"/>
          </a:p>
        </p:txBody>
      </p:sp>
      <p:sp>
        <p:nvSpPr>
          <p:cNvPr id="3" name="Content Placeholder 2"/>
          <p:cNvSpPr>
            <a:spLocks noGrp="1"/>
          </p:cNvSpPr>
          <p:nvPr>
            <p:ph idx="1"/>
          </p:nvPr>
        </p:nvSpPr>
        <p:spPr/>
        <p:txBody>
          <a:bodyPr/>
          <a:lstStyle/>
          <a:p>
            <a:r>
              <a:rPr lang="en-US" dirty="0" smtClean="0"/>
              <a:t>Costs less</a:t>
            </a:r>
          </a:p>
          <a:p>
            <a:r>
              <a:rPr lang="en-US" dirty="0" smtClean="0"/>
              <a:t>Faster</a:t>
            </a:r>
          </a:p>
          <a:p>
            <a:r>
              <a:rPr lang="en-US" dirty="0" smtClean="0"/>
              <a:t>Educate the worker</a:t>
            </a:r>
            <a:endParaRPr lang="en-US" dirty="0"/>
          </a:p>
        </p:txBody>
      </p:sp>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dirty="0" smtClean="0"/>
              <a:t>First Name and Family Name</a:t>
            </a:r>
          </a:p>
          <a:p>
            <a:r>
              <a:rPr lang="en-GB" dirty="0" smtClean="0"/>
              <a:t>Note: Images from Windows Clipart</a:t>
            </a:r>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3</a:t>
            </a:fld>
            <a:endParaRPr lang="en-GB"/>
          </a:p>
        </p:txBody>
      </p:sp>
      <p:pic>
        <p:nvPicPr>
          <p:cNvPr id="7" name="Picture 6"/>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1447800" y="2647950"/>
            <a:ext cx="2469598" cy="2242135"/>
          </a:xfrm>
          <a:prstGeom prst="rect">
            <a:avLst/>
          </a:prstGeom>
        </p:spPr>
      </p:pic>
      <p:pic>
        <p:nvPicPr>
          <p:cNvPr id="8" name="Picture 7"/>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6934200" y="1809750"/>
            <a:ext cx="1992630" cy="2097505"/>
          </a:xfrm>
          <a:prstGeom prst="rect">
            <a:avLst/>
          </a:prstGeom>
        </p:spPr>
      </p:pic>
      <p:pic>
        <p:nvPicPr>
          <p:cNvPr id="10" name="Picture 9"/>
          <p:cNvPicPr>
            <a:picLocks noChangeAspect="1"/>
          </p:cNvPicPr>
          <p:nvPr/>
        </p:nvPicPr>
        <mc:AlternateContent>
          <mc:Choice xmlns:ma="http://schemas.microsoft.com/office/mac/drawingml/2008/main" Requires="ma">
            <p:blipFill>
              <a:blip r:embed="rId7"/>
              <a:stretch>
                <a:fillRect/>
              </a:stretch>
            </p:blipFill>
          </mc:Choice>
          <mc:Fallback>
            <p:blipFill>
              <a:blip r:embed="rId8"/>
              <a:stretch>
                <a:fillRect/>
              </a:stretch>
            </p:blipFill>
          </mc:Fallback>
        </mc:AlternateContent>
        <p:spPr>
          <a:xfrm>
            <a:off x="5181600" y="819150"/>
            <a:ext cx="1739900" cy="1854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Research in Crowdsourcing</a:t>
            </a:r>
            <a:endParaRPr lang="en-GB" dirty="0"/>
          </a:p>
        </p:txBody>
      </p:sp>
      <p:sp>
        <p:nvSpPr>
          <p:cNvPr id="3" name="Content Placeholder 2"/>
          <p:cNvSpPr>
            <a:spLocks noGrp="1"/>
          </p:cNvSpPr>
          <p:nvPr>
            <p:ph idx="1"/>
          </p:nvPr>
        </p:nvSpPr>
        <p:spPr/>
        <p:txBody>
          <a:bodyPr/>
          <a:lstStyle/>
          <a:p>
            <a:r>
              <a:rPr lang="en-GB" dirty="0" smtClean="0"/>
              <a:t>Hybrid systems</a:t>
            </a:r>
          </a:p>
          <a:p>
            <a:r>
              <a:rPr lang="en-GB" dirty="0" smtClean="0"/>
              <a:t>Task scheduling</a:t>
            </a:r>
          </a:p>
          <a:p>
            <a:r>
              <a:rPr lang="en-GB" dirty="0" smtClean="0"/>
              <a:t>Learning algorithms</a:t>
            </a:r>
          </a:p>
          <a:p>
            <a:r>
              <a:rPr lang="en-GB" dirty="0" smtClean="0"/>
              <a:t>Aggregation</a:t>
            </a:r>
          </a:p>
          <a:p>
            <a:endParaRPr lang="en-GB" dirty="0" smtClean="0"/>
          </a:p>
          <a:p>
            <a:endParaRPr lang="en-GB" dirty="0" smtClean="0"/>
          </a:p>
        </p:txBody>
      </p:sp>
      <p:sp>
        <p:nvSpPr>
          <p:cNvPr id="4" name="Date Placeholder 3"/>
          <p:cNvSpPr>
            <a:spLocks noGrp="1"/>
          </p:cNvSpPr>
          <p:nvPr>
            <p:ph type="dt" sz="half" idx="10"/>
          </p:nvPr>
        </p:nvSpPr>
        <p:spPr/>
        <p:txBody>
          <a:bodyPr/>
          <a:lstStyle/>
          <a:p>
            <a:r>
              <a:rPr lang="en-US" dirty="0" smtClean="0"/>
              <a:t>19/08/2015</a:t>
            </a:r>
            <a:endParaRPr lang="en-GB" dirty="0"/>
          </a:p>
        </p:txBody>
      </p:sp>
      <p:sp>
        <p:nvSpPr>
          <p:cNvPr id="5" name="Footer Placeholder 4"/>
          <p:cNvSpPr>
            <a:spLocks noGrp="1"/>
          </p:cNvSpPr>
          <p:nvPr>
            <p:ph type="ftr" sz="quarter" idx="11"/>
          </p:nvPr>
        </p:nvSpPr>
        <p:spPr/>
        <p:txBody>
          <a:bodyPr/>
          <a:lstStyle/>
          <a:p>
            <a:r>
              <a:rPr lang="en-GB" dirty="0" smtClean="0"/>
              <a:t>Maria </a:t>
            </a:r>
            <a:r>
              <a:rPr lang="en-GB" dirty="0" err="1" smtClean="0"/>
              <a:t>Priisalu</a:t>
            </a:r>
            <a:endParaRPr lang="en-GB" dirty="0" smtClean="0"/>
          </a:p>
          <a:p>
            <a:r>
              <a:rPr lang="en-GB" dirty="0" smtClean="0"/>
              <a:t>Note: Image from Windows Clipart</a:t>
            </a:r>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4</a:t>
            </a:fld>
            <a:endParaRPr lang="en-GB"/>
          </a:p>
        </p:txBody>
      </p:sp>
      <p:pic>
        <p:nvPicPr>
          <p:cNvPr id="7" name="Picture 6"/>
          <p:cNvPicPr>
            <a:picLocks noChangeAspect="1"/>
          </p:cNvPicPr>
          <p:nvPr/>
        </p:nvPicPr>
        <p:blipFill>
          <a:blip r:embed="rId3"/>
          <a:stretch>
            <a:fillRect/>
          </a:stretch>
        </p:blipFill>
        <p:spPr>
          <a:xfrm>
            <a:off x="4953000" y="971550"/>
            <a:ext cx="3858733" cy="1276350"/>
          </a:xfrm>
          <a:prstGeom prst="rect">
            <a:avLst/>
          </a:prstGeom>
        </p:spPr>
      </p:pic>
      <p:pic>
        <p:nvPicPr>
          <p:cNvPr id="8" name="Picture 7"/>
          <p:cNvPicPr>
            <a:picLocks noChangeAspect="1"/>
          </p:cNvPicPr>
          <p:nvPr/>
        </p:nvPicPr>
        <p:blipFill>
          <a:blip r:embed="rId4"/>
          <a:stretch>
            <a:fillRect/>
          </a:stretch>
        </p:blipFill>
        <p:spPr>
          <a:xfrm>
            <a:off x="5257800" y="2114550"/>
            <a:ext cx="3121025" cy="2099987"/>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80112928"/>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Our </a:t>
            </a:r>
            <a:r>
              <a:rPr lang="fr-CH" dirty="0" smtClean="0"/>
              <a:t>implementation</a:t>
            </a:r>
            <a:endParaRPr lang="en-GB" dirty="0"/>
          </a:p>
        </p:txBody>
      </p:sp>
      <p:sp>
        <p:nvSpPr>
          <p:cNvPr id="3" name="Content Placeholder 2"/>
          <p:cNvSpPr>
            <a:spLocks noGrp="1"/>
          </p:cNvSpPr>
          <p:nvPr>
            <p:ph idx="1"/>
          </p:nvPr>
        </p:nvSpPr>
        <p:spPr>
          <a:xfrm>
            <a:off x="1752600" y="4381501"/>
            <a:ext cx="5181600" cy="761999"/>
          </a:xfrm>
        </p:spPr>
        <p:txBody>
          <a:bodyPr>
            <a:normAutofit/>
          </a:bodyPr>
          <a:lstStyle/>
          <a:p>
            <a:r>
              <a:rPr lang="en-GB" dirty="0" err="1" smtClean="0"/>
              <a:t>Dawid-Skene</a:t>
            </a:r>
            <a:r>
              <a:rPr lang="en-GB" dirty="0" smtClean="0"/>
              <a:t> model </a:t>
            </a:r>
            <a:r>
              <a:rPr lang="en-GB" dirty="0" smtClean="0"/>
              <a:t>(</a:t>
            </a:r>
            <a:r>
              <a:rPr lang="en-GB" dirty="0" smtClean="0"/>
              <a:t>EM)</a:t>
            </a:r>
          </a:p>
          <a:p>
            <a:pPr>
              <a:buNone/>
            </a:pPr>
            <a:endParaRPr lang="en-GB" dirty="0" smtClean="0"/>
          </a:p>
          <a:p>
            <a:pPr>
              <a:buNone/>
            </a:pPr>
            <a:endParaRPr lang="en-GB" dirty="0" smtClean="0"/>
          </a:p>
          <a:p>
            <a:endParaRPr lang="en-GB" dirty="0" smtClean="0"/>
          </a:p>
        </p:txBody>
      </p:sp>
      <p:sp>
        <p:nvSpPr>
          <p:cNvPr id="4" name="Date Placeholder 3"/>
          <p:cNvSpPr>
            <a:spLocks noGrp="1"/>
          </p:cNvSpPr>
          <p:nvPr>
            <p:ph type="dt" sz="half" idx="10"/>
          </p:nvPr>
        </p:nvSpPr>
        <p:spPr/>
        <p:txBody>
          <a:bodyPr/>
          <a:lstStyle/>
          <a:p>
            <a:r>
              <a:rPr lang="en-US" dirty="0" smtClean="0"/>
              <a:t>19/08/2015</a:t>
            </a:r>
            <a:endParaRPr lang="en-GB" dirty="0"/>
          </a:p>
        </p:txBody>
      </p:sp>
      <p:sp>
        <p:nvSpPr>
          <p:cNvPr id="5" name="Footer Placeholder 4"/>
          <p:cNvSpPr>
            <a:spLocks noGrp="1"/>
          </p:cNvSpPr>
          <p:nvPr>
            <p:ph type="ftr" sz="quarter" idx="11"/>
          </p:nvPr>
        </p:nvSpPr>
        <p:spPr/>
        <p:txBody>
          <a:bodyPr/>
          <a:lstStyle/>
          <a:p>
            <a:r>
              <a:rPr lang="en-GB" dirty="0" smtClean="0"/>
              <a:t>Maria </a:t>
            </a:r>
            <a:r>
              <a:rPr lang="en-GB" dirty="0" err="1" smtClean="0"/>
              <a:t>Priisalu</a:t>
            </a:r>
            <a:endParaRPr lang="en-GB" dirty="0" smtClean="0"/>
          </a:p>
        </p:txBody>
      </p:sp>
      <p:sp>
        <p:nvSpPr>
          <p:cNvPr id="6" name="Slide Number Placeholder 5"/>
          <p:cNvSpPr>
            <a:spLocks noGrp="1"/>
          </p:cNvSpPr>
          <p:nvPr>
            <p:ph type="sldNum" sz="quarter" idx="12"/>
          </p:nvPr>
        </p:nvSpPr>
        <p:spPr/>
        <p:txBody>
          <a:bodyPr/>
          <a:lstStyle/>
          <a:p>
            <a:fld id="{94EB1264-2DC2-4921-94A1-13F831F55EAC}" type="slidenum">
              <a:rPr lang="en-GB" smtClean="0"/>
              <a:pPr/>
              <a:t>5</a:t>
            </a:fld>
            <a:endParaRPr lang="en-GB"/>
          </a:p>
        </p:txBody>
      </p:sp>
      <p:pic>
        <p:nvPicPr>
          <p:cNvPr id="7" name="Picture 6" descr="Screen Shot 2015-08-17 at 6.49.17 PM.png"/>
          <p:cNvPicPr>
            <a:picLocks noChangeAspect="1"/>
          </p:cNvPicPr>
          <p:nvPr/>
        </p:nvPicPr>
        <p:blipFill>
          <a:blip r:embed="rId3"/>
          <a:srcRect l="1852" t="12963" r="926" b="8519"/>
          <a:stretch>
            <a:fillRect/>
          </a:stretch>
        </p:blipFill>
        <p:spPr>
          <a:xfrm>
            <a:off x="1296838" y="971550"/>
            <a:ext cx="6944264" cy="35052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40472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(and current) work</a:t>
            </a:r>
            <a:endParaRPr lang="en-US" dirty="0"/>
          </a:p>
        </p:txBody>
      </p:sp>
      <p:sp>
        <p:nvSpPr>
          <p:cNvPr id="3" name="Content Placeholder 2"/>
          <p:cNvSpPr>
            <a:spLocks noGrp="1"/>
          </p:cNvSpPr>
          <p:nvPr>
            <p:ph idx="1"/>
          </p:nvPr>
        </p:nvSpPr>
        <p:spPr/>
        <p:txBody>
          <a:bodyPr/>
          <a:lstStyle/>
          <a:p>
            <a:r>
              <a:rPr lang="en-GB" dirty="0" smtClean="0"/>
              <a:t>Aggregation of </a:t>
            </a:r>
            <a:r>
              <a:rPr lang="en-GB" dirty="0" smtClean="0"/>
              <a:t>other types of </a:t>
            </a:r>
            <a:r>
              <a:rPr lang="en-GB" dirty="0" smtClean="0"/>
              <a:t>labels</a:t>
            </a:r>
          </a:p>
          <a:p>
            <a:r>
              <a:rPr lang="en-GB" dirty="0" smtClean="0"/>
              <a:t>Sociological aggregation</a:t>
            </a:r>
          </a:p>
          <a:p>
            <a:r>
              <a:rPr lang="en-GB" dirty="0" smtClean="0"/>
              <a:t>Educating the crowdworker </a:t>
            </a:r>
          </a:p>
          <a:p>
            <a:endParaRPr lang="en-US" dirty="0"/>
          </a:p>
        </p:txBody>
      </p:sp>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dirty="0" smtClean="0"/>
              <a:t>Maria </a:t>
            </a:r>
            <a:r>
              <a:rPr lang="en-GB" dirty="0" err="1" smtClean="0"/>
              <a:t>Priisalu</a:t>
            </a:r>
            <a:endParaRPr lang="en-GB" dirty="0" smtClean="0"/>
          </a:p>
          <a:p>
            <a:r>
              <a:rPr lang="en-GB" dirty="0" smtClean="0"/>
              <a:t>Note: Image from Windows Clipart</a:t>
            </a:r>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6</a:t>
            </a:fld>
            <a:endParaRPr lang="en-GB"/>
          </a:p>
        </p:txBody>
      </p:sp>
      <p:pic>
        <p:nvPicPr>
          <p:cNvPr id="7" name="Picture 6"/>
          <p:cNvPicPr>
            <a:picLocks noChangeAspect="1"/>
          </p:cNvPicPr>
          <p:nvPr/>
        </p:nvPicPr>
        <p:blipFill>
          <a:blip r:embed="rId3"/>
          <a:stretch>
            <a:fillRect/>
          </a:stretch>
        </p:blipFill>
        <p:spPr>
          <a:xfrm>
            <a:off x="3352800" y="2724150"/>
            <a:ext cx="3048000" cy="19862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Webfest</a:t>
            </a:r>
            <a:endParaRPr lang="en-US" dirty="0"/>
          </a:p>
        </p:txBody>
      </p:sp>
      <p:pic>
        <p:nvPicPr>
          <p:cNvPr id="7" name="Content Placeholder 6" descr="Webfest Poster v1.02-page-001.jpg"/>
          <p:cNvPicPr>
            <a:picLocks noGrp="1" noChangeAspect="1"/>
          </p:cNvPicPr>
          <p:nvPr>
            <p:ph idx="1"/>
          </p:nvPr>
        </p:nvPicPr>
        <p:blipFill>
          <a:blip r:embed="rId3"/>
          <a:stretch>
            <a:fillRect/>
          </a:stretch>
        </p:blipFill>
        <p:spPr>
          <a:xfrm>
            <a:off x="2362200" y="-25150"/>
            <a:ext cx="3654006" cy="5168650"/>
          </a:xfrm>
        </p:spPr>
      </p:pic>
      <p:sp>
        <p:nvSpPr>
          <p:cNvPr id="4" name="Date Placeholder 3"/>
          <p:cNvSpPr>
            <a:spLocks noGrp="1"/>
          </p:cNvSpPr>
          <p:nvPr>
            <p:ph type="dt" sz="half" idx="10"/>
          </p:nvPr>
        </p:nvSpPr>
        <p:spPr/>
        <p:txBody>
          <a:bodyPr/>
          <a:lstStyle/>
          <a:p>
            <a:r>
              <a:rPr lang="en-US" smtClean="0"/>
              <a:t>19/08/2014</a:t>
            </a:r>
            <a:endParaRPr lang="en-GB"/>
          </a:p>
        </p:txBody>
      </p:sp>
      <p:sp>
        <p:nvSpPr>
          <p:cNvPr id="5" name="Footer Placeholder 4"/>
          <p:cNvSpPr>
            <a:spLocks noGrp="1"/>
          </p:cNvSpPr>
          <p:nvPr>
            <p:ph type="ftr" sz="quarter" idx="11"/>
          </p:nvPr>
        </p:nvSpPr>
        <p:spPr/>
        <p:txBody>
          <a:bodyPr/>
          <a:lstStyle/>
          <a:p>
            <a:r>
              <a:rPr lang="en-GB" dirty="0" smtClean="0"/>
              <a:t>Maria Priisalu</a:t>
            </a:r>
            <a:endParaRPr lang="en-GB" dirty="0"/>
          </a:p>
        </p:txBody>
      </p:sp>
      <p:sp>
        <p:nvSpPr>
          <p:cNvPr id="6" name="Slide Number Placeholder 5"/>
          <p:cNvSpPr>
            <a:spLocks noGrp="1"/>
          </p:cNvSpPr>
          <p:nvPr>
            <p:ph type="sldNum" sz="quarter" idx="12"/>
          </p:nvPr>
        </p:nvSpPr>
        <p:spPr/>
        <p:txBody>
          <a:bodyPr/>
          <a:lstStyle/>
          <a:p>
            <a:fld id="{94EB1264-2DC2-4921-94A1-13F831F55EAC}" type="slidenum">
              <a:rPr lang="en-GB" smtClean="0"/>
              <a:pPr/>
              <a:t>7</a:t>
            </a:fld>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openlab">
      <a:dk1>
        <a:srgbClr val="222268"/>
      </a:dk1>
      <a:lt1>
        <a:sysClr val="window" lastClr="FFFFFF"/>
      </a:lt1>
      <a:dk2>
        <a:srgbClr val="222268"/>
      </a:dk2>
      <a:lt2>
        <a:srgbClr val="A5A5A5"/>
      </a:lt2>
      <a:accent1>
        <a:srgbClr val="4F81BD"/>
      </a:accent1>
      <a:accent2>
        <a:srgbClr val="C0504D"/>
      </a:accent2>
      <a:accent3>
        <a:srgbClr val="9BBB59"/>
      </a:accent3>
      <a:accent4>
        <a:srgbClr val="800080"/>
      </a:accent4>
      <a:accent5>
        <a:srgbClr val="4BACC6"/>
      </a:accent5>
      <a:accent6>
        <a:srgbClr val="E36C09"/>
      </a:accent6>
      <a:hlink>
        <a:srgbClr val="31859B"/>
      </a:hlink>
      <a:folHlink>
        <a:srgbClr val="3F00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1938</TotalTime>
  <Words>960</Words>
  <Application>Microsoft Office PowerPoint</Application>
  <PresentationFormat>On-screen Show (16:9)</PresentationFormat>
  <Paragraphs>100</Paragraphs>
  <Slides>7</Slides>
  <Notes>7</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Aggregating Labels in Crowdsourcing Data </vt:lpstr>
      <vt:lpstr>Crowdsourcing</vt:lpstr>
      <vt:lpstr>Advantages of Crowdsourcing</vt:lpstr>
      <vt:lpstr>Research in Crowdsourcing</vt:lpstr>
      <vt:lpstr>Our implementation</vt:lpstr>
      <vt:lpstr>Future (and current) work</vt:lpstr>
      <vt:lpstr>The Webfest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 A</cp:lastModifiedBy>
  <cp:revision>59</cp:revision>
  <dcterms:created xsi:type="dcterms:W3CDTF">2015-08-18T06:52:26Z</dcterms:created>
  <dcterms:modified xsi:type="dcterms:W3CDTF">2015-08-18T11:08:57Z</dcterms:modified>
</cp:coreProperties>
</file>