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3" r:id="rId1"/>
  </p:sldMasterIdLst>
  <p:notesMasterIdLst>
    <p:notesMasterId r:id="rId7"/>
  </p:notesMasterIdLst>
  <p:sldIdLst>
    <p:sldId id="256" r:id="rId2"/>
    <p:sldId id="257" r:id="rId3"/>
    <p:sldId id="272" r:id="rId4"/>
    <p:sldId id="274" r:id="rId5"/>
    <p:sldId id="273" r:id="rId6"/>
  </p:sldIdLst>
  <p:sldSz cx="9144000" cy="6858000" type="screen4x3"/>
  <p:notesSz cx="7099300" cy="10234613"/>
  <p:embeddedFontLst>
    <p:embeddedFont>
      <p:font typeface="Tahoma" pitchFamily="34" charset="0"/>
      <p:regular r:id="rId8"/>
      <p:bold r:id="rId9"/>
    </p:embeddedFont>
    <p:embeddedFont>
      <p:font typeface="Calibri" pitchFamily="34" charset="0"/>
      <p:regular r:id="rId10"/>
      <p:bold r:id="rId11"/>
      <p:italic r:id="rId12"/>
      <p:boldItalic r:id="rId13"/>
    </p:embeddedFont>
  </p:embeddedFont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0808"/>
    <a:srgbClr val="FFCC99"/>
    <a:srgbClr val="00FFFF"/>
    <a:srgbClr val="FF0000"/>
    <a:srgbClr val="00FF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94" autoAdjust="0"/>
    <p:restoredTop sz="94670" autoAdjust="0"/>
  </p:normalViewPr>
  <p:slideViewPr>
    <p:cSldViewPr>
      <p:cViewPr varScale="1">
        <p:scale>
          <a:sx n="127" d="100"/>
          <a:sy n="127" d="100"/>
        </p:scale>
        <p:origin x="-36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4906" tIns="47453" rIns="94906" bIns="47453" rtlCol="0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4906" tIns="47453" rIns="94906" bIns="47453" rtlCol="0"/>
          <a:lstStyle>
            <a:lvl1pPr algn="r">
              <a:defRPr sz="1200"/>
            </a:lvl1pPr>
          </a:lstStyle>
          <a:p>
            <a:pPr>
              <a:defRPr/>
            </a:pPr>
            <a:fld id="{78A37A7D-AFDC-4FEA-A042-F9F0A230EB47}" type="datetimeFigureOut">
              <a:rPr lang="es-ES"/>
              <a:pPr>
                <a:defRPr/>
              </a:pPr>
              <a:t>07/07/2015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906" tIns="47453" rIns="94906" bIns="47453" rtlCol="0" anchor="ctr"/>
          <a:lstStyle/>
          <a:p>
            <a:pPr lvl="0"/>
            <a:endParaRPr lang="es-ES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4906" tIns="47453" rIns="94906" bIns="47453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4906" tIns="47453" rIns="94906" bIns="47453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4906" tIns="47453" rIns="94906" bIns="47453" rtlCol="0" anchor="b"/>
          <a:lstStyle>
            <a:lvl1pPr algn="r">
              <a:defRPr sz="1200"/>
            </a:lvl1pPr>
          </a:lstStyle>
          <a:p>
            <a:pPr>
              <a:defRPr/>
            </a:pPr>
            <a:fld id="{72184BAA-186D-4793-BD2F-60AD87E7A38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s-ES" altLang="es-ES" smtClean="0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s-ES" altLang="es-ES" smtClean="0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s-ES" altLang="es-ES" smtClean="0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s-ES" altLang="es-ES" smtClean="0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defRPr/>
              </a:pPr>
              <a:endParaRPr lang="es-ES" altLang="es-ES" smtClean="0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defRPr/>
              </a:pPr>
              <a:endParaRPr lang="es-ES" altLang="es-ES" smtClean="0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defRPr/>
              </a:pPr>
              <a:endParaRPr lang="es-ES" altLang="es-ES" smtClean="0"/>
            </a:p>
          </p:txBody>
        </p:sp>
      </p:grpSp>
      <p:sp>
        <p:nvSpPr>
          <p:cNvPr id="583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583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66EE3A16-54CC-41D3-9AC2-1D637BC61EE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3F35AB-FAFE-4562-A75A-5A4CBEF51AC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90CC97-E4D1-4AB9-A989-A05A420F974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3ECFE-AC36-4546-A4DE-E5146C60A52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3B813-C99C-405F-A2D6-01068798BA2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327F8E-BC80-4714-9499-7AC0923CA98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08C5A8-F404-4D7C-9770-16DB92A4C8A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7ED7E2-1CDF-4C80-8ED5-84FE3B861D4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FD2FA8-2E2A-425A-9BDD-A87A8C33404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2364C6-1A0D-4AF0-BC76-4859CA7B5A1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B0DE69-0099-40BF-A05C-A46587A1354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endParaRPr lang="es-ES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3AF6D5-C78A-41FB-9DEB-233DF0BD98C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369888" y="3444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s-ES_tradnl" altLang="es-ES" sz="2400" smtClean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752475" y="3444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s-ES_tradnl" altLang="es-ES" sz="2400" smtClean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493713" y="7667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s-ES_tradnl" altLang="es-ES" sz="2400" smtClean="0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863600" y="7667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s-ES_tradnl" altLang="es-ES" sz="2400" smtClean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79375" y="6937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s-ES_tradnl" altLang="es-ES" sz="2400" smtClean="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14375" y="2365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s-ES_tradnl" altLang="es-ES" sz="240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395288" y="10271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s-ES_tradnl" altLang="es-ES" sz="2400" smtClean="0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22363" y="0"/>
            <a:ext cx="7793037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cambiar el estilo de título	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</a:p>
        </p:txBody>
      </p:sp>
      <p:sp>
        <p:nvSpPr>
          <p:cNvPr id="573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73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73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308831E-447F-4FDF-83FE-800F3AF7986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7"/>
          <p:cNvSpPr>
            <a:spLocks noGrp="1" noChangeArrowheads="1"/>
          </p:cNvSpPr>
          <p:nvPr>
            <p:ph type="title"/>
          </p:nvPr>
        </p:nvSpPr>
        <p:spPr>
          <a:xfrm>
            <a:off x="611560" y="2636912"/>
            <a:ext cx="8027988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Organization of Task 5.2:</a:t>
            </a:r>
            <a:b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Study accelerator dipole magnet design options</a:t>
            </a:r>
            <a:endParaRPr lang="en-US" sz="36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5" name="Text Box 11"/>
          <p:cNvSpPr txBox="1">
            <a:spLocks noChangeArrowheads="1"/>
          </p:cNvSpPr>
          <p:nvPr/>
        </p:nvSpPr>
        <p:spPr bwMode="auto">
          <a:xfrm>
            <a:off x="323850" y="5661025"/>
            <a:ext cx="8496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ctr">
              <a:spcBef>
                <a:spcPct val="50000"/>
              </a:spcBef>
            </a:pPr>
            <a:r>
              <a:rPr lang="es-ES_tradnl" altLang="es-ES" sz="1400" dirty="0"/>
              <a:t>F. Toral </a:t>
            </a:r>
            <a:r>
              <a:rPr lang="es-ES" altLang="es-ES" sz="1400" dirty="0" smtClean="0">
                <a:latin typeface="Arial" pitchFamily="34" charset="0"/>
              </a:rPr>
              <a:t>-  </a:t>
            </a:r>
            <a:r>
              <a:rPr lang="es-ES" altLang="es-ES" sz="1400" dirty="0">
                <a:latin typeface="Arial" pitchFamily="34" charset="0"/>
              </a:rPr>
              <a:t>CIEMAT</a:t>
            </a:r>
          </a:p>
        </p:txBody>
      </p:sp>
      <p:sp>
        <p:nvSpPr>
          <p:cNvPr id="3076" name="Text Box 12"/>
          <p:cNvSpPr txBox="1">
            <a:spLocks noChangeArrowheads="1"/>
          </p:cNvSpPr>
          <p:nvPr/>
        </p:nvSpPr>
        <p:spPr bwMode="auto">
          <a:xfrm>
            <a:off x="0" y="6488113"/>
            <a:ext cx="39243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s-ES" b="1" dirty="0" smtClean="0">
                <a:solidFill>
                  <a:srgbClr val="FFCC99"/>
                </a:solidFill>
                <a:latin typeface="Arial" pitchFamily="34" charset="0"/>
              </a:rPr>
              <a:t>CIEMAT-VC, July 9th</a:t>
            </a:r>
            <a:r>
              <a:rPr lang="en-US" altLang="es-ES" b="1" dirty="0">
                <a:solidFill>
                  <a:srgbClr val="FFCC99"/>
                </a:solidFill>
                <a:latin typeface="Arial" pitchFamily="34" charset="0"/>
              </a:rPr>
              <a:t>, 2015</a:t>
            </a:r>
          </a:p>
        </p:txBody>
      </p:sp>
      <p:pic>
        <p:nvPicPr>
          <p:cNvPr id="3078" name="1 Imagen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65650" y="6057900"/>
            <a:ext cx="4543425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260648"/>
            <a:ext cx="1308007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450" y="1628775"/>
            <a:ext cx="6767513" cy="45354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s-ES" sz="2000" dirty="0" smtClean="0"/>
              <a:t>Title: Study accelerator dipole magnet design options</a:t>
            </a:r>
            <a:endParaRPr lang="en-US" altLang="es-ES" sz="2000" dirty="0" smtClean="0"/>
          </a:p>
          <a:p>
            <a:pPr eaLnBrk="1" hangingPunct="1">
              <a:lnSpc>
                <a:spcPct val="80000"/>
              </a:lnSpc>
            </a:pPr>
            <a:endParaRPr lang="en-US" altLang="es-ES" sz="20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es-ES" sz="2000" dirty="0" smtClean="0"/>
              <a:t>Participants: CEA, CERN, CIEMAT, INFN, KEK (?)</a:t>
            </a:r>
            <a:endParaRPr lang="en-US" altLang="es-ES" sz="16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es-ES" sz="2400" dirty="0" smtClean="0"/>
          </a:p>
        </p:txBody>
      </p:sp>
      <p:sp>
        <p:nvSpPr>
          <p:cNvPr id="9" name="Rectangle 421"/>
          <p:cNvSpPr txBox="1">
            <a:spLocks noChangeArrowheads="1"/>
          </p:cNvSpPr>
          <p:nvPr/>
        </p:nvSpPr>
        <p:spPr bwMode="auto">
          <a:xfrm>
            <a:off x="1350963" y="188913"/>
            <a:ext cx="7793037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en-US" sz="44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Summary</a:t>
            </a:r>
            <a:endParaRPr lang="en-US" sz="4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100" name="5 Marcador de número de diapositiva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BCE9A41-087F-40C4-989B-3C81143CE20E}" type="slidenum">
              <a:rPr lang="es-ES" altLang="es-ES" smtClean="0"/>
              <a:pPr/>
              <a:t>2</a:t>
            </a:fld>
            <a:endParaRPr lang="es-ES" altLang="es-ES" smtClean="0"/>
          </a:p>
        </p:txBody>
      </p:sp>
      <p:graphicFrame>
        <p:nvGraphicFramePr>
          <p:cNvPr id="7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28943006"/>
              </p:ext>
            </p:extLst>
          </p:nvPr>
        </p:nvGraphicFramePr>
        <p:xfrm>
          <a:off x="539552" y="2924944"/>
          <a:ext cx="8229600" cy="741680"/>
        </p:xfrm>
        <a:graphic>
          <a:graphicData uri="http://schemas.openxmlformats.org/drawingml/2006/table">
            <a:tbl>
              <a:tblPr firstRow="1" bandRow="1"/>
              <a:tblGrid>
                <a:gridCol w="7543800"/>
                <a:gridCol w="685800"/>
              </a:tblGrid>
              <a:tr h="370840">
                <a:tc gridSpan="2">
                  <a:txBody>
                    <a:bodyPr/>
                    <a:lstStyle>
                      <a:defPPr>
                        <a:defRPr lang="es-ES"/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CH" dirty="0" err="1" smtClean="0">
                          <a:solidFill>
                            <a:srgbClr val="FF0000"/>
                          </a:solidFill>
                        </a:rPr>
                        <a:t>Milestones</a:t>
                      </a:r>
                      <a:endParaRPr lang="fr-CH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CH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>
                      <a:defPPr>
                        <a:defRPr lang="es-E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fr-CH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MS-5.2 Baseline </a:t>
                      </a:r>
                      <a:r>
                        <a:rPr lang="fr-CH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specifications</a:t>
                      </a:r>
                      <a:r>
                        <a:rPr lang="fr-CH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and </a:t>
                      </a:r>
                      <a:r>
                        <a:rPr lang="fr-CH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assumptions</a:t>
                      </a:r>
                      <a:r>
                        <a:rPr lang="fr-CH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for </a:t>
                      </a:r>
                      <a:r>
                        <a:rPr lang="fr-CH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accelerator</a:t>
                      </a:r>
                      <a:r>
                        <a:rPr lang="fr-CH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fr-CH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magnet</a:t>
                      </a:r>
                      <a:endParaRPr lang="fr-CH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s-E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/>
                      <a:r>
                        <a:rPr lang="fr-CH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M10</a:t>
                      </a:r>
                      <a:endParaRPr lang="fr-CH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DDD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68371335"/>
              </p:ext>
            </p:extLst>
          </p:nvPr>
        </p:nvGraphicFramePr>
        <p:xfrm>
          <a:off x="539552" y="4221088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43800"/>
                <a:gridCol w="6858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CH" dirty="0" err="1" smtClean="0">
                          <a:solidFill>
                            <a:srgbClr val="FF0000"/>
                          </a:solidFill>
                        </a:rPr>
                        <a:t>Deliverables</a:t>
                      </a:r>
                      <a:endParaRPr lang="fr-CH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H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H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D-5.1 </a:t>
                      </a:r>
                      <a:r>
                        <a:rPr lang="fr-CH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Overview</a:t>
                      </a:r>
                      <a:r>
                        <a:rPr lang="fr-CH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of </a:t>
                      </a:r>
                      <a:r>
                        <a:rPr lang="fr-CH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magnet</a:t>
                      </a:r>
                      <a:r>
                        <a:rPr lang="fr-CH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design options</a:t>
                      </a:r>
                      <a:endParaRPr lang="fr-CH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CH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M10</a:t>
                      </a:r>
                      <a:endParaRPr lang="fr-CH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21"/>
          <p:cNvSpPr>
            <a:spLocks noGrp="1" noChangeArrowheads="1"/>
          </p:cNvSpPr>
          <p:nvPr>
            <p:ph type="title" idx="4294967295"/>
          </p:nvPr>
        </p:nvSpPr>
        <p:spPr>
          <a:xfrm>
            <a:off x="1350963" y="333375"/>
            <a:ext cx="7793037" cy="574675"/>
          </a:xfrm>
          <a:noFill/>
        </p:spPr>
        <p:txBody>
          <a:bodyPr anchor="ctr"/>
          <a:lstStyle/>
          <a:p>
            <a:pPr eaLnBrk="1" hangingPunct="1">
              <a:lnSpc>
                <a:spcPct val="80000"/>
              </a:lnSpc>
            </a:pPr>
            <a:r>
              <a:rPr lang="en-US" altLang="es-ES" sz="3200" dirty="0" smtClean="0"/>
              <a:t>Description</a:t>
            </a:r>
            <a:endParaRPr lang="en-US" altLang="es-ES" sz="3200" dirty="0" smtClean="0"/>
          </a:p>
        </p:txBody>
      </p:sp>
      <p:sp>
        <p:nvSpPr>
          <p:cNvPr id="5123" name="7 Marcador de número de diapositiva"/>
          <p:cNvSpPr txBox="1">
            <a:spLocks noGrp="1"/>
          </p:cNvSpPr>
          <p:nvPr/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FD8B1B1-4D42-40D6-9148-E2002348983F}" type="slidenum">
              <a:rPr lang="es-ES" altLang="es-ES" sz="1400"/>
              <a:pPr algn="r"/>
              <a:t>3</a:t>
            </a:fld>
            <a:endParaRPr lang="es-ES" altLang="es-ES" sz="140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827584" y="1340768"/>
            <a:ext cx="6767513" cy="4535488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n-US" altLang="es-E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</a:t>
            </a:r>
            <a:r>
              <a:rPr lang="en-US" altLang="es-ES" sz="2000" kern="0" dirty="0" smtClean="0">
                <a:latin typeface="+mn-lt"/>
              </a:rPr>
              <a:t>e initial scheme was based on a first layout selection, followed by electromagnetic and mechanical studies performed sequentially by different teams. </a:t>
            </a:r>
          </a:p>
          <a:p>
            <a:pPr marL="342900" marR="0" lvl="0" indent="-3429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lang="en-US" altLang="es-ES" sz="2000" kern="0" dirty="0" smtClean="0">
                <a:latin typeface="+mn-lt"/>
              </a:rPr>
              <a:t>Now we have agreed that each participant </a:t>
            </a:r>
            <a:r>
              <a:rPr kumimoji="0" lang="en-US" altLang="es-E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will</a:t>
            </a:r>
            <a:r>
              <a:rPr kumimoji="0" lang="en-US" altLang="es-ES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study </a:t>
            </a:r>
            <a:r>
              <a:rPr lang="en-US" altLang="es-ES" sz="2000" kern="0" dirty="0" smtClean="0">
                <a:latin typeface="+mn-lt"/>
              </a:rPr>
              <a:t>one </a:t>
            </a:r>
            <a:r>
              <a:rPr kumimoji="0" lang="en-US" altLang="es-ES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coil layout, both including electromagnetic and mechanical calculations, to choose one preferred option for further analysis (Task 5.4):</a:t>
            </a:r>
          </a:p>
          <a:p>
            <a:pPr marL="800100" lvl="1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en-US" altLang="es-ES" sz="2000" kern="0" dirty="0" smtClean="0">
                <a:latin typeface="+mn-lt"/>
              </a:rPr>
              <a:t>CEA: block design</a:t>
            </a:r>
          </a:p>
          <a:p>
            <a:pPr marL="800100" lvl="1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en-US" altLang="es-ES" sz="2000" kern="0" dirty="0" smtClean="0">
                <a:latin typeface="+mn-lt"/>
              </a:rPr>
              <a:t>CERN: review of the state of the art</a:t>
            </a:r>
          </a:p>
          <a:p>
            <a:pPr marL="800100" lvl="1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en-US" altLang="es-ES" sz="2000" kern="0" dirty="0" smtClean="0">
                <a:latin typeface="+mn-lt"/>
              </a:rPr>
              <a:t>CIEMAT: common coil design</a:t>
            </a:r>
          </a:p>
          <a:p>
            <a:pPr marL="800100" lvl="1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en-US" altLang="es-ES" sz="2000" kern="0" dirty="0" smtClean="0">
                <a:latin typeface="+mn-lt"/>
              </a:rPr>
              <a:t>INFN: </a:t>
            </a:r>
            <a:r>
              <a:rPr lang="en-US" altLang="es-ES" sz="2000" kern="0" dirty="0" err="1" smtClean="0">
                <a:latin typeface="+mn-lt"/>
              </a:rPr>
              <a:t>cos</a:t>
            </a:r>
            <a:r>
              <a:rPr lang="en-US" altLang="es-ES" sz="2000" kern="0" dirty="0" smtClean="0">
                <a:latin typeface="+mn-lt"/>
              </a:rPr>
              <a:t>-theta design</a:t>
            </a:r>
          </a:p>
          <a:p>
            <a:pPr marL="342900" marR="0" lvl="0" indent="-3429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endParaRPr kumimoji="0" lang="en-US" altLang="es-E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  <a:defRPr/>
            </a:pPr>
            <a:endParaRPr kumimoji="0" lang="en-US" altLang="es-E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21"/>
          <p:cNvSpPr>
            <a:spLocks noGrp="1" noChangeArrowheads="1"/>
          </p:cNvSpPr>
          <p:nvPr>
            <p:ph type="title" idx="4294967295"/>
          </p:nvPr>
        </p:nvSpPr>
        <p:spPr>
          <a:xfrm>
            <a:off x="1350963" y="333375"/>
            <a:ext cx="7793037" cy="574675"/>
          </a:xfrm>
          <a:noFill/>
        </p:spPr>
        <p:txBody>
          <a:bodyPr anchor="ctr"/>
          <a:lstStyle/>
          <a:p>
            <a:pPr eaLnBrk="1" hangingPunct="1">
              <a:lnSpc>
                <a:spcPct val="80000"/>
              </a:lnSpc>
            </a:pPr>
            <a:r>
              <a:rPr lang="en-US" altLang="es-ES" sz="3200" dirty="0" smtClean="0"/>
              <a:t>Remarks </a:t>
            </a:r>
            <a:endParaRPr lang="en-US" altLang="es-ES" sz="3200" dirty="0" smtClean="0"/>
          </a:p>
        </p:txBody>
      </p:sp>
      <p:sp>
        <p:nvSpPr>
          <p:cNvPr id="5123" name="7 Marcador de número de diapositiva"/>
          <p:cNvSpPr txBox="1">
            <a:spLocks noGrp="1"/>
          </p:cNvSpPr>
          <p:nvPr/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FD8B1B1-4D42-40D6-9148-E2002348983F}" type="slidenum">
              <a:rPr lang="es-ES" altLang="es-ES" sz="1400"/>
              <a:pPr algn="r"/>
              <a:t>4</a:t>
            </a:fld>
            <a:endParaRPr lang="es-ES" altLang="es-ES" sz="140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827584" y="1340768"/>
            <a:ext cx="7200800" cy="4535488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n-US" altLang="es-E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Cable grading is likely</a:t>
            </a:r>
            <a:r>
              <a:rPr kumimoji="0" lang="en-US" altLang="es-ES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necessary to reduce the cost</a:t>
            </a:r>
            <a:r>
              <a:rPr kumimoji="0" lang="en-US" altLang="es-E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high </a:t>
            </a:r>
            <a:r>
              <a:rPr kumimoji="0" lang="en-US" altLang="es-E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Jc</a:t>
            </a:r>
            <a:r>
              <a:rPr kumimoji="0" lang="en-US" altLang="es-E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low </a:t>
            </a:r>
            <a:r>
              <a:rPr kumimoji="0" lang="en-US" altLang="es-E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Jc</a:t>
            </a:r>
            <a:r>
              <a:rPr kumimoji="0" lang="en-US" altLang="es-E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(even </a:t>
            </a:r>
            <a:r>
              <a:rPr kumimoji="0" lang="en-US" altLang="es-E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NbTi</a:t>
            </a:r>
            <a:r>
              <a:rPr kumimoji="0" lang="en-US" altLang="es-E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blocks could be present.</a:t>
            </a:r>
          </a:p>
          <a:p>
            <a:pPr marL="342900" marR="0" lvl="0" indent="-3429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lang="en-US" altLang="es-ES" sz="2000" kern="0" dirty="0" smtClean="0">
                <a:latin typeface="+mn-lt"/>
              </a:rPr>
              <a:t>One must keep an eye on coil end effects from the beginning: minimum bending radius, Lorentz forces. </a:t>
            </a:r>
            <a:endParaRPr kumimoji="0" lang="en-US" altLang="es-E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n-US" altLang="es-E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common</a:t>
            </a:r>
            <a:r>
              <a:rPr kumimoji="0" lang="en-US" altLang="es-ES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coil layout is intrinsically a double aperture design.</a:t>
            </a:r>
          </a:p>
          <a:p>
            <a:pPr marL="342900" marR="0" lvl="0" indent="-3429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lang="en-US" altLang="es-ES" sz="2000" kern="0" dirty="0" smtClean="0">
                <a:latin typeface="+mn-lt"/>
              </a:rPr>
              <a:t>Electromagnetic design is not enough. We need to address the mechanical concept to take care of the huge electromagnetic forces.</a:t>
            </a:r>
          </a:p>
          <a:p>
            <a:pPr marL="342900" marR="0" lvl="0" indent="-3429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lang="en-US" altLang="es-ES" sz="2000" kern="0" dirty="0" smtClean="0">
                <a:latin typeface="+mn-lt"/>
              </a:rPr>
              <a:t>Some assumptions on cable properties are necessary at the very beginning for the electromagnetic calculations.</a:t>
            </a:r>
          </a:p>
          <a:p>
            <a:pPr marL="342900" marR="0" lvl="0" indent="-3429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endParaRPr kumimoji="0" lang="en-US" altLang="es-E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  <a:defRPr/>
            </a:pPr>
            <a:endParaRPr kumimoji="0" lang="en-US" altLang="es-E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21"/>
          <p:cNvSpPr>
            <a:spLocks noGrp="1" noChangeArrowheads="1"/>
          </p:cNvSpPr>
          <p:nvPr>
            <p:ph type="title" idx="4294967295"/>
          </p:nvPr>
        </p:nvSpPr>
        <p:spPr>
          <a:xfrm>
            <a:off x="1350963" y="333375"/>
            <a:ext cx="7793037" cy="574675"/>
          </a:xfrm>
          <a:noFill/>
        </p:spPr>
        <p:txBody>
          <a:bodyPr anchor="ctr"/>
          <a:lstStyle/>
          <a:p>
            <a:pPr eaLnBrk="1" hangingPunct="1">
              <a:lnSpc>
                <a:spcPct val="80000"/>
              </a:lnSpc>
            </a:pPr>
            <a:r>
              <a:rPr lang="en-US" altLang="es-ES" sz="3200" dirty="0" smtClean="0"/>
              <a:t>Timeline</a:t>
            </a:r>
            <a:endParaRPr lang="en-US" altLang="es-ES" sz="3200" dirty="0" smtClean="0"/>
          </a:p>
        </p:txBody>
      </p:sp>
      <p:sp>
        <p:nvSpPr>
          <p:cNvPr id="5123" name="7 Marcador de número de diapositiva"/>
          <p:cNvSpPr txBox="1">
            <a:spLocks noGrp="1"/>
          </p:cNvSpPr>
          <p:nvPr/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FD8B1B1-4D42-40D6-9148-E2002348983F}" type="slidenum">
              <a:rPr lang="es-ES" altLang="es-ES" sz="1400"/>
              <a:pPr algn="r"/>
              <a:t>5</a:t>
            </a:fld>
            <a:endParaRPr lang="es-ES" altLang="es-ES" sz="140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827584" y="1340768"/>
            <a:ext cx="6767513" cy="4535488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lang="en-US" altLang="es-ES" sz="1600" kern="0" dirty="0" smtClean="0">
                <a:latin typeface="+mn-lt"/>
              </a:rPr>
              <a:t>End of August: design parameters, constraints and evaluation criteria.</a:t>
            </a:r>
          </a:p>
          <a:p>
            <a:pPr marL="342900" marR="0" lvl="0" indent="-3429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lang="en-US" altLang="es-ES" sz="1600" kern="0" dirty="0" smtClean="0">
                <a:latin typeface="+mn-lt"/>
              </a:rPr>
              <a:t>End of October: first electromagnetic design.</a:t>
            </a:r>
          </a:p>
          <a:p>
            <a:pPr marL="342900" marR="0" lvl="0" indent="-3429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n-US" altLang="es-E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End</a:t>
            </a:r>
            <a:r>
              <a:rPr kumimoji="0" lang="en-US" altLang="es-ES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December: first mechanical design. Identification of problems for further analysis.</a:t>
            </a: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en-US" altLang="es-ES" sz="1600" kern="0" baseline="0" dirty="0" smtClean="0">
                <a:latin typeface="+mn-lt"/>
              </a:rPr>
              <a:t>End</a:t>
            </a:r>
            <a:r>
              <a:rPr lang="en-US" altLang="es-ES" sz="1600" kern="0" dirty="0" smtClean="0">
                <a:latin typeface="+mn-lt"/>
              </a:rPr>
              <a:t> of </a:t>
            </a:r>
            <a:r>
              <a:rPr lang="en-US" altLang="es-ES" sz="1600" kern="0" dirty="0" err="1" smtClean="0">
                <a:latin typeface="+mn-lt"/>
              </a:rPr>
              <a:t>Marach</a:t>
            </a:r>
            <a:r>
              <a:rPr lang="en-US" altLang="es-ES" sz="1600" kern="0" dirty="0" smtClean="0">
                <a:latin typeface="+mn-lt"/>
              </a:rPr>
              <a:t>: Design report, including first considerations for coil-ends and fabrication feasibility.</a:t>
            </a:r>
            <a:endParaRPr lang="en-US" altLang="es-ES" sz="1600" kern="0" dirty="0">
              <a:latin typeface="+mn-lt"/>
            </a:endParaRPr>
          </a:p>
          <a:p>
            <a:pPr marL="342900" lvl="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en-US" altLang="es-ES" sz="1600" kern="0" dirty="0" smtClean="0">
                <a:latin typeface="+mn-lt"/>
              </a:rPr>
              <a:t>Within end of April: </a:t>
            </a:r>
            <a:r>
              <a:rPr lang="en-US" sz="1600" dirty="0" smtClean="0"/>
              <a:t>internal review and choice</a:t>
            </a:r>
            <a:r>
              <a:rPr lang="en-US" altLang="es-ES" sz="1600" kern="0" dirty="0" smtClean="0">
                <a:latin typeface="+mn-lt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ezclas">
  <a:themeElements>
    <a:clrScheme name="Mezcla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Mezcla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ezcla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zcla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zcla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zcla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zcla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zcla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8962</TotalTime>
  <Words>293</Words>
  <Application>Microsoft Office PowerPoint</Application>
  <PresentationFormat>Presentación en pantalla (4:3)</PresentationFormat>
  <Paragraphs>36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Tahoma</vt:lpstr>
      <vt:lpstr>Arial</vt:lpstr>
      <vt:lpstr>Wingdings</vt:lpstr>
      <vt:lpstr>Calibri</vt:lpstr>
      <vt:lpstr>Mezclas</vt:lpstr>
      <vt:lpstr>Organization of Task 5.2: Study accelerator dipole magnet design options</vt:lpstr>
      <vt:lpstr>Diapositiva 2</vt:lpstr>
      <vt:lpstr>Description</vt:lpstr>
      <vt:lpstr>Remarks </vt:lpstr>
      <vt:lpstr>Timeline</vt:lpstr>
    </vt:vector>
  </TitlesOfParts>
  <Company>CIEMAT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CTF3 Kicker TDR</dc:title>
  <dc:creator>Iker Rodriguez</dc:creator>
  <cp:lastModifiedBy>Fernando Toral</cp:lastModifiedBy>
  <cp:revision>603</cp:revision>
  <dcterms:created xsi:type="dcterms:W3CDTF">2006-04-04T07:28:52Z</dcterms:created>
  <dcterms:modified xsi:type="dcterms:W3CDTF">2015-07-09T07:22:15Z</dcterms:modified>
</cp:coreProperties>
</file>