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10"/>
  </p:notesMasterIdLst>
  <p:handoutMasterIdLst>
    <p:handoutMasterId r:id="rId11"/>
  </p:handoutMasterIdLst>
  <p:sldIdLst>
    <p:sldId id="256" r:id="rId2"/>
    <p:sldId id="358" r:id="rId3"/>
    <p:sldId id="360" r:id="rId4"/>
    <p:sldId id="362" r:id="rId5"/>
    <p:sldId id="365" r:id="rId6"/>
    <p:sldId id="363" r:id="rId7"/>
    <p:sldId id="366" r:id="rId8"/>
    <p:sldId id="367" r:id="rId9"/>
  </p:sldIdLst>
  <p:sldSz cx="9144000" cy="6858000" type="screen4x3"/>
  <p:notesSz cx="6645275" cy="97758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6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FF"/>
    <a:srgbClr val="FFE800"/>
    <a:srgbClr val="FFCB01"/>
    <a:srgbClr val="FFCC66"/>
    <a:srgbClr val="FFFF00"/>
    <a:srgbClr val="66CCFF"/>
    <a:srgbClr val="E16667"/>
    <a:srgbClr val="FC2C37"/>
    <a:srgbClr val="FC2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94660"/>
  </p:normalViewPr>
  <p:slideViewPr>
    <p:cSldViewPr snapToGrid="0">
      <p:cViewPr>
        <p:scale>
          <a:sx n="100" d="100"/>
          <a:sy n="100" d="100"/>
        </p:scale>
        <p:origin x="-3536" y="-1544"/>
      </p:cViewPr>
      <p:guideLst>
        <p:guide orient="horz" pos="1773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3067" y="-82"/>
      </p:cViewPr>
      <p:guideLst>
        <p:guide orient="horz" pos="3081"/>
        <p:guide pos="209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3926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3926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fld id="{42210F4D-CE2D-4A92-865C-86FCB0AE8B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8049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26" y="0"/>
            <a:ext cx="2878465" cy="4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1838"/>
            <a:ext cx="4886325" cy="3665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258" y="4645456"/>
            <a:ext cx="5312759" cy="439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26" y="9286065"/>
            <a:ext cx="2878465" cy="4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62" tIns="47133" rIns="94262" bIns="47133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400">
                <a:latin typeface="Arial" charset="0"/>
                <a:ea typeface="ＭＳ Ｐゴシック" pitchFamily="-111" charset="-128"/>
              </a:defRPr>
            </a:lvl1pPr>
          </a:lstStyle>
          <a:p>
            <a:pPr>
              <a:defRPr/>
            </a:pPr>
            <a:fld id="{BAF184FA-2CE7-4B86-BCC9-6EF78E0CB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301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14192C-FA14-4CFD-9FF8-4DC9F6579FD7}" type="slidenum">
              <a:rPr lang="en-US" smtClean="0">
                <a:ea typeface="ＭＳ Ｐゴシック" pitchFamily="64" charset="-128"/>
              </a:rPr>
              <a:pPr/>
              <a:t>1</a:t>
            </a:fld>
            <a:endParaRPr lang="en-US" dirty="0" smtClean="0">
              <a:ea typeface="ＭＳ Ｐゴシック" pitchFamily="64" charset="-128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ea typeface="ＭＳ Ｐゴシック" pitchFamily="6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65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65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65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65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65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65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184FA-2CE7-4B86-BCC9-6EF78E0CB15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665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708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it-IT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625840" y="6593840"/>
            <a:ext cx="568960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44475" y="1533842"/>
            <a:ext cx="8635365" cy="479583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700" y="6528752"/>
            <a:ext cx="9144000" cy="32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rgbClr val="CC0000"/>
                </a:solidFill>
                <a:effectLst/>
                <a:latin typeface="Tahoma"/>
                <a:ea typeface="ＭＳ Ｐゴシック" pitchFamily="-111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Studies: First Proposal – B. Bordini   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625840" y="6593840"/>
            <a:ext cx="568960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  <p:sp>
        <p:nvSpPr>
          <p:cNvPr id="8" name="Footer Placeholder 5"/>
          <p:cNvSpPr txBox="1">
            <a:spLocks noChangeArrowheads="1"/>
          </p:cNvSpPr>
          <p:nvPr userDrawn="1"/>
        </p:nvSpPr>
        <p:spPr bwMode="auto">
          <a:xfrm>
            <a:off x="-12700" y="6566852"/>
            <a:ext cx="1651000" cy="32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200" i="1" kern="1200">
                <a:solidFill>
                  <a:srgbClr val="CC0000"/>
                </a:solidFill>
                <a:effectLst/>
                <a:latin typeface="Tahoma"/>
                <a:ea typeface="ＭＳ Ｐゴシック" pitchFamily="-11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9pPr>
          </a:lstStyle>
          <a:p>
            <a:pPr>
              <a:defRPr/>
            </a:pPr>
            <a:r>
              <a:rPr lang="en-US" baseline="0" dirty="0" smtClean="0"/>
              <a:t>09</a:t>
            </a:r>
            <a:r>
              <a:rPr lang="en-US" baseline="30000" dirty="0" smtClean="0"/>
              <a:t>th</a:t>
            </a:r>
            <a:r>
              <a:rPr lang="en-US" baseline="0" dirty="0" smtClean="0"/>
              <a:t> July 2015</a:t>
            </a:r>
            <a:endParaRPr lang="en-US" dirty="0"/>
          </a:p>
        </p:txBody>
      </p:sp>
      <p:sp>
        <p:nvSpPr>
          <p:cNvPr id="9" name="Line 33"/>
          <p:cNvSpPr>
            <a:spLocks noChangeShapeType="1"/>
          </p:cNvSpPr>
          <p:nvPr userDrawn="1"/>
        </p:nvSpPr>
        <p:spPr bwMode="auto">
          <a:xfrm>
            <a:off x="177800" y="6324600"/>
            <a:ext cx="8813800" cy="0"/>
          </a:xfrm>
          <a:prstGeom prst="line">
            <a:avLst/>
          </a:prstGeom>
          <a:noFill/>
          <a:ln w="22225">
            <a:solidFill>
              <a:srgbClr val="1034B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pic>
        <p:nvPicPr>
          <p:cNvPr id="16" name="Picture 15" descr="FCCLogoForWebS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127" y="6487076"/>
            <a:ext cx="604688" cy="2540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07696" y="6362700"/>
            <a:ext cx="1002903" cy="482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267420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22220" y="169863"/>
            <a:ext cx="466344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95288" y="188913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it-IT" sz="1800">
              <a:solidFill>
                <a:srgbClr val="000000"/>
              </a:solidFill>
              <a:latin typeface="Arial" charset="0"/>
              <a:ea typeface="ＭＳ Ｐゴシック" pitchFamily="-111" charset="-128"/>
            </a:endParaRPr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>
            <a:off x="1263650" y="101600"/>
            <a:ext cx="5792788" cy="0"/>
          </a:xfrm>
          <a:prstGeom prst="line">
            <a:avLst/>
          </a:prstGeom>
          <a:noFill/>
          <a:ln w="22225">
            <a:solidFill>
              <a:srgbClr val="1034B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625840" y="6593840"/>
            <a:ext cx="568960" cy="294640"/>
          </a:xfrm>
          <a:prstGeom prst="rect">
            <a:avLst/>
          </a:prstGeom>
          <a:ln/>
        </p:spPr>
        <p:txBody>
          <a:bodyPr/>
          <a:lstStyle>
            <a:lvl1pPr>
              <a:defRPr sz="1200" b="0" i="1" baseline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3500" y="73025"/>
            <a:ext cx="1044000" cy="1044000"/>
          </a:xfrm>
          <a:prstGeom prst="rect">
            <a:avLst/>
          </a:prstGeom>
        </p:spPr>
      </p:pic>
      <p:sp>
        <p:nvSpPr>
          <p:cNvPr id="14" name="Line 33"/>
          <p:cNvSpPr>
            <a:spLocks noChangeShapeType="1"/>
          </p:cNvSpPr>
          <p:nvPr userDrawn="1"/>
        </p:nvSpPr>
        <p:spPr bwMode="auto">
          <a:xfrm>
            <a:off x="92074" y="1003300"/>
            <a:ext cx="9525" cy="2755900"/>
          </a:xfrm>
          <a:prstGeom prst="line">
            <a:avLst/>
          </a:prstGeom>
          <a:noFill/>
          <a:ln w="22225">
            <a:solidFill>
              <a:srgbClr val="1034B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aseline="0">
          <a:solidFill>
            <a:srgbClr val="C00000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66"/>
          </a:solidFill>
          <a:latin typeface="Times New Roman" pitchFamily="18" charset="0"/>
        </a:defRPr>
      </a:lvl9pPr>
    </p:titleStyle>
    <p:bodyStyle>
      <a:lvl1pPr marL="263525" marR="0" indent="-263525" algn="l" defTabSz="914400" rtl="0" eaLnBrk="1" fontAlgn="base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SzPct val="73000"/>
        <a:buFont typeface="Wingdings" pitchFamily="2" charset="2"/>
        <a:buBlip>
          <a:blip r:embed="rId6"/>
        </a:buBlip>
        <a:tabLst/>
        <a:defRPr sz="2400" baseline="0">
          <a:solidFill>
            <a:srgbClr val="000066"/>
          </a:solidFill>
          <a:latin typeface="Tahoma" pitchFamily="34" charset="0"/>
          <a:ea typeface="ＭＳ Ｐゴシック" pitchFamily="-65" charset="-128"/>
          <a:cs typeface="ＭＳ Ｐゴシック" pitchFamily="-65" charset="-128"/>
        </a:defRPr>
      </a:lvl1pPr>
      <a:lvl2pPr marL="742950" indent="-285750" algn="just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Ø"/>
        <a:defRPr sz="2000" baseline="0">
          <a:solidFill>
            <a:srgbClr val="000066"/>
          </a:solidFill>
          <a:latin typeface="Tahoma" pitchFamily="34" charset="0"/>
          <a:ea typeface="ＭＳ Ｐゴシック" pitchFamily="-65" charset="-128"/>
        </a:defRPr>
      </a:lvl2pPr>
      <a:lvl3pPr marL="1257300" indent="-342900" algn="just" rtl="0" eaLnBrk="0" fontAlgn="base" hangingPunct="0">
        <a:spcBef>
          <a:spcPct val="50000"/>
        </a:spcBef>
        <a:spcAft>
          <a:spcPct val="0"/>
        </a:spcAft>
        <a:buFont typeface="+mj-lt"/>
        <a:buAutoNum type="arabicPeriod"/>
        <a:defRPr sz="1800" baseline="0">
          <a:solidFill>
            <a:srgbClr val="000066"/>
          </a:solidFill>
          <a:latin typeface="Tahoma" pitchFamily="34" charset="0"/>
          <a:ea typeface="ＭＳ Ｐゴシック" pitchFamily="-65" charset="-128"/>
        </a:defRPr>
      </a:lvl3pPr>
      <a:lvl4pPr marL="1600200" indent="-228600" algn="just" rtl="0" eaLnBrk="0" fontAlgn="base" hangingPunct="0">
        <a:spcBef>
          <a:spcPct val="50000"/>
        </a:spcBef>
        <a:spcAft>
          <a:spcPct val="0"/>
        </a:spcAft>
        <a:buChar char="–"/>
        <a:defRPr sz="1600" baseline="0">
          <a:solidFill>
            <a:srgbClr val="000066"/>
          </a:solidFill>
          <a:latin typeface="Tahoma" pitchFamily="34" charset="0"/>
          <a:ea typeface="ＭＳ Ｐゴシック" pitchFamily="-65" charset="-128"/>
        </a:defRPr>
      </a:lvl4pPr>
      <a:lvl5pPr marL="2057400" indent="-228600" algn="just" rtl="0" eaLnBrk="0" fontAlgn="base" hangingPunct="0">
        <a:spcBef>
          <a:spcPct val="50000"/>
        </a:spcBef>
        <a:spcAft>
          <a:spcPct val="0"/>
        </a:spcAft>
        <a:buChar char="»"/>
        <a:defRPr sz="1400" baseline="0">
          <a:solidFill>
            <a:srgbClr val="000066"/>
          </a:solidFill>
          <a:latin typeface="Tahoma" pitchFamily="34" charset="0"/>
          <a:ea typeface="ＭＳ Ｐゴシック" pitchFamily="-65" charset="-128"/>
        </a:defRPr>
      </a:lvl5pPr>
      <a:lvl6pPr marL="25146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6pPr>
      <a:lvl7pPr marL="29718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7pPr>
      <a:lvl8pPr marL="34290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8pPr>
      <a:lvl9pPr marL="3886200" indent="-228600" algn="just" rtl="0" fontAlgn="base">
        <a:spcBef>
          <a:spcPct val="5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64"/>
          <p:cNvSpPr>
            <a:spLocks noChangeArrowheads="1"/>
          </p:cNvSpPr>
          <p:nvPr/>
        </p:nvSpPr>
        <p:spPr bwMode="auto">
          <a:xfrm>
            <a:off x="0" y="1914821"/>
            <a:ext cx="9144000" cy="268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20000"/>
              </a:lnSpc>
            </a:pPr>
            <a:r>
              <a:rPr lang="en-US" sz="4000" i="1" dirty="0" smtClean="0">
                <a:solidFill>
                  <a:srgbClr val="C00000"/>
                </a:solidFill>
                <a:latin typeface="Tahoma" pitchFamily="34" charset="0"/>
              </a:rPr>
              <a:t>TASK 5.5 - Conductor Studies</a:t>
            </a:r>
          </a:p>
          <a:p>
            <a:pPr algn="ctr" eaLnBrk="1" hangingPunct="1">
              <a:lnSpc>
                <a:spcPct val="120000"/>
              </a:lnSpc>
            </a:pPr>
            <a:r>
              <a:rPr lang="en-US" sz="4000" i="1" dirty="0" smtClean="0">
                <a:solidFill>
                  <a:srgbClr val="C00000"/>
                </a:solidFill>
                <a:latin typeface="Tahoma" pitchFamily="34" charset="0"/>
              </a:rPr>
              <a:t>First Proposal</a:t>
            </a:r>
            <a:endParaRPr lang="en-US" sz="4000" i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0" y="277201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en-US" altLang="ko-KR" b="1" i="1" dirty="0" smtClean="0">
                <a:solidFill>
                  <a:srgbClr val="0000FF"/>
                </a:solidFill>
                <a:latin typeface="+mn-lt"/>
                <a:ea typeface="굴림" pitchFamily="64" charset="-127"/>
                <a:cs typeface="Tahoma" pitchFamily="34" charset="0"/>
              </a:rPr>
              <a:t>CERN – 09</a:t>
            </a:r>
            <a:r>
              <a:rPr lang="en-US" altLang="ko-KR" b="1" i="1" baseline="30000" dirty="0" smtClean="0">
                <a:solidFill>
                  <a:srgbClr val="0000FF"/>
                </a:solidFill>
                <a:latin typeface="+mn-lt"/>
                <a:ea typeface="굴림" pitchFamily="64" charset="-127"/>
                <a:cs typeface="Tahoma" pitchFamily="34" charset="0"/>
              </a:rPr>
              <a:t>th</a:t>
            </a:r>
            <a:r>
              <a:rPr lang="en-US" altLang="ko-KR" b="1" i="1" dirty="0" smtClean="0">
                <a:solidFill>
                  <a:srgbClr val="0000FF"/>
                </a:solidFill>
                <a:latin typeface="+mn-lt"/>
                <a:ea typeface="굴림" pitchFamily="64" charset="-127"/>
                <a:cs typeface="Tahoma" pitchFamily="34" charset="0"/>
              </a:rPr>
              <a:t> July 2015</a:t>
            </a:r>
          </a:p>
        </p:txBody>
      </p:sp>
      <p:sp>
        <p:nvSpPr>
          <p:cNvPr id="9" name="Rectangle 50"/>
          <p:cNvSpPr>
            <a:spLocks noChangeArrowheads="1"/>
          </p:cNvSpPr>
          <p:nvPr/>
        </p:nvSpPr>
        <p:spPr bwMode="auto">
          <a:xfrm>
            <a:off x="0" y="6115041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en-US" altLang="ko-KR" i="1" dirty="0" err="1" smtClean="0">
                <a:solidFill>
                  <a:srgbClr val="0000FF"/>
                </a:solidFill>
                <a:latin typeface="+mn-lt"/>
                <a:ea typeface="굴림" pitchFamily="64" charset="-127"/>
                <a:cs typeface="Tahoma" pitchFamily="34" charset="0"/>
              </a:rPr>
              <a:t>EuroCirCol</a:t>
            </a:r>
            <a:r>
              <a:rPr lang="en-US" altLang="ko-KR" i="1" dirty="0" smtClean="0">
                <a:solidFill>
                  <a:srgbClr val="0000FF"/>
                </a:solidFill>
                <a:latin typeface="+mn-lt"/>
                <a:ea typeface="굴림" pitchFamily="64" charset="-127"/>
                <a:cs typeface="Tahoma" pitchFamily="34" charset="0"/>
              </a:rPr>
              <a:t> Meeting – WP5 </a:t>
            </a:r>
            <a:endParaRPr lang="en-US" altLang="ko-KR" i="1" dirty="0">
              <a:solidFill>
                <a:srgbClr val="0000FF"/>
              </a:solidFill>
              <a:latin typeface="+mn-lt"/>
              <a:ea typeface="굴림" pitchFamily="64" charset="-127"/>
              <a:cs typeface="Tahoma" pitchFamily="34" charset="0"/>
            </a:endParaRPr>
          </a:p>
        </p:txBody>
      </p:sp>
      <p:pic>
        <p:nvPicPr>
          <p:cNvPr id="10" name="Picture 9" descr="FCCLogoForWebS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7" y="6118775"/>
            <a:ext cx="1342994" cy="56428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000" y="5905500"/>
            <a:ext cx="1689100" cy="812800"/>
          </a:xfrm>
          <a:prstGeom prst="rect">
            <a:avLst/>
          </a:prstGeom>
        </p:spPr>
      </p:pic>
      <p:grpSp>
        <p:nvGrpSpPr>
          <p:cNvPr id="11" name="Group 71"/>
          <p:cNvGrpSpPr/>
          <p:nvPr/>
        </p:nvGrpSpPr>
        <p:grpSpPr>
          <a:xfrm>
            <a:off x="7277100" y="154059"/>
            <a:ext cx="1696083" cy="1446137"/>
            <a:chOff x="4035565" y="4539795"/>
            <a:chExt cx="1267326" cy="927200"/>
          </a:xfrm>
        </p:grpSpPr>
        <p:pic>
          <p:nvPicPr>
            <p:cNvPr id="12" name="Picture 11" descr="Logo Twente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84217" y="5009795"/>
              <a:ext cx="1195079" cy="457200"/>
            </a:xfrm>
            <a:prstGeom prst="rect">
              <a:avLst/>
            </a:prstGeom>
          </p:spPr>
        </p:pic>
        <p:pic>
          <p:nvPicPr>
            <p:cNvPr id="15" name="Picture 14" descr="UNIGE_noir.eps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35565" y="4539795"/>
              <a:ext cx="1267326" cy="4572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1463"/>
            <a:ext cx="6451600" cy="981075"/>
          </a:xfrm>
        </p:spPr>
        <p:txBody>
          <a:bodyPr/>
          <a:lstStyle/>
          <a:p>
            <a:r>
              <a:rPr lang="en-US" sz="3600" dirty="0" smtClean="0"/>
              <a:t>Wire Diameter &amp; Layout</a:t>
            </a:r>
            <a:br>
              <a:rPr lang="en-US" sz="3600" dirty="0" smtClean="0"/>
            </a:br>
            <a:r>
              <a:rPr lang="en-US" sz="2800" dirty="0" smtClean="0"/>
              <a:t>Starting Point</a:t>
            </a:r>
            <a:endParaRPr lang="en-US" sz="28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2</a:t>
            </a:fld>
            <a:endParaRPr lang="en-US" dirty="0">
              <a:latin typeface="Tahoma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2"/>
          </p:nvPr>
        </p:nvSpPr>
        <p:spPr>
          <a:xfrm>
            <a:off x="90450" y="1602422"/>
            <a:ext cx="8850350" cy="3795078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In order to better use synergies with the </a:t>
            </a:r>
            <a:r>
              <a:rPr lang="en-US" dirty="0" err="1" smtClean="0">
                <a:solidFill>
                  <a:srgbClr val="0000FF"/>
                </a:solidFill>
              </a:rPr>
              <a:t>HiLumi</a:t>
            </a:r>
            <a:r>
              <a:rPr lang="en-US" dirty="0" smtClean="0">
                <a:solidFill>
                  <a:srgbClr val="0000FF"/>
                </a:solidFill>
              </a:rPr>
              <a:t> project, the 0.85 mm wire seems to be the best starting point </a:t>
            </a:r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A 1 mm wire might be an alternative option in the case it would be necessary to reduce the inductance of the magnet</a:t>
            </a:r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>
                <a:solidFill>
                  <a:srgbClr val="0000FF"/>
                </a:solidFill>
              </a:rPr>
              <a:t>RRP 108/127 (55 </a:t>
            </a:r>
            <a:r>
              <a:rPr lang="el-GR" dirty="0">
                <a:solidFill>
                  <a:srgbClr val="0000FF"/>
                </a:solidFill>
              </a:rPr>
              <a:t>μm</a:t>
            </a:r>
            <a:r>
              <a:rPr lang="en-US" dirty="0">
                <a:solidFill>
                  <a:srgbClr val="0000FF"/>
                </a:solidFill>
              </a:rPr>
              <a:t> in a 0.85 mm wire with </a:t>
            </a:r>
            <a:r>
              <a:rPr lang="en-US" dirty="0" smtClean="0">
                <a:solidFill>
                  <a:srgbClr val="0000FF"/>
                </a:solidFill>
              </a:rPr>
              <a:t>Cu/Non-Cu</a:t>
            </a:r>
            <a:r>
              <a:rPr lang="en-US" dirty="0">
                <a:solidFill>
                  <a:srgbClr val="0000FF"/>
                </a:solidFill>
              </a:rPr>
              <a:t>=1.2)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dirty="0">
                <a:solidFill>
                  <a:srgbClr val="0000FF"/>
                </a:solidFill>
              </a:rPr>
              <a:t>Alternative 132/169 (50 </a:t>
            </a:r>
            <a:r>
              <a:rPr lang="el-GR" dirty="0">
                <a:solidFill>
                  <a:srgbClr val="0000FF"/>
                </a:solidFill>
              </a:rPr>
              <a:t>μm</a:t>
            </a:r>
            <a:r>
              <a:rPr lang="en-US" dirty="0">
                <a:solidFill>
                  <a:srgbClr val="0000FF"/>
                </a:solidFill>
              </a:rPr>
              <a:t> in a 0.85 mm wire with </a:t>
            </a:r>
            <a:r>
              <a:rPr lang="en-US" dirty="0" smtClean="0">
                <a:solidFill>
                  <a:srgbClr val="0000FF"/>
                </a:solidFill>
              </a:rPr>
              <a:t>Cu/Non-Cu</a:t>
            </a:r>
            <a:r>
              <a:rPr lang="en-US" dirty="0">
                <a:solidFill>
                  <a:srgbClr val="0000FF"/>
                </a:solidFill>
              </a:rPr>
              <a:t>=1.2)</a:t>
            </a:r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dirty="0">
                <a:solidFill>
                  <a:srgbClr val="0000FF"/>
                </a:solidFill>
              </a:rPr>
              <a:t>PIT with 192 Sub-Elements (41 </a:t>
            </a:r>
            <a:r>
              <a:rPr lang="el-GR" dirty="0">
                <a:solidFill>
                  <a:srgbClr val="0000FF"/>
                </a:solidFill>
              </a:rPr>
              <a:t>μm</a:t>
            </a:r>
            <a:r>
              <a:rPr lang="en-US" dirty="0">
                <a:solidFill>
                  <a:srgbClr val="0000FF"/>
                </a:solidFill>
              </a:rPr>
              <a:t> in a 0.85 mm wire with </a:t>
            </a:r>
            <a:r>
              <a:rPr lang="en-US" dirty="0" smtClean="0">
                <a:solidFill>
                  <a:srgbClr val="0000FF"/>
                </a:solidFill>
              </a:rPr>
              <a:t>   Cu/Non-Cu</a:t>
            </a:r>
            <a:r>
              <a:rPr lang="en-US" dirty="0">
                <a:solidFill>
                  <a:srgbClr val="0000FF"/>
                </a:solidFill>
              </a:rPr>
              <a:t>=1.2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Studies: First Proposal – B. Bordini   </a:t>
            </a:r>
            <a:endParaRPr lang="en-US" dirty="0"/>
          </a:p>
        </p:txBody>
      </p:sp>
      <p:grpSp>
        <p:nvGrpSpPr>
          <p:cNvPr id="8" name="Group 71"/>
          <p:cNvGrpSpPr/>
          <p:nvPr/>
        </p:nvGrpSpPr>
        <p:grpSpPr>
          <a:xfrm>
            <a:off x="7353300" y="115959"/>
            <a:ext cx="1696083" cy="1446137"/>
            <a:chOff x="4035565" y="4539795"/>
            <a:chExt cx="1267326" cy="927200"/>
          </a:xfrm>
        </p:grpSpPr>
        <p:pic>
          <p:nvPicPr>
            <p:cNvPr id="9" name="Picture 8" descr="Logo Twent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84217" y="5009795"/>
              <a:ext cx="1195079" cy="457200"/>
            </a:xfrm>
            <a:prstGeom prst="rect">
              <a:avLst/>
            </a:prstGeom>
          </p:spPr>
        </p:pic>
        <p:pic>
          <p:nvPicPr>
            <p:cNvPr id="11" name="Picture 10" descr="UNIGE_noir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5565" y="4539795"/>
              <a:ext cx="1267326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22877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9863"/>
            <a:ext cx="6451600" cy="981075"/>
          </a:xfrm>
        </p:spPr>
        <p:txBody>
          <a:bodyPr/>
          <a:lstStyle/>
          <a:p>
            <a:r>
              <a:rPr lang="en-US" sz="3600" dirty="0" smtClean="0"/>
              <a:t>Relevant Wire Studies</a:t>
            </a:r>
            <a:endParaRPr lang="en-US" sz="36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3</a:t>
            </a:fld>
            <a:endParaRPr lang="en-US" dirty="0">
              <a:latin typeface="Tahoma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2"/>
          </p:nvPr>
        </p:nvSpPr>
        <p:spPr>
          <a:xfrm>
            <a:off x="230150" y="1323022"/>
            <a:ext cx="8913850" cy="4303078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1200"/>
              </a:spcAft>
            </a:pPr>
            <a:r>
              <a:rPr lang="en-US" i="1" dirty="0">
                <a:solidFill>
                  <a:srgbClr val="0000FF"/>
                </a:solidFill>
              </a:rPr>
              <a:t>I</a:t>
            </a:r>
            <a:r>
              <a:rPr lang="en-US" i="1" baseline="-25000" dirty="0">
                <a:solidFill>
                  <a:srgbClr val="0000FF"/>
                </a:solidFill>
              </a:rPr>
              <a:t>c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versus transversal pressure - </a:t>
            </a:r>
            <a:r>
              <a:rPr lang="en-US" dirty="0" err="1" smtClean="0">
                <a:solidFill>
                  <a:srgbClr val="0000FF"/>
                </a:solidFill>
              </a:rPr>
              <a:t>Unige</a:t>
            </a:r>
            <a:endParaRPr lang="en-US" i="1" dirty="0" smtClean="0">
              <a:solidFill>
                <a:srgbClr val="0000FF"/>
              </a:solidFill>
            </a:endParaRPr>
          </a:p>
          <a:p>
            <a:pPr>
              <a:spcBef>
                <a:spcPts val="3000"/>
              </a:spcBef>
              <a:spcAft>
                <a:spcPts val="1200"/>
              </a:spcAft>
            </a:pPr>
            <a:r>
              <a:rPr lang="en-US" i="1" dirty="0" smtClean="0">
                <a:solidFill>
                  <a:srgbClr val="0000FF"/>
                </a:solidFill>
              </a:rPr>
              <a:t>I</a:t>
            </a:r>
            <a:r>
              <a:rPr lang="en-US" i="1" baseline="-25000" dirty="0" smtClean="0">
                <a:solidFill>
                  <a:srgbClr val="0000FF"/>
                </a:solidFill>
              </a:rPr>
              <a:t>c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versus longitudinal strain – </a:t>
            </a:r>
            <a:r>
              <a:rPr lang="en-US" dirty="0" err="1">
                <a:solidFill>
                  <a:srgbClr val="0000FF"/>
                </a:solidFill>
              </a:rPr>
              <a:t>Twente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Unige</a:t>
            </a: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ts val="3000"/>
              </a:spcBef>
              <a:spcAft>
                <a:spcPts val="1200"/>
              </a:spcAft>
            </a:pPr>
            <a:r>
              <a:rPr lang="en-US" i="1" dirty="0" smtClean="0">
                <a:solidFill>
                  <a:srgbClr val="0000FF"/>
                </a:solidFill>
              </a:rPr>
              <a:t>I</a:t>
            </a:r>
            <a:r>
              <a:rPr lang="en-US" i="1" baseline="-25000" dirty="0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 Temperature Dependence – 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UniGe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pPr>
              <a:spcBef>
                <a:spcPts val="30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Magnetization Temperature Dependence, </a:t>
            </a:r>
            <a:r>
              <a:rPr lang="en-US" dirty="0" err="1" smtClean="0">
                <a:solidFill>
                  <a:srgbClr val="0000FF"/>
                </a:solidFill>
              </a:rPr>
              <a:t>D</a:t>
            </a:r>
            <a:r>
              <a:rPr lang="en-US" baseline="-25000" dirty="0" err="1" smtClean="0">
                <a:solidFill>
                  <a:srgbClr val="0000FF"/>
                </a:solidFill>
              </a:rPr>
              <a:t>eff</a:t>
            </a:r>
            <a:r>
              <a:rPr lang="en-US" dirty="0" smtClean="0">
                <a:solidFill>
                  <a:srgbClr val="0000FF"/>
                </a:solidFill>
              </a:rPr>
              <a:t> – CERN</a:t>
            </a:r>
          </a:p>
          <a:p>
            <a:pPr>
              <a:spcBef>
                <a:spcPts val="3000"/>
              </a:spcBef>
              <a:spcAft>
                <a:spcPts val="1200"/>
              </a:spcAft>
            </a:pPr>
            <a:r>
              <a:rPr lang="en-US" dirty="0">
                <a:solidFill>
                  <a:srgbClr val="0000FF"/>
                </a:solidFill>
              </a:rPr>
              <a:t>Magneto Thermal Stability – CERN</a:t>
            </a:r>
          </a:p>
          <a:p>
            <a:pPr>
              <a:spcBef>
                <a:spcPts val="3000"/>
              </a:spcBef>
              <a:spcAft>
                <a:spcPts val="1200"/>
              </a:spcAft>
            </a:pPr>
            <a:r>
              <a:rPr lang="en-US" dirty="0">
                <a:solidFill>
                  <a:srgbClr val="0000FF"/>
                </a:solidFill>
              </a:rPr>
              <a:t>Specific Heat, Thermal Conductivity – </a:t>
            </a:r>
            <a:r>
              <a:rPr lang="en-US" dirty="0" err="1">
                <a:solidFill>
                  <a:srgbClr val="0000FF"/>
                </a:solidFill>
              </a:rPr>
              <a:t>Unige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ts val="4800"/>
              </a:spcBef>
              <a:spcAft>
                <a:spcPts val="1200"/>
              </a:spcAft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spcBef>
                <a:spcPts val="4800"/>
              </a:spcBef>
              <a:spcAft>
                <a:spcPts val="1200"/>
              </a:spcAft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spcBef>
                <a:spcPts val="4800"/>
              </a:spcBef>
              <a:spcAft>
                <a:spcPts val="1200"/>
              </a:spcAft>
            </a:pP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Studies: First Proposal – B. Bordini   </a:t>
            </a:r>
            <a:endParaRPr lang="en-US" dirty="0"/>
          </a:p>
        </p:txBody>
      </p:sp>
      <p:grpSp>
        <p:nvGrpSpPr>
          <p:cNvPr id="8" name="Group 71"/>
          <p:cNvGrpSpPr/>
          <p:nvPr/>
        </p:nvGrpSpPr>
        <p:grpSpPr>
          <a:xfrm>
            <a:off x="7353300" y="115959"/>
            <a:ext cx="1696083" cy="1446137"/>
            <a:chOff x="4035565" y="4539795"/>
            <a:chExt cx="1267326" cy="927200"/>
          </a:xfrm>
        </p:grpSpPr>
        <p:pic>
          <p:nvPicPr>
            <p:cNvPr id="9" name="Picture 8" descr="Logo Twent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84217" y="5009795"/>
              <a:ext cx="1195079" cy="457200"/>
            </a:xfrm>
            <a:prstGeom prst="rect">
              <a:avLst/>
            </a:prstGeom>
          </p:spPr>
        </p:pic>
        <p:pic>
          <p:nvPicPr>
            <p:cNvPr id="11" name="Picture 10" descr="UNIGE_noir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5565" y="4539795"/>
              <a:ext cx="1267326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5312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9863"/>
            <a:ext cx="6451600" cy="981075"/>
          </a:xfrm>
        </p:spPr>
        <p:txBody>
          <a:bodyPr/>
          <a:lstStyle/>
          <a:p>
            <a:r>
              <a:rPr lang="en-US" sz="3600" dirty="0" smtClean="0"/>
              <a:t>Relevant Cable Studies</a:t>
            </a:r>
            <a:endParaRPr lang="en-US" sz="36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4</a:t>
            </a:fld>
            <a:endParaRPr lang="en-US" dirty="0">
              <a:latin typeface="Tahoma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2"/>
          </p:nvPr>
        </p:nvSpPr>
        <p:spPr>
          <a:xfrm>
            <a:off x="230150" y="1869122"/>
            <a:ext cx="8913850" cy="3795078"/>
          </a:xfrm>
        </p:spPr>
        <p:txBody>
          <a:bodyPr>
            <a:noAutofit/>
          </a:bodyPr>
          <a:lstStyle/>
          <a:p>
            <a:pPr>
              <a:spcBef>
                <a:spcPts val="4800"/>
              </a:spcBef>
              <a:spcAft>
                <a:spcPts val="1200"/>
              </a:spcAft>
            </a:pPr>
            <a:r>
              <a:rPr lang="en-US" i="1" dirty="0">
                <a:solidFill>
                  <a:srgbClr val="0000FF"/>
                </a:solidFill>
              </a:rPr>
              <a:t>I</a:t>
            </a:r>
            <a:r>
              <a:rPr lang="en-US" i="1" baseline="-25000" dirty="0">
                <a:solidFill>
                  <a:srgbClr val="0000FF"/>
                </a:solidFill>
              </a:rPr>
              <a:t>c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versus transversal </a:t>
            </a:r>
            <a:r>
              <a:rPr lang="en-US" dirty="0" smtClean="0">
                <a:solidFill>
                  <a:srgbClr val="0000FF"/>
                </a:solidFill>
              </a:rPr>
              <a:t>pressure – 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r>
              <a:rPr lang="en-US" dirty="0" smtClean="0">
                <a:solidFill>
                  <a:srgbClr val="0000FF"/>
                </a:solidFill>
              </a:rPr>
              <a:t>, CERN</a:t>
            </a:r>
          </a:p>
          <a:p>
            <a:pPr>
              <a:spcBef>
                <a:spcPts val="48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Inter-strand Resistance – 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spcBef>
                <a:spcPts val="48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Effect of large heat capacity compounds in the impregnation: training, MQE, quench propagation velocity - CERN</a:t>
            </a:r>
          </a:p>
          <a:p>
            <a:pPr>
              <a:spcBef>
                <a:spcPts val="4800"/>
              </a:spcBef>
              <a:spcAft>
                <a:spcPts val="1200"/>
              </a:spcAft>
            </a:pP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Studies: First Proposal – B. Bordini   </a:t>
            </a:r>
            <a:endParaRPr lang="en-US" dirty="0"/>
          </a:p>
        </p:txBody>
      </p:sp>
      <p:grpSp>
        <p:nvGrpSpPr>
          <p:cNvPr id="8" name="Group 71"/>
          <p:cNvGrpSpPr/>
          <p:nvPr/>
        </p:nvGrpSpPr>
        <p:grpSpPr>
          <a:xfrm>
            <a:off x="7353300" y="115959"/>
            <a:ext cx="1696083" cy="1446137"/>
            <a:chOff x="4035565" y="4539795"/>
            <a:chExt cx="1267326" cy="927200"/>
          </a:xfrm>
        </p:grpSpPr>
        <p:pic>
          <p:nvPicPr>
            <p:cNvPr id="9" name="Picture 8" descr="Logo Twent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84217" y="5009795"/>
              <a:ext cx="1195079" cy="457200"/>
            </a:xfrm>
            <a:prstGeom prst="rect">
              <a:avLst/>
            </a:prstGeom>
          </p:spPr>
        </p:pic>
        <p:pic>
          <p:nvPicPr>
            <p:cNvPr id="11" name="Picture 10" descr="UNIGE_noir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5565" y="4539795"/>
              <a:ext cx="1267326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407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9863"/>
            <a:ext cx="6451600" cy="981075"/>
          </a:xfrm>
        </p:spPr>
        <p:txBody>
          <a:bodyPr/>
          <a:lstStyle/>
          <a:p>
            <a:r>
              <a:rPr lang="en-US" sz="3600" dirty="0" smtClean="0"/>
              <a:t>Key Studies</a:t>
            </a:r>
            <a:endParaRPr lang="en-US" sz="36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5</a:t>
            </a:fld>
            <a:endParaRPr lang="en-US" dirty="0">
              <a:latin typeface="Tahoma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2"/>
          </p:nvPr>
        </p:nvSpPr>
        <p:spPr>
          <a:xfrm>
            <a:off x="166650" y="1589722"/>
            <a:ext cx="8913850" cy="4595178"/>
          </a:xfrm>
        </p:spPr>
        <p:txBody>
          <a:bodyPr>
            <a:noAutofit/>
          </a:bodyPr>
          <a:lstStyle/>
          <a:p>
            <a:pPr>
              <a:spcBef>
                <a:spcPts val="48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Correlate the wire measurements under transversal pressure carried out at </a:t>
            </a:r>
            <a:r>
              <a:rPr lang="en-US" dirty="0" err="1" smtClean="0">
                <a:solidFill>
                  <a:srgbClr val="0000FF"/>
                </a:solidFill>
              </a:rPr>
              <a:t>UniGe</a:t>
            </a:r>
            <a:r>
              <a:rPr lang="en-US" dirty="0" smtClean="0">
                <a:solidFill>
                  <a:srgbClr val="0000FF"/>
                </a:solidFill>
              </a:rPr>
              <a:t> with cable measurements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Sub-cable (18 wires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 about 8 mm width ?</a:t>
            </a:r>
            <a:r>
              <a:rPr lang="en-US" dirty="0" smtClean="0">
                <a:solidFill>
                  <a:srgbClr val="0000FF"/>
                </a:solidFill>
              </a:rPr>
              <a:t>) measured at CERN and 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r>
              <a:rPr lang="en-US" dirty="0" smtClean="0">
                <a:solidFill>
                  <a:srgbClr val="0000FF"/>
                </a:solidFill>
              </a:rPr>
              <a:t> for benchmarking 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Full size cable (most likely 40 wire ) measured at </a:t>
            </a:r>
            <a:r>
              <a:rPr lang="en-US" dirty="0" err="1" smtClean="0">
                <a:solidFill>
                  <a:srgbClr val="0000FF"/>
                </a:solidFill>
              </a:rPr>
              <a:t>Twente</a:t>
            </a: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Verify the compatibility of high </a:t>
            </a:r>
            <a:r>
              <a:rPr lang="en-US" i="1" dirty="0" smtClean="0">
                <a:solidFill>
                  <a:srgbClr val="0000FF"/>
                </a:solidFill>
              </a:rPr>
              <a:t>J</a:t>
            </a:r>
            <a:r>
              <a:rPr lang="en-US" i="1" baseline="-25000" dirty="0" smtClean="0">
                <a:solidFill>
                  <a:srgbClr val="0000FF"/>
                </a:solidFill>
              </a:rPr>
              <a:t>e </a:t>
            </a:r>
            <a:r>
              <a:rPr lang="en-US" baseline="-25000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with large transversal pressure on the conductor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With the present wire design, can we go for relatively large sub-elements and large </a:t>
            </a:r>
            <a:r>
              <a:rPr lang="en-US" dirty="0" err="1" smtClean="0">
                <a:solidFill>
                  <a:srgbClr val="0000FF"/>
                </a:solidFill>
              </a:rPr>
              <a:t>Sn</a:t>
            </a:r>
            <a:r>
              <a:rPr lang="en-US" dirty="0" smtClean="0">
                <a:solidFill>
                  <a:srgbClr val="0000FF"/>
                </a:solidFill>
              </a:rPr>
              <a:t> content? </a:t>
            </a:r>
            <a:endParaRPr lang="en-US" i="1" baseline="-25000" dirty="0" smtClean="0">
              <a:solidFill>
                <a:srgbClr val="0000FF"/>
              </a:solidFill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endParaRPr lang="en-US" dirty="0" smtClean="0">
              <a:solidFill>
                <a:srgbClr val="0000FF"/>
              </a:solidFill>
            </a:endParaRPr>
          </a:p>
          <a:p>
            <a:pPr marL="457200" lvl="1" indent="0">
              <a:spcBef>
                <a:spcPts val="1200"/>
              </a:spcBef>
              <a:spcAft>
                <a:spcPts val="1200"/>
              </a:spcAft>
              <a:buNone/>
            </a:pP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Studies: First Proposal – B. Bordini   </a:t>
            </a:r>
            <a:endParaRPr lang="en-US" dirty="0"/>
          </a:p>
        </p:txBody>
      </p:sp>
      <p:grpSp>
        <p:nvGrpSpPr>
          <p:cNvPr id="8" name="Group 71"/>
          <p:cNvGrpSpPr/>
          <p:nvPr/>
        </p:nvGrpSpPr>
        <p:grpSpPr>
          <a:xfrm>
            <a:off x="7353300" y="115959"/>
            <a:ext cx="1696083" cy="1446137"/>
            <a:chOff x="4035565" y="4539795"/>
            <a:chExt cx="1267326" cy="927200"/>
          </a:xfrm>
        </p:grpSpPr>
        <p:pic>
          <p:nvPicPr>
            <p:cNvPr id="9" name="Picture 8" descr="Logo Twent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84217" y="5009795"/>
              <a:ext cx="1195079" cy="457200"/>
            </a:xfrm>
            <a:prstGeom prst="rect">
              <a:avLst/>
            </a:prstGeom>
          </p:spPr>
        </p:pic>
        <p:pic>
          <p:nvPicPr>
            <p:cNvPr id="11" name="Picture 10" descr="UNIGE_noir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5565" y="4539795"/>
              <a:ext cx="1267326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2313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9863"/>
            <a:ext cx="6451600" cy="981075"/>
          </a:xfrm>
        </p:spPr>
        <p:txBody>
          <a:bodyPr/>
          <a:lstStyle/>
          <a:p>
            <a:r>
              <a:rPr lang="en-US" sz="3600" dirty="0" smtClean="0"/>
              <a:t>Possible Initial Activity </a:t>
            </a:r>
            <a:br>
              <a:rPr lang="en-US" sz="3600" dirty="0" smtClean="0"/>
            </a:br>
            <a:r>
              <a:rPr lang="en-US" sz="3600" dirty="0" smtClean="0"/>
              <a:t>at </a:t>
            </a:r>
            <a:r>
              <a:rPr lang="en-US" sz="3600" dirty="0" err="1" smtClean="0"/>
              <a:t>Unige</a:t>
            </a:r>
            <a:endParaRPr lang="en-US" sz="36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6</a:t>
            </a:fld>
            <a:endParaRPr lang="en-US" dirty="0">
              <a:latin typeface="Tahoma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2"/>
          </p:nvPr>
        </p:nvSpPr>
        <p:spPr>
          <a:xfrm>
            <a:off x="230150" y="1170622"/>
            <a:ext cx="8913850" cy="535717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i="1" dirty="0" smtClean="0">
                <a:solidFill>
                  <a:srgbClr val="0000FF"/>
                </a:solidFill>
              </a:rPr>
              <a:t>I</a:t>
            </a:r>
            <a:r>
              <a:rPr lang="en-US" i="1" baseline="-25000" dirty="0" smtClean="0">
                <a:solidFill>
                  <a:srgbClr val="0000FF"/>
                </a:solidFill>
              </a:rPr>
              <a:t>c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versus transversal pressure </a:t>
            </a:r>
            <a:endParaRPr lang="en-US" dirty="0" smtClean="0">
              <a:solidFill>
                <a:srgbClr val="0000FF"/>
              </a:solidFill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0.85 RRP 108/127 Regular-</a:t>
            </a:r>
            <a:r>
              <a:rPr lang="en-US" dirty="0" err="1" smtClean="0">
                <a:solidFill>
                  <a:srgbClr val="0000FF"/>
                </a:solidFill>
              </a:rPr>
              <a:t>Sn</a:t>
            </a:r>
            <a:r>
              <a:rPr lang="en-US" dirty="0" smtClean="0">
                <a:solidFill>
                  <a:srgbClr val="0000FF"/>
                </a:solidFill>
              </a:rPr>
              <a:t>, Ti-doped</a:t>
            </a:r>
            <a:endParaRPr lang="en-US" dirty="0">
              <a:solidFill>
                <a:srgbClr val="0000FF"/>
              </a:solidFill>
            </a:endParaRPr>
          </a:p>
          <a:p>
            <a:pPr lvl="2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Goal: </a:t>
            </a:r>
            <a:r>
              <a:rPr lang="en-US" dirty="0">
                <a:solidFill>
                  <a:srgbClr val="0000FF"/>
                </a:solidFill>
              </a:rPr>
              <a:t>Study the impact of reduced-</a:t>
            </a:r>
            <a:r>
              <a:rPr lang="en-US" dirty="0" err="1">
                <a:solidFill>
                  <a:srgbClr val="0000FF"/>
                </a:solidFill>
              </a:rPr>
              <a:t>Sn</a:t>
            </a:r>
            <a:r>
              <a:rPr lang="en-US" dirty="0">
                <a:solidFill>
                  <a:srgbClr val="0000FF"/>
                </a:solidFill>
              </a:rPr>
              <a:t> on electromechanical behavior</a:t>
            </a:r>
          </a:p>
          <a:p>
            <a:pPr lvl="2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Reduced-</a:t>
            </a:r>
            <a:r>
              <a:rPr lang="en-US" dirty="0" err="1" smtClean="0">
                <a:solidFill>
                  <a:srgbClr val="0000FF"/>
                </a:solidFill>
              </a:rPr>
              <a:t>Sn</a:t>
            </a:r>
            <a:r>
              <a:rPr lang="en-US" dirty="0" smtClean="0">
                <a:solidFill>
                  <a:srgbClr val="0000FF"/>
                </a:solidFill>
              </a:rPr>
              <a:t> Ti-doped already measured by </a:t>
            </a:r>
            <a:r>
              <a:rPr lang="en-US" dirty="0" err="1" smtClean="0">
                <a:solidFill>
                  <a:srgbClr val="0000FF"/>
                </a:solidFill>
              </a:rPr>
              <a:t>UniGe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err="1" smtClean="0">
                <a:solidFill>
                  <a:srgbClr val="0000FF"/>
                </a:solidFill>
              </a:rPr>
              <a:t>HiLumi</a:t>
            </a:r>
            <a:r>
              <a:rPr lang="en-US" dirty="0" smtClean="0">
                <a:solidFill>
                  <a:srgbClr val="0000FF"/>
                </a:solidFill>
              </a:rPr>
              <a:t> wire)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The effect of the layout has been already assessed by </a:t>
            </a:r>
            <a:r>
              <a:rPr lang="en-US" dirty="0" err="1" smtClean="0">
                <a:solidFill>
                  <a:srgbClr val="0000FF"/>
                </a:solidFill>
              </a:rPr>
              <a:t>UniGe</a:t>
            </a:r>
            <a:endParaRPr lang="en-US" dirty="0">
              <a:solidFill>
                <a:srgbClr val="0000FF"/>
              </a:solidFill>
            </a:endParaRPr>
          </a:p>
          <a:p>
            <a:pPr lvl="2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132/169 more tolerant to transversal pressure than the 108/127 (at least for the reduced tin)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i="1" dirty="0">
                <a:solidFill>
                  <a:srgbClr val="0000FF"/>
                </a:solidFill>
              </a:rPr>
              <a:t>I</a:t>
            </a:r>
            <a:r>
              <a:rPr lang="en-US" i="1" baseline="-25000" dirty="0">
                <a:solidFill>
                  <a:srgbClr val="0000FF"/>
                </a:solidFill>
              </a:rPr>
              <a:t>c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versus longitudinal strain</a:t>
            </a:r>
          </a:p>
          <a:p>
            <a:pPr marL="800100" lvl="2" indent="-285750" algn="l" eaLnBrk="1" hangingPunct="1">
              <a:spcBef>
                <a:spcPts val="1200"/>
              </a:spcBef>
              <a:spcAft>
                <a:spcPts val="1200"/>
              </a:spcAft>
              <a:buSzPct val="73000"/>
              <a:buFont typeface="Wingdings" charset="2"/>
              <a:buChar char="Ø"/>
            </a:pPr>
            <a:r>
              <a:rPr lang="en-US" sz="2000" dirty="0">
                <a:solidFill>
                  <a:srgbClr val="0000FF"/>
                </a:solidFill>
              </a:rPr>
              <a:t>0.85 RRP 108/127 Regular-</a:t>
            </a:r>
            <a:r>
              <a:rPr lang="en-US" sz="2000" dirty="0" err="1">
                <a:solidFill>
                  <a:srgbClr val="0000FF"/>
                </a:solidFill>
              </a:rPr>
              <a:t>Sn</a:t>
            </a:r>
            <a:r>
              <a:rPr lang="en-US" sz="2000" dirty="0">
                <a:solidFill>
                  <a:srgbClr val="0000FF"/>
                </a:solidFill>
              </a:rPr>
              <a:t>, Ti-</a:t>
            </a:r>
            <a:r>
              <a:rPr lang="en-US" sz="2000" dirty="0" smtClean="0">
                <a:solidFill>
                  <a:srgbClr val="0000FF"/>
                </a:solidFill>
              </a:rPr>
              <a:t>doped</a:t>
            </a:r>
          </a:p>
          <a:p>
            <a:pPr marL="800100" lvl="2" indent="-285750" algn="l" eaLnBrk="1" hangingPunct="1">
              <a:spcBef>
                <a:spcPts val="1200"/>
              </a:spcBef>
              <a:spcAft>
                <a:spcPts val="1200"/>
              </a:spcAft>
              <a:buSzPct val="73000"/>
              <a:buFont typeface="Wingdings" charset="2"/>
              <a:buChar char="Ø"/>
            </a:pPr>
            <a:r>
              <a:rPr lang="en-US" sz="2000" dirty="0">
                <a:solidFill>
                  <a:srgbClr val="0000FF"/>
                </a:solidFill>
              </a:rPr>
              <a:t>0.85 RRP </a:t>
            </a:r>
            <a:r>
              <a:rPr lang="en-US" sz="2000" dirty="0" smtClean="0">
                <a:solidFill>
                  <a:srgbClr val="0000FF"/>
                </a:solidFill>
              </a:rPr>
              <a:t>132/169 </a:t>
            </a:r>
            <a:r>
              <a:rPr lang="en-US" sz="2000" dirty="0">
                <a:solidFill>
                  <a:srgbClr val="0000FF"/>
                </a:solidFill>
              </a:rPr>
              <a:t>Regular-</a:t>
            </a:r>
            <a:r>
              <a:rPr lang="en-US" sz="2000" dirty="0" err="1">
                <a:solidFill>
                  <a:srgbClr val="0000FF"/>
                </a:solidFill>
              </a:rPr>
              <a:t>Sn</a:t>
            </a:r>
            <a:r>
              <a:rPr lang="en-US" sz="2000" dirty="0">
                <a:solidFill>
                  <a:srgbClr val="0000FF"/>
                </a:solidFill>
              </a:rPr>
              <a:t>, Ti-doped</a:t>
            </a:r>
          </a:p>
          <a:p>
            <a:pPr marL="800100" lvl="2" indent="-285750" algn="l" eaLnBrk="1" hangingPunct="1">
              <a:spcBef>
                <a:spcPts val="1200"/>
              </a:spcBef>
              <a:spcAft>
                <a:spcPts val="1200"/>
              </a:spcAft>
              <a:buSzPct val="73000"/>
              <a:buFont typeface="Wingdings" charset="2"/>
              <a:buChar char="Ø"/>
            </a:pPr>
            <a:endParaRPr lang="en-US" dirty="0">
              <a:solidFill>
                <a:srgbClr val="0000FF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Studies: First Proposal – B. Bordini   </a:t>
            </a:r>
            <a:endParaRPr lang="en-US" dirty="0"/>
          </a:p>
        </p:txBody>
      </p:sp>
      <p:grpSp>
        <p:nvGrpSpPr>
          <p:cNvPr id="8" name="Group 71"/>
          <p:cNvGrpSpPr/>
          <p:nvPr/>
        </p:nvGrpSpPr>
        <p:grpSpPr>
          <a:xfrm>
            <a:off x="7353300" y="115959"/>
            <a:ext cx="1696083" cy="1446137"/>
            <a:chOff x="4035565" y="4539795"/>
            <a:chExt cx="1267326" cy="927200"/>
          </a:xfrm>
        </p:grpSpPr>
        <p:pic>
          <p:nvPicPr>
            <p:cNvPr id="9" name="Picture 8" descr="Logo Twent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84217" y="5009795"/>
              <a:ext cx="1195079" cy="457200"/>
            </a:xfrm>
            <a:prstGeom prst="rect">
              <a:avLst/>
            </a:prstGeom>
          </p:spPr>
        </p:pic>
        <p:pic>
          <p:nvPicPr>
            <p:cNvPr id="11" name="Picture 10" descr="UNIGE_noir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5565" y="4539795"/>
              <a:ext cx="1267326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4402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9863"/>
            <a:ext cx="6451600" cy="981075"/>
          </a:xfrm>
        </p:spPr>
        <p:txBody>
          <a:bodyPr/>
          <a:lstStyle/>
          <a:p>
            <a:r>
              <a:rPr lang="en-US" sz="3600" dirty="0" smtClean="0"/>
              <a:t>Possible Initial Activity </a:t>
            </a:r>
            <a:br>
              <a:rPr lang="en-US" sz="3600" dirty="0" smtClean="0"/>
            </a:br>
            <a:r>
              <a:rPr lang="en-US" sz="3600" dirty="0" smtClean="0"/>
              <a:t>at </a:t>
            </a:r>
            <a:r>
              <a:rPr lang="en-US" sz="3600" dirty="0" err="1" smtClean="0"/>
              <a:t>Twente</a:t>
            </a:r>
            <a:endParaRPr lang="en-US" sz="36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7</a:t>
            </a:fld>
            <a:endParaRPr lang="en-US" dirty="0">
              <a:latin typeface="Tahoma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2"/>
          </p:nvPr>
        </p:nvSpPr>
        <p:spPr>
          <a:xfrm>
            <a:off x="230150" y="1488122"/>
            <a:ext cx="8913850" cy="459517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i="1" dirty="0" smtClean="0">
                <a:solidFill>
                  <a:srgbClr val="0000FF"/>
                </a:solidFill>
              </a:rPr>
              <a:t>I</a:t>
            </a:r>
            <a:r>
              <a:rPr lang="en-US" i="1" baseline="-25000" dirty="0" smtClean="0">
                <a:solidFill>
                  <a:srgbClr val="0000FF"/>
                </a:solidFill>
              </a:rPr>
              <a:t>c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versus longitudinal strain</a:t>
            </a:r>
          </a:p>
          <a:p>
            <a:pPr marL="800100" lvl="2" indent="-285750" algn="l" eaLnBrk="1" hangingPunct="1">
              <a:spcBef>
                <a:spcPts val="1200"/>
              </a:spcBef>
              <a:spcAft>
                <a:spcPts val="1200"/>
              </a:spcAft>
              <a:buSzPct val="73000"/>
              <a:buFont typeface="Wingdings" charset="2"/>
              <a:buChar char="Ø"/>
            </a:pPr>
            <a:r>
              <a:rPr lang="en-US" sz="2000" dirty="0">
                <a:solidFill>
                  <a:srgbClr val="0000FF"/>
                </a:solidFill>
              </a:rPr>
              <a:t>0.85 RRP 108/127 Regular-</a:t>
            </a:r>
            <a:r>
              <a:rPr lang="en-US" sz="2000" dirty="0" err="1">
                <a:solidFill>
                  <a:srgbClr val="0000FF"/>
                </a:solidFill>
              </a:rPr>
              <a:t>Sn</a:t>
            </a:r>
            <a:r>
              <a:rPr lang="en-US" sz="2000" dirty="0">
                <a:solidFill>
                  <a:srgbClr val="0000FF"/>
                </a:solidFill>
              </a:rPr>
              <a:t>, Ti-</a:t>
            </a:r>
            <a:r>
              <a:rPr lang="en-US" sz="2000" dirty="0" smtClean="0">
                <a:solidFill>
                  <a:srgbClr val="0000FF"/>
                </a:solidFill>
              </a:rPr>
              <a:t>doped</a:t>
            </a:r>
          </a:p>
          <a:p>
            <a:pPr marL="800100" lvl="2" indent="-285750" algn="l" eaLnBrk="1" hangingPunct="1">
              <a:spcBef>
                <a:spcPts val="1200"/>
              </a:spcBef>
              <a:spcAft>
                <a:spcPts val="1200"/>
              </a:spcAft>
              <a:buSzPct val="73000"/>
              <a:buFont typeface="Wingdings" charset="2"/>
              <a:buChar char="Ø"/>
            </a:pPr>
            <a:r>
              <a:rPr lang="en-US" sz="2000" dirty="0">
                <a:solidFill>
                  <a:srgbClr val="0000FF"/>
                </a:solidFill>
              </a:rPr>
              <a:t>0.85 RRP </a:t>
            </a:r>
            <a:r>
              <a:rPr lang="en-US" sz="2000" dirty="0" smtClean="0">
                <a:solidFill>
                  <a:srgbClr val="0000FF"/>
                </a:solidFill>
              </a:rPr>
              <a:t>132/169 </a:t>
            </a:r>
            <a:r>
              <a:rPr lang="en-US" sz="2000" dirty="0">
                <a:solidFill>
                  <a:srgbClr val="0000FF"/>
                </a:solidFill>
              </a:rPr>
              <a:t>Regular-</a:t>
            </a:r>
            <a:r>
              <a:rPr lang="en-US" sz="2000" dirty="0" err="1">
                <a:solidFill>
                  <a:srgbClr val="0000FF"/>
                </a:solidFill>
              </a:rPr>
              <a:t>Sn</a:t>
            </a:r>
            <a:r>
              <a:rPr lang="en-US" sz="2000" dirty="0">
                <a:solidFill>
                  <a:srgbClr val="0000FF"/>
                </a:solidFill>
              </a:rPr>
              <a:t>, Ti-</a:t>
            </a:r>
            <a:r>
              <a:rPr lang="en-US" sz="2000" dirty="0" smtClean="0">
                <a:solidFill>
                  <a:srgbClr val="0000FF"/>
                </a:solidFill>
              </a:rPr>
              <a:t>doped</a:t>
            </a:r>
          </a:p>
          <a:p>
            <a:pPr>
              <a:spcBef>
                <a:spcPts val="7200"/>
              </a:spcBef>
              <a:spcAft>
                <a:spcPts val="1200"/>
              </a:spcAft>
            </a:pPr>
            <a:r>
              <a:rPr lang="en-US" i="1" dirty="0">
                <a:solidFill>
                  <a:srgbClr val="0000FF"/>
                </a:solidFill>
              </a:rPr>
              <a:t>I</a:t>
            </a:r>
            <a:r>
              <a:rPr lang="en-US" i="1" baseline="-25000" dirty="0">
                <a:solidFill>
                  <a:srgbClr val="0000FF"/>
                </a:solidFill>
              </a:rPr>
              <a:t>c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versus </a:t>
            </a:r>
            <a:r>
              <a:rPr lang="en-US" dirty="0" smtClean="0">
                <a:solidFill>
                  <a:srgbClr val="0000FF"/>
                </a:solidFill>
              </a:rPr>
              <a:t>temperature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0.85 RRP 108/127 Regular-</a:t>
            </a:r>
            <a:r>
              <a:rPr lang="en-US" dirty="0" err="1" smtClean="0">
                <a:solidFill>
                  <a:srgbClr val="0000FF"/>
                </a:solidFill>
              </a:rPr>
              <a:t>Sn</a:t>
            </a:r>
            <a:r>
              <a:rPr lang="en-US" dirty="0" smtClean="0">
                <a:solidFill>
                  <a:srgbClr val="0000FF"/>
                </a:solidFill>
              </a:rPr>
              <a:t>, Ti-doped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solidFill>
                  <a:srgbClr val="0000FF"/>
                </a:solidFill>
              </a:rPr>
              <a:t>0.85 RRP 108/127 </a:t>
            </a:r>
            <a:r>
              <a:rPr lang="en-US" dirty="0" smtClean="0">
                <a:solidFill>
                  <a:srgbClr val="0000FF"/>
                </a:solidFill>
              </a:rPr>
              <a:t>Reduced-</a:t>
            </a:r>
            <a:r>
              <a:rPr lang="en-US" dirty="0" err="1">
                <a:solidFill>
                  <a:srgbClr val="0000FF"/>
                </a:solidFill>
              </a:rPr>
              <a:t>Sn</a:t>
            </a:r>
            <a:r>
              <a:rPr lang="en-US" dirty="0">
                <a:solidFill>
                  <a:srgbClr val="0000FF"/>
                </a:solidFill>
              </a:rPr>
              <a:t>, Ti-doped</a:t>
            </a:r>
          </a:p>
          <a:p>
            <a:pPr marL="285750" lvl="1" algn="l" eaLnBrk="1" hangingPunct="1">
              <a:spcBef>
                <a:spcPts val="1200"/>
              </a:spcBef>
              <a:spcAft>
                <a:spcPts val="1200"/>
              </a:spcAft>
              <a:buSzPct val="73000"/>
              <a:buFont typeface="Wingdings" charset="2"/>
              <a:buChar char="Ø"/>
            </a:pPr>
            <a:endParaRPr lang="en-US" sz="2200" dirty="0">
              <a:solidFill>
                <a:srgbClr val="0000FF"/>
              </a:solidFill>
            </a:endParaRPr>
          </a:p>
          <a:p>
            <a:pPr marL="800100" lvl="2" indent="-285750" algn="l" eaLnBrk="1" hangingPunct="1">
              <a:spcBef>
                <a:spcPts val="1200"/>
              </a:spcBef>
              <a:spcAft>
                <a:spcPts val="1200"/>
              </a:spcAft>
              <a:buSzPct val="73000"/>
              <a:buFont typeface="Wingdings" charset="2"/>
              <a:buChar char="Ø"/>
            </a:pPr>
            <a:endParaRPr lang="en-US" dirty="0">
              <a:solidFill>
                <a:srgbClr val="0000FF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Studies: First Proposal – B. Bordini   </a:t>
            </a:r>
            <a:endParaRPr lang="en-US" dirty="0"/>
          </a:p>
        </p:txBody>
      </p:sp>
      <p:grpSp>
        <p:nvGrpSpPr>
          <p:cNvPr id="8" name="Group 71"/>
          <p:cNvGrpSpPr/>
          <p:nvPr/>
        </p:nvGrpSpPr>
        <p:grpSpPr>
          <a:xfrm>
            <a:off x="7353300" y="115959"/>
            <a:ext cx="1696083" cy="1446137"/>
            <a:chOff x="4035565" y="4539795"/>
            <a:chExt cx="1267326" cy="927200"/>
          </a:xfrm>
        </p:grpSpPr>
        <p:pic>
          <p:nvPicPr>
            <p:cNvPr id="9" name="Picture 8" descr="Logo Twent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84217" y="5009795"/>
              <a:ext cx="1195079" cy="457200"/>
            </a:xfrm>
            <a:prstGeom prst="rect">
              <a:avLst/>
            </a:prstGeom>
          </p:spPr>
        </p:pic>
        <p:pic>
          <p:nvPicPr>
            <p:cNvPr id="11" name="Picture 10" descr="UNIGE_noir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5565" y="4539795"/>
              <a:ext cx="1267326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3482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9863"/>
            <a:ext cx="6451600" cy="981075"/>
          </a:xfrm>
        </p:spPr>
        <p:txBody>
          <a:bodyPr/>
          <a:lstStyle/>
          <a:p>
            <a:r>
              <a:rPr lang="en-US" sz="3600" dirty="0" smtClean="0"/>
              <a:t>Possible Initial Activity </a:t>
            </a:r>
            <a:br>
              <a:rPr lang="en-US" sz="3600" dirty="0" smtClean="0"/>
            </a:br>
            <a:r>
              <a:rPr lang="en-US" sz="3600" dirty="0" smtClean="0"/>
              <a:t>at CERN</a:t>
            </a:r>
            <a:endParaRPr lang="en-US" sz="36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D1B80E4-C5D5-4EED-B463-4001E2E4D565}" type="slidenum">
              <a:rPr lang="en-US" smtClean="0">
                <a:latin typeface="Tahoma"/>
              </a:rPr>
              <a:pPr>
                <a:defRPr/>
              </a:pPr>
              <a:t>8</a:t>
            </a:fld>
            <a:endParaRPr lang="en-US" dirty="0">
              <a:latin typeface="Tahoma"/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2"/>
          </p:nvPr>
        </p:nvSpPr>
        <p:spPr>
          <a:xfrm>
            <a:off x="230150" y="1145222"/>
            <a:ext cx="8913850" cy="502697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endParaRPr lang="en-US" i="1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Magnetization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versus temperature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0.85 RRP 108/127 Regular-</a:t>
            </a:r>
            <a:r>
              <a:rPr lang="en-US" dirty="0" err="1" smtClean="0">
                <a:solidFill>
                  <a:srgbClr val="0000FF"/>
                </a:solidFill>
              </a:rPr>
              <a:t>Sn</a:t>
            </a:r>
            <a:r>
              <a:rPr lang="en-US" dirty="0" smtClean="0">
                <a:solidFill>
                  <a:srgbClr val="0000FF"/>
                </a:solidFill>
              </a:rPr>
              <a:t>, Ti-doped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solidFill>
                  <a:srgbClr val="0000FF"/>
                </a:solidFill>
              </a:rPr>
              <a:t>0.85 RRP 108/127 </a:t>
            </a:r>
            <a:r>
              <a:rPr lang="en-US" dirty="0" smtClean="0">
                <a:solidFill>
                  <a:srgbClr val="0000FF"/>
                </a:solidFill>
              </a:rPr>
              <a:t>Reduced-</a:t>
            </a:r>
            <a:r>
              <a:rPr lang="en-US" dirty="0" err="1">
                <a:solidFill>
                  <a:srgbClr val="0000FF"/>
                </a:solidFill>
              </a:rPr>
              <a:t>Sn</a:t>
            </a:r>
            <a:r>
              <a:rPr lang="en-US" dirty="0">
                <a:solidFill>
                  <a:srgbClr val="0000FF"/>
                </a:solidFill>
              </a:rPr>
              <a:t>, Ti-</a:t>
            </a:r>
            <a:r>
              <a:rPr lang="en-US" dirty="0" smtClean="0">
                <a:solidFill>
                  <a:srgbClr val="0000FF"/>
                </a:solidFill>
              </a:rPr>
              <a:t>doped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solidFill>
                  <a:srgbClr val="0000FF"/>
                </a:solidFill>
              </a:rPr>
              <a:t>Manufacture </a:t>
            </a:r>
            <a:r>
              <a:rPr lang="en-US" dirty="0" smtClean="0">
                <a:solidFill>
                  <a:srgbClr val="0000FF"/>
                </a:solidFill>
              </a:rPr>
              <a:t>and characterization of </a:t>
            </a:r>
            <a:r>
              <a:rPr lang="en-US" dirty="0">
                <a:solidFill>
                  <a:srgbClr val="0000FF"/>
                </a:solidFill>
              </a:rPr>
              <a:t>a sub-cable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Cable Design and wire procurement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00FF"/>
                </a:solidFill>
              </a:rPr>
              <a:t>I</a:t>
            </a:r>
            <a:r>
              <a:rPr lang="en-US" baseline="-25000" dirty="0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degradation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solidFill>
                  <a:srgbClr val="0000FF"/>
                </a:solidFill>
              </a:rPr>
              <a:t>RRR degradation 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endParaRPr lang="en-US" dirty="0">
              <a:solidFill>
                <a:srgbClr val="0000FF"/>
              </a:solidFill>
            </a:endParaRPr>
          </a:p>
          <a:p>
            <a:pPr marL="285750" lvl="1" algn="l" eaLnBrk="1" hangingPunct="1">
              <a:spcBef>
                <a:spcPts val="1200"/>
              </a:spcBef>
              <a:spcAft>
                <a:spcPts val="1200"/>
              </a:spcAft>
              <a:buSzPct val="73000"/>
              <a:buFont typeface="Wingdings" charset="2"/>
              <a:buChar char="Ø"/>
            </a:pPr>
            <a:endParaRPr lang="en-US" sz="2200" dirty="0">
              <a:solidFill>
                <a:srgbClr val="0000FF"/>
              </a:solidFill>
            </a:endParaRPr>
          </a:p>
          <a:p>
            <a:pPr marL="800100" lvl="2" indent="-285750" algn="l" eaLnBrk="1" hangingPunct="1">
              <a:spcBef>
                <a:spcPts val="1200"/>
              </a:spcBef>
              <a:spcAft>
                <a:spcPts val="1200"/>
              </a:spcAft>
              <a:buSzPct val="73000"/>
              <a:buFont typeface="Wingdings" charset="2"/>
              <a:buChar char="Ø"/>
            </a:pPr>
            <a:endParaRPr lang="en-US" dirty="0">
              <a:solidFill>
                <a:srgbClr val="0000FF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endParaRPr lang="en-US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mtClean="0">
                <a:solidFill>
                  <a:srgbClr val="C00000"/>
                </a:solidFill>
                <a:latin typeface="Tahoma" pitchFamily="34" charset="0"/>
              </a:rPr>
              <a:t>Conductor Studies: First Proposal – B. Bordini   </a:t>
            </a:r>
            <a:endParaRPr lang="en-US" dirty="0"/>
          </a:p>
        </p:txBody>
      </p:sp>
      <p:grpSp>
        <p:nvGrpSpPr>
          <p:cNvPr id="8" name="Group 71"/>
          <p:cNvGrpSpPr/>
          <p:nvPr/>
        </p:nvGrpSpPr>
        <p:grpSpPr>
          <a:xfrm>
            <a:off x="7353300" y="115959"/>
            <a:ext cx="1696083" cy="1446137"/>
            <a:chOff x="4035565" y="4539795"/>
            <a:chExt cx="1267326" cy="927200"/>
          </a:xfrm>
        </p:grpSpPr>
        <p:pic>
          <p:nvPicPr>
            <p:cNvPr id="9" name="Picture 8" descr="Logo Twent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84217" y="5009795"/>
              <a:ext cx="1195079" cy="457200"/>
            </a:xfrm>
            <a:prstGeom prst="rect">
              <a:avLst/>
            </a:prstGeom>
          </p:spPr>
        </p:pic>
        <p:pic>
          <p:nvPicPr>
            <p:cNvPr id="11" name="Picture 10" descr="UNIGE_noir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5565" y="4539795"/>
              <a:ext cx="1267326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413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64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83728</TotalTime>
  <Words>580</Words>
  <Application>Microsoft Macintosh PowerPoint</Application>
  <PresentationFormat>On-screen Show (4:3)</PresentationFormat>
  <Paragraphs>82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1_Default Design</vt:lpstr>
      <vt:lpstr>PowerPoint Presentation</vt:lpstr>
      <vt:lpstr>Wire Diameter &amp; Layout Starting Point</vt:lpstr>
      <vt:lpstr>Relevant Wire Studies</vt:lpstr>
      <vt:lpstr>Relevant Cable Studies</vt:lpstr>
      <vt:lpstr>Key Studies</vt:lpstr>
      <vt:lpstr>Possible Initial Activity  at Unige</vt:lpstr>
      <vt:lpstr>Possible Initial Activity  at Twente</vt:lpstr>
      <vt:lpstr>Possible Initial Activity  at CERN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Bernardo Bordini</cp:lastModifiedBy>
  <cp:revision>3011</cp:revision>
  <cp:lastPrinted>2014-04-25T14:50:21Z</cp:lastPrinted>
  <dcterms:created xsi:type="dcterms:W3CDTF">2010-05-06T21:18:47Z</dcterms:created>
  <dcterms:modified xsi:type="dcterms:W3CDTF">2015-07-09T07:26:29Z</dcterms:modified>
</cp:coreProperties>
</file>