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commentAuthors.xml" ContentType="application/vnd.openxmlformats-officedocument.presentationml.commentAuthors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Default Extension="pdf" ContentType="application/pd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503" r:id="rId2"/>
    <p:sldId id="504" r:id="rId3"/>
    <p:sldId id="506" r:id="rId4"/>
    <p:sldId id="505" r:id="rId5"/>
    <p:sldId id="509" r:id="rId6"/>
    <p:sldId id="510" r:id="rId7"/>
    <p:sldId id="511" r:id="rId8"/>
    <p:sldId id="512" r:id="rId9"/>
    <p:sldId id="513" r:id="rId10"/>
    <p:sldId id="508" r:id="rId11"/>
    <p:sldId id="50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Nu/Xu" initials="NX" lastIdx="1" clrIdx="0"/>
  <p:cmAuthor id="1" name="Nu/Xu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1B400F"/>
    <a:srgbClr val="1B4008"/>
    <a:srgbClr val="F3BBA8"/>
    <a:srgbClr val="F1AA23"/>
    <a:srgbClr val="000077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Comments="0">
  <p:normalViewPr horzBarState="maximized">
    <p:restoredLeft sz="16175" autoAdjust="0"/>
    <p:restoredTop sz="90971" autoAdjust="0"/>
  </p:normalViewPr>
  <p:slideViewPr>
    <p:cSldViewPr snapToObjects="1">
      <p:cViewPr>
        <p:scale>
          <a:sx n="100" d="100"/>
          <a:sy n="100" d="100"/>
        </p:scale>
        <p:origin x="-8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 snapToObjects="1" showGuides="1">
      <p:cViewPr varScale="1">
        <p:scale>
          <a:sx n="77" d="100"/>
          <a:sy n="77" d="100"/>
        </p:scale>
        <p:origin x="-2688" y="-11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handoutMaster" Target="handoutMasters/handoutMaster1.xml"/><Relationship Id="rId15" Type="http://schemas.openxmlformats.org/officeDocument/2006/relationships/printerSettings" Target="printerSettings/printerSettings1.bin"/><Relationship Id="rId16" Type="http://schemas.openxmlformats.org/officeDocument/2006/relationships/commentAuthors" Target="commentAuthors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E95BC9-68BC-4342-B5DC-806B1107E91A}" type="datetime1">
              <a:rPr lang="en-US" smtClean="0"/>
              <a:pPr/>
              <a:t>7/30/15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C085DB-1343-5A4E-9DA3-B49E0A0817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25175-157F-7145-A2E0-8D5B4083FF1F}" type="datetime1">
              <a:rPr lang="en-US" smtClean="0"/>
              <a:pPr/>
              <a:t>7/30/15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DB99B7-93E1-9F47-AACA-0757A68DB5D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2744BC-5D00-0245-A6F7-502F806BC8C0}" type="slidenum">
              <a:rPr lang="en-US">
                <a:latin typeface="Arial" pitchFamily="-108" charset="0"/>
                <a:ea typeface="ＭＳ Ｐゴシック" pitchFamily="-108" charset="-128"/>
                <a:cs typeface="ＭＳ Ｐゴシック" pitchFamily="-108" charset="-128"/>
              </a:rPr>
              <a:pPr/>
              <a:t>1</a:t>
            </a:fld>
            <a:endParaRPr lang="en-US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8435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600" dirty="0"/>
              <a:t>Title Text</a:t>
            </a:r>
          </a:p>
        </p:txBody>
      </p:sp>
      <p:sp>
        <p:nvSpPr>
          <p:cNvPr id="19" name="Shape 19"/>
          <p:cNvSpPr>
            <a:spLocks noGrp="1"/>
          </p:cNvSpPr>
          <p:nvPr>
            <p:ph type="body" idx="1"/>
          </p:nvPr>
        </p:nvSpPr>
        <p:spPr>
          <a:xfrm>
            <a:off x="669727" y="1830586"/>
            <a:ext cx="7804547" cy="4420195"/>
          </a:xfrm>
          <a:prstGeom prst="rect">
            <a:avLst/>
          </a:prstGeom>
        </p:spPr>
        <p:txBody>
          <a:bodyPr lIns="64291" tIns="32146" rIns="64291" bIns="32146"/>
          <a:lstStyle/>
          <a:p>
            <a:pPr lvl="0">
              <a:defRPr sz="1800"/>
            </a:pPr>
            <a:r>
              <a:rPr sz="2500" dirty="0"/>
              <a:t>Body Level One</a:t>
            </a:r>
          </a:p>
          <a:p>
            <a:pPr lvl="1">
              <a:defRPr sz="1800"/>
            </a:pPr>
            <a:r>
              <a:rPr sz="2500" dirty="0"/>
              <a:t>Body Level Two</a:t>
            </a:r>
          </a:p>
          <a:p>
            <a:pPr lvl="2">
              <a:defRPr sz="1800"/>
            </a:pPr>
            <a:r>
              <a:rPr sz="2500" dirty="0"/>
              <a:t>Body Level Three</a:t>
            </a:r>
          </a:p>
          <a:p>
            <a:pPr lvl="3">
              <a:defRPr sz="1800"/>
            </a:pPr>
            <a:r>
              <a:rPr sz="2500" dirty="0"/>
              <a:t>Body Level Four</a:t>
            </a:r>
          </a:p>
          <a:p>
            <a:pPr lvl="4">
              <a:defRPr sz="1800"/>
            </a:pPr>
            <a:r>
              <a:rPr sz="2500" dirty="0"/>
              <a:t>Body Level Five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3000" y="12700"/>
            <a:ext cx="7430559" cy="4889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Line 7"/>
          <p:cNvSpPr>
            <a:spLocks noChangeShapeType="1"/>
          </p:cNvSpPr>
          <p:nvPr userDrawn="1"/>
        </p:nvSpPr>
        <p:spPr bwMode="auto">
          <a:xfrm flipV="1">
            <a:off x="381000" y="590550"/>
            <a:ext cx="8382000" cy="0"/>
          </a:xfrm>
          <a:prstGeom prst="line">
            <a:avLst/>
          </a:prstGeom>
          <a:noFill/>
          <a:ln w="57150">
            <a:solidFill>
              <a:srgbClr val="0C0572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Rectangle 4"/>
          <p:cNvSpPr txBox="1">
            <a:spLocks noChangeArrowheads="1"/>
          </p:cNvSpPr>
          <p:nvPr userDrawn="1"/>
        </p:nvSpPr>
        <p:spPr bwMode="auto">
          <a:xfrm>
            <a:off x="304800" y="6553200"/>
            <a:ext cx="68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 i="1"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 Xu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Line 8"/>
          <p:cNvSpPr>
            <a:spLocks noChangeShapeType="1"/>
          </p:cNvSpPr>
          <p:nvPr userDrawn="1"/>
        </p:nvSpPr>
        <p:spPr bwMode="auto">
          <a:xfrm>
            <a:off x="381000" y="6477000"/>
            <a:ext cx="8382000" cy="0"/>
          </a:xfrm>
          <a:prstGeom prst="line">
            <a:avLst/>
          </a:prstGeom>
          <a:noFill/>
          <a:ln w="76200">
            <a:solidFill>
              <a:srgbClr val="68084E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1295400" y="6565901"/>
            <a:ext cx="6553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kern="1200" dirty="0" smtClean="0">
                <a:solidFill>
                  <a:srgbClr val="1B400F"/>
                </a:solidFill>
                <a:latin typeface="+mn-lt"/>
                <a:ea typeface="+mn-ea"/>
                <a:cs typeface="+mn-cs"/>
              </a:rPr>
              <a:t>“Workshop on</a:t>
            </a:r>
            <a:r>
              <a:rPr lang="en-US" sz="1200" b="1" kern="1200" dirty="0" smtClean="0">
                <a:solidFill>
                  <a:srgbClr val="1B400F"/>
                </a:solidFill>
                <a:latin typeface="+mn-lt"/>
                <a:ea typeface="+mn-ea"/>
                <a:cs typeface="+mn-cs"/>
              </a:rPr>
              <a:t> QCD Thermodynamics</a:t>
            </a:r>
            <a:r>
              <a:rPr lang="en-US" sz="1200" b="1" kern="1200" dirty="0" smtClean="0">
                <a:solidFill>
                  <a:srgbClr val="1B400F"/>
                </a:solidFill>
                <a:latin typeface="+mn-lt"/>
                <a:ea typeface="+mn-ea"/>
                <a:cs typeface="+mn-cs"/>
              </a:rPr>
              <a:t>”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</a:t>
            </a:r>
            <a:r>
              <a:rPr lang="en-US" sz="1200" b="1" kern="12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>CCNU, Wuhan, </a:t>
            </a:r>
            <a:r>
              <a:rPr lang="en-US" sz="1200" b="1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>July 27 - 31, 2015</a:t>
            </a:r>
            <a:endParaRPr lang="en-US" sz="1200" b="1" i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itchFamily="-108" charset="0"/>
              <a:ea typeface="ＭＳ Ｐゴシック" pitchFamily="-108" charset="-128"/>
              <a:cs typeface="ＭＳ Ｐゴシック" pitchFamily="-108" charset="-128"/>
            </a:endParaRPr>
          </a:p>
        </p:txBody>
      </p:sp>
      <p:sp>
        <p:nvSpPr>
          <p:cNvPr id="15" name="TextBox 14"/>
          <p:cNvSpPr txBox="1"/>
          <p:nvPr userDrawn="1"/>
        </p:nvSpPr>
        <p:spPr>
          <a:xfrm>
            <a:off x="8338785" y="6524823"/>
            <a:ext cx="5538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75CC01DA-1EDC-624F-BC4C-9AC3860872D3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algn="r"/>
              <a:t>‹#›</a:t>
            </a:fld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/6</a:t>
            </a:r>
            <a:endParaRPr lang="en-US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6" r:id="rId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df"/><Relationship Id="rId4" Type="http://schemas.openxmlformats.org/officeDocument/2006/relationships/image" Target="../media/image2.png"/><Relationship Id="rId5" Type="http://schemas.openxmlformats.org/officeDocument/2006/relationships/image" Target="../media/image2.pdf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nxu@lbl.gov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2" descr="Light vertical"/>
          <p:cNvSpPr>
            <a:spLocks noGrp="1" noChangeArrowheads="1"/>
          </p:cNvSpPr>
          <p:nvPr>
            <p:ph type="ctrTitle"/>
          </p:nvPr>
        </p:nvSpPr>
        <p:spPr>
          <a:xfrm>
            <a:off x="0" y="0"/>
            <a:ext cx="9144000" cy="6858000"/>
          </a:xfrm>
          <a:pattFill prst="ltVert">
            <a:fgClr>
              <a:srgbClr val="C4EBF0"/>
            </a:fgClr>
            <a:bgClr>
              <a:schemeClr val="bg1"/>
            </a:bgClr>
          </a:pattFill>
          <a:ln>
            <a:solidFill>
              <a:schemeClr val="accent1"/>
            </a:solidFill>
          </a:ln>
        </p:spPr>
        <p:txBody>
          <a:bodyPr wrap="none"/>
          <a:lstStyle/>
          <a:p>
            <a:pPr marL="457200" indent="-457200" algn="l"/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1600" i="1" dirty="0" smtClean="0"/>
              <a:t/>
            </a:r>
            <a:br>
              <a:rPr lang="en-US" sz="1600" i="1" dirty="0" smtClean="0"/>
            </a:br>
            <a:r>
              <a:rPr lang="en-US" sz="1600" i="1" dirty="0" smtClean="0"/>
              <a:t> </a:t>
            </a:r>
            <a:r>
              <a:rPr lang="en-US" sz="2000" dirty="0" smtClean="0">
                <a:solidFill>
                  <a:srgbClr val="000000"/>
                </a:solidFill>
              </a:rPr>
              <a:t/>
            </a:r>
            <a:br>
              <a:rPr lang="en-US" sz="2000" dirty="0" smtClean="0">
                <a:solidFill>
                  <a:srgbClr val="000000"/>
                </a:solidFill>
              </a:rPr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1600" i="1" dirty="0">
              <a:solidFill>
                <a:srgbClr val="0C0572"/>
              </a:solidFill>
              <a:latin typeface="Matura MT Script Capitals" pitchFamily="-108" charset="0"/>
            </a:endParaRPr>
          </a:p>
        </p:txBody>
      </p:sp>
      <p:pic>
        <p:nvPicPr>
          <p:cNvPr id="5" name="Picture 4" descr="Program_27July2015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3"/>
              <a:srcRect t="4444" b="75556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4"/>
              <a:srcRect t="4444" b="75556"/>
              <a:stretch>
                <a:fillRect/>
              </a:stretch>
            </p:blipFill>
          </mc:Fallback>
        </mc:AlternateContent>
        <p:spPr>
          <a:xfrm>
            <a:off x="-73026" y="101600"/>
            <a:ext cx="9151761" cy="2590800"/>
          </a:xfrm>
          <a:prstGeom prst="rect">
            <a:avLst/>
          </a:prstGeom>
        </p:spPr>
      </p:pic>
      <p:pic>
        <p:nvPicPr>
          <p:cNvPr id="7" name="Picture 6" descr="Program_27July2015.pdf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5"/>
              <a:srcRect l="4653" t="67636" r="7274" b="7778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6"/>
              <a:srcRect l="4653" t="67636" r="7274" b="7778"/>
              <a:stretch>
                <a:fillRect/>
              </a:stretch>
            </p:blipFill>
          </mc:Fallback>
        </mc:AlternateContent>
        <p:spPr>
          <a:xfrm>
            <a:off x="744415" y="2133600"/>
            <a:ext cx="7713785" cy="304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90600" y="533400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Prof. Dr. Peter Braun-</a:t>
            </a:r>
            <a:r>
              <a:rPr lang="en-US" dirty="0" err="1" smtClean="0"/>
              <a:t>Munzinger</a:t>
            </a:r>
            <a:r>
              <a:rPr lang="en-US" dirty="0" smtClean="0"/>
              <a:t> 	(EMMI, GSI)</a:t>
            </a:r>
          </a:p>
          <a:p>
            <a:r>
              <a:rPr lang="en-US" dirty="0" smtClean="0"/>
              <a:t>Prof. Dr. Krzysztof </a:t>
            </a:r>
            <a:r>
              <a:rPr lang="en-US" dirty="0" err="1" smtClean="0"/>
              <a:t>Redlich</a:t>
            </a:r>
            <a:r>
              <a:rPr lang="en-US" dirty="0" smtClean="0"/>
              <a:t> 			(University of Wroclaw)</a:t>
            </a:r>
          </a:p>
          <a:p>
            <a:r>
              <a:rPr lang="en-US" dirty="0" smtClean="0"/>
              <a:t>Prof. Dr. Johanna </a:t>
            </a:r>
            <a:r>
              <a:rPr lang="en-US" dirty="0" err="1" smtClean="0"/>
              <a:t>Stachel</a:t>
            </a:r>
            <a:r>
              <a:rPr lang="en-US" dirty="0" smtClean="0"/>
              <a:t> 			(Heidelberg University)</a:t>
            </a:r>
          </a:p>
          <a:p>
            <a:r>
              <a:rPr lang="en-US" dirty="0" smtClean="0"/>
              <a:t>Prof. Pengfei Zhuang 				(Tsinghua University)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762000" y="3078301"/>
            <a:ext cx="78486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/>
              <a:t>Key Issues:</a:t>
            </a:r>
          </a:p>
          <a:p>
            <a:r>
              <a:rPr lang="en-US" sz="3600" dirty="0" smtClean="0"/>
              <a:t>- </a:t>
            </a:r>
            <a:r>
              <a:rPr lang="en-US" sz="3600" dirty="0" smtClean="0"/>
              <a:t>C</a:t>
            </a:r>
            <a:r>
              <a:rPr lang="en-US" sz="3600" dirty="0" smtClean="0"/>
              <a:t>onfinement, Screening, </a:t>
            </a:r>
            <a:r>
              <a:rPr lang="en-US" sz="3600" dirty="0" err="1" smtClean="0"/>
              <a:t>Chirality</a:t>
            </a:r>
            <a:endParaRPr lang="en-US" sz="3600" dirty="0" smtClean="0"/>
          </a:p>
          <a:p>
            <a:r>
              <a:rPr lang="en-US" sz="3600" dirty="0" smtClean="0"/>
              <a:t>- Quark-gluon Plasma</a:t>
            </a:r>
          </a:p>
          <a:p>
            <a:r>
              <a:rPr lang="en-US" sz="3600" dirty="0" smtClean="0"/>
              <a:t>- QCD Phase Structure</a:t>
            </a:r>
          </a:p>
          <a:p>
            <a:r>
              <a:rPr lang="en-US" sz="3600" dirty="0" smtClean="0"/>
              <a:t>- Experimental tools, …</a:t>
            </a:r>
            <a:endParaRPr lang="en-US" sz="3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4241" y="12700"/>
            <a:ext cx="8192559" cy="488950"/>
          </a:xfrm>
        </p:spPr>
        <p:txBody>
          <a:bodyPr/>
          <a:lstStyle/>
          <a:p>
            <a:r>
              <a:rPr lang="en-US" b="1" dirty="0" smtClean="0">
                <a:solidFill>
                  <a:srgbClr val="800000"/>
                </a:solidFill>
              </a:rPr>
              <a:t>Workshop QCD </a:t>
            </a:r>
            <a:r>
              <a:rPr lang="en-US" b="1" dirty="0" smtClean="0">
                <a:solidFill>
                  <a:srgbClr val="800000"/>
                </a:solidFill>
              </a:rPr>
              <a:t>Thermodynamics</a:t>
            </a:r>
            <a:endParaRPr lang="en-US" dirty="0">
              <a:solidFill>
                <a:srgbClr val="800000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4600" y="8382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8382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45567" y="859367"/>
            <a:ext cx="1960033" cy="1960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" y="3276600"/>
            <a:ext cx="2606674" cy="2606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36926" y="3641726"/>
            <a:ext cx="2606674" cy="2606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56326" y="3352800"/>
            <a:ext cx="2606674" cy="26066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58000" y="838200"/>
            <a:ext cx="1752600" cy="2030095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304800" y="3124200"/>
            <a:ext cx="8534400" cy="3200400"/>
          </a:xfrm>
          <a:prstGeom prst="roundRect">
            <a:avLst>
              <a:gd name="adj" fmla="val 3359"/>
            </a:avLst>
          </a:prstGeom>
          <a:solidFill>
            <a:srgbClr val="FFFF00"/>
          </a:solidFill>
          <a:ln w="57150" cap="flat" cmpd="sng" algn="ctr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>
                <a:solidFill>
                  <a:schemeClr val="tx1"/>
                </a:solidFill>
                <a:latin typeface="Arial Black"/>
                <a:cs typeface="Arial Black"/>
              </a:rPr>
              <a:t>Thank you all for participating in the workshop!</a:t>
            </a:r>
          </a:p>
          <a:p>
            <a:pPr algn="ctr"/>
            <a:endParaRPr lang="en-US" sz="3600" dirty="0" smtClean="0">
              <a:solidFill>
                <a:schemeClr val="tx1"/>
              </a:solidFill>
              <a:latin typeface="Arial Black"/>
              <a:cs typeface="Arial Black"/>
            </a:endParaRPr>
          </a:p>
          <a:p>
            <a:pPr algn="ctr"/>
            <a:r>
              <a:rPr lang="en-US" sz="3600" dirty="0" smtClean="0">
                <a:solidFill>
                  <a:schemeClr val="tx1"/>
                </a:solidFill>
                <a:cs typeface="Arial Black"/>
              </a:rPr>
              <a:t>Have a safe trip home</a:t>
            </a:r>
            <a:endParaRPr lang="en-US" sz="3600" dirty="0">
              <a:solidFill>
                <a:schemeClr val="tx1"/>
              </a:solidFill>
              <a:cs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900" decel="100000" fill="hold"/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astedGraphic-1.tiff"/>
          <p:cNvPicPr>
            <a:picLocks noGrp="1" noChangeAspect="1"/>
          </p:cNvPicPr>
          <p:nvPr>
            <p:ph idx="1"/>
          </p:nvPr>
        </p:nvPicPr>
        <p:blipFill>
          <a:blip r:embed="rId2"/>
          <a:srcRect l="-1065" r="436"/>
          <a:stretch>
            <a:fillRect/>
          </a:stretch>
        </p:blipFill>
        <p:spPr>
          <a:xfrm>
            <a:off x="685800" y="0"/>
            <a:ext cx="7543800" cy="6687617"/>
          </a:xfrm>
        </p:spPr>
      </p:pic>
      <p:cxnSp>
        <p:nvCxnSpPr>
          <p:cNvPr id="6" name="Straight Connector 5"/>
          <p:cNvCxnSpPr/>
          <p:nvPr/>
        </p:nvCxnSpPr>
        <p:spPr>
          <a:xfrm>
            <a:off x="152400" y="1903412"/>
            <a:ext cx="8421159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152400"/>
            <a:ext cx="8763000" cy="1160463"/>
          </a:xfrm>
        </p:spPr>
        <p:txBody>
          <a:bodyPr/>
          <a:lstStyle/>
          <a:p>
            <a:r>
              <a:rPr lang="en-US" dirty="0" smtClean="0"/>
              <a:t>Relativistic Heavy Ion Collision Physics</a:t>
            </a:r>
            <a:br>
              <a:rPr lang="en-US" dirty="0" smtClean="0"/>
            </a:br>
            <a:r>
              <a:rPr lang="en-US" sz="1800" dirty="0" smtClean="0"/>
              <a:t>April, 1999 </a:t>
            </a:r>
            <a:endParaRPr lang="en-US" sz="1800" dirty="0"/>
          </a:p>
        </p:txBody>
      </p:sp>
      <p:pic>
        <p:nvPicPr>
          <p:cNvPr id="4" name="Picture 3" descr="99年会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545" y="1173163"/>
            <a:ext cx="8647844" cy="40846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桂质廷讲座教授</a:t>
            </a:r>
            <a:endParaRPr lang="en-US" dirty="0"/>
          </a:p>
        </p:txBody>
      </p:sp>
      <p:pic>
        <p:nvPicPr>
          <p:cNvPr id="4" name="Picture 3" descr="2015-07-27 07.49.55.jpg"/>
          <p:cNvPicPr>
            <a:picLocks noChangeAspect="1"/>
          </p:cNvPicPr>
          <p:nvPr/>
        </p:nvPicPr>
        <p:blipFill>
          <a:blip r:embed="rId2"/>
          <a:srcRect r="2804" b="6075"/>
          <a:stretch>
            <a:fillRect/>
          </a:stretch>
        </p:blipFill>
        <p:spPr>
          <a:xfrm>
            <a:off x="838200" y="990600"/>
            <a:ext cx="3497239" cy="4506058"/>
          </a:xfrm>
          <a:prstGeom prst="rect">
            <a:avLst/>
          </a:prstGeom>
        </p:spPr>
      </p:pic>
      <p:pic>
        <p:nvPicPr>
          <p:cNvPr id="1266690" name="Picture 2"/>
          <p:cNvPicPr>
            <a:picLocks noChangeAspect="1" noChangeArrowheads="1"/>
          </p:cNvPicPr>
          <p:nvPr/>
        </p:nvPicPr>
        <p:blipFill>
          <a:blip r:embed="rId3"/>
          <a:srcRect l="34695" t="10000" r="14671"/>
          <a:stretch>
            <a:fillRect/>
          </a:stretch>
        </p:blipFill>
        <p:spPr bwMode="auto">
          <a:xfrm>
            <a:off x="5086350" y="990600"/>
            <a:ext cx="337185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04800" y="5638800"/>
            <a:ext cx="84582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 smtClean="0">
                <a:solidFill>
                  <a:srgbClr val="800000"/>
                </a:solidFill>
              </a:rPr>
              <a:t>Congratulations to Prof. Dr. Peter Braun-</a:t>
            </a:r>
            <a:r>
              <a:rPr lang="en-US" altLang="zh-CN" sz="2400" b="1" dirty="0" err="1" smtClean="0">
                <a:solidFill>
                  <a:srgbClr val="800000"/>
                </a:solidFill>
              </a:rPr>
              <a:t>Munzinger</a:t>
            </a:r>
            <a:r>
              <a:rPr lang="en-US" altLang="zh-CN" sz="2400" b="1" dirty="0" smtClean="0">
                <a:solidFill>
                  <a:srgbClr val="800000"/>
                </a:solidFill>
              </a:rPr>
              <a:t> for the </a:t>
            </a:r>
            <a:r>
              <a:rPr lang="en-US" altLang="zh-CN" sz="2400" b="1" dirty="0" err="1" smtClean="0">
                <a:solidFill>
                  <a:srgbClr val="000090"/>
                </a:solidFill>
                <a:latin typeface="Copperplate Gothic Bold"/>
                <a:cs typeface="Copperplate Gothic Bold"/>
              </a:rPr>
              <a:t>Giu</a:t>
            </a:r>
            <a:r>
              <a:rPr lang="en-US" altLang="zh-CN" sz="2400" b="1" dirty="0" smtClean="0">
                <a:solidFill>
                  <a:srgbClr val="000090"/>
                </a:solidFill>
                <a:latin typeface="Copperplate Gothic Bold"/>
                <a:cs typeface="Copperplate Gothic Bold"/>
              </a:rPr>
              <a:t> </a:t>
            </a:r>
            <a:r>
              <a:rPr lang="en-US" altLang="zh-CN" sz="2400" b="1" dirty="0" err="1" smtClean="0">
                <a:solidFill>
                  <a:srgbClr val="000090"/>
                </a:solidFill>
                <a:latin typeface="Copperplate Gothic Bold"/>
                <a:cs typeface="Copperplate Gothic Bold"/>
              </a:rPr>
              <a:t>ZhiTing</a:t>
            </a:r>
            <a:r>
              <a:rPr lang="en-US" altLang="zh-CN" sz="2400" b="1" dirty="0" smtClean="0">
                <a:solidFill>
                  <a:srgbClr val="000090"/>
                </a:solidFill>
                <a:latin typeface="Copperplate Gothic Bold"/>
                <a:cs typeface="Copperplate Gothic Bold"/>
              </a:rPr>
              <a:t> Chair Professorship </a:t>
            </a:r>
            <a:r>
              <a:rPr lang="en-US" altLang="zh-CN" sz="2400" b="1" dirty="0" smtClean="0">
                <a:solidFill>
                  <a:srgbClr val="800000"/>
                </a:solidFill>
              </a:rPr>
              <a:t>at the Central China Normal University!</a:t>
            </a:r>
            <a:endParaRPr lang="en-US" sz="2400" b="1" dirty="0">
              <a:solidFill>
                <a:srgbClr val="8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670560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1) Please silent your cell phone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b="1" dirty="0" smtClean="0"/>
              <a:t>2) Please ask questions: </a:t>
            </a:r>
          </a:p>
          <a:p>
            <a:pPr>
              <a:buNone/>
            </a:pPr>
            <a:r>
              <a:rPr lang="en-US" sz="4400" b="1" dirty="0" smtClean="0"/>
              <a:t>  There is no stupid question </a:t>
            </a:r>
            <a:endParaRPr lang="en-US" altLang="zh-CN" sz="4400" b="1" dirty="0" smtClean="0"/>
          </a:p>
          <a:p>
            <a:pPr>
              <a:buNone/>
            </a:pPr>
            <a:r>
              <a:rPr lang="en-US" altLang="zh-CN" sz="4400" b="1" dirty="0" smtClean="0"/>
              <a:t>  </a:t>
            </a:r>
            <a:r>
              <a:rPr lang="zh-CN" altLang="en-US" sz="4400" b="1" dirty="0" smtClean="0"/>
              <a:t>学而不问，非礼也！</a:t>
            </a:r>
            <a:endParaRPr lang="en-US" sz="4400" b="1" dirty="0" smtClean="0"/>
          </a:p>
          <a:p>
            <a:pPr>
              <a:buNone/>
            </a:pPr>
            <a:endParaRPr lang="en-US" sz="4400" b="1" dirty="0" smtClean="0"/>
          </a:p>
          <a:p>
            <a:pPr>
              <a:buNone/>
            </a:pPr>
            <a:endParaRPr lang="en-US" sz="4400" b="1" dirty="0" smtClean="0"/>
          </a:p>
          <a:p>
            <a:pPr>
              <a:buNone/>
            </a:pPr>
            <a:r>
              <a:rPr lang="en-US" sz="2400" dirty="0" smtClean="0"/>
              <a:t>  </a:t>
            </a:r>
            <a:r>
              <a:rPr lang="en-US" sz="2400" dirty="0" smtClean="0">
                <a:hlinkClick r:id="rId2"/>
              </a:rPr>
              <a:t>nxu@lbl.gov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</a:t>
            </a:r>
          </a:p>
          <a:p>
            <a:pPr>
              <a:buNone/>
            </a:pPr>
            <a:r>
              <a:rPr lang="en-US" sz="2400" dirty="0" smtClean="0"/>
              <a:t>  +86 15926295811      +1 5102898119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Selected Questions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066800"/>
            <a:ext cx="7635424" cy="2862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arenR"/>
            </a:pPr>
            <a:r>
              <a:rPr lang="en-US" dirty="0" smtClean="0"/>
              <a:t>Applicable window of (</a:t>
            </a:r>
            <a:r>
              <a:rPr lang="en-US" dirty="0" err="1" smtClean="0"/>
              <a:t>p)NJL</a:t>
            </a:r>
            <a:r>
              <a:rPr lang="en-US" dirty="0" smtClean="0"/>
              <a:t> &amp; PQM </a:t>
            </a:r>
            <a:r>
              <a:rPr lang="en-US" dirty="0" smtClean="0"/>
              <a:t>models</a:t>
            </a:r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Hydrodynamic + criticality calculations</a:t>
            </a:r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(</a:t>
            </a:r>
            <a:r>
              <a:rPr lang="en-US" dirty="0" smtClean="0"/>
              <a:t>chemical, kinetic) freeze out </a:t>
            </a:r>
            <a:r>
              <a:rPr lang="en-US" dirty="0" smtClean="0"/>
              <a:t>Temperature </a:t>
            </a:r>
            <a:r>
              <a:rPr lang="en-US" dirty="0" err="1" smtClean="0"/>
              <a:t>v.s</a:t>
            </a:r>
            <a:r>
              <a:rPr lang="en-US" dirty="0" smtClean="0"/>
              <a:t>. crossover </a:t>
            </a:r>
            <a:r>
              <a:rPr lang="en-US" dirty="0" smtClean="0"/>
              <a:t>Temperature</a:t>
            </a:r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Fluctuations </a:t>
            </a:r>
            <a:r>
              <a:rPr lang="en-US" dirty="0" smtClean="0"/>
              <a:t>near </a:t>
            </a:r>
            <a:r>
              <a:rPr lang="en-US" dirty="0" smtClean="0"/>
              <a:t>CEP</a:t>
            </a:r>
          </a:p>
          <a:p>
            <a:pPr marL="342900" indent="-342900">
              <a:buAutoNum type="arabicParenR"/>
            </a:pPr>
            <a:endParaRPr lang="en-US" dirty="0" smtClean="0"/>
          </a:p>
          <a:p>
            <a:pPr marL="342900" indent="-342900">
              <a:buAutoNum type="arabicParenR"/>
            </a:pPr>
            <a:r>
              <a:rPr lang="en-US" dirty="0" smtClean="0"/>
              <a:t>UA</a:t>
            </a:r>
            <a:r>
              <a:rPr lang="en-US" dirty="0" smtClean="0"/>
              <a:t>(1) </a:t>
            </a:r>
            <a:r>
              <a:rPr lang="en-US" dirty="0" smtClean="0"/>
              <a:t>symmetry: possibility </a:t>
            </a:r>
            <a:r>
              <a:rPr lang="en-US" dirty="0" smtClean="0"/>
              <a:t>to detect eta prime </a:t>
            </a:r>
            <a:r>
              <a:rPr lang="en-US" smtClean="0"/>
              <a:t>mass</a:t>
            </a:r>
            <a:r>
              <a:rPr lang="en-US" smtClean="0"/>
              <a:t> </a:t>
            </a:r>
          </a:p>
          <a:p>
            <a:pPr marL="800100" lvl="1" indent="-342900"/>
            <a:r>
              <a:rPr lang="en-US" smtClean="0"/>
              <a:t>reduction </a:t>
            </a:r>
            <a:r>
              <a:rPr lang="en-US" dirty="0" smtClean="0"/>
              <a:t>in the HIC experiment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Screen Shot 2015-07-31 at 9.18.35 AM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23790" y="808276"/>
            <a:ext cx="5072063" cy="4929188"/>
          </a:xfrm>
          <a:prstGeom prst="rect">
            <a:avLst/>
          </a:prstGeom>
          <a:ln w="12700">
            <a:miter lim="400000"/>
          </a:ln>
        </p:spPr>
      </p:pic>
      <p:sp>
        <p:nvSpPr>
          <p:cNvPr id="36" name="Shape 36"/>
          <p:cNvSpPr/>
          <p:nvPr/>
        </p:nvSpPr>
        <p:spPr>
          <a:xfrm>
            <a:off x="7380047" y="5848946"/>
            <a:ext cx="1491937" cy="4554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p="http://schemas.openxmlformats.org/presentationml/2006/main" xmlns:r="http://schemas.openxmlformats.org/officeDocument/2006/relationships" xmlns:a="http://schemas.openxmlformats.org/drawingml/2006/main" xmlns="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>
              <a:defRPr sz="1800"/>
            </a:pPr>
            <a:r>
              <a:rPr sz="2500" dirty="0"/>
              <a:t>J. Stachel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Screen Shot 2015-07-31 at 9.42.08 AM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55563" y="618067"/>
            <a:ext cx="5116712" cy="538460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Screen Shot 2015-07-31 at 9.33.12 AM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8656" y="456844"/>
            <a:ext cx="7786688" cy="579536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Screen Shot 2015-07-31 at 9.25.10 AM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92051" y="446275"/>
            <a:ext cx="7759898" cy="583108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220097</TotalTime>
  <Words>221</Words>
  <Application>Microsoft Macintosh PowerPoint</Application>
  <PresentationFormat>On-screen Show (4:3)</PresentationFormat>
  <Paragraphs>40</Paragraphs>
  <Slides>11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      </vt:lpstr>
      <vt:lpstr>Relativistic Heavy Ion Collision Physics April, 1999 </vt:lpstr>
      <vt:lpstr>桂质廷讲座教授</vt:lpstr>
      <vt:lpstr>Slide 4</vt:lpstr>
      <vt:lpstr>Selected Questions</vt:lpstr>
      <vt:lpstr>Slide 6</vt:lpstr>
      <vt:lpstr>Slide 7</vt:lpstr>
      <vt:lpstr>Slide 8</vt:lpstr>
      <vt:lpstr>Slide 9</vt:lpstr>
      <vt:lpstr>Workshop QCD Thermodynamics</vt:lpstr>
      <vt:lpstr>Slide 11</vt:lpstr>
    </vt:vector>
  </TitlesOfParts>
  <Company>LBNL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Nu/Xu</dc:creator>
  <cp:lastModifiedBy>Nu/Xu</cp:lastModifiedBy>
  <cp:revision>1854</cp:revision>
  <cp:lastPrinted>2015-07-13T13:52:25Z</cp:lastPrinted>
  <dcterms:created xsi:type="dcterms:W3CDTF">2015-07-30T21:54:41Z</dcterms:created>
  <dcterms:modified xsi:type="dcterms:W3CDTF">2015-07-31T03:28:06Z</dcterms:modified>
</cp:coreProperties>
</file>