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63" r:id="rId19"/>
    <p:sldId id="275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494" autoAdjust="0"/>
  </p:normalViewPr>
  <p:slideViewPr>
    <p:cSldViewPr snapToGrid="0" snapToObjects="1">
      <p:cViewPr>
        <p:scale>
          <a:sx n="76" d="100"/>
          <a:sy n="76" d="100"/>
        </p:scale>
        <p:origin x="-1008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270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160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674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706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4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169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61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266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10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56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1733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24B34-1034-7747-A456-68E550028048}" type="datetimeFigureOut">
              <a:rPr lang="en-US" smtClean="0"/>
              <a:t>6/30/15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368066-C2C5-044B-85B3-30722FBE8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56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Considerations for increasing the single-phase fiducial volume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Jim Stewart</a:t>
            </a:r>
          </a:p>
          <a:p>
            <a:r>
              <a:rPr lang="en-US" dirty="0" smtClean="0"/>
              <a:t>July 1 2015</a:t>
            </a:r>
          </a:p>
          <a:p>
            <a:r>
              <a:rPr lang="en-US" dirty="0" smtClean="0"/>
              <a:t>EFIG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948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1979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6617"/>
            <a:ext cx="8229600" cy="5192294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M. </a:t>
            </a:r>
            <a:r>
              <a:rPr lang="en-US" dirty="0" err="1" smtClean="0"/>
              <a:t>Nessi</a:t>
            </a:r>
            <a:r>
              <a:rPr lang="en-US" dirty="0" smtClean="0"/>
              <a:t> established a discussion group with the goal of evaluating possible ways to increase the ratio of fiducial volume to cryostat volume. First meeting February 24 2015.</a:t>
            </a:r>
          </a:p>
          <a:p>
            <a:pPr lvl="1"/>
            <a:r>
              <a:rPr lang="en-US" dirty="0" smtClean="0"/>
              <a:t>Attendees: </a:t>
            </a:r>
            <a:r>
              <a:rPr lang="en-US" dirty="0"/>
              <a:t>Lee </a:t>
            </a:r>
            <a:r>
              <a:rPr lang="en-US" dirty="0" err="1"/>
              <a:t>Greenler</a:t>
            </a:r>
            <a:r>
              <a:rPr lang="en-US" dirty="0"/>
              <a:t>; </a:t>
            </a:r>
            <a:r>
              <a:rPr lang="en-US" dirty="0" smtClean="0"/>
              <a:t>Claudio </a:t>
            </a:r>
            <a:r>
              <a:rPr lang="en-US" dirty="0" err="1"/>
              <a:t>Montanari</a:t>
            </a:r>
            <a:r>
              <a:rPr lang="en-US" dirty="0"/>
              <a:t>; </a:t>
            </a:r>
            <a:r>
              <a:rPr lang="en-US" dirty="0" err="1"/>
              <a:t>Marzio</a:t>
            </a:r>
            <a:r>
              <a:rPr lang="en-US" dirty="0"/>
              <a:t> </a:t>
            </a:r>
            <a:r>
              <a:rPr lang="en-US" dirty="0" err="1"/>
              <a:t>Nessi</a:t>
            </a:r>
            <a:r>
              <a:rPr lang="en-US" dirty="0"/>
              <a:t>; Francesco </a:t>
            </a:r>
            <a:r>
              <a:rPr lang="en-US" dirty="0" err="1"/>
              <a:t>Pietropaolo</a:t>
            </a:r>
            <a:r>
              <a:rPr lang="en-US" dirty="0"/>
              <a:t>; Paola </a:t>
            </a:r>
            <a:r>
              <a:rPr lang="en-US" dirty="0" err="1"/>
              <a:t>Sala</a:t>
            </a:r>
            <a:r>
              <a:rPr lang="en-US" dirty="0"/>
              <a:t>; Alberto </a:t>
            </a:r>
            <a:r>
              <a:rPr lang="en-US" dirty="0" err="1"/>
              <a:t>Scaramelli</a:t>
            </a:r>
            <a:r>
              <a:rPr lang="en-US" dirty="0"/>
              <a:t>; </a:t>
            </a:r>
            <a:r>
              <a:rPr lang="en-US" dirty="0" smtClean="0"/>
              <a:t>Jim </a:t>
            </a:r>
            <a:r>
              <a:rPr lang="en-US" dirty="0"/>
              <a:t>Stewart; Daniel </a:t>
            </a:r>
            <a:r>
              <a:rPr lang="en-US" dirty="0" err="1"/>
              <a:t>Wenman</a:t>
            </a:r>
            <a:r>
              <a:rPr lang="en-US" dirty="0"/>
              <a:t>; Bo </a:t>
            </a:r>
            <a:r>
              <a:rPr lang="en-US" dirty="0" smtClean="0"/>
              <a:t>Yu</a:t>
            </a:r>
          </a:p>
          <a:p>
            <a:r>
              <a:rPr lang="en-US" dirty="0" smtClean="0"/>
              <a:t>We have had periodic meetings since with one face to face meeting in parallel to the CERN single-phase test detector meeting.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169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oints of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Need do reduce the volume between the TPC and the cryostat (make the detector bigger).</a:t>
            </a:r>
          </a:p>
          <a:p>
            <a:r>
              <a:rPr lang="en-US" dirty="0" smtClean="0"/>
              <a:t>APA CPA plane ordering. </a:t>
            </a:r>
          </a:p>
          <a:p>
            <a:r>
              <a:rPr lang="en-US" dirty="0" smtClean="0"/>
              <a:t>Fiducial volume cuts.</a:t>
            </a:r>
          </a:p>
          <a:p>
            <a:r>
              <a:rPr lang="en-US" dirty="0" smtClean="0"/>
              <a:t>Fraction of the cryostat used for gas </a:t>
            </a:r>
            <a:r>
              <a:rPr lang="en-US" dirty="0" err="1" smtClean="0"/>
              <a:t>ullage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Ground Plane</a:t>
            </a:r>
          </a:p>
          <a:p>
            <a:r>
              <a:rPr lang="en-US" dirty="0" smtClean="0"/>
              <a:t>Space above and below the active detector. </a:t>
            </a:r>
          </a:p>
          <a:p>
            <a:endParaRPr lang="en-US" dirty="0"/>
          </a:p>
          <a:p>
            <a:r>
              <a:rPr lang="en-US" dirty="0" smtClean="0"/>
              <a:t>Other topics have included wire pitch, wire angle, single sided APAs, APA frame design, photon detection.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707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60960"/>
          </a:xfrm>
        </p:spPr>
        <p:txBody>
          <a:bodyPr/>
          <a:lstStyle/>
          <a:p>
            <a:r>
              <a:rPr lang="en-US" dirty="0" smtClean="0"/>
              <a:t>Plane 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85368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If the cathode planes are near the wall then the wall detector distance is larger and the stored energy is larger.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2358332"/>
            <a:ext cx="469795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APAs near the wall</a:t>
            </a:r>
          </a:p>
          <a:p>
            <a:r>
              <a:rPr lang="en-US" sz="2800" dirty="0" smtClean="0"/>
              <a:t>Increases instrumented volume for fixed cryostat size</a:t>
            </a:r>
          </a:p>
          <a:p>
            <a:r>
              <a:rPr lang="en-US" sz="2800" dirty="0" smtClean="0"/>
              <a:t>Decreases stored energy</a:t>
            </a:r>
          </a:p>
          <a:p>
            <a:r>
              <a:rPr lang="en-US" sz="2800" dirty="0" smtClean="0"/>
              <a:t>Increases number of APAs and readout channels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225403" y="2358332"/>
            <a:ext cx="3461397" cy="3401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 smtClean="0"/>
              <a:t>CPA near the wall</a:t>
            </a:r>
          </a:p>
          <a:p>
            <a:r>
              <a:rPr lang="en-US" sz="2800" dirty="0" smtClean="0"/>
              <a:t>Decreases detector volume</a:t>
            </a:r>
          </a:p>
          <a:p>
            <a:r>
              <a:rPr lang="en-US" sz="2800" dirty="0" smtClean="0"/>
              <a:t>Increases stored energy</a:t>
            </a:r>
          </a:p>
          <a:p>
            <a:r>
              <a:rPr lang="en-US" sz="2800" dirty="0" smtClean="0"/>
              <a:t>Decreases number of APAs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16082" y="5895154"/>
            <a:ext cx="8827918" cy="962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Studied by LBNE as a value engineering exercise VE-FD-27 (docdb8920)  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6497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Rearranging the APA/CPA order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Minimize CPA stored energy, reduce TPC to cryostat clearance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79843-897B-4A49-A7FE-265B0CE36A01}" type="slidenum">
              <a:rPr lang="en-US" smtClean="0"/>
              <a:t>5</a:t>
            </a:fld>
            <a:endParaRPr lang="en-US"/>
          </a:p>
        </p:txBody>
      </p:sp>
      <p:sp>
        <p:nvSpPr>
          <p:cNvPr id="83" name="TextBox 82"/>
          <p:cNvSpPr txBox="1"/>
          <p:nvPr/>
        </p:nvSpPr>
        <p:spPr>
          <a:xfrm>
            <a:off x="304800" y="6622753"/>
            <a:ext cx="2286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LBNE </a:t>
            </a:r>
            <a:r>
              <a:rPr lang="en-US" sz="1400" dirty="0" err="1" smtClean="0"/>
              <a:t>Docdb</a:t>
            </a:r>
            <a:r>
              <a:rPr lang="en-US" sz="1400" dirty="0" smtClean="0"/>
              <a:t> 8920</a:t>
            </a:r>
            <a:endParaRPr lang="en-US" sz="1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2542"/>
            <a:ext cx="4237844" cy="377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6577" y="2637712"/>
            <a:ext cx="4062437" cy="371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4373880" y="3585523"/>
            <a:ext cx="579120" cy="304800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67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VE-FD-27 </a:t>
            </a:r>
            <a:endParaRPr lang="en-US" dirty="0"/>
          </a:p>
        </p:txBody>
      </p:sp>
      <p:pic>
        <p:nvPicPr>
          <p:cNvPr id="4" name="Picture 3" descr="Screen Shot 2015-06-30 at 8.51.4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7638"/>
            <a:ext cx="9144000" cy="4589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8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otored energy cal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06" y="478468"/>
            <a:ext cx="7431914" cy="39072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6084" y="141129"/>
            <a:ext cx="6340715" cy="864417"/>
          </a:xfrm>
        </p:spPr>
        <p:txBody>
          <a:bodyPr>
            <a:normAutofit/>
          </a:bodyPr>
          <a:lstStyle/>
          <a:p>
            <a:r>
              <a:rPr lang="en-US" dirty="0" smtClean="0"/>
              <a:t>Stored Energy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768210"/>
            <a:ext cx="80646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smtClean="0"/>
              <a:t>Cathode-wall stored energy of 150 Joules was enough to melt a 2mm cube of stainless steel. This poses a risk to the cryostat. 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The field cage stored energy was on the order of 100 Joules so simply changing the plane ordering did not completely mitigate any discharge risks.</a:t>
            </a:r>
          </a:p>
          <a:p>
            <a:pPr marL="742950" lvl="1" indent="-285750">
              <a:buFont typeface="Arial"/>
              <a:buChar char="•"/>
            </a:pPr>
            <a:r>
              <a:rPr lang="en-US" dirty="0" smtClean="0"/>
              <a:t>Also needed to look at the electronics</a:t>
            </a:r>
          </a:p>
        </p:txBody>
      </p:sp>
    </p:spTree>
    <p:extLst>
      <p:ext uri="{BB962C8B-B14F-4D97-AF65-F5344CB8AC3E}">
        <p14:creationId xmlns:p14="http://schemas.microsoft.com/office/powerpoint/2010/main" val="1376589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plane ordering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Cost impact was roughly neutral. The cost saved by making the two cryostats smaller roughly compensated for the production of the additional APAs.</a:t>
            </a:r>
          </a:p>
          <a:p>
            <a:pPr lvl="1"/>
            <a:r>
              <a:rPr lang="en-US" dirty="0" smtClean="0"/>
              <a:t>Calculation only valid for two cryostats</a:t>
            </a:r>
          </a:p>
          <a:p>
            <a:r>
              <a:rPr lang="en-US" dirty="0" smtClean="0"/>
              <a:t>The fiducial volume cut on the cathode planes internal to the detector volume was assumed the same as for external cathode planes which is not correct.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2498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VE-</a:t>
            </a:r>
            <a:r>
              <a:rPr lang="en-US" dirty="0" smtClean="0"/>
              <a:t>FD-27 conclusions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Cost was not the driver for this decision as the cost impact was small. The decision should be based on risk mitigation.</a:t>
            </a:r>
          </a:p>
          <a:p>
            <a:r>
              <a:rPr lang="en-US" dirty="0" smtClean="0"/>
              <a:t>The HV discharge mitigation studies needed to progress as quickly as possible. A unified mitigation strategy including the field cage was needed. </a:t>
            </a:r>
          </a:p>
          <a:p>
            <a:pPr lvl="1"/>
            <a:r>
              <a:rPr lang="en-US" dirty="0" smtClean="0"/>
              <a:t>A solution was needed at the start of the preliminary design.</a:t>
            </a:r>
          </a:p>
          <a:p>
            <a:pPr lvl="2"/>
            <a:r>
              <a:rPr lang="en-US" dirty="0" smtClean="0"/>
              <a:t>HV study is now done.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251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to change plane ordering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29736"/>
            <a:ext cx="8229600" cy="4874105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The formation of DUNE and the decision for a CD-1 refresh required that all critical decisions be made in advance of preparing for the reviews.</a:t>
            </a:r>
          </a:p>
          <a:p>
            <a:r>
              <a:rPr lang="en-US" dirty="0" smtClean="0"/>
              <a:t>The decision to go to four cryostats invalidated the cost evaluation in the VE proposal because the option of going from 4 detectors to 3 was not considered. </a:t>
            </a:r>
          </a:p>
          <a:p>
            <a:r>
              <a:rPr lang="en-US" dirty="0" smtClean="0"/>
              <a:t>The decision was made to change the plane ordering as both the lowest risk and the most conservative cost option.</a:t>
            </a:r>
          </a:p>
          <a:p>
            <a:pPr lvl="1"/>
            <a:r>
              <a:rPr lang="en-US" dirty="0" smtClean="0"/>
              <a:t>This increased the cost of the detector and as the cryostat dimensions had been fixed increased the FV from 10 </a:t>
            </a:r>
            <a:r>
              <a:rPr lang="en-US" dirty="0" err="1" smtClean="0"/>
              <a:t>kt</a:t>
            </a:r>
            <a:r>
              <a:rPr lang="en-US" dirty="0" smtClean="0"/>
              <a:t> to 11.4 kt.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65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Gas </a:t>
            </a:r>
            <a:r>
              <a:rPr lang="en-US" dirty="0" err="1" smtClean="0"/>
              <a:t>Ullage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standard </a:t>
            </a:r>
            <a:r>
              <a:rPr lang="en-US" dirty="0" err="1" smtClean="0"/>
              <a:t>ullage</a:t>
            </a:r>
            <a:r>
              <a:rPr lang="en-US" dirty="0" smtClean="0"/>
              <a:t> for natural gas tankers is 5%. </a:t>
            </a:r>
          </a:p>
          <a:p>
            <a:r>
              <a:rPr lang="en-US" dirty="0" smtClean="0"/>
              <a:t>ICARUS operated at 2%</a:t>
            </a:r>
          </a:p>
          <a:p>
            <a:r>
              <a:rPr lang="en-US" dirty="0" smtClean="0"/>
              <a:t>Reducing the gas volume at the top of the detector could increase the detector volume form 11.4 to 12.6 </a:t>
            </a:r>
            <a:r>
              <a:rPr lang="en-US" dirty="0" err="1" smtClean="0"/>
              <a:t>kt</a:t>
            </a:r>
            <a:r>
              <a:rPr lang="en-US" dirty="0" smtClean="0"/>
              <a:t>, but there are serious mechanical difficulties for the detector. </a:t>
            </a:r>
          </a:p>
          <a:p>
            <a:r>
              <a:rPr lang="en-US" dirty="0" smtClean="0"/>
              <a:t>Initial considerations need to be driven by the cryogenic system.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736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Cryostat Safety (my interpretation)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The volume of the cryostat changes with pressure so the liquid level must be such that if an overpressure event occurs and pressure relief happens no liquid leaves the cryostat. </a:t>
            </a:r>
          </a:p>
          <a:p>
            <a:pPr lvl="1"/>
            <a:r>
              <a:rPr lang="en-US" dirty="0" smtClean="0"/>
              <a:t>Do not vent liquid</a:t>
            </a:r>
          </a:p>
          <a:p>
            <a:pPr lvl="1"/>
            <a:r>
              <a:rPr lang="en-US" dirty="0" smtClean="0"/>
              <a:t>Significant </a:t>
            </a:r>
            <a:r>
              <a:rPr lang="en-US" dirty="0" err="1" smtClean="0"/>
              <a:t>ullage</a:t>
            </a:r>
            <a:r>
              <a:rPr lang="en-US" dirty="0" smtClean="0"/>
              <a:t> is needed (my opinion)</a:t>
            </a:r>
          </a:p>
          <a:p>
            <a:r>
              <a:rPr lang="en-US" dirty="0" smtClean="0"/>
              <a:t>At nominal operating pressure the flexure in the steel cryostat is very small (mm level). </a:t>
            </a:r>
          </a:p>
          <a:p>
            <a:pPr lvl="1"/>
            <a:r>
              <a:rPr lang="en-US" dirty="0" smtClean="0"/>
              <a:t>2% </a:t>
            </a:r>
            <a:r>
              <a:rPr lang="en-US" dirty="0" err="1" smtClean="0"/>
              <a:t>ullage</a:t>
            </a:r>
            <a:r>
              <a:rPr lang="en-US" dirty="0" smtClean="0"/>
              <a:t> corresponds to 26 cm</a:t>
            </a:r>
          </a:p>
          <a:p>
            <a:r>
              <a:rPr lang="en-US" dirty="0"/>
              <a:t>O</a:t>
            </a:r>
            <a:r>
              <a:rPr lang="en-US" dirty="0" smtClean="0"/>
              <a:t>ne can consider the procedural measure of simply stopping filling if the cryostat is overpressure as sufficient to prevent liquid overflow in case of failure.</a:t>
            </a:r>
          </a:p>
          <a:p>
            <a:r>
              <a:rPr lang="en-US" dirty="0" smtClean="0"/>
              <a:t>Cryostat likely can be filled to 2% </a:t>
            </a:r>
            <a:r>
              <a:rPr lang="en-US" dirty="0" err="1" smtClean="0"/>
              <a:t>ullage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32348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Cryogenic system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gas recirculation system will need a minimum gas volume to serve as a buffer needed to regulate pressure. </a:t>
            </a:r>
          </a:p>
          <a:p>
            <a:pPr lvl="1"/>
            <a:r>
              <a:rPr lang="en-US" dirty="0" smtClean="0"/>
              <a:t>As the operating pressure is decreased the buffer volume must increased to allow a reasonable operating pressure range. </a:t>
            </a:r>
          </a:p>
          <a:p>
            <a:pPr lvl="1"/>
            <a:endParaRPr lang="en-US" dirty="0"/>
          </a:p>
          <a:p>
            <a:r>
              <a:rPr lang="en-US" dirty="0" smtClean="0"/>
              <a:t>A study of the gas system is needed to determine for a given operating pressure the required pressure band and required </a:t>
            </a:r>
            <a:r>
              <a:rPr lang="en-US" dirty="0" err="1" smtClean="0"/>
              <a:t>ullage</a:t>
            </a:r>
            <a:r>
              <a:rPr lang="en-US" dirty="0" smtClean="0"/>
              <a:t>. This is input to a minimum gas </a:t>
            </a:r>
            <a:r>
              <a:rPr lang="en-US" dirty="0" err="1" smtClean="0"/>
              <a:t>ullage</a:t>
            </a:r>
            <a:r>
              <a:rPr lang="en-US" dirty="0" smtClean="0"/>
              <a:t> requirement.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989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Studies for a taller detector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If the </a:t>
            </a:r>
            <a:r>
              <a:rPr lang="en-US" dirty="0" err="1" smtClean="0"/>
              <a:t>ullage</a:t>
            </a:r>
            <a:r>
              <a:rPr lang="en-US" dirty="0" smtClean="0"/>
              <a:t> can be decreased then one can study making the detector taller or making the cryostat shorter. </a:t>
            </a:r>
          </a:p>
          <a:p>
            <a:r>
              <a:rPr lang="en-US" dirty="0" smtClean="0"/>
              <a:t>Reducing liquid and gas gap at the top increases the electric field in the gas.</a:t>
            </a:r>
          </a:p>
          <a:p>
            <a:pPr lvl="1"/>
            <a:r>
              <a:rPr lang="en-US" dirty="0" smtClean="0"/>
              <a:t>The HV breakdown voltage in gas is much lower than in liquid so it is critical to control the field in the gas.</a:t>
            </a:r>
          </a:p>
          <a:p>
            <a:pPr lvl="1"/>
            <a:r>
              <a:rPr lang="en-US" dirty="0" smtClean="0"/>
              <a:t>Generally agreed that if the cathode moves closer to the roof then a ground plane is needed.</a:t>
            </a:r>
          </a:p>
          <a:p>
            <a:pPr lvl="1"/>
            <a:r>
              <a:rPr lang="en-US" dirty="0" smtClean="0"/>
              <a:t>ICARUS groups strongly support adding a ground plane in any case.</a:t>
            </a:r>
          </a:p>
        </p:txBody>
      </p:sp>
    </p:spTree>
    <p:extLst>
      <p:ext uri="{BB962C8B-B14F-4D97-AF65-F5344CB8AC3E}">
        <p14:creationId xmlns:p14="http://schemas.microsoft.com/office/powerpoint/2010/main" val="3501706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-21887" r="-21887"/>
          <a:stretch>
            <a:fillRect/>
          </a:stretch>
        </p:blipFill>
        <p:spPr>
          <a:xfrm>
            <a:off x="-599751" y="723287"/>
            <a:ext cx="10423849" cy="5732715"/>
          </a:xfrm>
        </p:spPr>
      </p:pic>
    </p:spTree>
    <p:extLst>
      <p:ext uri="{BB962C8B-B14F-4D97-AF65-F5344CB8AC3E}">
        <p14:creationId xmlns:p14="http://schemas.microsoft.com/office/powerpoint/2010/main" val="10790585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engineering studies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0164"/>
            <a:ext cx="8229600" cy="485600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Mounting rail support from roof: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Field cage panel connection design: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CPA support from CPA mounting support rail: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Ground plane design and support structure: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Cable routing and cable support in </a:t>
            </a:r>
            <a:r>
              <a:rPr lang="en-US" b="1" dirty="0" err="1"/>
              <a:t>ullage</a:t>
            </a:r>
            <a:r>
              <a:rPr lang="en-US" b="1" dirty="0"/>
              <a:t>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Cable connection method to outer side of APA’s: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Shorter APA cold electronics package: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Short APA support to support rail: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Longer APA design: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Physics impact of longer APA: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Cryogenic interfaces at top, bottom, ends: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 err="1"/>
              <a:t>Ullage</a:t>
            </a:r>
            <a:r>
              <a:rPr lang="en-US" b="1" dirty="0"/>
              <a:t> requirement for pressure control: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Installation and removal of Equipment at end: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Installation and Integration effort: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Documentation and design development and meetings and reviews: 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7833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Brainstorming exercise to see how difficult some of the problems are. </a:t>
            </a:r>
          </a:p>
          <a:p>
            <a:pPr lvl="1"/>
            <a:r>
              <a:rPr lang="en-US" dirty="0" smtClean="0"/>
              <a:t>Some may be easy to solve</a:t>
            </a:r>
          </a:p>
          <a:p>
            <a:pPr lvl="1"/>
            <a:r>
              <a:rPr lang="en-US" dirty="0" smtClean="0"/>
              <a:t>Some may be really hard and not worth the risk and effort </a:t>
            </a:r>
          </a:p>
          <a:p>
            <a:pPr lvl="1"/>
            <a:endParaRPr lang="en-US" dirty="0"/>
          </a:p>
          <a:p>
            <a:r>
              <a:rPr lang="en-US" dirty="0" smtClean="0"/>
              <a:t>Make some models. Sketch some ideas. </a:t>
            </a:r>
          </a:p>
          <a:p>
            <a:endParaRPr lang="en-US" dirty="0"/>
          </a:p>
          <a:p>
            <a:r>
              <a:rPr lang="en-US" dirty="0" smtClean="0"/>
              <a:t>List the decisions one would need to make.</a:t>
            </a:r>
          </a:p>
          <a:p>
            <a:endParaRPr lang="en-US" dirty="0" smtClean="0"/>
          </a:p>
          <a:p>
            <a:r>
              <a:rPr lang="en-US" dirty="0" smtClean="0"/>
              <a:t>Will need to involve the </a:t>
            </a:r>
            <a:r>
              <a:rPr lang="en-US" dirty="0" err="1" smtClean="0"/>
              <a:t>Techboard</a:t>
            </a:r>
            <a:r>
              <a:rPr lang="en-US" dirty="0" smtClean="0"/>
              <a:t> when it exists.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4522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431566" y="4685287"/>
            <a:ext cx="2600655" cy="99801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446273" y="1746951"/>
            <a:ext cx="2605161" cy="1018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34870" y="1659321"/>
            <a:ext cx="2780421" cy="1018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1140703" y="4593845"/>
            <a:ext cx="2768298" cy="998011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>
            <a:off x="1363980" y="109728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02080" y="350520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661160" y="1097280"/>
            <a:ext cx="0" cy="2415540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402080" y="1920240"/>
            <a:ext cx="5791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6.0m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3025140" y="92202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063240" y="3512820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322320" y="922020"/>
            <a:ext cx="0" cy="2598420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063240" y="1714500"/>
            <a:ext cx="5791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6.4m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3589020" y="541020"/>
            <a:ext cx="51993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Consequences of APA length 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6.7% increase in wired area per APA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6.4m length requires longer than standard tubing for side members – sides will have to be spliced or made in two pieces.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Either the diagonal wires will have to wrap more than once around the APA </a:t>
            </a:r>
            <a:r>
              <a:rPr lang="en-US" sz="1400" i="1" u="sng" dirty="0" smtClean="0"/>
              <a:t>or</a:t>
            </a:r>
            <a:r>
              <a:rPr lang="en-US" sz="1400" dirty="0" smtClean="0"/>
              <a:t> the wire angle will need to be decreased from current 35.7 </a:t>
            </a:r>
            <a:r>
              <a:rPr lang="en-US" sz="1400" dirty="0" err="1" smtClean="0"/>
              <a:t>deg</a:t>
            </a:r>
            <a:r>
              <a:rPr lang="en-US" sz="1400" dirty="0" smtClean="0"/>
              <a:t> to 34 </a:t>
            </a:r>
            <a:r>
              <a:rPr lang="en-US" sz="1400" dirty="0" err="1" smtClean="0"/>
              <a:t>deg</a:t>
            </a:r>
            <a:r>
              <a:rPr lang="en-US" sz="1400" dirty="0" smtClean="0"/>
              <a:t> or less.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~29% increase in flex under own weight when held horizontally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Slightly increased handling difficulty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H</a:t>
            </a:r>
            <a:r>
              <a:rPr lang="en-US" sz="1400" dirty="0" smtClean="0"/>
              <a:t>andling around fabrication shop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Maneuvering down mine shaft and around corners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Maneuvering into cryostat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Wire fits, edge board sizes and layouts, pin and solder pad locations, etc. all will need to be reworked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4139353" y="4826645"/>
            <a:ext cx="35907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biggest costs of changing the length are almost all difficult to quantify; they are changes in detector performance and changes in how the APA is handled during fabrication and installation.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1389380" y="4026747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402079" y="6434667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1686560" y="4026747"/>
            <a:ext cx="0" cy="2415540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427480" y="4849707"/>
            <a:ext cx="5791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6.0m</a:t>
            </a:r>
            <a:endParaRPr lang="en-US" sz="14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3050540" y="3859954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71706" y="6416886"/>
            <a:ext cx="381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347720" y="3869267"/>
            <a:ext cx="0" cy="2555239"/>
          </a:xfrm>
          <a:prstGeom prst="straightConnector1">
            <a:avLst/>
          </a:prstGeom>
          <a:ln>
            <a:headEnd type="triangle" w="sm" len="lg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3088640" y="4643967"/>
            <a:ext cx="57912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6.4m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6612466" y="6611779"/>
            <a:ext cx="25315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Lee </a:t>
            </a:r>
            <a:r>
              <a:rPr lang="en-US" sz="1000" dirty="0" err="1" smtClean="0"/>
              <a:t>Greenler</a:t>
            </a:r>
            <a:r>
              <a:rPr lang="en-US" sz="1000" dirty="0" smtClean="0"/>
              <a:t>, UW Phys. Sci. Lab, 1 July, 2015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604080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Further Considerations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detector is 58 m long but the cryostat is 62 m. How difficult would it be to add an a 26</a:t>
            </a:r>
            <a:r>
              <a:rPr lang="en-US" baseline="30000" dirty="0" smtClean="0"/>
              <a:t>th</a:t>
            </a:r>
            <a:r>
              <a:rPr lang="en-US" dirty="0" smtClean="0"/>
              <a:t> detector sub-module?</a:t>
            </a:r>
          </a:p>
          <a:p>
            <a:pPr lvl="1"/>
            <a:r>
              <a:rPr lang="en-US" dirty="0" smtClean="0"/>
              <a:t>Each additional set of APAs adds around 0.5kt.</a:t>
            </a:r>
          </a:p>
        </p:txBody>
      </p:sp>
    </p:spTree>
    <p:extLst>
      <p:ext uri="{BB962C8B-B14F-4D97-AF65-F5344CB8AC3E}">
        <p14:creationId xmlns:p14="http://schemas.microsoft.com/office/powerpoint/2010/main" val="1452626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Would one consider extending the cryostat to accommodate additional detector sub-modules?</a:t>
            </a:r>
          </a:p>
          <a:p>
            <a:r>
              <a:rPr lang="en-US" dirty="0" smtClean="0"/>
              <a:t>If the fiducial volume is close to 13.3 </a:t>
            </a:r>
            <a:r>
              <a:rPr lang="en-US" dirty="0" err="1" smtClean="0"/>
              <a:t>kt</a:t>
            </a:r>
            <a:r>
              <a:rPr lang="en-US" dirty="0" smtClean="0"/>
              <a:t> would one consider only building 3 modules or would you build more detector mass?</a:t>
            </a:r>
          </a:p>
          <a:p>
            <a:r>
              <a:rPr lang="en-US" dirty="0" smtClean="0"/>
              <a:t>How do the options impact a dual-phase alternate? When do decisions need to be made?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3377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1351</Words>
  <Application>Microsoft Macintosh PowerPoint</Application>
  <PresentationFormat>On-screen Show (4:3)</PresentationFormat>
  <Paragraphs>126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Considerations for increasing the single-phase fiducial volume</vt:lpstr>
      <vt:lpstr>History</vt:lpstr>
      <vt:lpstr>Points of Discussion</vt:lpstr>
      <vt:lpstr>Plane ordering</vt:lpstr>
      <vt:lpstr>Rearranging the APA/CPA order</vt:lpstr>
      <vt:lpstr>VE-FD-27 </vt:lpstr>
      <vt:lpstr>Stored Energy</vt:lpstr>
      <vt:lpstr>Other plane ordering considerations</vt:lpstr>
      <vt:lpstr>VE-FD-27 conclusions </vt:lpstr>
      <vt:lpstr>Decision to change plane ordering</vt:lpstr>
      <vt:lpstr>Gas Ullage</vt:lpstr>
      <vt:lpstr>Cryostat Safety (my interpretation)</vt:lpstr>
      <vt:lpstr>Cryogenic system requirements</vt:lpstr>
      <vt:lpstr>Studies for a taller detector</vt:lpstr>
      <vt:lpstr>PowerPoint Presentation</vt:lpstr>
      <vt:lpstr>Possible engineering studies needed</vt:lpstr>
      <vt:lpstr>Next steps</vt:lpstr>
      <vt:lpstr>PowerPoint Presentation</vt:lpstr>
      <vt:lpstr>Further Considerations</vt:lpstr>
      <vt:lpstr>Big Questions</vt:lpstr>
    </vt:vector>
  </TitlesOfParts>
  <Company>JLAB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Considerations for increasing the single-phase fiducial volume</dc:title>
  <dc:creator>Jim Stewart</dc:creator>
  <cp:lastModifiedBy>Jim Stewart</cp:lastModifiedBy>
  <cp:revision>19</cp:revision>
  <dcterms:created xsi:type="dcterms:W3CDTF">2015-06-30T23:03:23Z</dcterms:created>
  <dcterms:modified xsi:type="dcterms:W3CDTF">2015-07-01T03:11:59Z</dcterms:modified>
</cp:coreProperties>
</file>