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322" r:id="rId3"/>
    <p:sldId id="321" r:id="rId4"/>
    <p:sldId id="323" r:id="rId5"/>
    <p:sldId id="324" r:id="rId6"/>
    <p:sldId id="325" r:id="rId7"/>
    <p:sldId id="327" r:id="rId8"/>
    <p:sldId id="329" r:id="rId9"/>
    <p:sldId id="331" r:id="rId10"/>
    <p:sldId id="336" r:id="rId11"/>
    <p:sldId id="340" r:id="rId12"/>
    <p:sldId id="339" r:id="rId13"/>
    <p:sldId id="338" r:id="rId14"/>
    <p:sldId id="330" r:id="rId15"/>
    <p:sldId id="341" r:id="rId16"/>
    <p:sldId id="332" r:id="rId17"/>
    <p:sldId id="333" r:id="rId18"/>
    <p:sldId id="334" r:id="rId19"/>
    <p:sldId id="344" r:id="rId20"/>
    <p:sldId id="343" r:id="rId21"/>
    <p:sldId id="337" r:id="rId22"/>
    <p:sldId id="345" r:id="rId23"/>
    <p:sldId id="351" r:id="rId24"/>
    <p:sldId id="346" r:id="rId25"/>
    <p:sldId id="350" r:id="rId26"/>
    <p:sldId id="347" r:id="rId27"/>
    <p:sldId id="349" r:id="rId28"/>
    <p:sldId id="312" r:id="rId29"/>
    <p:sldId id="348" r:id="rId30"/>
    <p:sldId id="35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than Emery" initials="J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>
      <p:cViewPr varScale="1">
        <p:scale>
          <a:sx n="122" d="100"/>
          <a:sy n="122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F93D0-1683-461D-8CB1-37A07E1F8665}" type="datetimeFigureOut">
              <a:rPr lang="fr-FR" smtClean="0"/>
              <a:t>01/07/2015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C9B32-0978-4C64-8A5B-2D8F860DE8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70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7CBA7-6FAE-45F0-BE80-8EA31AA8DB6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068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67A29-A6F8-4030-A0FA-424D52D3CB1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530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506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451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5270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493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933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868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5291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8762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80A8-FC4A-4A28-A349-C74FC507076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75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4805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9908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957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472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E2F54-17A2-4AA2-90EC-2922A3E7E0D6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64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1109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690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6691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E2F54-17A2-4AA2-90EC-2922A3E7E0D6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5986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508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123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043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148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B2DB1-7A75-452E-8E25-F860CFB6F5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893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58A8-5835-4420-AD95-792B3171677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17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58A8-5835-4420-AD95-792B3171677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05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638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B2DB1-7A75-452E-8E25-F860CFB6F5C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11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9B32-0978-4C64-8A5B-2D8F860DE8D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650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EC90F-F2E8-4F13-B255-5FD6C0FD9B49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1E9C-607E-4413-B5FB-04B0E7C53B00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11AB9-300C-430A-BA6F-384653F03318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D13C-0D9B-4BBF-99B0-044EA77DB7BF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92DE-A12C-44C8-9191-1A2BDCAF7602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648C-7210-4B05-AB75-26318CAE4A5C}" type="datetime1">
              <a:rPr lang="en-US" smtClean="0"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AA4C2-ECCE-410C-A301-F6D96976251A}" type="datetime1">
              <a:rPr lang="en-US" smtClean="0"/>
              <a:t>7/1/2015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7E0AF-7FAE-42F7-BD61-B887911948A5}" type="datetime1">
              <a:rPr lang="en-US" smtClean="0"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7AD2-38B3-41B7-96F1-2410AE6AF54F}" type="datetime1">
              <a:rPr lang="en-US" smtClean="0"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B8D2B-D596-4FD9-955F-E659C1ADDF10}" type="datetime1">
              <a:rPr lang="en-US" smtClean="0"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80B5-3F26-4AE7-8859-1F9CCA7DDD25}" type="datetime1">
              <a:rPr lang="en-US" smtClean="0"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190D1-7D1C-42C7-A7B2-7FBB2B0AC5ED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1.jpe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tmp"/><Relationship Id="rId4" Type="http://schemas.openxmlformats.org/officeDocument/2006/relationships/image" Target="../media/image34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47.jpe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11" Type="http://schemas.openxmlformats.org/officeDocument/2006/relationships/image" Target="../media/image46.png"/><Relationship Id="rId5" Type="http://schemas.openxmlformats.org/officeDocument/2006/relationships/image" Target="../media/image42.png"/><Relationship Id="rId10" Type="http://schemas.openxmlformats.org/officeDocument/2006/relationships/image" Target="../media/image45.tmp"/><Relationship Id="rId4" Type="http://schemas.openxmlformats.org/officeDocument/2006/relationships/image" Target="../media/image8.jpeg"/><Relationship Id="rId9" Type="http://schemas.openxmlformats.org/officeDocument/2006/relationships/image" Target="../media/image18.jpeg"/><Relationship Id="rId1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m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pn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229959/timetable/#20130418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088/1748-0221/10/04/C04021" TargetMode="External"/><Relationship Id="rId5" Type="http://schemas.openxmlformats.org/officeDocument/2006/relationships/hyperlink" Target="http://ieeexplore.ieee.org/xpl/articleDetails.jsp?arnumber=6981482" TargetMode="External"/><Relationship Id="rId4" Type="http://schemas.openxmlformats.org/officeDocument/2006/relationships/hyperlink" Target="https://edms.cern.ch/document/1318827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1.jpeg"/><Relationship Id="rId5" Type="http://schemas.openxmlformats.org/officeDocument/2006/relationships/image" Target="../media/image11.png"/><Relationship Id="rId10" Type="http://schemas.openxmlformats.org/officeDocument/2006/relationships/image" Target="../media/image19.png"/><Relationship Id="rId4" Type="http://schemas.openxmlformats.org/officeDocument/2006/relationships/image" Target="../media/image14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GB" dirty="0"/>
              <a:t>Electronics for the SPS BWS prototype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467710"/>
            <a:ext cx="6629400" cy="2057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J. Emery for the BWS electronics team</a:t>
            </a:r>
          </a:p>
          <a:p>
            <a:endParaRPr lang="en-US" sz="2600" dirty="0" smtClean="0"/>
          </a:p>
          <a:p>
            <a:r>
              <a:rPr lang="en-GB" sz="2600" dirty="0"/>
              <a:t>Aleksander </a:t>
            </a:r>
            <a:r>
              <a:rPr lang="en-GB" sz="2600" dirty="0" smtClean="0"/>
              <a:t>Cudny, </a:t>
            </a:r>
            <a:r>
              <a:rPr lang="en-US" sz="2600" dirty="0" smtClean="0"/>
              <a:t>Bernd </a:t>
            </a:r>
            <a:r>
              <a:rPr lang="en-US" sz="2600" dirty="0" err="1" smtClean="0"/>
              <a:t>Dehning</a:t>
            </a:r>
            <a:r>
              <a:rPr lang="en-US" sz="2600" dirty="0" smtClean="0"/>
              <a:t>, Pierre-Jean Lapray</a:t>
            </a:r>
            <a:r>
              <a:rPr lang="en-US" sz="2600" dirty="0"/>
              <a:t>, </a:t>
            </a:r>
            <a:r>
              <a:rPr lang="en-US" sz="2600" dirty="0" smtClean="0"/>
              <a:t>Emiliano Piselli, Jose </a:t>
            </a:r>
            <a:r>
              <a:rPr lang="en-US" sz="2600" dirty="0"/>
              <a:t>Sirvent, Luca </a:t>
            </a:r>
            <a:r>
              <a:rPr lang="en-US" sz="2600" dirty="0" smtClean="0"/>
              <a:t>Timeo</a:t>
            </a:r>
          </a:p>
          <a:p>
            <a:endParaRPr lang="en-US" sz="2600" dirty="0"/>
          </a:p>
          <a:p>
            <a:r>
              <a:rPr lang="en-US" sz="2600" u="sng" dirty="0"/>
              <a:t>C</a:t>
            </a:r>
            <a:r>
              <a:rPr lang="en-US" sz="2600" u="sng" dirty="0" smtClean="0"/>
              <a:t>ontributions:</a:t>
            </a:r>
            <a:r>
              <a:rPr lang="en-US" sz="2600" dirty="0" smtClean="0"/>
              <a:t> </a:t>
            </a:r>
            <a:r>
              <a:rPr lang="en-GB" sz="2600" dirty="0" smtClean="0"/>
              <a:t>Julien </a:t>
            </a:r>
            <a:r>
              <a:rPr lang="en-GB" sz="2600" dirty="0"/>
              <a:t>De </a:t>
            </a:r>
            <a:r>
              <a:rPr lang="en-GB" sz="2600" dirty="0" smtClean="0"/>
              <a:t>Freitas, </a:t>
            </a:r>
            <a:r>
              <a:rPr lang="en-GB" sz="2600" dirty="0"/>
              <a:t>Kamil </a:t>
            </a:r>
            <a:r>
              <a:rPr lang="en-GB" sz="2600" dirty="0" smtClean="0"/>
              <a:t>Florek, </a:t>
            </a:r>
            <a:r>
              <a:rPr lang="en-GB" sz="2600" dirty="0"/>
              <a:t>Colin </a:t>
            </a:r>
            <a:r>
              <a:rPr lang="en-GB" sz="2600" dirty="0" smtClean="0"/>
              <a:t>Grosjean, </a:t>
            </a:r>
            <a:r>
              <a:rPr lang="en-GB" sz="2600" dirty="0"/>
              <a:t>Henzer </a:t>
            </a:r>
            <a:r>
              <a:rPr lang="en-GB" sz="2600" dirty="0" smtClean="0"/>
              <a:t>Kevin, </a:t>
            </a:r>
            <a:r>
              <a:rPr lang="en-GB" sz="2600" dirty="0"/>
              <a:t>Mohamed </a:t>
            </a:r>
            <a:r>
              <a:rPr lang="en-GB" sz="2600" dirty="0" smtClean="0"/>
              <a:t>Koujili, </a:t>
            </a:r>
            <a:r>
              <a:rPr lang="en-GB" sz="2600" dirty="0"/>
              <a:t>Matteo </a:t>
            </a:r>
            <a:r>
              <a:rPr lang="en-GB" sz="2600" dirty="0" smtClean="0"/>
              <a:t>Macchini, </a:t>
            </a:r>
            <a:r>
              <a:rPr lang="en-GB" sz="2600" dirty="0"/>
              <a:t>Carlos Daniel Morais </a:t>
            </a:r>
            <a:r>
              <a:rPr lang="en-GB" sz="2600" dirty="0" smtClean="0"/>
              <a:t>Pereira, </a:t>
            </a:r>
            <a:r>
              <a:rPr lang="en-GB" sz="2600" dirty="0" err="1"/>
              <a:t>Cantin</a:t>
            </a:r>
            <a:r>
              <a:rPr lang="en-GB" sz="2600" dirty="0"/>
              <a:t> </a:t>
            </a:r>
            <a:r>
              <a:rPr lang="en-GB" sz="2600" dirty="0" smtClean="0"/>
              <a:t>Simon.  </a:t>
            </a:r>
            <a:endParaRPr lang="en-US" sz="2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Electronics for the BWS SPS 02.07.2015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9414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152"/>
          <p:cNvSpPr/>
          <p:nvPr/>
        </p:nvSpPr>
        <p:spPr>
          <a:xfrm>
            <a:off x="1905000" y="1275306"/>
            <a:ext cx="6346668" cy="4713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286396" y="1929643"/>
            <a:ext cx="4605231" cy="3592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GB" sz="900" dirty="0"/>
          </a:p>
        </p:txBody>
      </p:sp>
      <p:sp>
        <p:nvSpPr>
          <p:cNvPr id="80" name="Rectangle 79"/>
          <p:cNvSpPr/>
          <p:nvPr/>
        </p:nvSpPr>
        <p:spPr>
          <a:xfrm>
            <a:off x="6383053" y="1469806"/>
            <a:ext cx="1364557" cy="2721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SDRAM MEMORIES</a:t>
            </a:r>
            <a:endParaRPr lang="en-GB" sz="900" dirty="0"/>
          </a:p>
        </p:txBody>
      </p:sp>
      <p:sp>
        <p:nvSpPr>
          <p:cNvPr id="127" name="Rectangle 126"/>
          <p:cNvSpPr/>
          <p:nvPr/>
        </p:nvSpPr>
        <p:spPr>
          <a:xfrm>
            <a:off x="6383053" y="2067258"/>
            <a:ext cx="1364557" cy="3382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Hard SDRAM controller</a:t>
            </a:r>
            <a:endParaRPr lang="en-GB" sz="900" dirty="0"/>
          </a:p>
        </p:txBody>
      </p:sp>
      <p:sp>
        <p:nvSpPr>
          <p:cNvPr id="73" name="Rectangle 72"/>
          <p:cNvSpPr/>
          <p:nvPr/>
        </p:nvSpPr>
        <p:spPr>
          <a:xfrm rot="16200000">
            <a:off x="7460286" y="4645645"/>
            <a:ext cx="1659888" cy="2592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Digitalisations (~20 MHz)</a:t>
            </a:r>
            <a:endParaRPr lang="en-GB" sz="900" dirty="0"/>
          </a:p>
        </p:txBody>
      </p:sp>
      <p:sp>
        <p:nvSpPr>
          <p:cNvPr id="6" name="Rectangle 5"/>
          <p:cNvSpPr/>
          <p:nvPr/>
        </p:nvSpPr>
        <p:spPr>
          <a:xfrm>
            <a:off x="3639316" y="5883539"/>
            <a:ext cx="3655394" cy="2374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Digitalisations of the currents, voltages. Controls of the wire, lasers. RDC</a:t>
            </a:r>
            <a:endParaRPr lang="en-GB" sz="900" dirty="0"/>
          </a:p>
        </p:txBody>
      </p:sp>
      <p:sp>
        <p:nvSpPr>
          <p:cNvPr id="81" name="Rectangle 80"/>
          <p:cNvSpPr/>
          <p:nvPr/>
        </p:nvSpPr>
        <p:spPr>
          <a:xfrm>
            <a:off x="1951060" y="2895600"/>
            <a:ext cx="923905" cy="4814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b"/>
          <a:lstStyle/>
          <a:p>
            <a:pPr algn="ctr"/>
            <a:r>
              <a:rPr lang="en-GB" sz="900" dirty="0" smtClean="0"/>
              <a:t>Aux IN/OUT</a:t>
            </a:r>
            <a:endParaRPr lang="en-GB" sz="900" dirty="0"/>
          </a:p>
        </p:txBody>
      </p:sp>
      <p:sp>
        <p:nvSpPr>
          <p:cNvPr id="78" name="Rectangle 77"/>
          <p:cNvSpPr/>
          <p:nvPr/>
        </p:nvSpPr>
        <p:spPr>
          <a:xfrm>
            <a:off x="1675788" y="2944451"/>
            <a:ext cx="761999" cy="1377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2x </a:t>
            </a:r>
            <a:r>
              <a:rPr lang="en-GB" sz="800" dirty="0" err="1" smtClean="0"/>
              <a:t>Digial</a:t>
            </a:r>
            <a:r>
              <a:rPr lang="en-GB" sz="800" dirty="0" smtClean="0"/>
              <a:t> in</a:t>
            </a:r>
            <a:endParaRPr lang="en-GB" sz="800" dirty="0"/>
          </a:p>
        </p:txBody>
      </p:sp>
      <p:sp>
        <p:nvSpPr>
          <p:cNvPr id="79" name="Rectangle 78"/>
          <p:cNvSpPr/>
          <p:nvPr/>
        </p:nvSpPr>
        <p:spPr>
          <a:xfrm>
            <a:off x="1678699" y="3148808"/>
            <a:ext cx="761999" cy="1493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2x </a:t>
            </a:r>
            <a:r>
              <a:rPr lang="en-GB" sz="800" dirty="0" err="1" smtClean="0"/>
              <a:t>Digial</a:t>
            </a:r>
            <a:r>
              <a:rPr lang="en-GB" sz="800" dirty="0" smtClean="0"/>
              <a:t> out</a:t>
            </a:r>
            <a:endParaRPr lang="en-GB" sz="800" dirty="0"/>
          </a:p>
        </p:txBody>
      </p:sp>
      <p:sp>
        <p:nvSpPr>
          <p:cNvPr id="158" name="Rectangle 157"/>
          <p:cNvSpPr/>
          <p:nvPr/>
        </p:nvSpPr>
        <p:spPr>
          <a:xfrm>
            <a:off x="1572220" y="1664819"/>
            <a:ext cx="942380" cy="2029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Monitoring (TCP/IP)</a:t>
            </a:r>
            <a:endParaRPr lang="en-GB" sz="700" dirty="0"/>
          </a:p>
        </p:txBody>
      </p:sp>
      <p:sp>
        <p:nvSpPr>
          <p:cNvPr id="173" name="Rectangle 172"/>
          <p:cNvSpPr/>
          <p:nvPr/>
        </p:nvSpPr>
        <p:spPr>
          <a:xfrm>
            <a:off x="1524000" y="2548023"/>
            <a:ext cx="970963" cy="2029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To VME crate</a:t>
            </a:r>
            <a:br>
              <a:rPr lang="en-GB" sz="700" dirty="0" smtClean="0"/>
            </a:br>
            <a:r>
              <a:rPr lang="en-GB" sz="700" dirty="0" smtClean="0"/>
              <a:t>&amp; CPU control</a:t>
            </a:r>
            <a:endParaRPr lang="en-GB" sz="700" dirty="0"/>
          </a:p>
        </p:txBody>
      </p:sp>
      <p:cxnSp>
        <p:nvCxnSpPr>
          <p:cNvPr id="14" name="Elbow Connector 13"/>
          <p:cNvCxnSpPr>
            <a:stCxn id="158" idx="3"/>
            <a:endCxn id="88" idx="0"/>
          </p:cNvCxnSpPr>
          <p:nvPr/>
        </p:nvCxnSpPr>
        <p:spPr>
          <a:xfrm>
            <a:off x="2514600" y="1766284"/>
            <a:ext cx="1402637" cy="30097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73" idx="3"/>
            <a:endCxn id="12" idx="1"/>
          </p:cNvCxnSpPr>
          <p:nvPr/>
        </p:nvCxnSpPr>
        <p:spPr>
          <a:xfrm>
            <a:off x="2494963" y="2649488"/>
            <a:ext cx="964200" cy="2559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3459163" y="2965013"/>
            <a:ext cx="1311060" cy="346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Triggers</a:t>
            </a:r>
            <a:endParaRPr lang="en-GB" sz="1100" dirty="0"/>
          </a:p>
        </p:txBody>
      </p:sp>
      <p:cxnSp>
        <p:nvCxnSpPr>
          <p:cNvPr id="110" name="Elbow Connector 109"/>
          <p:cNvCxnSpPr>
            <a:stCxn id="81" idx="3"/>
            <a:endCxn id="108" idx="1"/>
          </p:cNvCxnSpPr>
          <p:nvPr/>
        </p:nvCxnSpPr>
        <p:spPr>
          <a:xfrm>
            <a:off x="2874965" y="3136348"/>
            <a:ext cx="584198" cy="1991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2582005" y="5877968"/>
            <a:ext cx="920790" cy="2209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CTRL POWER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3459163" y="4371679"/>
            <a:ext cx="567691" cy="7938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PWM</a:t>
            </a:r>
            <a:endParaRPr lang="en-GB" sz="600" dirty="0"/>
          </a:p>
        </p:txBody>
      </p:sp>
      <p:cxnSp>
        <p:nvCxnSpPr>
          <p:cNvPr id="230" name="Elbow Connector 229"/>
          <p:cNvCxnSpPr>
            <a:stCxn id="176" idx="0"/>
            <a:endCxn id="107" idx="2"/>
          </p:cNvCxnSpPr>
          <p:nvPr/>
        </p:nvCxnSpPr>
        <p:spPr>
          <a:xfrm rot="5400000" flipH="1" flipV="1">
            <a:off x="3036508" y="5171468"/>
            <a:ext cx="712392" cy="700609"/>
          </a:xfrm>
          <a:prstGeom prst="bentConnector3">
            <a:avLst>
              <a:gd name="adj1" fmla="val 27588"/>
            </a:avLst>
          </a:prstGeom>
          <a:ln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5034966" y="4371680"/>
            <a:ext cx="864095" cy="7938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Slow</a:t>
            </a:r>
            <a:br>
              <a:rPr lang="en-GB" sz="900" dirty="0" smtClean="0"/>
            </a:br>
            <a:r>
              <a:rPr lang="en-GB" sz="900" dirty="0" smtClean="0"/>
              <a:t>interfaces</a:t>
            </a:r>
            <a:endParaRPr lang="en-GB" sz="900" dirty="0"/>
          </a:p>
        </p:txBody>
      </p:sp>
      <p:sp>
        <p:nvSpPr>
          <p:cNvPr id="164" name="Rectangle 163"/>
          <p:cNvSpPr/>
          <p:nvPr/>
        </p:nvSpPr>
        <p:spPr>
          <a:xfrm>
            <a:off x="6926344" y="4371680"/>
            <a:ext cx="807794" cy="7938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Fast</a:t>
            </a:r>
            <a:br>
              <a:rPr lang="en-GB" sz="900" dirty="0" smtClean="0"/>
            </a:br>
            <a:r>
              <a:rPr lang="en-GB" sz="900" dirty="0" smtClean="0"/>
              <a:t>interfaces</a:t>
            </a:r>
            <a:endParaRPr lang="en-GB" sz="900" dirty="0"/>
          </a:p>
        </p:txBody>
      </p:sp>
      <p:sp>
        <p:nvSpPr>
          <p:cNvPr id="191" name="Rectangle 190"/>
          <p:cNvSpPr/>
          <p:nvPr/>
        </p:nvSpPr>
        <p:spPr>
          <a:xfrm>
            <a:off x="4146155" y="4371679"/>
            <a:ext cx="779670" cy="7938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Current</a:t>
            </a:r>
            <a:br>
              <a:rPr lang="en-GB" sz="900" dirty="0" smtClean="0"/>
            </a:br>
            <a:r>
              <a:rPr lang="en-GB" sz="900" dirty="0" smtClean="0"/>
              <a:t>Speed</a:t>
            </a:r>
            <a:br>
              <a:rPr lang="en-GB" sz="900" dirty="0" smtClean="0"/>
            </a:br>
            <a:r>
              <a:rPr lang="en-GB" sz="900" dirty="0" smtClean="0"/>
              <a:t>Position Feedback</a:t>
            </a:r>
            <a:endParaRPr lang="en-GB" sz="900" dirty="0"/>
          </a:p>
        </p:txBody>
      </p:sp>
      <p:pic>
        <p:nvPicPr>
          <p:cNvPr id="179" name="Picture 3" descr="C:\Users\jemery\AppData\Local\Microsoft\Windows\Temporary Internet Files\Content.IE5\T4JDSR1M\MC90043264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80" y="1405329"/>
            <a:ext cx="721907" cy="72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Rectangle 125"/>
          <p:cNvSpPr/>
          <p:nvPr/>
        </p:nvSpPr>
        <p:spPr>
          <a:xfrm>
            <a:off x="3459163" y="3386597"/>
            <a:ext cx="1311060" cy="9061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Condition Monitoring</a:t>
            </a:r>
            <a:br>
              <a:rPr lang="en-GB" sz="900" dirty="0" smtClean="0"/>
            </a:br>
            <a:r>
              <a:rPr lang="en-GB" sz="900" dirty="0" smtClean="0"/>
              <a:t>online fault diagnosis</a:t>
            </a:r>
            <a:endParaRPr lang="en-GB" sz="900" dirty="0"/>
          </a:p>
        </p:txBody>
      </p:sp>
      <p:sp>
        <p:nvSpPr>
          <p:cNvPr id="234" name="Rounded Rectangle 233"/>
          <p:cNvSpPr/>
          <p:nvPr/>
        </p:nvSpPr>
        <p:spPr>
          <a:xfrm>
            <a:off x="382578" y="2391335"/>
            <a:ext cx="724389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VFC</a:t>
            </a:r>
            <a:endParaRPr lang="en-GB" sz="11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6378068" y="3386597"/>
            <a:ext cx="1348195" cy="9176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Check procedures</a:t>
            </a:r>
            <a:endParaRPr lang="en-GB" sz="900" dirty="0"/>
          </a:p>
        </p:txBody>
      </p:sp>
      <p:sp>
        <p:nvSpPr>
          <p:cNvPr id="167" name="Rectangle 166"/>
          <p:cNvSpPr/>
          <p:nvPr/>
        </p:nvSpPr>
        <p:spPr>
          <a:xfrm>
            <a:off x="4928360" y="2965013"/>
            <a:ext cx="1297096" cy="13392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Movement sequencer</a:t>
            </a:r>
            <a:br>
              <a:rPr lang="en-GB" sz="900" dirty="0" smtClean="0"/>
            </a:br>
            <a:r>
              <a:rPr lang="en-GB" sz="900" dirty="0" smtClean="0"/>
              <a:t>Safety procedures</a:t>
            </a:r>
            <a:endParaRPr lang="en-GB" sz="900" dirty="0"/>
          </a:p>
        </p:txBody>
      </p:sp>
      <p:sp>
        <p:nvSpPr>
          <p:cNvPr id="169" name="Rectangle 168"/>
          <p:cNvSpPr/>
          <p:nvPr/>
        </p:nvSpPr>
        <p:spPr>
          <a:xfrm>
            <a:off x="6016849" y="4371681"/>
            <a:ext cx="818317" cy="7938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Detection</a:t>
            </a:r>
            <a:br>
              <a:rPr lang="en-GB" sz="900" dirty="0" smtClean="0"/>
            </a:br>
            <a:r>
              <a:rPr lang="en-GB" sz="900" dirty="0" smtClean="0"/>
              <a:t>Identification</a:t>
            </a:r>
            <a:endParaRPr lang="en-GB" sz="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59163" y="2067254"/>
            <a:ext cx="2774887" cy="757630"/>
            <a:chOff x="3459163" y="2067254"/>
            <a:chExt cx="2774887" cy="757630"/>
          </a:xfrm>
        </p:grpSpPr>
        <p:grpSp>
          <p:nvGrpSpPr>
            <p:cNvPr id="10" name="Group 9"/>
            <p:cNvGrpSpPr/>
            <p:nvPr/>
          </p:nvGrpSpPr>
          <p:grpSpPr>
            <a:xfrm>
              <a:off x="3459163" y="2067254"/>
              <a:ext cx="921619" cy="752314"/>
              <a:chOff x="3459163" y="2067254"/>
              <a:chExt cx="921619" cy="752314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3459163" y="2484525"/>
                <a:ext cx="921619" cy="3350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HWR PROTOCOL</a:t>
                </a:r>
                <a:endParaRPr lang="en-GB" sz="1200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459163" y="2067254"/>
                <a:ext cx="916147" cy="34106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HPS EMAC</a:t>
                </a:r>
                <a:endParaRPr lang="en-GB" sz="1100" dirty="0"/>
              </a:p>
            </p:txBody>
          </p:sp>
        </p:grpSp>
        <p:sp>
          <p:nvSpPr>
            <p:cNvPr id="172" name="Rectangle 171"/>
            <p:cNvSpPr/>
            <p:nvPr/>
          </p:nvSpPr>
          <p:spPr>
            <a:xfrm>
              <a:off x="4648199" y="2484415"/>
              <a:ext cx="1585851" cy="34046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HW bridge</a:t>
              </a:r>
              <a:r>
                <a:rPr lang="en-GB" sz="900" dirty="0"/>
                <a:t> </a:t>
              </a:r>
              <a:r>
                <a:rPr lang="en-GB" sz="900" dirty="0" smtClean="0"/>
                <a:t>Internal bus</a:t>
              </a:r>
              <a:endParaRPr lang="en-GB" sz="900" dirty="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646318" y="2067255"/>
              <a:ext cx="1587732" cy="33822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SW bridge to Internal bus</a:t>
              </a:r>
              <a:endParaRPr lang="en-GB" sz="900" dirty="0"/>
            </a:p>
          </p:txBody>
        </p:sp>
        <p:cxnSp>
          <p:nvCxnSpPr>
            <p:cNvPr id="63" name="Elbow Connector 62"/>
            <p:cNvCxnSpPr>
              <a:stCxn id="12" idx="3"/>
              <a:endCxn id="172" idx="1"/>
            </p:cNvCxnSpPr>
            <p:nvPr/>
          </p:nvCxnSpPr>
          <p:spPr>
            <a:xfrm>
              <a:off x="4380782" y="2652047"/>
              <a:ext cx="267417" cy="2603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>
              <a:stCxn id="88" idx="3"/>
              <a:endCxn id="175" idx="1"/>
            </p:cNvCxnSpPr>
            <p:nvPr/>
          </p:nvCxnSpPr>
          <p:spPr>
            <a:xfrm flipV="1">
              <a:off x="4375310" y="2236369"/>
              <a:ext cx="271008" cy="1418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/>
          <p:cNvCxnSpPr>
            <a:stCxn id="127" idx="0"/>
            <a:endCxn id="80" idx="2"/>
          </p:cNvCxnSpPr>
          <p:nvPr/>
        </p:nvCxnSpPr>
        <p:spPr>
          <a:xfrm flipV="1">
            <a:off x="7065332" y="1741992"/>
            <a:ext cx="0" cy="3252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>
            <a:stCxn id="6" idx="0"/>
            <a:endCxn id="109" idx="2"/>
          </p:cNvCxnSpPr>
          <p:nvPr/>
        </p:nvCxnSpPr>
        <p:spPr>
          <a:xfrm flipV="1">
            <a:off x="5467013" y="5165576"/>
            <a:ext cx="1" cy="7179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6378068" y="2487626"/>
            <a:ext cx="1369542" cy="8203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Memory loggers</a:t>
            </a:r>
            <a:endParaRPr lang="en-GB" sz="900" dirty="0"/>
          </a:p>
        </p:txBody>
      </p:sp>
      <p:cxnSp>
        <p:nvCxnSpPr>
          <p:cNvPr id="70" name="Straight Arrow Connector 69"/>
          <p:cNvCxnSpPr>
            <a:stCxn id="164" idx="3"/>
            <a:endCxn id="73" idx="0"/>
          </p:cNvCxnSpPr>
          <p:nvPr/>
        </p:nvCxnSpPr>
        <p:spPr>
          <a:xfrm>
            <a:off x="7734138" y="4768628"/>
            <a:ext cx="426465" cy="66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26853" y="4292746"/>
            <a:ext cx="1097551" cy="9650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831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Firmware block diagram</a:t>
            </a:r>
            <a:endParaRPr lang="en-GB" dirty="0"/>
          </a:p>
        </p:txBody>
      </p:sp>
      <p:cxnSp>
        <p:nvCxnSpPr>
          <p:cNvPr id="25" name="Straight Arrow Connector 24"/>
          <p:cNvCxnSpPr>
            <a:stCxn id="179" idx="3"/>
            <a:endCxn id="158" idx="1"/>
          </p:cNvCxnSpPr>
          <p:nvPr/>
        </p:nvCxnSpPr>
        <p:spPr>
          <a:xfrm>
            <a:off x="1145987" y="1766283"/>
            <a:ext cx="426233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234" idx="3"/>
            <a:endCxn id="173" idx="1"/>
          </p:cNvCxnSpPr>
          <p:nvPr/>
        </p:nvCxnSpPr>
        <p:spPr>
          <a:xfrm flipV="1">
            <a:off x="1106967" y="2649488"/>
            <a:ext cx="417033" cy="85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48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127" grpId="0" animBg="1"/>
      <p:bldP spid="108" grpId="0" animBg="1"/>
      <p:bldP spid="107" grpId="0" animBg="1"/>
      <p:bldP spid="109" grpId="0" animBg="1"/>
      <p:bldP spid="164" grpId="0" animBg="1"/>
      <p:bldP spid="191" grpId="0" animBg="1"/>
      <p:bldP spid="126" grpId="0" animBg="1"/>
      <p:bldP spid="165" grpId="0" animBg="1"/>
      <p:bldP spid="167" grpId="0" animBg="1"/>
      <p:bldP spid="169" grpId="0" animBg="1"/>
      <p:bldP spid="90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582" y="3145910"/>
            <a:ext cx="3079659" cy="24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65949"/>
            <a:ext cx="8915400" cy="193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Control feedback model (2013)</a:t>
            </a:r>
            <a:endParaRPr lang="en-GB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71470" y="2394561"/>
            <a:ext cx="3281330" cy="3732254"/>
            <a:chOff x="71470" y="2730954"/>
            <a:chExt cx="3281330" cy="373225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70" y="3938208"/>
              <a:ext cx="3124200" cy="252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304800" y="2730954"/>
              <a:ext cx="1143000" cy="3223112"/>
              <a:chOff x="3721071" y="4635784"/>
              <a:chExt cx="1143000" cy="3223112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3721071" y="4635784"/>
                <a:ext cx="755795" cy="737432"/>
              </a:xfrm>
              <a:prstGeom prst="ellipse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4098968" y="5373216"/>
                <a:ext cx="765103" cy="24856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Left Arrow 8"/>
            <p:cNvSpPr/>
            <p:nvPr/>
          </p:nvSpPr>
          <p:spPr>
            <a:xfrm>
              <a:off x="2095499" y="5903371"/>
              <a:ext cx="1257301" cy="536977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Position</a:t>
              </a:r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9366" y="1149500"/>
            <a:ext cx="936667" cy="1254422"/>
            <a:chOff x="179366" y="1485893"/>
            <a:chExt cx="936667" cy="1254422"/>
          </a:xfrm>
        </p:grpSpPr>
        <p:sp>
          <p:nvSpPr>
            <p:cNvPr id="31" name="Down Arrow 30"/>
            <p:cNvSpPr/>
            <p:nvPr/>
          </p:nvSpPr>
          <p:spPr>
            <a:xfrm>
              <a:off x="304800" y="2041049"/>
              <a:ext cx="685800" cy="69926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9366" y="1485893"/>
              <a:ext cx="9366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Position</a:t>
              </a:r>
              <a:br>
                <a:rPr lang="en-GB" dirty="0" smtClean="0"/>
              </a:br>
              <a:r>
                <a:rPr lang="en-GB" dirty="0" smtClean="0"/>
                <a:t>Profile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21247" y="1119809"/>
            <a:ext cx="989053" cy="840564"/>
            <a:chOff x="5221247" y="1456202"/>
            <a:chExt cx="989053" cy="840564"/>
          </a:xfrm>
        </p:grpSpPr>
        <p:sp>
          <p:nvSpPr>
            <p:cNvPr id="45" name="Down Arrow 44"/>
            <p:cNvSpPr/>
            <p:nvPr/>
          </p:nvSpPr>
          <p:spPr>
            <a:xfrm>
              <a:off x="5424595" y="1785331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221247" y="1456202"/>
              <a:ext cx="989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Currents</a:t>
              </a:r>
              <a:endParaRPr lang="en-GB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184136" y="2041582"/>
            <a:ext cx="1505557" cy="570540"/>
            <a:chOff x="3505200" y="2377975"/>
            <a:chExt cx="887352" cy="570540"/>
          </a:xfrm>
        </p:grpSpPr>
        <p:sp>
          <p:nvSpPr>
            <p:cNvPr id="44" name="Down Arrow 43"/>
            <p:cNvSpPr/>
            <p:nvPr/>
          </p:nvSpPr>
          <p:spPr>
            <a:xfrm>
              <a:off x="3505200" y="2437080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27599" y="2377975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Speed</a:t>
              </a:r>
              <a:endParaRPr lang="en-GB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2600" y="1948288"/>
            <a:ext cx="800100" cy="663835"/>
            <a:chOff x="1752600" y="2284681"/>
            <a:chExt cx="800100" cy="663835"/>
          </a:xfrm>
        </p:grpSpPr>
        <p:sp>
          <p:nvSpPr>
            <p:cNvPr id="40" name="Down Arrow 39"/>
            <p:cNvSpPr/>
            <p:nvPr/>
          </p:nvSpPr>
          <p:spPr>
            <a:xfrm>
              <a:off x="1752600" y="2361568"/>
              <a:ext cx="800100" cy="58694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05000" y="2284681"/>
              <a:ext cx="5102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Pos</a:t>
              </a:r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50469" y="1264272"/>
            <a:ext cx="1262333" cy="830594"/>
            <a:chOff x="6350469" y="1600665"/>
            <a:chExt cx="1262333" cy="830594"/>
          </a:xfrm>
        </p:grpSpPr>
        <p:sp>
          <p:nvSpPr>
            <p:cNvPr id="48" name="Down Arrow 47"/>
            <p:cNvSpPr/>
            <p:nvPr/>
          </p:nvSpPr>
          <p:spPr>
            <a:xfrm>
              <a:off x="6629400" y="1919824"/>
              <a:ext cx="685800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350469" y="1600665"/>
              <a:ext cx="1262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Park/Clarke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843405" y="1519989"/>
            <a:ext cx="759450" cy="810339"/>
            <a:chOff x="7946632" y="1890511"/>
            <a:chExt cx="750022" cy="810339"/>
          </a:xfrm>
        </p:grpSpPr>
        <p:sp>
          <p:nvSpPr>
            <p:cNvPr id="50" name="Down Arrow 49"/>
            <p:cNvSpPr/>
            <p:nvPr/>
          </p:nvSpPr>
          <p:spPr>
            <a:xfrm>
              <a:off x="7946632" y="2189415"/>
              <a:ext cx="750022" cy="5114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974257" y="1890511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PWM</a:t>
              </a:r>
              <a:endParaRPr lang="en-GB" dirty="0"/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2940207"/>
            <a:ext cx="2933700" cy="219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09901" y="6463208"/>
            <a:ext cx="2895600" cy="365125"/>
          </a:xfrm>
        </p:spPr>
        <p:txBody>
          <a:bodyPr/>
          <a:lstStyle/>
          <a:p>
            <a:r>
              <a:rPr lang="en-GB" smtClean="0"/>
              <a:t>Electronics for the BWS SPS 02.07.2015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2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3446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Feedback data monitoring using TCP/IP and </a:t>
            </a:r>
            <a:r>
              <a:rPr lang="en-GB" dirty="0" err="1" smtClean="0"/>
              <a:t>MatLab</a:t>
            </a:r>
            <a:r>
              <a:rPr lang="en-GB" dirty="0" smtClean="0"/>
              <a:t> GUI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972" b="3404"/>
          <a:stretch/>
        </p:blipFill>
        <p:spPr>
          <a:xfrm>
            <a:off x="1219200" y="1521698"/>
            <a:ext cx="6827801" cy="4845538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029200" y="1521698"/>
            <a:ext cx="2667000" cy="16025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251155" y="1546157"/>
            <a:ext cx="577645" cy="16025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251155" y="3581400"/>
            <a:ext cx="577645" cy="533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83839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200" dirty="0"/>
              <a:t>Feedback data </a:t>
            </a:r>
            <a:r>
              <a:rPr lang="en-GB" sz="3200" dirty="0" smtClean="0"/>
              <a:t>acquisition on SDRAM</a:t>
            </a:r>
            <a:br>
              <a:rPr lang="en-GB" sz="3200" dirty="0" smtClean="0"/>
            </a:br>
            <a:r>
              <a:rPr lang="en-GB" sz="3200" dirty="0" smtClean="0"/>
              <a:t>download by </a:t>
            </a:r>
            <a:r>
              <a:rPr lang="en-GB" sz="3200" dirty="0" err="1" smtClean="0"/>
              <a:t>MatLab</a:t>
            </a:r>
            <a:r>
              <a:rPr lang="en-GB" sz="3200" dirty="0" smtClean="0"/>
              <a:t> GUI (TCP/IP)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10106"/>
            <a:ext cx="6356555" cy="462740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76200" y="2820307"/>
            <a:ext cx="4321278" cy="1676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94343" y="4572000"/>
            <a:ext cx="4321278" cy="1676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8717" y="2410755"/>
            <a:ext cx="3436439" cy="257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4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dirty="0" smtClean="0"/>
              <a:t>D</a:t>
            </a:r>
            <a:r>
              <a:rPr lang="en-GB" dirty="0" smtClean="0"/>
              <a:t>rive crate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Electromechanical  design well advanced</a:t>
            </a:r>
          </a:p>
          <a:p>
            <a:r>
              <a:rPr lang="en-GB" dirty="0" smtClean="0"/>
              <a:t>It can satisfy lab test setup and optimised version</a:t>
            </a:r>
          </a:p>
          <a:p>
            <a:r>
              <a:rPr lang="en-GB" dirty="0" smtClean="0"/>
              <a:t>Board for measures, relays and identification design on-going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796" y="3078162"/>
            <a:ext cx="3424869" cy="2671398"/>
          </a:xfrm>
          <a:prstGeom prst="rect">
            <a:avLst/>
          </a:prstGeom>
        </p:spPr>
      </p:pic>
      <p:sp>
        <p:nvSpPr>
          <p:cNvPr id="8" name="Rectangular Callout 7"/>
          <p:cNvSpPr/>
          <p:nvPr/>
        </p:nvSpPr>
        <p:spPr>
          <a:xfrm>
            <a:off x="6865815" y="2430468"/>
            <a:ext cx="2286000" cy="293715"/>
          </a:xfrm>
          <a:prstGeom prst="wedgeRectCallout">
            <a:avLst>
              <a:gd name="adj1" fmla="val -50832"/>
              <a:gd name="adj2" fmla="val 30773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3 phases power driver</a:t>
            </a:r>
            <a:endParaRPr lang="en-GB" sz="1400" dirty="0"/>
          </a:p>
        </p:txBody>
      </p:sp>
      <p:sp>
        <p:nvSpPr>
          <p:cNvPr id="9" name="Rectangular Callout 8"/>
          <p:cNvSpPr/>
          <p:nvPr/>
        </p:nvSpPr>
        <p:spPr>
          <a:xfrm>
            <a:off x="4572000" y="1992285"/>
            <a:ext cx="1905000" cy="438183"/>
          </a:xfrm>
          <a:prstGeom prst="wedgeRectCallout">
            <a:avLst>
              <a:gd name="adj1" fmla="val 35580"/>
              <a:gd name="adj2" fmla="val 25969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Motor and control connectors</a:t>
            </a:r>
            <a:endParaRPr lang="en-GB" sz="1400" dirty="0"/>
          </a:p>
        </p:txBody>
      </p:sp>
      <p:sp>
        <p:nvSpPr>
          <p:cNvPr id="11" name="Rectangular Callout 10"/>
          <p:cNvSpPr/>
          <p:nvPr/>
        </p:nvSpPr>
        <p:spPr>
          <a:xfrm>
            <a:off x="4036646" y="3429001"/>
            <a:ext cx="1579796" cy="531352"/>
          </a:xfrm>
          <a:prstGeom prst="wedgeRectCallout">
            <a:avLst>
              <a:gd name="adj1" fmla="val 66940"/>
              <a:gd name="adj2" fmla="val 14474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Voltages supplies</a:t>
            </a:r>
            <a:br>
              <a:rPr lang="en-GB" sz="1400" dirty="0" smtClean="0"/>
            </a:br>
            <a:r>
              <a:rPr lang="en-GB" sz="1400" dirty="0" smtClean="0"/>
              <a:t>LV and 400V</a:t>
            </a:r>
            <a:endParaRPr lang="en-GB" sz="1400" dirty="0"/>
          </a:p>
        </p:txBody>
      </p:sp>
      <p:sp>
        <p:nvSpPr>
          <p:cNvPr id="12" name="Rectangular Callout 11"/>
          <p:cNvSpPr/>
          <p:nvPr/>
        </p:nvSpPr>
        <p:spPr>
          <a:xfrm>
            <a:off x="7404965" y="3429000"/>
            <a:ext cx="1642431" cy="688848"/>
          </a:xfrm>
          <a:prstGeom prst="wedgeRectCallout">
            <a:avLst>
              <a:gd name="adj1" fmla="val -81852"/>
              <a:gd name="adj2" fmla="val 9662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measures board design on-going</a:t>
            </a:r>
            <a:endParaRPr lang="en-GB" sz="1400" dirty="0"/>
          </a:p>
        </p:txBody>
      </p:sp>
      <p:pic>
        <p:nvPicPr>
          <p:cNvPr id="13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86057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815818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D</a:t>
            </a:r>
            <a:r>
              <a:rPr lang="en-GB" dirty="0"/>
              <a:t>rive </a:t>
            </a:r>
            <a:r>
              <a:rPr lang="en-GB" dirty="0" smtClean="0"/>
              <a:t>crate schematic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0" y="1421528"/>
            <a:ext cx="6186561" cy="444587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038600" y="1702881"/>
            <a:ext cx="4953000" cy="1776047"/>
            <a:chOff x="4038600" y="1424353"/>
            <a:chExt cx="4953000" cy="17760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50169" y="1424353"/>
              <a:ext cx="3241431" cy="155919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038600" y="1600200"/>
              <a:ext cx="838200" cy="1600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4876800" y="2626160"/>
              <a:ext cx="892292" cy="408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4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40801" y="1650128"/>
            <a:ext cx="12954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061870" y="1710138"/>
            <a:ext cx="909930" cy="10067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1836201" y="2352155"/>
            <a:ext cx="4256098" cy="2803173"/>
            <a:chOff x="1836201" y="2073627"/>
            <a:chExt cx="4256098" cy="2803173"/>
          </a:xfrm>
        </p:grpSpPr>
        <p:sp>
          <p:nvSpPr>
            <p:cNvPr id="23" name="Rectangle 22"/>
            <p:cNvSpPr/>
            <p:nvPr/>
          </p:nvSpPr>
          <p:spPr>
            <a:xfrm>
              <a:off x="1836201" y="3386989"/>
              <a:ext cx="449799" cy="49921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19293" y="2073627"/>
              <a:ext cx="449799" cy="49921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457596" y="3504927"/>
              <a:ext cx="449799" cy="49921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642500" y="3193749"/>
              <a:ext cx="449799" cy="168305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38600" y="3596595"/>
            <a:ext cx="5045815" cy="1563747"/>
            <a:chOff x="4038600" y="3318067"/>
            <a:chExt cx="5045815" cy="1563747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07613">
              <a:off x="6342550" y="3500542"/>
              <a:ext cx="2741865" cy="1381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4038600" y="3318067"/>
              <a:ext cx="1143000" cy="8729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/>
            <p:cNvCxnSpPr>
              <a:endCxn id="11" idx="1"/>
            </p:cNvCxnSpPr>
            <p:nvPr/>
          </p:nvCxnSpPr>
          <p:spPr>
            <a:xfrm>
              <a:off x="5181600" y="3810000"/>
              <a:ext cx="1198607" cy="620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16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Sin wave filter crate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83329" cy="4525963"/>
          </a:xfrm>
        </p:spPr>
        <p:txBody>
          <a:bodyPr/>
          <a:lstStyle/>
          <a:p>
            <a:r>
              <a:rPr lang="en-GB" dirty="0" smtClean="0"/>
              <a:t>Electromechanical  integration foreseen 09.2015</a:t>
            </a:r>
          </a:p>
          <a:p>
            <a:r>
              <a:rPr lang="en-GB" dirty="0" smtClean="0"/>
              <a:t>Will use the same board as the motor drive crate</a:t>
            </a:r>
            <a:endParaRPr lang="en-GB" dirty="0"/>
          </a:p>
          <a:p>
            <a:r>
              <a:rPr lang="en-GB" dirty="0" smtClean="0"/>
              <a:t>Some experiments foreseen with other types of filters, lower PWM periods</a:t>
            </a:r>
            <a:br>
              <a:rPr lang="en-GB" dirty="0" smtClean="0"/>
            </a:br>
            <a:r>
              <a:rPr lang="en-GB" dirty="0" smtClean="0"/>
              <a:t>September-October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417638"/>
            <a:ext cx="1094864" cy="1714377"/>
          </a:xfrm>
          <a:prstGeom prst="rect">
            <a:avLst/>
          </a:prstGeom>
        </p:spPr>
      </p:pic>
      <p:pic>
        <p:nvPicPr>
          <p:cNvPr id="10" name="Content Placeholder 9" descr="Screen Clippin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530" y="1458014"/>
            <a:ext cx="1381869" cy="1844664"/>
          </a:xfr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822" y="3419884"/>
            <a:ext cx="3833114" cy="2477933"/>
          </a:xfrm>
          <a:prstGeom prst="rect">
            <a:avLst/>
          </a:prstGeom>
        </p:spPr>
      </p:pic>
      <p:pic>
        <p:nvPicPr>
          <p:cNvPr id="9" name="Picture 4" descr="J:\Cables\Cable_CEM_7x6mm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240" y="5443713"/>
            <a:ext cx="1354319" cy="138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249752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9172" t="33455" r="8287" b="8726"/>
          <a:stretch/>
        </p:blipFill>
        <p:spPr>
          <a:xfrm>
            <a:off x="-152400" y="3124200"/>
            <a:ext cx="9090566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2238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Diamond acquisition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312423"/>
            <a:ext cx="8686800" cy="173692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Scope measurements on SPS 517 scanner (June 2015)</a:t>
            </a:r>
          </a:p>
          <a:p>
            <a:r>
              <a:rPr lang="en-GB" dirty="0" smtClean="0"/>
              <a:t>Second diamond install planned to study noise source</a:t>
            </a:r>
            <a:endParaRPr lang="en-GB" dirty="0"/>
          </a:p>
          <a:p>
            <a:r>
              <a:rPr lang="en-GB" dirty="0" smtClean="0"/>
              <a:t>Tunnel digitalisation should be installed in next SPS TS</a:t>
            </a:r>
          </a:p>
          <a:p>
            <a:r>
              <a:rPr lang="en-GB" dirty="0" smtClean="0"/>
              <a:t>Diamond system will probably be moved to the prototype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762000" y="3670725"/>
            <a:ext cx="2057400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685800" y="5257800"/>
            <a:ext cx="2057400" cy="4572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84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8890"/>
          </a:xfrm>
        </p:spPr>
        <p:txBody>
          <a:bodyPr>
            <a:normAutofit/>
          </a:bodyPr>
          <a:lstStyle/>
          <a:p>
            <a:pPr algn="l"/>
            <a:r>
              <a:rPr lang="en-GB" sz="4000" dirty="0" smtClean="0"/>
              <a:t>Diamond acquisition setup</a:t>
            </a:r>
            <a:endParaRPr lang="en-GB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965645" y="2228570"/>
            <a:ext cx="0" cy="18534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339752" y="2228571"/>
            <a:ext cx="0" cy="17405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99592" y="1652507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</a:rPr>
              <a:t>pCVD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DD_1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3164675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accent6"/>
                </a:solidFill>
              </a:rPr>
              <a:t>pCVD</a:t>
            </a:r>
            <a:endParaRPr lang="en-GB" sz="1200" dirty="0" smtClean="0">
              <a:solidFill>
                <a:schemeClr val="accent6"/>
              </a:solidFill>
            </a:endParaRPr>
          </a:p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DD_2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35696" y="1652507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</a:rPr>
              <a:t>Amplif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+ </a:t>
            </a:r>
          </a:p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Split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35696" y="3164675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</a:rPr>
              <a:t>Amplif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+ </a:t>
            </a:r>
          </a:p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Split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Connector 10"/>
          <p:cNvCxnSpPr>
            <a:stCxn id="7" idx="3"/>
            <a:endCxn id="9" idx="1"/>
          </p:cNvCxnSpPr>
          <p:nvPr/>
        </p:nvCxnSpPr>
        <p:spPr>
          <a:xfrm>
            <a:off x="1547664" y="1940539"/>
            <a:ext cx="288032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47664" y="3481679"/>
            <a:ext cx="288032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02648" y="4892867"/>
            <a:ext cx="8533847" cy="245496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6"/>
                </a:solidFill>
              </a:rPr>
              <a:t>To Surface (~80m)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66823" y="5204414"/>
            <a:ext cx="6417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CK50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67576" y="5204414"/>
            <a:ext cx="6417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CK50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59263" y="5204414"/>
            <a:ext cx="6417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CB50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63504" y="5204414"/>
            <a:ext cx="6417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CB50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02649" y="5204414"/>
            <a:ext cx="80782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CBH50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045495" y="5204414"/>
            <a:ext cx="64173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SMF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88926" y="5204414"/>
            <a:ext cx="80782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/>
                </a:solidFill>
              </a:rPr>
              <a:t>CBH50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827584" y="2336583"/>
            <a:ext cx="792088" cy="7200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Beam Pipe</a:t>
            </a:r>
            <a:endParaRPr lang="en-GB" sz="1100" dirty="0"/>
          </a:p>
        </p:txBody>
      </p:sp>
      <p:cxnSp>
        <p:nvCxnSpPr>
          <p:cNvPr id="23" name="Straight Connector 22"/>
          <p:cNvCxnSpPr>
            <a:stCxn id="8" idx="1"/>
          </p:cNvCxnSpPr>
          <p:nvPr/>
        </p:nvCxnSpPr>
        <p:spPr>
          <a:xfrm flipH="1" flipV="1">
            <a:off x="611560" y="3452706"/>
            <a:ext cx="28803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11560" y="3452706"/>
            <a:ext cx="0" cy="8044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11561" y="4249502"/>
            <a:ext cx="1187597" cy="76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792839" y="4257121"/>
            <a:ext cx="0" cy="635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899592" y="4514985"/>
            <a:ext cx="1" cy="3778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23528" y="4527516"/>
            <a:ext cx="567784" cy="53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323528" y="1934376"/>
            <a:ext cx="576064" cy="29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23528" y="1934375"/>
            <a:ext cx="0" cy="25984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965646" y="4081983"/>
            <a:ext cx="51591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481557" y="4068781"/>
            <a:ext cx="0" cy="8240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38953" y="3969089"/>
            <a:ext cx="0" cy="9237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3528" y="4635004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HV_1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18737" y="4654676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HV_2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04263" y="4650153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-12V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37475" y="4657388"/>
            <a:ext cx="54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+12V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17334" y="4635004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Sig_1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67944" y="4625436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Sig_2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5366360" y="5216498"/>
            <a:ext cx="3672432" cy="955702"/>
            <a:chOff x="5366360" y="5216498"/>
            <a:chExt cx="3672432" cy="955702"/>
          </a:xfrm>
        </p:grpSpPr>
        <p:sp>
          <p:nvSpPr>
            <p:cNvPr id="40" name="Rectangle 39"/>
            <p:cNvSpPr/>
            <p:nvPr/>
          </p:nvSpPr>
          <p:spPr>
            <a:xfrm>
              <a:off x="5973262" y="5300668"/>
              <a:ext cx="1407050" cy="761472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Igloo2 Dev. Kit</a:t>
              </a:r>
            </a:p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GBT Core </a:t>
              </a:r>
            </a:p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SDRAM Storage </a:t>
              </a:r>
            </a:p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PC Communication</a:t>
              </a: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0365" y="5216498"/>
              <a:ext cx="1228427" cy="955702"/>
            </a:xfrm>
            <a:prstGeom prst="rect">
              <a:avLst/>
            </a:prstGeom>
          </p:spPr>
        </p:pic>
        <p:cxnSp>
          <p:nvCxnSpPr>
            <p:cNvPr id="43" name="Elbow Connector 42"/>
            <p:cNvCxnSpPr>
              <a:stCxn id="20" idx="2"/>
              <a:endCxn id="40" idx="1"/>
            </p:cNvCxnSpPr>
            <p:nvPr/>
          </p:nvCxnSpPr>
          <p:spPr>
            <a:xfrm rot="16200000" flipH="1">
              <a:off x="5575332" y="5283474"/>
              <a:ext cx="188958" cy="606902"/>
            </a:xfrm>
            <a:prstGeom prst="bentConnector2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7413408" y="5681404"/>
              <a:ext cx="41683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502649" y="5564453"/>
            <a:ext cx="4512125" cy="490110"/>
            <a:chOff x="502649" y="5564453"/>
            <a:chExt cx="4512125" cy="490110"/>
          </a:xfrm>
        </p:grpSpPr>
        <p:sp>
          <p:nvSpPr>
            <p:cNvPr id="41" name="Rectangle 40"/>
            <p:cNvSpPr/>
            <p:nvPr/>
          </p:nvSpPr>
          <p:spPr>
            <a:xfrm>
              <a:off x="502649" y="5564454"/>
              <a:ext cx="3102586" cy="478463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Power Supply Instrumentation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65560" y="5564453"/>
              <a:ext cx="1349214" cy="49011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Scope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339757" y="1604014"/>
            <a:ext cx="6172233" cy="3288853"/>
            <a:chOff x="2339757" y="1604014"/>
            <a:chExt cx="6172233" cy="3288853"/>
          </a:xfrm>
        </p:grpSpPr>
        <p:sp>
          <p:nvSpPr>
            <p:cNvPr id="64" name="TextBox 63"/>
            <p:cNvSpPr txBox="1"/>
            <p:nvPr/>
          </p:nvSpPr>
          <p:spPr>
            <a:xfrm>
              <a:off x="5503987" y="4397693"/>
              <a:ext cx="3008003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6">
                      <a:lumMod val="50000"/>
                    </a:schemeClr>
                  </a:solidFill>
                </a:rPr>
                <a:t>Bi-directional GBT optical link @ 4.8Gbps</a:t>
              </a:r>
            </a:p>
            <a:p>
              <a:pPr algn="ctr"/>
              <a:r>
                <a:rPr lang="en-GB" sz="1050" dirty="0" smtClean="0">
                  <a:solidFill>
                    <a:schemeClr val="accent6">
                      <a:lumMod val="50000"/>
                    </a:schemeClr>
                  </a:solidFill>
                </a:rPr>
                <a:t>(Data transfer, Synchronization &amp; Control)</a:t>
              </a: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339757" y="1604014"/>
              <a:ext cx="6048668" cy="3288853"/>
              <a:chOff x="2339757" y="1604014"/>
              <a:chExt cx="6048668" cy="3288853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5961631" y="3452706"/>
                <a:ext cx="0" cy="53193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5" name="Group 84"/>
              <p:cNvGrpSpPr/>
              <p:nvPr/>
            </p:nvGrpSpPr>
            <p:grpSpPr>
              <a:xfrm>
                <a:off x="2339757" y="1604014"/>
                <a:ext cx="6048668" cy="3288853"/>
                <a:chOff x="2339757" y="1604014"/>
                <a:chExt cx="6048668" cy="3288853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2339757" y="3969089"/>
                  <a:ext cx="3621874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5366361" y="4185534"/>
                  <a:ext cx="9884" cy="69640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58" idx="2"/>
                </p:cNvCxnSpPr>
                <p:nvPr/>
              </p:nvCxnSpPr>
              <p:spPr>
                <a:xfrm>
                  <a:off x="7732841" y="3397480"/>
                  <a:ext cx="0" cy="794176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5376245" y="4189611"/>
                  <a:ext cx="2356596" cy="1535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84" name="Group 83"/>
                <p:cNvGrpSpPr/>
                <p:nvPr/>
              </p:nvGrpSpPr>
              <p:grpSpPr>
                <a:xfrm>
                  <a:off x="2481557" y="1604014"/>
                  <a:ext cx="5906868" cy="3288853"/>
                  <a:chOff x="2481557" y="1604014"/>
                  <a:chExt cx="5906868" cy="3288853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2483768" y="1748030"/>
                    <a:ext cx="2365795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3893133" y="3692246"/>
                    <a:ext cx="0" cy="1200621"/>
                  </a:xfrm>
                  <a:prstGeom prst="line">
                    <a:avLst/>
                  </a:prstGeom>
                  <a:ln w="28575">
                    <a:solidFill>
                      <a:srgbClr val="A15C4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2481557" y="3692246"/>
                    <a:ext cx="1411576" cy="0"/>
                  </a:xfrm>
                  <a:prstGeom prst="line">
                    <a:avLst/>
                  </a:prstGeom>
                  <a:ln w="28575">
                    <a:solidFill>
                      <a:srgbClr val="A15C4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2481557" y="2108070"/>
                    <a:ext cx="218235" cy="0"/>
                  </a:xfrm>
                  <a:prstGeom prst="line">
                    <a:avLst/>
                  </a:prstGeom>
                  <a:ln w="28575">
                    <a:solidFill>
                      <a:srgbClr val="A15C4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2699792" y="2108070"/>
                    <a:ext cx="0" cy="1440160"/>
                  </a:xfrm>
                  <a:prstGeom prst="line">
                    <a:avLst/>
                  </a:prstGeom>
                  <a:ln w="28575">
                    <a:solidFill>
                      <a:srgbClr val="A15C4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2699792" y="3548230"/>
                    <a:ext cx="1943951" cy="0"/>
                  </a:xfrm>
                  <a:prstGeom prst="line">
                    <a:avLst/>
                  </a:prstGeom>
                  <a:ln w="28575">
                    <a:solidFill>
                      <a:srgbClr val="A15C4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4643743" y="3548230"/>
                    <a:ext cx="265" cy="1337586"/>
                  </a:xfrm>
                  <a:prstGeom prst="line">
                    <a:avLst/>
                  </a:prstGeom>
                  <a:ln w="28575">
                    <a:solidFill>
                      <a:srgbClr val="A15C4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Rectangle 50"/>
                  <p:cNvSpPr/>
                  <p:nvPr/>
                </p:nvSpPr>
                <p:spPr>
                  <a:xfrm>
                    <a:off x="5045495" y="1604209"/>
                    <a:ext cx="3342930" cy="183294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 dirty="0">
                      <a:solidFill>
                        <a:schemeClr val="accent6"/>
                      </a:solidFill>
                    </a:endParaRPr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5632209" y="1604014"/>
                    <a:ext cx="219803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Digital Front-End Prototype</a:t>
                    </a:r>
                    <a:endParaRPr lang="en-GB" sz="12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5148064" y="1887942"/>
                    <a:ext cx="1462337" cy="116442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 dirty="0">
                      <a:solidFill>
                        <a:schemeClr val="accent6"/>
                      </a:solidFill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6712970" y="1881013"/>
                    <a:ext cx="1603445" cy="11713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 dirty="0">
                      <a:solidFill>
                        <a:schemeClr val="accent6"/>
                      </a:solidFill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5148064" y="3116182"/>
                    <a:ext cx="1462337" cy="28129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smtClean="0">
                        <a:solidFill>
                          <a:schemeClr val="accent6"/>
                        </a:solidFill>
                      </a:rPr>
                      <a:t>Power (FEASTMP)</a:t>
                    </a:r>
                    <a:endParaRPr lang="en-GB" sz="1100" dirty="0">
                      <a:solidFill>
                        <a:schemeClr val="accent6"/>
                      </a:solidFill>
                    </a:endParaRPr>
                  </a:p>
                </p:txBody>
              </p:sp>
              <p:cxnSp>
                <p:nvCxnSpPr>
                  <p:cNvPr id="65" name="Straight Connector 64"/>
                  <p:cNvCxnSpPr/>
                  <p:nvPr/>
                </p:nvCxnSpPr>
                <p:spPr>
                  <a:xfrm>
                    <a:off x="4849563" y="2108070"/>
                    <a:ext cx="288032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2483768" y="1934375"/>
                    <a:ext cx="2232248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4716016" y="2313639"/>
                    <a:ext cx="421579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4713982" y="2612126"/>
                    <a:ext cx="423613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>
                    <a:off x="4849563" y="2816909"/>
                    <a:ext cx="288032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>
                  <a:xfrm>
                    <a:off x="4849563" y="1748030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4716016" y="1953599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2483768" y="3260198"/>
                    <a:ext cx="2230214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4713982" y="2612126"/>
                    <a:ext cx="0" cy="648072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>
                    <a:off x="2481557" y="3397480"/>
                    <a:ext cx="2368006" cy="0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 flipH="1">
                    <a:off x="4849563" y="2804635"/>
                    <a:ext cx="3243" cy="592845"/>
                  </a:xfrm>
                  <a:prstGeom prst="line">
                    <a:avLst/>
                  </a:prstGeom>
                  <a:ln w="28575">
                    <a:solidFill>
                      <a:schemeClr val="accent6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77" name="Picture 76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239766" y="1862963"/>
                    <a:ext cx="1169249" cy="1182349"/>
                  </a:xfrm>
                  <a:prstGeom prst="rect">
                    <a:avLst/>
                  </a:prstGeom>
                </p:spPr>
              </p:pic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5257468" y="2252086"/>
                    <a:ext cx="119436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ICECAL or QIE10</a:t>
                    </a:r>
                  </a:p>
                  <a:p>
                    <a:pPr algn="ctr"/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Mezzanine</a:t>
                    </a:r>
                  </a:p>
                </p:txBody>
              </p:sp>
              <p:pic>
                <p:nvPicPr>
                  <p:cNvPr id="79" name="Picture 78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10800000">
                    <a:off x="6819361" y="1909929"/>
                    <a:ext cx="1368058" cy="1548822"/>
                  </a:xfrm>
                  <a:prstGeom prst="rect">
                    <a:avLst/>
                  </a:prstGeom>
                </p:spPr>
              </p:pic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6815332" y="2180078"/>
                    <a:ext cx="1416478" cy="646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Igloo2_Umd</a:t>
                    </a:r>
                  </a:p>
                  <a:p>
                    <a:pPr algn="ctr"/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Mezzanine Board</a:t>
                    </a:r>
                  </a:p>
                  <a:p>
                    <a:pPr algn="ctr"/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(from CMS </a:t>
                    </a:r>
                    <a:r>
                      <a:rPr lang="en-GB" sz="1200" dirty="0" err="1" smtClean="0">
                        <a:solidFill>
                          <a:schemeClr val="bg1"/>
                        </a:solidFill>
                      </a:rPr>
                      <a:t>ngCC</a:t>
                    </a:r>
                    <a:r>
                      <a:rPr lang="en-GB" sz="1200" dirty="0" err="1">
                        <a:solidFill>
                          <a:schemeClr val="bg1"/>
                        </a:solidFill>
                      </a:rPr>
                      <a:t>M</a:t>
                    </a:r>
                    <a:r>
                      <a:rPr lang="en-GB" sz="1200" dirty="0" smtClean="0">
                        <a:solidFill>
                          <a:schemeClr val="bg1"/>
                        </a:solidFill>
                      </a:rPr>
                      <a:t>) </a:t>
                    </a: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7408805" y="2944739"/>
                    <a:ext cx="648072" cy="452741"/>
                  </a:xfrm>
                  <a:prstGeom prst="rect">
                    <a:avLst/>
                  </a:prstGeom>
                  <a:noFill/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err="1" smtClean="0">
                        <a:solidFill>
                          <a:schemeClr val="bg1"/>
                        </a:solidFill>
                      </a:rPr>
                      <a:t>VTRx</a:t>
                    </a:r>
                    <a:endParaRPr lang="en-GB" sz="11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80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2339757" y="3962400"/>
            <a:ext cx="8991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45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9" name="Group 1058"/>
          <p:cNvGrpSpPr/>
          <p:nvPr/>
        </p:nvGrpSpPr>
        <p:grpSpPr>
          <a:xfrm>
            <a:off x="1928143" y="4245202"/>
            <a:ext cx="6172230" cy="2233657"/>
            <a:chOff x="1928143" y="4245202"/>
            <a:chExt cx="6172230" cy="2233657"/>
          </a:xfrm>
        </p:grpSpPr>
        <p:grpSp>
          <p:nvGrpSpPr>
            <p:cNvPr id="124" name="Group 123"/>
            <p:cNvGrpSpPr/>
            <p:nvPr/>
          </p:nvGrpSpPr>
          <p:grpSpPr>
            <a:xfrm>
              <a:off x="1928143" y="4494954"/>
              <a:ext cx="6172230" cy="1983905"/>
              <a:chOff x="1928143" y="4494954"/>
              <a:chExt cx="6172230" cy="1983905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8143" y="4815054"/>
                <a:ext cx="2639604" cy="166380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59517" y="4494954"/>
                <a:ext cx="2699456" cy="1701531"/>
              </a:xfrm>
              <a:prstGeom prst="rect">
                <a:avLst/>
              </a:prstGeom>
            </p:spPr>
          </p:pic>
          <p:grpSp>
            <p:nvGrpSpPr>
              <p:cNvPr id="61" name="Group 60"/>
              <p:cNvGrpSpPr/>
              <p:nvPr/>
            </p:nvGrpSpPr>
            <p:grpSpPr>
              <a:xfrm>
                <a:off x="2338157" y="5276407"/>
                <a:ext cx="5762216" cy="340510"/>
                <a:chOff x="2338157" y="5276407"/>
                <a:chExt cx="5762216" cy="340510"/>
              </a:xfrm>
            </p:grpSpPr>
            <p:sp>
              <p:nvSpPr>
                <p:cNvPr id="28" name="Rounded Rectangle 27"/>
                <p:cNvSpPr/>
                <p:nvPr/>
              </p:nvSpPr>
              <p:spPr>
                <a:xfrm>
                  <a:off x="2338157" y="5383486"/>
                  <a:ext cx="1905632" cy="233431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 smtClean="0"/>
                    <a:t>Photodiode</a:t>
                  </a:r>
                  <a:endParaRPr lang="en-GB" sz="1200" dirty="0"/>
                </a:p>
              </p:txBody>
            </p:sp>
            <p:cxnSp>
              <p:nvCxnSpPr>
                <p:cNvPr id="58" name="Elbow Connector 57"/>
                <p:cNvCxnSpPr>
                  <a:stCxn id="28" idx="3"/>
                  <a:endCxn id="79" idx="2"/>
                </p:cNvCxnSpPr>
                <p:nvPr/>
              </p:nvCxnSpPr>
              <p:spPr>
                <a:xfrm flipV="1">
                  <a:off x="4243789" y="5276407"/>
                  <a:ext cx="3856584" cy="223795"/>
                </a:xfrm>
                <a:prstGeom prst="bentConnector2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4" name="TextBox 53"/>
            <p:cNvSpPr txBox="1"/>
            <p:nvPr/>
          </p:nvSpPr>
          <p:spPr>
            <a:xfrm>
              <a:off x="2263606" y="4245202"/>
              <a:ext cx="1922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2x </a:t>
              </a:r>
              <a:r>
                <a:rPr lang="en-GB" sz="1400" dirty="0" err="1" smtClean="0"/>
                <a:t>Picoscopes</a:t>
              </a:r>
              <a:r>
                <a:rPr lang="en-GB" sz="1400" dirty="0" smtClean="0"/>
                <a:t> @ 14 bits</a:t>
              </a:r>
              <a:endParaRPr lang="en-GB" sz="1400" dirty="0"/>
            </a:p>
          </p:txBody>
        </p:sp>
      </p:grpSp>
      <p:pic>
        <p:nvPicPr>
          <p:cNvPr id="55" name="Picture 54" descr="J:\WS\Design_Vacuum_WS\Mechanics views\20121115-Wire-Scanner-proto-7.jpg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22834" r="5270" b="15686"/>
          <a:stretch/>
        </p:blipFill>
        <p:spPr bwMode="auto">
          <a:xfrm>
            <a:off x="5095585" y="3060500"/>
            <a:ext cx="3916656" cy="1921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0397" y="353616"/>
            <a:ext cx="8229600" cy="815237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Prototype accuracy &amp; reproducibility</a:t>
            </a:r>
            <a:br>
              <a:rPr lang="en-GB" sz="2800" dirty="0" smtClean="0"/>
            </a:br>
            <a:r>
              <a:rPr lang="en-GB" sz="2800" dirty="0" smtClean="0"/>
              <a:t>determination with the calibration bench</a:t>
            </a:r>
            <a:endParaRPr lang="en-GB" sz="2800" dirty="0"/>
          </a:p>
        </p:txBody>
      </p:sp>
      <p:grpSp>
        <p:nvGrpSpPr>
          <p:cNvPr id="126" name="Group 125"/>
          <p:cNvGrpSpPr/>
          <p:nvPr/>
        </p:nvGrpSpPr>
        <p:grpSpPr>
          <a:xfrm>
            <a:off x="2308258" y="4064816"/>
            <a:ext cx="3384369" cy="1242748"/>
            <a:chOff x="2308258" y="4064816"/>
            <a:chExt cx="3384369" cy="1242748"/>
          </a:xfrm>
        </p:grpSpPr>
        <p:sp>
          <p:nvSpPr>
            <p:cNvPr id="29" name="Rounded Rectangle 28"/>
            <p:cNvSpPr/>
            <p:nvPr/>
          </p:nvSpPr>
          <p:spPr>
            <a:xfrm>
              <a:off x="2308258" y="5074133"/>
              <a:ext cx="1905632" cy="233431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C-Wire / Strain Gauges</a:t>
              </a:r>
              <a:endParaRPr lang="en-GB" sz="1200" dirty="0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5474457" y="4064816"/>
              <a:ext cx="218170" cy="14401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5" name="Elbow Connector 44"/>
            <p:cNvCxnSpPr>
              <a:stCxn id="29" idx="3"/>
              <a:endCxn id="47" idx="1"/>
            </p:cNvCxnSpPr>
            <p:nvPr/>
          </p:nvCxnSpPr>
          <p:spPr>
            <a:xfrm flipV="1">
              <a:off x="4213890" y="4136824"/>
              <a:ext cx="1260567" cy="1054025"/>
            </a:xfrm>
            <a:prstGeom prst="bentConnector3">
              <a:avLst>
                <a:gd name="adj1" fmla="val 50000"/>
              </a:avLst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25" name="Group 124"/>
          <p:cNvGrpSpPr/>
          <p:nvPr/>
        </p:nvGrpSpPr>
        <p:grpSpPr>
          <a:xfrm>
            <a:off x="2308258" y="3727369"/>
            <a:ext cx="3286257" cy="1283742"/>
            <a:chOff x="2308258" y="3727369"/>
            <a:chExt cx="3286257" cy="1283742"/>
          </a:xfrm>
        </p:grpSpPr>
        <p:sp>
          <p:nvSpPr>
            <p:cNvPr id="24" name="Rounded Rectangle 23"/>
            <p:cNvSpPr/>
            <p:nvPr/>
          </p:nvSpPr>
          <p:spPr>
            <a:xfrm>
              <a:off x="2308258" y="4777680"/>
              <a:ext cx="1905632" cy="233431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2x Optical encoder</a:t>
              </a:r>
              <a:endParaRPr lang="en-GB" sz="1200" dirty="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376345" y="3727369"/>
              <a:ext cx="218170" cy="14401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5" name="Elbow Connector 34"/>
            <p:cNvCxnSpPr>
              <a:stCxn id="24" idx="3"/>
              <a:endCxn id="39" idx="1"/>
            </p:cNvCxnSpPr>
            <p:nvPr/>
          </p:nvCxnSpPr>
          <p:spPr>
            <a:xfrm flipV="1">
              <a:off x="4213890" y="3799377"/>
              <a:ext cx="1162455" cy="1095019"/>
            </a:xfrm>
            <a:prstGeom prst="bentConnector3">
              <a:avLst>
                <a:gd name="adj1" fmla="val 39512"/>
              </a:avLst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3" name="Group 122"/>
          <p:cNvGrpSpPr/>
          <p:nvPr/>
        </p:nvGrpSpPr>
        <p:grpSpPr>
          <a:xfrm>
            <a:off x="5436856" y="2938055"/>
            <a:ext cx="3687280" cy="3968380"/>
            <a:chOff x="5436856" y="2938055"/>
            <a:chExt cx="3687280" cy="3968380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86582">
              <a:off x="6983272" y="5958525"/>
              <a:ext cx="1852733" cy="947910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78529" y="4659757"/>
              <a:ext cx="443687" cy="616650"/>
            </a:xfrm>
            <a:prstGeom prst="rect">
              <a:avLst/>
            </a:prstGeom>
          </p:spPr>
        </p:pic>
        <p:pic>
          <p:nvPicPr>
            <p:cNvPr id="1026" name="Picture 2" descr="TEC Green Laser Module -- TECGL-01-Imag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856" y="3024244"/>
              <a:ext cx="431805" cy="431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7" name="Straight Connector 66"/>
            <p:cNvCxnSpPr/>
            <p:nvPr/>
          </p:nvCxnSpPr>
          <p:spPr>
            <a:xfrm>
              <a:off x="5868661" y="3465865"/>
              <a:ext cx="450479" cy="318342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7171920" y="4525637"/>
              <a:ext cx="868721" cy="603928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5" name="TextBox 1034"/>
            <p:cNvSpPr txBox="1"/>
            <p:nvPr/>
          </p:nvSpPr>
          <p:spPr>
            <a:xfrm>
              <a:off x="5787706" y="2938055"/>
              <a:ext cx="6783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Laser</a:t>
              </a:r>
              <a:endParaRPr lang="en-GB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846863" y="4290425"/>
              <a:ext cx="1277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Photodiode</a:t>
              </a:r>
              <a:endParaRPr lang="en-GB" dirty="0"/>
            </a:p>
          </p:txBody>
        </p:sp>
      </p:grpSp>
      <p:grpSp>
        <p:nvGrpSpPr>
          <p:cNvPr id="1058" name="Group 1057"/>
          <p:cNvGrpSpPr/>
          <p:nvPr/>
        </p:nvGrpSpPr>
        <p:grpSpPr>
          <a:xfrm>
            <a:off x="1488406" y="3048000"/>
            <a:ext cx="2725484" cy="1701067"/>
            <a:chOff x="1488406" y="3048000"/>
            <a:chExt cx="2725484" cy="1701067"/>
          </a:xfrm>
        </p:grpSpPr>
        <p:sp>
          <p:nvSpPr>
            <p:cNvPr id="49" name="Rounded Rectangle 48"/>
            <p:cNvSpPr/>
            <p:nvPr/>
          </p:nvSpPr>
          <p:spPr>
            <a:xfrm>
              <a:off x="2308258" y="4515636"/>
              <a:ext cx="1905632" cy="23343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Digital output</a:t>
              </a:r>
              <a:endParaRPr lang="en-GB" sz="1200" dirty="0"/>
            </a:p>
          </p:txBody>
        </p:sp>
        <p:cxnSp>
          <p:nvCxnSpPr>
            <p:cNvPr id="52" name="Elbow Connector 51"/>
            <p:cNvCxnSpPr>
              <a:stCxn id="49" idx="1"/>
              <a:endCxn id="13" idx="2"/>
            </p:cNvCxnSpPr>
            <p:nvPr/>
          </p:nvCxnSpPr>
          <p:spPr>
            <a:xfrm rot="10800000">
              <a:off x="1738146" y="3048000"/>
              <a:ext cx="570113" cy="1584352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 rot="16200000">
              <a:off x="1004748" y="3658943"/>
              <a:ext cx="12443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Scan </a:t>
              </a:r>
              <a:r>
                <a:rPr lang="fr-FR" sz="1200" dirty="0" err="1"/>
                <a:t>start</a:t>
              </a:r>
              <a:r>
                <a:rPr lang="fr-FR" sz="1200" dirty="0"/>
                <a:t> </a:t>
              </a:r>
              <a:r>
                <a:rPr lang="fr-FR" sz="1200" dirty="0" smtClean="0"/>
                <a:t>trigger</a:t>
              </a:r>
              <a:endParaRPr lang="fr-FR" sz="1200" dirty="0"/>
            </a:p>
          </p:txBody>
        </p:sp>
      </p:grpSp>
      <p:grpSp>
        <p:nvGrpSpPr>
          <p:cNvPr id="1057" name="Group 1056"/>
          <p:cNvGrpSpPr/>
          <p:nvPr/>
        </p:nvGrpSpPr>
        <p:grpSpPr>
          <a:xfrm>
            <a:off x="237635" y="4198468"/>
            <a:ext cx="7056841" cy="2512798"/>
            <a:chOff x="237635" y="4198468"/>
            <a:chExt cx="7056841" cy="2512798"/>
          </a:xfrm>
        </p:grpSpPr>
        <p:grpSp>
          <p:nvGrpSpPr>
            <p:cNvPr id="127" name="Group 126"/>
            <p:cNvGrpSpPr/>
            <p:nvPr/>
          </p:nvGrpSpPr>
          <p:grpSpPr>
            <a:xfrm>
              <a:off x="237635" y="4198468"/>
              <a:ext cx="2025971" cy="2440790"/>
              <a:chOff x="237635" y="4198468"/>
              <a:chExt cx="2025971" cy="2440790"/>
            </a:xfrm>
          </p:grpSpPr>
          <p:pic>
            <p:nvPicPr>
              <p:cNvPr id="31" name="Picture 3" descr="C:\Users\jemery\AppData\Local\Microsoft\Windows\Temporary Internet Files\Content.IE5\T4JDSR1M\MC900432646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8971" y="4518955"/>
                <a:ext cx="1063110" cy="9302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6" descr="http://upload.wikimedia.org/wikipedia/de/6/67/Labview-logo.jp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635" y="4198468"/>
                <a:ext cx="1103970" cy="2759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3" name="TextBox 1032"/>
              <p:cNvSpPr txBox="1"/>
              <p:nvPr/>
            </p:nvSpPr>
            <p:spPr>
              <a:xfrm>
                <a:off x="814876" y="6331481"/>
                <a:ext cx="1448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2x USB interfaces</a:t>
                </a:r>
                <a:endParaRPr lang="en-GB" sz="1400" dirty="0"/>
              </a:p>
            </p:txBody>
          </p:sp>
          <p:cxnSp>
            <p:nvCxnSpPr>
              <p:cNvPr id="106" name="Elbow Connector 105"/>
              <p:cNvCxnSpPr/>
              <p:nvPr/>
            </p:nvCxnSpPr>
            <p:spPr>
              <a:xfrm>
                <a:off x="1188135" y="4981640"/>
                <a:ext cx="740008" cy="364079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56" name="Group 1055"/>
            <p:cNvGrpSpPr/>
            <p:nvPr/>
          </p:nvGrpSpPr>
          <p:grpSpPr>
            <a:xfrm>
              <a:off x="830526" y="5449190"/>
              <a:ext cx="6463950" cy="1262076"/>
              <a:chOff x="830526" y="5449190"/>
              <a:chExt cx="6463950" cy="1262076"/>
            </a:xfrm>
          </p:grpSpPr>
          <p:cxnSp>
            <p:nvCxnSpPr>
              <p:cNvPr id="22" name="Elbow Connector 21"/>
              <p:cNvCxnSpPr>
                <a:stCxn id="31" idx="2"/>
                <a:endCxn id="44" idx="1"/>
              </p:cNvCxnSpPr>
              <p:nvPr/>
            </p:nvCxnSpPr>
            <p:spPr>
              <a:xfrm rot="16200000" flipH="1">
                <a:off x="3358382" y="2921334"/>
                <a:ext cx="1190068" cy="6245780"/>
              </a:xfrm>
              <a:prstGeom prst="bentConnector2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ounded Rectangle 43"/>
              <p:cNvSpPr/>
              <p:nvPr/>
            </p:nvSpPr>
            <p:spPr>
              <a:xfrm>
                <a:off x="7076306" y="6567250"/>
                <a:ext cx="218170" cy="14401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061" name="Group 1060"/>
          <p:cNvGrpSpPr/>
          <p:nvPr/>
        </p:nvGrpSpPr>
        <p:grpSpPr>
          <a:xfrm>
            <a:off x="607628" y="1294819"/>
            <a:ext cx="8608271" cy="2187025"/>
            <a:chOff x="607628" y="1294819"/>
            <a:chExt cx="8608271" cy="2187025"/>
          </a:xfrm>
        </p:grpSpPr>
        <p:grpSp>
          <p:nvGrpSpPr>
            <p:cNvPr id="119" name="Group 118"/>
            <p:cNvGrpSpPr/>
            <p:nvPr/>
          </p:nvGrpSpPr>
          <p:grpSpPr>
            <a:xfrm>
              <a:off x="607628" y="1294819"/>
              <a:ext cx="8404613" cy="2187025"/>
              <a:chOff x="607628" y="1294819"/>
              <a:chExt cx="8404613" cy="2187025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1113000" y="1917680"/>
                <a:ext cx="7899241" cy="1564164"/>
                <a:chOff x="1113000" y="1917680"/>
                <a:chExt cx="7899241" cy="1564164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113000" y="1917680"/>
                  <a:ext cx="1250289" cy="1130320"/>
                  <a:chOff x="1809543" y="1341567"/>
                  <a:chExt cx="1250289" cy="1130320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1809543" y="1341567"/>
                    <a:ext cx="1250289" cy="1130320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9" name="Picture 8" descr="Screen Clipping"/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915065" y="1371848"/>
                    <a:ext cx="1024986" cy="319476"/>
                  </a:xfrm>
                  <a:prstGeom prst="rect">
                    <a:avLst/>
                  </a:prstGeom>
                </p:spPr>
              </p:pic>
              <p:pic>
                <p:nvPicPr>
                  <p:cNvPr id="11" name="Picture 10"/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1910963" y="1745029"/>
                    <a:ext cx="1090171" cy="64743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" name="Rounded Rectangle 112"/>
                <p:cNvSpPr/>
                <p:nvPr/>
              </p:nvSpPr>
              <p:spPr>
                <a:xfrm>
                  <a:off x="8925807" y="3265941"/>
                  <a:ext cx="86434" cy="215903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5" name="Elbow Connector 114"/>
                <p:cNvCxnSpPr>
                  <a:stCxn id="113" idx="0"/>
                  <a:endCxn id="13" idx="0"/>
                </p:cNvCxnSpPr>
                <p:nvPr/>
              </p:nvCxnSpPr>
              <p:spPr>
                <a:xfrm rot="16200000" flipV="1">
                  <a:off x="4679455" y="-1023629"/>
                  <a:ext cx="1348261" cy="7230879"/>
                </a:xfrm>
                <a:prstGeom prst="bentConnector3">
                  <a:avLst>
                    <a:gd name="adj1" fmla="val 116955"/>
                  </a:avLst>
                </a:prstGeom>
                <a:ln>
                  <a:tailEnd type="triangle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6" name="Picture 3" descr="C:\Users\jemery\AppData\Local\Microsoft\Windows\Temporary Internet Files\Content.IE5\T4JDSR1M\MC900432646[1]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7628" y="1294819"/>
                <a:ext cx="841814" cy="8418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60" name="TextBox 1059"/>
            <p:cNvSpPr txBox="1"/>
            <p:nvPr/>
          </p:nvSpPr>
          <p:spPr>
            <a:xfrm>
              <a:off x="8246179" y="1384245"/>
              <a:ext cx="969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Position</a:t>
              </a:r>
              <a:endParaRPr lang="en-GB" sz="1400" dirty="0"/>
            </a:p>
          </p:txBody>
        </p:sp>
      </p:grpSp>
      <p:grpSp>
        <p:nvGrpSpPr>
          <p:cNvPr id="1062" name="Group 1061"/>
          <p:cNvGrpSpPr/>
          <p:nvPr/>
        </p:nvGrpSpPr>
        <p:grpSpPr>
          <a:xfrm>
            <a:off x="2363289" y="1834639"/>
            <a:ext cx="6367750" cy="1373461"/>
            <a:chOff x="2363289" y="1834639"/>
            <a:chExt cx="6367750" cy="1373461"/>
          </a:xfrm>
        </p:grpSpPr>
        <p:grpSp>
          <p:nvGrpSpPr>
            <p:cNvPr id="118" name="Group 117"/>
            <p:cNvGrpSpPr/>
            <p:nvPr/>
          </p:nvGrpSpPr>
          <p:grpSpPr>
            <a:xfrm>
              <a:off x="2363289" y="1834639"/>
              <a:ext cx="6122210" cy="1373461"/>
              <a:chOff x="2363289" y="1834639"/>
              <a:chExt cx="6122210" cy="1373461"/>
            </a:xfrm>
          </p:grpSpPr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99792" y="1834639"/>
                <a:ext cx="1653283" cy="1289561"/>
              </a:xfrm>
              <a:prstGeom prst="rect">
                <a:avLst/>
              </a:prstGeom>
            </p:spPr>
          </p:pic>
          <p:cxnSp>
            <p:nvCxnSpPr>
              <p:cNvPr id="1050" name="Elbow Connector 1049"/>
              <p:cNvCxnSpPr>
                <a:stCxn id="120" idx="3"/>
                <a:endCxn id="1051" idx="0"/>
              </p:cNvCxnSpPr>
              <p:nvPr/>
            </p:nvCxnSpPr>
            <p:spPr>
              <a:xfrm>
                <a:off x="4353075" y="2479420"/>
                <a:ext cx="3939861" cy="639182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051" name="Rounded Rectangle 1050"/>
              <p:cNvSpPr/>
              <p:nvPr/>
            </p:nvSpPr>
            <p:spPr>
              <a:xfrm>
                <a:off x="8100372" y="3118602"/>
                <a:ext cx="385127" cy="89498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6" name="Elbow Connector 95"/>
              <p:cNvCxnSpPr>
                <a:stCxn id="13" idx="3"/>
                <a:endCxn id="120" idx="1"/>
              </p:cNvCxnSpPr>
              <p:nvPr/>
            </p:nvCxnSpPr>
            <p:spPr>
              <a:xfrm flipV="1">
                <a:off x="2363289" y="2479420"/>
                <a:ext cx="336503" cy="3420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65" name="TextBox 164"/>
            <p:cNvSpPr txBox="1"/>
            <p:nvPr/>
          </p:nvSpPr>
          <p:spPr>
            <a:xfrm>
              <a:off x="7761319" y="2204352"/>
              <a:ext cx="969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Power</a:t>
              </a:r>
              <a:endParaRPr lang="en-GB" sz="1400" dirty="0"/>
            </a:p>
          </p:txBody>
        </p:sp>
      </p:grpSp>
      <p:grpSp>
        <p:nvGrpSpPr>
          <p:cNvPr id="1065" name="Group 1064"/>
          <p:cNvGrpSpPr/>
          <p:nvPr/>
        </p:nvGrpSpPr>
        <p:grpSpPr>
          <a:xfrm>
            <a:off x="1070546" y="1832035"/>
            <a:ext cx="1316674" cy="1303540"/>
            <a:chOff x="5905544" y="1223524"/>
            <a:chExt cx="1316674" cy="1303540"/>
          </a:xfrm>
        </p:grpSpPr>
        <p:sp>
          <p:nvSpPr>
            <p:cNvPr id="1063" name="Rectangle 1062"/>
            <p:cNvSpPr/>
            <p:nvPr/>
          </p:nvSpPr>
          <p:spPr>
            <a:xfrm>
              <a:off x="5905544" y="1267852"/>
              <a:ext cx="1316674" cy="125921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8" name="Picture 16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9" t="7177" r="4016" b="8363"/>
            <a:stretch/>
          </p:blipFill>
          <p:spPr>
            <a:xfrm>
              <a:off x="5995737" y="1705486"/>
              <a:ext cx="1145869" cy="77027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064" name="TextBox 1063"/>
            <p:cNvSpPr txBox="1"/>
            <p:nvPr/>
          </p:nvSpPr>
          <p:spPr>
            <a:xfrm>
              <a:off x="6107667" y="1223524"/>
              <a:ext cx="9733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Embedded</a:t>
              </a:r>
              <a:endParaRPr lang="en-GB" sz="1400" dirty="0"/>
            </a:p>
            <a:p>
              <a:pPr algn="ctr"/>
              <a:r>
                <a:rPr lang="en-GB" sz="1400" dirty="0" smtClean="0"/>
                <a:t>control</a:t>
              </a:r>
              <a:endParaRPr lang="en-GB" sz="1400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5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Rectangle 65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101847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9903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371600"/>
            <a:ext cx="6248400" cy="609599"/>
          </a:xfrm>
        </p:spPr>
        <p:txBody>
          <a:bodyPr>
            <a:normAutofit/>
          </a:bodyPr>
          <a:lstStyle/>
          <a:p>
            <a:r>
              <a:rPr lang="en-GB" dirty="0" smtClean="0"/>
              <a:t>System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495" y="892896"/>
            <a:ext cx="3505200" cy="22636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304800" y="2011882"/>
            <a:ext cx="6248400" cy="60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Prototype setup 2015</a:t>
            </a:r>
            <a:endParaRPr lang="en-GB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298939" y="3430809"/>
            <a:ext cx="6248400" cy="60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Calibration setup</a:t>
            </a:r>
            <a:endParaRPr lang="en-GB" dirty="0"/>
          </a:p>
        </p:txBody>
      </p:sp>
      <p:pic>
        <p:nvPicPr>
          <p:cNvPr id="17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  <p:pic>
        <p:nvPicPr>
          <p:cNvPr id="20" name="Picture 19" descr="Screen Clippi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8"/>
          <a:stretch/>
        </p:blipFill>
        <p:spPr>
          <a:xfrm>
            <a:off x="4627583" y="1598444"/>
            <a:ext cx="3657600" cy="228608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7" name="Group 26"/>
          <p:cNvGrpSpPr/>
          <p:nvPr/>
        </p:nvGrpSpPr>
        <p:grpSpPr>
          <a:xfrm>
            <a:off x="334108" y="2069898"/>
            <a:ext cx="8077165" cy="2384948"/>
            <a:chOff x="334108" y="2069898"/>
            <a:chExt cx="8077165" cy="2384948"/>
          </a:xfrm>
        </p:grpSpPr>
        <p:sp>
          <p:nvSpPr>
            <p:cNvPr id="9" name="Content Placeholder 5"/>
            <p:cNvSpPr txBox="1">
              <a:spLocks/>
            </p:cNvSpPr>
            <p:nvPr/>
          </p:nvSpPr>
          <p:spPr>
            <a:xfrm>
              <a:off x="334108" y="2685379"/>
              <a:ext cx="6248400" cy="60959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Development status</a:t>
              </a:r>
              <a:endParaRPr lang="en-GB" dirty="0"/>
            </a:p>
          </p:txBody>
        </p:sp>
        <p:pic>
          <p:nvPicPr>
            <p:cNvPr id="26" name="Picture 25" descr="Screen Clippi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6781" y="2069898"/>
              <a:ext cx="3604492" cy="23849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21" name="Picture 20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253" y="2767089"/>
            <a:ext cx="3825668" cy="25081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6783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GB" sz="3600" dirty="0" err="1" smtClean="0"/>
              <a:t>Labview</a:t>
            </a:r>
            <a:r>
              <a:rPr lang="en-GB" sz="3600" dirty="0" smtClean="0"/>
              <a:t> calibration application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57250"/>
            <a:ext cx="7467600" cy="49991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219200" y="2057400"/>
            <a:ext cx="3810000" cy="2057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105400" y="2057400"/>
            <a:ext cx="2514600" cy="2057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 rot="10800000">
            <a:off x="2514600" y="3856800"/>
            <a:ext cx="457200" cy="18288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10800000">
            <a:off x="3657600" y="3795713"/>
            <a:ext cx="457200" cy="18288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53574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2000"/>
            <a:ext cx="4267200" cy="27160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7630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Electronics system</a:t>
            </a:r>
          </a:p>
          <a:p>
            <a:r>
              <a:rPr lang="en-GB" dirty="0" smtClean="0"/>
              <a:t>BWS SPS prototype setup</a:t>
            </a:r>
          </a:p>
          <a:p>
            <a:r>
              <a:rPr lang="en-GB" dirty="0" smtClean="0"/>
              <a:t>Development status</a:t>
            </a:r>
          </a:p>
          <a:p>
            <a:r>
              <a:rPr lang="en-GB" dirty="0" smtClean="0"/>
              <a:t>Beam tests foreseen for Nov-Dec</a:t>
            </a:r>
          </a:p>
          <a:p>
            <a:r>
              <a:rPr lang="en-GB" dirty="0"/>
              <a:t>2016: Development of the remaining </a:t>
            </a:r>
            <a:r>
              <a:rPr lang="en-GB" dirty="0" smtClean="0"/>
              <a:t>electronics</a:t>
            </a:r>
          </a:p>
          <a:p>
            <a:r>
              <a:rPr lang="en-GB" dirty="0" smtClean="0"/>
              <a:t>2016: SPS Beam tests with modified electronics?</a:t>
            </a:r>
          </a:p>
          <a:p>
            <a:r>
              <a:rPr lang="en-GB" dirty="0" smtClean="0"/>
              <a:t>2016: Prototype install in the PS or PSB?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32967" y="3477425"/>
            <a:ext cx="2487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u="sng" dirty="0" smtClean="0"/>
              <a:t>Control of the prototype with </a:t>
            </a:r>
            <a:r>
              <a:rPr lang="en-GB" sz="1200" i="1" u="sng" dirty="0" err="1" smtClean="0"/>
              <a:t>DSpace</a:t>
            </a:r>
            <a:r>
              <a:rPr lang="en-GB" sz="1200" i="1" u="sng" dirty="0" smtClean="0"/>
              <a:t/>
            </a:r>
            <a:br>
              <a:rPr lang="en-GB" sz="1200" i="1" u="sng" dirty="0" smtClean="0"/>
            </a:br>
            <a:r>
              <a:rPr lang="en-GB" sz="1200" i="1" u="sng" dirty="0" smtClean="0"/>
              <a:t>@ 140 rad/s</a:t>
            </a:r>
            <a:endParaRPr lang="en-GB" sz="1200" i="1" u="sng" dirty="0"/>
          </a:p>
        </p:txBody>
      </p:sp>
    </p:spTree>
    <p:extLst>
      <p:ext uri="{BB962C8B-B14F-4D97-AF65-F5344CB8AC3E}">
        <p14:creationId xmlns:p14="http://schemas.microsoft.com/office/powerpoint/2010/main" val="420626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6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1619" y="76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Operational system layout</a:t>
            </a:r>
            <a:br>
              <a:rPr lang="en-US" dirty="0" smtClean="0"/>
            </a:br>
            <a:r>
              <a:rPr lang="en-US" sz="2700" dirty="0" smtClean="0"/>
              <a:t>for all scanner types since 2009 (2012 for SPS)</a:t>
            </a:r>
            <a:endParaRPr lang="en-US" sz="2700" dirty="0"/>
          </a:p>
        </p:txBody>
      </p:sp>
      <p:sp>
        <p:nvSpPr>
          <p:cNvPr id="20" name="TextBox 19"/>
          <p:cNvSpPr txBox="1"/>
          <p:nvPr/>
        </p:nvSpPr>
        <p:spPr>
          <a:xfrm>
            <a:off x="2437750" y="1658435"/>
            <a:ext cx="1905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SURFACE INSTALLATION</a:t>
            </a:r>
            <a:endParaRPr lang="en-US" sz="1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867400" y="1556266"/>
            <a:ext cx="0" cy="5073134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343400" y="1500800"/>
            <a:ext cx="4495800" cy="4747600"/>
            <a:chOff x="4343400" y="1500800"/>
            <a:chExt cx="4495800" cy="4747600"/>
          </a:xfrm>
        </p:grpSpPr>
        <p:sp>
          <p:nvSpPr>
            <p:cNvPr id="21" name="TextBox 20"/>
            <p:cNvSpPr txBox="1"/>
            <p:nvPr/>
          </p:nvSpPr>
          <p:spPr>
            <a:xfrm>
              <a:off x="6499264" y="1677030"/>
              <a:ext cx="23399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UNDERGROUND (radioactive)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Arrow Connector 21"/>
            <p:cNvCxnSpPr>
              <a:stCxn id="20" idx="3"/>
              <a:endCxn id="21" idx="1"/>
            </p:cNvCxnSpPr>
            <p:nvPr/>
          </p:nvCxnSpPr>
          <p:spPr>
            <a:xfrm>
              <a:off x="4343400" y="1812324"/>
              <a:ext cx="2155864" cy="1859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07664" y="1500800"/>
              <a:ext cx="1143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Up to 270m !</a:t>
              </a:r>
              <a:endParaRPr lang="en-US" sz="14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620000" y="2286000"/>
              <a:ext cx="1214324" cy="3962400"/>
              <a:chOff x="7620000" y="2286000"/>
              <a:chExt cx="1214324" cy="3962400"/>
            </a:xfrm>
          </p:grpSpPr>
          <p:pic>
            <p:nvPicPr>
              <p:cNvPr id="15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00" y="2286000"/>
                <a:ext cx="771081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87119" y="3429000"/>
                <a:ext cx="771081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772400" y="4572000"/>
                <a:ext cx="771081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763319" y="5562600"/>
                <a:ext cx="771081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610600" y="5486400"/>
                <a:ext cx="223724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610600" y="4495800"/>
                <a:ext cx="223724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9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534400" y="3352800"/>
                <a:ext cx="223724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458200" y="2286000"/>
                <a:ext cx="223724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5" name="Rounded Rectangle 4"/>
          <p:cNvSpPr/>
          <p:nvPr/>
        </p:nvSpPr>
        <p:spPr>
          <a:xfrm>
            <a:off x="86589" y="5360367"/>
            <a:ext cx="1181099" cy="27843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BST master</a:t>
            </a:r>
            <a:endParaRPr lang="en-GB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86590" y="4948503"/>
            <a:ext cx="1181099" cy="30929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MTG master</a:t>
            </a:r>
            <a:endParaRPr lang="en-GB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77145" y="1570519"/>
            <a:ext cx="1181100" cy="3393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CCC &amp; databases</a:t>
            </a:r>
            <a:endParaRPr lang="en-GB" sz="1100" dirty="0"/>
          </a:p>
        </p:txBody>
      </p:sp>
      <p:sp>
        <p:nvSpPr>
          <p:cNvPr id="86" name="Rectangle 85"/>
          <p:cNvSpPr/>
          <p:nvPr/>
        </p:nvSpPr>
        <p:spPr>
          <a:xfrm>
            <a:off x="457200" y="2286000"/>
            <a:ext cx="5115641" cy="2286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25" name="Group 24"/>
          <p:cNvGrpSpPr/>
          <p:nvPr/>
        </p:nvGrpSpPr>
        <p:grpSpPr>
          <a:xfrm>
            <a:off x="2476500" y="2438400"/>
            <a:ext cx="1603285" cy="2133600"/>
            <a:chOff x="2476500" y="2438400"/>
            <a:chExt cx="1603285" cy="2133600"/>
          </a:xfrm>
        </p:grpSpPr>
        <p:sp>
          <p:nvSpPr>
            <p:cNvPr id="50" name="TextBox 49"/>
            <p:cNvSpPr txBox="1"/>
            <p:nvPr/>
          </p:nvSpPr>
          <p:spPr>
            <a:xfrm>
              <a:off x="2552700" y="4295001"/>
              <a:ext cx="15270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Motion control board</a:t>
              </a:r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76500" y="2438400"/>
              <a:ext cx="1490653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7" name="Rectangle 36"/>
          <p:cNvSpPr/>
          <p:nvPr/>
        </p:nvSpPr>
        <p:spPr>
          <a:xfrm>
            <a:off x="571500" y="2438400"/>
            <a:ext cx="304800" cy="1905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CPU</a:t>
            </a:r>
            <a:br>
              <a:rPr lang="en-US" sz="1200" dirty="0" smtClean="0"/>
            </a:br>
            <a:endParaRPr lang="en-US" sz="1200" dirty="0" smtClean="0"/>
          </a:p>
          <a:p>
            <a:pPr algn="ctr"/>
            <a:r>
              <a:rPr lang="en-US" sz="1200" dirty="0" smtClean="0"/>
              <a:t>R</a:t>
            </a:r>
            <a:br>
              <a:rPr lang="en-US" sz="1200" dirty="0" smtClean="0"/>
            </a:br>
            <a:r>
              <a:rPr lang="en-US" sz="1200" dirty="0" smtClean="0"/>
              <a:t>IO3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1714500" y="2438400"/>
            <a:ext cx="304800" cy="1905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HV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CTRL</a:t>
            </a:r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2095500" y="2438400"/>
            <a:ext cx="304800" cy="1905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DAB+</a:t>
            </a:r>
          </a:p>
          <a:p>
            <a:pPr algn="ctr"/>
            <a:r>
              <a:rPr lang="en-US" sz="1200" dirty="0" smtClean="0"/>
              <a:t>I</a:t>
            </a:r>
            <a:br>
              <a:rPr lang="en-US" sz="1200" dirty="0" smtClean="0"/>
            </a:br>
            <a:r>
              <a:rPr lang="en-US" sz="1200" dirty="0" smtClean="0"/>
              <a:t>BMS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952500" y="2438400"/>
            <a:ext cx="304800" cy="1905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 IMING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1333500" y="2438400"/>
            <a:ext cx="304800" cy="1905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BOBR</a:t>
            </a:r>
            <a:endParaRPr lang="en-US" sz="1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4152900" y="3048000"/>
            <a:ext cx="1371600" cy="1524000"/>
            <a:chOff x="4152900" y="3048000"/>
            <a:chExt cx="1371600" cy="15240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49737"/>
            <a:stretch>
              <a:fillRect/>
            </a:stretch>
          </p:blipFill>
          <p:spPr bwMode="auto">
            <a:xfrm>
              <a:off x="4152900" y="3048000"/>
              <a:ext cx="1371600" cy="931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9" name="TextBox 48"/>
            <p:cNvSpPr txBox="1"/>
            <p:nvPr/>
          </p:nvSpPr>
          <p:spPr>
            <a:xfrm>
              <a:off x="4229100" y="4110335"/>
              <a:ext cx="1189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Power amplifier</a:t>
              </a:r>
              <a:br>
                <a:rPr lang="en-US" sz="1200" dirty="0" smtClean="0"/>
              </a:br>
              <a:r>
                <a:rPr lang="en-US" sz="1200" dirty="0" smtClean="0"/>
                <a:t>behind the VME</a:t>
              </a:r>
              <a:endParaRPr lang="en-US" sz="1200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4625297" y="3177429"/>
              <a:ext cx="159619" cy="1753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Oval 78"/>
            <p:cNvSpPr/>
            <p:nvPr/>
          </p:nvSpPr>
          <p:spPr>
            <a:xfrm>
              <a:off x="5357238" y="3303214"/>
              <a:ext cx="159619" cy="175371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4" name="Elbow Connector 13"/>
          <p:cNvCxnSpPr>
            <a:stCxn id="12" idx="2"/>
            <a:endCxn id="37" idx="1"/>
          </p:cNvCxnSpPr>
          <p:nvPr/>
        </p:nvCxnSpPr>
        <p:spPr>
          <a:xfrm rot="5400000">
            <a:off x="-120925" y="2602280"/>
            <a:ext cx="1481046" cy="96195"/>
          </a:xfrm>
          <a:prstGeom prst="bentConnector4">
            <a:avLst>
              <a:gd name="adj1" fmla="val 17844"/>
              <a:gd name="adj2" fmla="val 337642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42" idx="0"/>
            <a:endCxn id="40" idx="2"/>
          </p:cNvCxnSpPr>
          <p:nvPr/>
        </p:nvCxnSpPr>
        <p:spPr>
          <a:xfrm rot="5400000" flipH="1" flipV="1">
            <a:off x="588469" y="4432072"/>
            <a:ext cx="605103" cy="427760"/>
          </a:xfrm>
          <a:prstGeom prst="bentConnector3">
            <a:avLst>
              <a:gd name="adj1" fmla="val 37511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" idx="3"/>
            <a:endCxn id="41" idx="2"/>
          </p:cNvCxnSpPr>
          <p:nvPr/>
        </p:nvCxnSpPr>
        <p:spPr>
          <a:xfrm flipV="1">
            <a:off x="1267688" y="4343400"/>
            <a:ext cx="218212" cy="115618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866900" y="4343400"/>
            <a:ext cx="6967424" cy="1905000"/>
            <a:chOff x="1866900" y="4343400"/>
            <a:chExt cx="6967424" cy="1905000"/>
          </a:xfrm>
        </p:grpSpPr>
        <p:pic>
          <p:nvPicPr>
            <p:cNvPr id="1032" name="Picture 8" descr="W:\WS\WS_SPS_BA4_Pictures\Copy of PICT0014.JPG"/>
            <p:cNvPicPr>
              <a:picLocks noChangeAspect="1" noChangeArrowheads="1"/>
            </p:cNvPicPr>
            <p:nvPr/>
          </p:nvPicPr>
          <p:blipFill>
            <a:blip r:embed="rId7" cstate="print"/>
            <a:srcRect l="3867" t="60431" r="3323"/>
            <a:stretch>
              <a:fillRect/>
            </a:stretch>
          </p:blipFill>
          <p:spPr bwMode="auto">
            <a:xfrm>
              <a:off x="4330535" y="4867040"/>
              <a:ext cx="1223413" cy="700914"/>
            </a:xfrm>
            <a:prstGeom prst="rect">
              <a:avLst/>
            </a:prstGeom>
            <a:noFill/>
          </p:spPr>
        </p:pic>
        <p:sp>
          <p:nvSpPr>
            <p:cNvPr id="72" name="TextBox 71"/>
            <p:cNvSpPr txBox="1"/>
            <p:nvPr/>
          </p:nvSpPr>
          <p:spPr>
            <a:xfrm>
              <a:off x="4229100" y="4599801"/>
              <a:ext cx="1365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/>
                <a:t>Step motor control</a:t>
              </a:r>
            </a:p>
          </p:txBody>
        </p:sp>
        <p:cxnSp>
          <p:nvCxnSpPr>
            <p:cNvPr id="75" name="Shape 74"/>
            <p:cNvCxnSpPr>
              <a:stCxn id="1032" idx="2"/>
              <a:endCxn id="61" idx="3"/>
            </p:cNvCxnSpPr>
            <p:nvPr/>
          </p:nvCxnSpPr>
          <p:spPr>
            <a:xfrm rot="16200000" flipH="1">
              <a:off x="6738560" y="3771636"/>
              <a:ext cx="299446" cy="3892082"/>
            </a:xfrm>
            <a:prstGeom prst="bentConnector4">
              <a:avLst>
                <a:gd name="adj1" fmla="val 265721"/>
                <a:gd name="adj2" fmla="val 105873"/>
              </a:avLst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3" name="Shape 82"/>
            <p:cNvCxnSpPr>
              <a:stCxn id="39" idx="2"/>
              <a:endCxn id="61" idx="2"/>
            </p:cNvCxnSpPr>
            <p:nvPr/>
          </p:nvCxnSpPr>
          <p:spPr>
            <a:xfrm rot="16200000" flipH="1">
              <a:off x="4532681" y="2058619"/>
              <a:ext cx="1905000" cy="6474562"/>
            </a:xfrm>
            <a:prstGeom prst="bentConnector3">
              <a:avLst>
                <a:gd name="adj1" fmla="val 122314"/>
              </a:avLst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>
              <a:stCxn id="38" idx="2"/>
              <a:endCxn id="61" idx="2"/>
            </p:cNvCxnSpPr>
            <p:nvPr/>
          </p:nvCxnSpPr>
          <p:spPr>
            <a:xfrm rot="16200000" flipH="1">
              <a:off x="4342181" y="1868119"/>
              <a:ext cx="1905000" cy="6855562"/>
            </a:xfrm>
            <a:prstGeom prst="bentConnector3">
              <a:avLst>
                <a:gd name="adj1" fmla="val 112000"/>
              </a:avLst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705107" y="2009001"/>
            <a:ext cx="3058212" cy="3896499"/>
            <a:chOff x="4705107" y="2009001"/>
            <a:chExt cx="3058212" cy="3896499"/>
          </a:xfrm>
        </p:grpSpPr>
        <p:sp>
          <p:nvSpPr>
            <p:cNvPr id="57" name="TextBox 56"/>
            <p:cNvSpPr txBox="1"/>
            <p:nvPr/>
          </p:nvSpPr>
          <p:spPr>
            <a:xfrm>
              <a:off x="6182434" y="2009001"/>
              <a:ext cx="9450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Multiplexers</a:t>
              </a:r>
              <a:endParaRPr lang="en-US" sz="12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705107" y="2234454"/>
              <a:ext cx="3058212" cy="3671046"/>
              <a:chOff x="4705107" y="2234454"/>
              <a:chExt cx="3058212" cy="3671046"/>
            </a:xfrm>
          </p:grpSpPr>
          <p:pic>
            <p:nvPicPr>
              <p:cNvPr id="1030" name="Picture 6" descr="W:\WS\WS_PS_Pictures\2009-SD54-BOX.JP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144339" y="2234454"/>
                <a:ext cx="983128" cy="737346"/>
              </a:xfrm>
              <a:prstGeom prst="rect">
                <a:avLst/>
              </a:prstGeom>
              <a:noFill/>
            </p:spPr>
          </p:pic>
          <p:cxnSp>
            <p:nvCxnSpPr>
              <p:cNvPr id="63" name="Elbow Connector 62"/>
              <p:cNvCxnSpPr>
                <a:stCxn id="1030" idx="3"/>
                <a:endCxn id="18" idx="1"/>
              </p:cNvCxnSpPr>
              <p:nvPr/>
            </p:nvCxnSpPr>
            <p:spPr>
              <a:xfrm>
                <a:off x="7127467" y="2603127"/>
                <a:ext cx="635852" cy="3302373"/>
              </a:xfrm>
              <a:prstGeom prst="bentConnector3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Elbow Connector 51"/>
              <p:cNvCxnSpPr>
                <a:stCxn id="1030" idx="1"/>
                <a:endCxn id="45" idx="0"/>
              </p:cNvCxnSpPr>
              <p:nvPr/>
            </p:nvCxnSpPr>
            <p:spPr>
              <a:xfrm rot="10800000" flipV="1">
                <a:off x="4705107" y="2603127"/>
                <a:ext cx="1439232" cy="574302"/>
              </a:xfrm>
              <a:prstGeom prst="bentConnector2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TextBox 1"/>
              <p:cNvSpPr txBox="1"/>
              <p:nvPr/>
            </p:nvSpPr>
            <p:spPr>
              <a:xfrm>
                <a:off x="5524500" y="2316776"/>
                <a:ext cx="8489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Power</a:t>
                </a:r>
                <a:endParaRPr lang="fr-FR" sz="1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516857" y="3133195"/>
            <a:ext cx="2246463" cy="2772305"/>
            <a:chOff x="5516857" y="3133195"/>
            <a:chExt cx="2246463" cy="2772305"/>
          </a:xfrm>
        </p:grpSpPr>
        <p:pic>
          <p:nvPicPr>
            <p:cNvPr id="76" name="Picture 6" descr="W:\WS\WS_PS_Pictures\2009-SD54-BOX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148118" y="4343400"/>
              <a:ext cx="983128" cy="737346"/>
            </a:xfrm>
            <a:prstGeom prst="rect">
              <a:avLst/>
            </a:prstGeom>
            <a:noFill/>
          </p:spPr>
        </p:pic>
        <p:cxnSp>
          <p:nvCxnSpPr>
            <p:cNvPr id="73" name="Elbow Connector 72"/>
            <p:cNvCxnSpPr>
              <a:stCxn id="18" idx="1"/>
              <a:endCxn id="76" idx="2"/>
            </p:cNvCxnSpPr>
            <p:nvPr/>
          </p:nvCxnSpPr>
          <p:spPr>
            <a:xfrm rot="10800000">
              <a:off x="6639683" y="5080746"/>
              <a:ext cx="1123637" cy="824754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8" name="Elbow Connector 77"/>
            <p:cNvCxnSpPr>
              <a:stCxn id="76" idx="0"/>
              <a:endCxn id="79" idx="6"/>
            </p:cNvCxnSpPr>
            <p:nvPr/>
          </p:nvCxnSpPr>
          <p:spPr>
            <a:xfrm rot="16200000" flipV="1">
              <a:off x="5602020" y="3305737"/>
              <a:ext cx="952500" cy="1122825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5922722" y="3133195"/>
              <a:ext cx="9655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chemeClr val="accent6">
                      <a:lumMod val="75000"/>
                    </a:schemeClr>
                  </a:solidFill>
                </a:rPr>
                <a:t>Position</a:t>
              </a:r>
              <a:endParaRPr lang="fr-FR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11" y="6096001"/>
            <a:ext cx="1743489" cy="762000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8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2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600200"/>
                <a:ext cx="4242486" cy="4525963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GB" sz="2000" dirty="0" smtClean="0"/>
                  <a:t>Nominal speed @ beam-wire</a:t>
                </a:r>
                <a:br>
                  <a:rPr lang="en-GB" sz="2000" dirty="0" smtClean="0"/>
                </a:br>
                <a:r>
                  <a:rPr lang="en-GB" sz="2000" dirty="0" smtClean="0"/>
                  <a:t>interaction position ≥ </a:t>
                </a:r>
                <a:r>
                  <a:rPr lang="en-GB" sz="2000" dirty="0" smtClean="0">
                    <a:solidFill>
                      <a:srgbClr val="0070C0"/>
                    </a:solidFill>
                  </a:rPr>
                  <a:t>20 [m/s]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GB" sz="2000" dirty="0" smtClean="0"/>
                  <a:t>Forks angular position measurement accuracy ≤ </a:t>
                </a:r>
                <a:r>
                  <a:rPr lang="en-GB" sz="2000" dirty="0" smtClean="0">
                    <a:solidFill>
                      <a:srgbClr val="0070C0"/>
                    </a:solidFill>
                  </a:rPr>
                  <a:t>5 [µm]</a:t>
                </a:r>
                <a:endParaRPr lang="en-GB" sz="2000" dirty="0" smtClean="0"/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GB" sz="2000" dirty="0" smtClean="0">
                    <a:solidFill>
                      <a:srgbClr val="0070C0"/>
                    </a:solidFill>
                  </a:rPr>
                  <a:t>Mechanical bellow removed</a:t>
                </a:r>
                <a:r>
                  <a:rPr lang="en-GB" sz="2000" dirty="0" smtClean="0"/>
                  <a:t/>
                </a:r>
                <a:br>
                  <a:rPr lang="en-GB" sz="2000" dirty="0" smtClean="0"/>
                </a:br>
                <a:r>
                  <a:rPr lang="en-GB" sz="2000" dirty="0" smtClean="0"/>
                  <a:t>=&gt; All mobile part under vacuum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GB" sz="2000" dirty="0" smtClean="0">
                    <a:solidFill>
                      <a:srgbClr val="0070C0"/>
                    </a:solidFill>
                  </a:rPr>
                  <a:t>Large dynamic range</a:t>
                </a:r>
                <a:br>
                  <a:rPr lang="en-GB" sz="2000" dirty="0" smtClean="0">
                    <a:solidFill>
                      <a:srgbClr val="0070C0"/>
                    </a:solidFill>
                  </a:rPr>
                </a:br>
                <a:r>
                  <a:rPr lang="en-GB" sz="2000" dirty="0" smtClean="0"/>
                  <a:t>=&gt; New secondary shower detector chain design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GB" sz="2000" dirty="0" smtClean="0"/>
                  <a:t>Movement limited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1" smtClean="0">
                        <a:solidFill>
                          <a:srgbClr val="0070C0"/>
                        </a:solidFill>
                        <a:latin typeface="Cambria Math"/>
                      </a:rPr>
                      <m:t>π</m:t>
                    </m:r>
                  </m:oMath>
                </a14:m>
                <a:r>
                  <a:rPr lang="en-GB" sz="2000" dirty="0" smtClean="0">
                    <a:solidFill>
                      <a:srgbClr val="0070C0"/>
                    </a:solidFill>
                  </a:rPr>
                  <a:t> [rad]</a:t>
                </a:r>
                <a:br>
                  <a:rPr lang="en-GB" sz="2000" dirty="0" smtClean="0">
                    <a:solidFill>
                      <a:srgbClr val="0070C0"/>
                    </a:solidFill>
                  </a:rPr>
                </a:br>
                <a:r>
                  <a:rPr lang="en-GB" sz="2000" dirty="0" smtClean="0"/>
                  <a:t>=&gt; Nominal speed reached in π/3 </a:t>
                </a:r>
                <a:endParaRPr lang="en-GB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600200"/>
                <a:ext cx="4242486" cy="4525963"/>
              </a:xfrm>
              <a:blipFill rotWithShape="1">
                <a:blip r:embed="rId3"/>
                <a:stretch>
                  <a:fillRect l="-1149" t="-674" r="-12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GB" dirty="0"/>
          </a:p>
        </p:txBody>
      </p:sp>
      <p:grpSp>
        <p:nvGrpSpPr>
          <p:cNvPr id="70" name="Group 69"/>
          <p:cNvGrpSpPr/>
          <p:nvPr/>
        </p:nvGrpSpPr>
        <p:grpSpPr>
          <a:xfrm>
            <a:off x="4852086" y="1818394"/>
            <a:ext cx="3733800" cy="3733800"/>
            <a:chOff x="4852086" y="1600200"/>
            <a:chExt cx="3733800" cy="3733800"/>
          </a:xfrm>
        </p:grpSpPr>
        <p:sp>
          <p:nvSpPr>
            <p:cNvPr id="6" name="Oval 5"/>
            <p:cNvSpPr/>
            <p:nvPr/>
          </p:nvSpPr>
          <p:spPr>
            <a:xfrm>
              <a:off x="4852086" y="1600200"/>
              <a:ext cx="3733800" cy="37338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5132172" y="1880286"/>
              <a:ext cx="3173628" cy="3173628"/>
            </a:xfrm>
            <a:prstGeom prst="ellipse">
              <a:avLst/>
            </a:prstGeom>
            <a:noFill/>
            <a:ln>
              <a:prstDash val="dashDot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547286" y="3960006"/>
            <a:ext cx="4343400" cy="685800"/>
            <a:chOff x="4547286" y="3741812"/>
            <a:chExt cx="4343400" cy="685800"/>
          </a:xfrm>
        </p:grpSpPr>
        <p:sp>
          <p:nvSpPr>
            <p:cNvPr id="7" name="Rectangle 6"/>
            <p:cNvSpPr/>
            <p:nvPr/>
          </p:nvSpPr>
          <p:spPr>
            <a:xfrm>
              <a:off x="4547286" y="3741812"/>
              <a:ext cx="43434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724400" y="4018407"/>
              <a:ext cx="3847476" cy="106288"/>
              <a:chOff x="4041696" y="2536383"/>
              <a:chExt cx="3847476" cy="10628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879896" y="2536383"/>
                <a:ext cx="437838" cy="106288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041696" y="2536383"/>
                <a:ext cx="437838" cy="106288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669062" y="2536383"/>
                <a:ext cx="437838" cy="106288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794296" y="2536383"/>
                <a:ext cx="437838" cy="106288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451334" y="2536383"/>
                <a:ext cx="437838" cy="106288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5691524" y="3655795"/>
            <a:ext cx="890009" cy="2306342"/>
            <a:chOff x="5691524" y="3437601"/>
            <a:chExt cx="890009" cy="2306342"/>
          </a:xfrm>
        </p:grpSpPr>
        <p:pic>
          <p:nvPicPr>
            <p:cNvPr id="6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759135">
              <a:off x="5578103" y="4048314"/>
              <a:ext cx="1614143" cy="3927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8" name="Down Arrow 57"/>
            <p:cNvSpPr/>
            <p:nvPr/>
          </p:nvSpPr>
          <p:spPr>
            <a:xfrm rot="12232109">
              <a:off x="5691524" y="4924708"/>
              <a:ext cx="436928" cy="81923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dirty="0" smtClean="0"/>
                <a:t>IN</a:t>
              </a:r>
              <a:endParaRPr lang="en-GB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106815" y="2557908"/>
            <a:ext cx="2697011" cy="1749678"/>
            <a:chOff x="6106815" y="2339714"/>
            <a:chExt cx="2697011" cy="1749678"/>
          </a:xfrm>
        </p:grpSpPr>
        <p:grpSp>
          <p:nvGrpSpPr>
            <p:cNvPr id="68" name="Group 67"/>
            <p:cNvGrpSpPr/>
            <p:nvPr/>
          </p:nvGrpSpPr>
          <p:grpSpPr>
            <a:xfrm>
              <a:off x="6672908" y="2450286"/>
              <a:ext cx="2130918" cy="1639106"/>
              <a:chOff x="6672908" y="2450286"/>
              <a:chExt cx="2130918" cy="1639106"/>
            </a:xfrm>
          </p:grpSpPr>
          <p:sp>
            <p:nvSpPr>
              <p:cNvPr id="64" name="Down Arrow 63"/>
              <p:cNvSpPr/>
              <p:nvPr/>
            </p:nvSpPr>
            <p:spPr>
              <a:xfrm rot="1388197">
                <a:off x="8366898" y="2450286"/>
                <a:ext cx="436928" cy="1639106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dirty="0" smtClean="0"/>
                  <a:t>INTERACTION</a:t>
                </a:r>
                <a:endParaRPr lang="en-GB" dirty="0"/>
              </a:p>
            </p:txBody>
          </p:sp>
          <p:pic>
            <p:nvPicPr>
              <p:cNvPr id="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02723">
                <a:off x="6672908" y="3571013"/>
                <a:ext cx="1614143" cy="3927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2" name="Arc 71"/>
            <p:cNvSpPr/>
            <p:nvPr/>
          </p:nvSpPr>
          <p:spPr>
            <a:xfrm>
              <a:off x="6106815" y="2339714"/>
              <a:ext cx="1715763" cy="1715763"/>
            </a:xfrm>
            <a:prstGeom prst="arc">
              <a:avLst>
                <a:gd name="adj1" fmla="val 17672971"/>
                <a:gd name="adj2" fmla="val 19590824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195518" y="2726751"/>
              <a:ext cx="9557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 smtClean="0"/>
                <a:t>IN movement</a:t>
              </a:r>
              <a:endParaRPr lang="en-GB" sz="1100" i="1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000470" y="3285592"/>
            <a:ext cx="1715763" cy="1715763"/>
            <a:chOff x="6000470" y="3067398"/>
            <a:chExt cx="1715763" cy="1715763"/>
          </a:xfrm>
        </p:grpSpPr>
        <p:sp>
          <p:nvSpPr>
            <p:cNvPr id="74" name="Arc 73"/>
            <p:cNvSpPr/>
            <p:nvPr/>
          </p:nvSpPr>
          <p:spPr>
            <a:xfrm rot="9301901">
              <a:off x="6000470" y="3067398"/>
              <a:ext cx="1715763" cy="1715763"/>
            </a:xfrm>
            <a:prstGeom prst="arc">
              <a:avLst>
                <a:gd name="adj1" fmla="val 17672971"/>
                <a:gd name="adj2" fmla="val 19590824"/>
              </a:avLst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477000" y="4495800"/>
              <a:ext cx="10807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 smtClean="0"/>
                <a:t>OUT movement</a:t>
              </a:r>
              <a:endParaRPr lang="en-GB" sz="1100" i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536516" y="1268524"/>
            <a:ext cx="1218552" cy="2595293"/>
            <a:chOff x="6536516" y="1268524"/>
            <a:chExt cx="1218552" cy="2595293"/>
          </a:xfrm>
        </p:grpSpPr>
        <p:grpSp>
          <p:nvGrpSpPr>
            <p:cNvPr id="67" name="Group 66"/>
            <p:cNvGrpSpPr/>
            <p:nvPr/>
          </p:nvGrpSpPr>
          <p:grpSpPr>
            <a:xfrm>
              <a:off x="6536516" y="1268524"/>
              <a:ext cx="1218552" cy="2590531"/>
              <a:chOff x="6536516" y="1050330"/>
              <a:chExt cx="1218552" cy="2590531"/>
            </a:xfrm>
          </p:grpSpPr>
          <p:sp>
            <p:nvSpPr>
              <p:cNvPr id="51" name="Down Arrow 50"/>
              <p:cNvSpPr/>
              <p:nvPr/>
            </p:nvSpPr>
            <p:spPr>
              <a:xfrm rot="1388197">
                <a:off x="7318140" y="1050330"/>
                <a:ext cx="436928" cy="944811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dirty="0" smtClean="0"/>
                  <a:t>HOME</a:t>
                </a:r>
                <a:endParaRPr lang="en-GB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523103">
                <a:off x="6193648" y="2530393"/>
                <a:ext cx="1614143" cy="3927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6" name="Oval 55"/>
              <p:cNvSpPr/>
              <p:nvPr/>
            </p:nvSpPr>
            <p:spPr>
              <a:xfrm>
                <a:off x="6536516" y="3319026"/>
                <a:ext cx="321835" cy="321835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9" name="Oval 78"/>
            <p:cNvSpPr/>
            <p:nvPr/>
          </p:nvSpPr>
          <p:spPr>
            <a:xfrm>
              <a:off x="6538897" y="3541982"/>
              <a:ext cx="321835" cy="321835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GB" dirty="0" smtClean="0"/>
              <a:t>Design guidelines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en-GB" dirty="0" smtClean="0">
                <a:solidFill>
                  <a:schemeClr val="accent1"/>
                </a:solidFill>
              </a:rPr>
              <a:t>Minimisation</a:t>
            </a:r>
            <a:r>
              <a:rPr lang="en-GB" dirty="0" smtClean="0"/>
              <a:t> of complexity</a:t>
            </a:r>
            <a:br>
              <a:rPr lang="en-GB" dirty="0" smtClean="0"/>
            </a:br>
            <a:r>
              <a:rPr lang="en-GB" dirty="0" smtClean="0"/>
              <a:t>    - As less as possible electrical connections</a:t>
            </a:r>
            <a:br>
              <a:rPr lang="en-GB" dirty="0" smtClean="0"/>
            </a:br>
            <a:r>
              <a:rPr lang="en-GB" dirty="0" smtClean="0"/>
              <a:t>    - Avoid multiplexing channel</a:t>
            </a:r>
            <a:br>
              <a:rPr lang="en-GB" dirty="0" smtClean="0"/>
            </a:br>
            <a:r>
              <a:rPr lang="en-GB" dirty="0" smtClean="0"/>
              <a:t>    - Settings and parameters (control and acquisition)</a:t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chemeClr val="accent1"/>
                </a:solidFill>
              </a:rPr>
              <a:t>Separate </a:t>
            </a:r>
            <a:r>
              <a:rPr lang="en-GB" dirty="0" smtClean="0"/>
              <a:t>critical and non-critical </a:t>
            </a:r>
            <a:r>
              <a:rPr lang="en-GB" dirty="0" smtClean="0">
                <a:solidFill>
                  <a:schemeClr val="accent1"/>
                </a:solidFill>
              </a:rPr>
              <a:t>functions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- Instrument safety in the low level hardware</a:t>
            </a:r>
            <a:br>
              <a:rPr lang="en-GB" dirty="0" smtClean="0"/>
            </a:br>
            <a:r>
              <a:rPr lang="en-GB" dirty="0" smtClean="0"/>
              <a:t>    - High level software configure, analyse and record the measurements</a:t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dirty="0" smtClean="0">
                <a:solidFill>
                  <a:schemeClr val="accent1"/>
                </a:solidFill>
              </a:rPr>
              <a:t>Early failure detection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/>
              <a:t>- Constant hardware Condition Monitoring (CM)</a:t>
            </a:r>
            <a:br>
              <a:rPr lang="en-GB" dirty="0" smtClean="0"/>
            </a:br>
            <a:r>
              <a:rPr lang="en-GB" dirty="0" smtClean="0"/>
              <a:t>- Programmed maintenance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7497828" y="4953000"/>
            <a:ext cx="1219200" cy="5334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fr-FR" dirty="0" err="1" smtClean="0"/>
              <a:t>Wire</a:t>
            </a:r>
            <a:r>
              <a:rPr lang="fr-FR" dirty="0" smtClean="0"/>
              <a:t> Scanner locations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17153" t="8265" r="13208" b="21576"/>
          <a:stretch/>
        </p:blipFill>
        <p:spPr bwMode="auto">
          <a:xfrm>
            <a:off x="1" y="1468395"/>
            <a:ext cx="5685898" cy="401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562600" y="1541281"/>
          <a:ext cx="3548448" cy="1936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1408"/>
                <a:gridCol w="591408"/>
                <a:gridCol w="591408"/>
                <a:gridCol w="591408"/>
                <a:gridCol w="591408"/>
                <a:gridCol w="591408"/>
              </a:tblGrid>
              <a:tr h="276588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Accelerator</a:t>
                      </a:r>
                      <a:endParaRPr lang="fr-CH" sz="9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Systems</a:t>
                      </a:r>
                      <a:endParaRPr lang="fr-CH" sz="9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Measurement cycles in 2012</a:t>
                      </a:r>
                      <a:endParaRPr lang="fr-CH" sz="9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Scanner characteristics</a:t>
                      </a:r>
                      <a:endParaRPr lang="fr-CH" sz="900" b="1" i="1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65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fr-CH" sz="8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Speed</a:t>
                      </a:r>
                      <a:endParaRPr lang="fr-CH" sz="8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Precision</a:t>
                      </a:r>
                      <a:endParaRPr lang="fr-CH" sz="8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</a:tr>
              <a:tr h="276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k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Linear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m·s</a:t>
                      </a:r>
                      <a:r>
                        <a:rPr lang="en-US" sz="8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en-US" sz="800" kern="800" dirty="0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</a:tr>
              <a:tr h="276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SPS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k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Rotating long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m·s</a:t>
                      </a:r>
                      <a:r>
                        <a:rPr lang="en-US" sz="8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</a:t>
                      </a:r>
                      <a:r>
                        <a:rPr lang="en-US" sz="800" kern="800" dirty="0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</a:tr>
              <a:tr h="276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SPS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Linear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m·s</a:t>
                      </a:r>
                      <a:r>
                        <a:rPr lang="en-US" sz="8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en-US" sz="800" kern="800" dirty="0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</a:tr>
              <a:tr h="276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PSB</a:t>
                      </a:r>
                      <a:endParaRPr lang="fr-CH" sz="90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k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Rotating fast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m·s</a:t>
                      </a:r>
                      <a:r>
                        <a:rPr lang="en-US" sz="8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en-US" sz="800" kern="800" dirty="0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</a:tr>
              <a:tr h="276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fr-CH" sz="900" dirty="0"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k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Rotating fast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m·s</a:t>
                      </a:r>
                      <a:r>
                        <a:rPr lang="en-US" sz="8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en-US" sz="800" kern="800" dirty="0">
                          <a:effectLst/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CH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150" marR="51150" marT="0" marB="0" anchor="ctr"/>
                </a:tc>
              </a:tr>
            </a:tbl>
          </a:graphicData>
        </a:graphic>
      </p:graphicFrame>
      <p:pic>
        <p:nvPicPr>
          <p:cNvPr id="16" name="Picture 2" descr="W:\WS\WS_SPS_517_519_414_416_Pictures\BWS_416 11-3-2011 2-24-48 PM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99993" y="3657599"/>
            <a:ext cx="3567671" cy="2675753"/>
          </a:xfrm>
          <a:prstGeom prst="rect">
            <a:avLst/>
          </a:prstGeom>
          <a:noFill/>
        </p:spPr>
      </p:pic>
      <p:grpSp>
        <p:nvGrpSpPr>
          <p:cNvPr id="28" name="Group 27"/>
          <p:cNvGrpSpPr/>
          <p:nvPr/>
        </p:nvGrpSpPr>
        <p:grpSpPr>
          <a:xfrm>
            <a:off x="1066800" y="1971932"/>
            <a:ext cx="4495800" cy="457200"/>
            <a:chOff x="1066800" y="1971932"/>
            <a:chExt cx="4495800" cy="457200"/>
          </a:xfrm>
        </p:grpSpPr>
        <p:cxnSp>
          <p:nvCxnSpPr>
            <p:cNvPr id="14" name="Straight Arrow Connector 13"/>
            <p:cNvCxnSpPr>
              <a:endCxn id="4" idx="6"/>
            </p:cNvCxnSpPr>
            <p:nvPr/>
          </p:nvCxnSpPr>
          <p:spPr>
            <a:xfrm flipH="1" flipV="1">
              <a:off x="1981200" y="2200532"/>
              <a:ext cx="3581400" cy="33467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DotDot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>
              <a:off x="1066800" y="1971932"/>
              <a:ext cx="9144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743200" y="2667000"/>
            <a:ext cx="2819400" cy="457200"/>
            <a:chOff x="2743200" y="2667000"/>
            <a:chExt cx="2819400" cy="457200"/>
          </a:xfrm>
        </p:grpSpPr>
        <p:cxnSp>
          <p:nvCxnSpPr>
            <p:cNvPr id="12" name="Straight Arrow Connector 11"/>
            <p:cNvCxnSpPr/>
            <p:nvPr/>
          </p:nvCxnSpPr>
          <p:spPr>
            <a:xfrm flipH="1">
              <a:off x="3505200" y="2667000"/>
              <a:ext cx="2057400" cy="22860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DotDot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2743200" y="2667000"/>
              <a:ext cx="7620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514600" y="3124200"/>
            <a:ext cx="3048001" cy="914400"/>
            <a:chOff x="2514600" y="3124200"/>
            <a:chExt cx="3048001" cy="914400"/>
          </a:xfrm>
        </p:grpSpPr>
        <p:cxnSp>
          <p:nvCxnSpPr>
            <p:cNvPr id="10" name="Straight Arrow Connector 9"/>
            <p:cNvCxnSpPr>
              <a:endCxn id="21" idx="6"/>
            </p:cNvCxnSpPr>
            <p:nvPr/>
          </p:nvCxnSpPr>
          <p:spPr>
            <a:xfrm flipH="1">
              <a:off x="3352800" y="3124200"/>
              <a:ext cx="2209801" cy="72390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DotDot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2514600" y="3657599"/>
              <a:ext cx="838200" cy="3810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86100" y="3352800"/>
            <a:ext cx="2476500" cy="1257300"/>
            <a:chOff x="3086100" y="3352800"/>
            <a:chExt cx="2476500" cy="1257300"/>
          </a:xfrm>
        </p:grpSpPr>
        <p:cxnSp>
          <p:nvCxnSpPr>
            <p:cNvPr id="8" name="Straight Arrow Connector 7"/>
            <p:cNvCxnSpPr/>
            <p:nvPr/>
          </p:nvCxnSpPr>
          <p:spPr>
            <a:xfrm flipH="1">
              <a:off x="3924300" y="3352800"/>
              <a:ext cx="1638300" cy="99060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DotDot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3086100" y="4229099"/>
              <a:ext cx="838200" cy="3810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Oval 29"/>
          <p:cNvSpPr/>
          <p:nvPr/>
        </p:nvSpPr>
        <p:spPr>
          <a:xfrm>
            <a:off x="6019800" y="3657599"/>
            <a:ext cx="1524000" cy="1524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val 30"/>
          <p:cNvSpPr/>
          <p:nvPr/>
        </p:nvSpPr>
        <p:spPr>
          <a:xfrm>
            <a:off x="7467600" y="4343400"/>
            <a:ext cx="609600" cy="1524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5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1619" y="762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Operational system failures</a:t>
            </a:r>
            <a:br>
              <a:rPr lang="en-US" dirty="0" smtClean="0"/>
            </a:br>
            <a:r>
              <a:rPr lang="en-US" sz="2700" dirty="0" smtClean="0"/>
              <a:t>for all scanner types since 2009</a:t>
            </a:r>
            <a:endParaRPr lang="en-US" sz="2700" dirty="0"/>
          </a:p>
        </p:txBody>
      </p:sp>
      <p:pic>
        <p:nvPicPr>
          <p:cNvPr id="1030" name="Picture 6" descr="W:\WS\WS_PS_Pictures\2009-SD54-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412" y="4508410"/>
            <a:ext cx="716388" cy="537291"/>
          </a:xfrm>
          <a:prstGeom prst="rect">
            <a:avLst/>
          </a:prstGeom>
          <a:noFill/>
        </p:spPr>
      </p:pic>
      <p:sp>
        <p:nvSpPr>
          <p:cNvPr id="57" name="TextBox 56"/>
          <p:cNvSpPr txBox="1"/>
          <p:nvPr/>
        </p:nvSpPr>
        <p:spPr>
          <a:xfrm>
            <a:off x="370413" y="4337747"/>
            <a:ext cx="6581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Multiplexers</a:t>
            </a:r>
            <a:endParaRPr lang="en-US" sz="700" dirty="0"/>
          </a:p>
        </p:txBody>
      </p:sp>
      <p:sp>
        <p:nvSpPr>
          <p:cNvPr id="72" name="TextBox 71"/>
          <p:cNvSpPr txBox="1"/>
          <p:nvPr/>
        </p:nvSpPr>
        <p:spPr>
          <a:xfrm>
            <a:off x="1208759" y="4374222"/>
            <a:ext cx="9749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/>
              <a:t>Step motor control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49737"/>
          <a:stretch>
            <a:fillRect/>
          </a:stretch>
        </p:blipFill>
        <p:spPr bwMode="auto">
          <a:xfrm>
            <a:off x="1031779" y="5233267"/>
            <a:ext cx="1052075" cy="71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1393127" y="5914645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Power amplifier</a:t>
            </a:r>
            <a:br>
              <a:rPr lang="en-US" sz="700" dirty="0" smtClean="0"/>
            </a:br>
            <a:r>
              <a:rPr lang="en-US" sz="700" dirty="0" smtClean="0"/>
              <a:t>behind the VME</a:t>
            </a:r>
            <a:endParaRPr lang="en-US" sz="700" dirty="0"/>
          </a:p>
        </p:txBody>
      </p:sp>
      <p:pic>
        <p:nvPicPr>
          <p:cNvPr id="1032" name="Picture 8" descr="W:\WS\WS_SPS_BA4_Pictures\Copy of PICT0014.JPG"/>
          <p:cNvPicPr>
            <a:picLocks noChangeAspect="1" noChangeArrowheads="1"/>
          </p:cNvPicPr>
          <p:nvPr/>
        </p:nvPicPr>
        <p:blipFill>
          <a:blip r:embed="rId5" cstate="print"/>
          <a:srcRect l="3867" t="60431" r="3323"/>
          <a:stretch>
            <a:fillRect/>
          </a:stretch>
        </p:blipFill>
        <p:spPr bwMode="auto">
          <a:xfrm>
            <a:off x="1201448" y="4565701"/>
            <a:ext cx="932152" cy="534046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96548" y="4242668"/>
            <a:ext cx="3332452" cy="23867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dirty="0" err="1" smtClean="0">
                <a:solidFill>
                  <a:schemeClr val="tx2"/>
                </a:solidFill>
              </a:rPr>
              <a:t>Cabling</a:t>
            </a:r>
            <a:r>
              <a:rPr lang="fr-FR" dirty="0" smtClean="0">
                <a:solidFill>
                  <a:schemeClr val="tx2"/>
                </a:solidFill>
              </a:rPr>
              <a:t> / </a:t>
            </a:r>
            <a:r>
              <a:rPr lang="fr-FR" dirty="0" err="1" smtClean="0">
                <a:solidFill>
                  <a:schemeClr val="tx2"/>
                </a:solidFill>
              </a:rPr>
              <a:t>Electronic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02" y="5135599"/>
            <a:ext cx="609600" cy="77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76200" y="5947429"/>
            <a:ext cx="8386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VME cards / crate</a:t>
            </a:r>
            <a:endParaRPr lang="en-US" sz="700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152401" y="1143000"/>
          <a:ext cx="8839199" cy="2919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65"/>
                <a:gridCol w="676007"/>
                <a:gridCol w="922627"/>
                <a:gridCol w="2400507"/>
                <a:gridCol w="1223013"/>
                <a:gridCol w="2777280"/>
              </a:tblGrid>
              <a:tr h="500147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Affected</a:t>
                      </a:r>
                      <a:r>
                        <a:rPr lang="fr-FR" sz="1000" dirty="0" smtClean="0"/>
                        <a:t/>
                      </a:r>
                      <a:br>
                        <a:rPr lang="fr-FR" sz="1000" dirty="0" smtClean="0"/>
                      </a:br>
                      <a:r>
                        <a:rPr lang="fr-FR" sz="1000" dirty="0" smtClean="0"/>
                        <a:t>Component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machine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Occurrences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Failure</a:t>
                      </a:r>
                      <a:r>
                        <a:rPr lang="fr-FR" sz="1000" dirty="0" smtClean="0"/>
                        <a:t> source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Mitigation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System </a:t>
                      </a:r>
                      <a:r>
                        <a:rPr lang="fr-FR" sz="1000" dirty="0" err="1" smtClean="0"/>
                        <a:t>under</a:t>
                      </a:r>
                      <a:r>
                        <a:rPr lang="fr-FR" sz="1000" dirty="0" smtClean="0"/>
                        <a:t> design</a:t>
                      </a:r>
                    </a:p>
                  </a:txBody>
                  <a:tcPr/>
                </a:tc>
              </a:tr>
              <a:tr h="529567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Linear</a:t>
                      </a:r>
                      <a:r>
                        <a:rPr lang="fr-FR" sz="1000" dirty="0" smtClean="0"/>
                        <a:t> Power Amplifier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All &amp; </a:t>
                      </a:r>
                      <a:r>
                        <a:rPr lang="fr-FR" sz="1000" dirty="0" err="1" smtClean="0"/>
                        <a:t>lab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16 (2 in 2012)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Electrical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glitch</a:t>
                      </a:r>
                      <a:r>
                        <a:rPr lang="fr-FR" sz="1000" baseline="0" dirty="0" smtClean="0"/>
                        <a:t> to </a:t>
                      </a:r>
                      <a:r>
                        <a:rPr lang="fr-FR" sz="1000" baseline="0" dirty="0" err="1" smtClean="0"/>
                        <a:t>unprotected</a:t>
                      </a:r>
                      <a:r>
                        <a:rPr lang="fr-FR" sz="1000" baseline="0" dirty="0" smtClean="0"/>
                        <a:t> outputs, Use of </a:t>
                      </a:r>
                      <a:r>
                        <a:rPr lang="fr-FR" sz="1000" baseline="0" dirty="0" err="1" smtClean="0"/>
                        <a:t>componant</a:t>
                      </a:r>
                      <a:r>
                        <a:rPr lang="fr-FR" sz="1000" baseline="0" dirty="0" smtClean="0"/>
                        <a:t> (PA50) on the </a:t>
                      </a:r>
                      <a:r>
                        <a:rPr lang="fr-FR" sz="1000" baseline="0" dirty="0" err="1" smtClean="0">
                          <a:solidFill>
                            <a:srgbClr val="FF0000"/>
                          </a:solidFill>
                        </a:rPr>
                        <a:t>limit</a:t>
                      </a:r>
                      <a:r>
                        <a:rPr lang="fr-FR" sz="1000" baseline="0" dirty="0" smtClean="0">
                          <a:solidFill>
                            <a:srgbClr val="FF0000"/>
                          </a:solidFill>
                        </a:rPr>
                        <a:t> of </a:t>
                      </a:r>
                      <a:r>
                        <a:rPr lang="fr-FR" sz="1000" baseline="0" dirty="0" err="1" smtClean="0">
                          <a:solidFill>
                            <a:srgbClr val="FF0000"/>
                          </a:solidFill>
                        </a:rPr>
                        <a:t>its</a:t>
                      </a:r>
                      <a:r>
                        <a:rPr lang="fr-FR" sz="1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000" baseline="0" dirty="0" err="1" smtClean="0">
                          <a:solidFill>
                            <a:srgbClr val="FF0000"/>
                          </a:solidFill>
                        </a:rPr>
                        <a:t>specification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Replacement</a:t>
                      </a:r>
                      <a:r>
                        <a:rPr lang="fr-FR" sz="1000" baseline="0" dirty="0" smtClean="0"/>
                        <a:t> of supplies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Use of </a:t>
                      </a:r>
                      <a:r>
                        <a:rPr lang="fr-FR" sz="1000" dirty="0" smtClean="0">
                          <a:solidFill>
                            <a:srgbClr val="0070C0"/>
                          </a:solidFill>
                        </a:rPr>
                        <a:t>switch</a:t>
                      </a:r>
                      <a:r>
                        <a:rPr lang="fr-FR" sz="1000" baseline="0" dirty="0" smtClean="0">
                          <a:solidFill>
                            <a:srgbClr val="0070C0"/>
                          </a:solidFill>
                        </a:rPr>
                        <a:t> mode power </a:t>
                      </a:r>
                      <a:r>
                        <a:rPr lang="fr-FR" sz="1000" baseline="0" dirty="0" smtClean="0"/>
                        <a:t>supplies and </a:t>
                      </a:r>
                      <a:r>
                        <a:rPr lang="fr-FR" sz="1000" baseline="0" dirty="0" err="1" smtClean="0"/>
                        <a:t>filters</a:t>
                      </a:r>
                      <a:endParaRPr lang="fr-FR" sz="1000" dirty="0"/>
                    </a:p>
                  </a:txBody>
                  <a:tcPr/>
                </a:tc>
              </a:tr>
              <a:tr h="529567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Multiplexers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LHC,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smtClean="0"/>
                        <a:t>PS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Mechanical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relay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failure</a:t>
                      </a:r>
                      <a:r>
                        <a:rPr lang="fr-FR" sz="1000" baseline="0" dirty="0" smtClean="0"/>
                        <a:t> in the tunnel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Replacement</a:t>
                      </a:r>
                      <a:r>
                        <a:rPr lang="fr-FR" sz="1000" baseline="0" dirty="0" smtClean="0"/>
                        <a:t> of </a:t>
                      </a:r>
                      <a:r>
                        <a:rPr lang="fr-FR" sz="1000" baseline="0" dirty="0" err="1" smtClean="0"/>
                        <a:t>relays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Use </a:t>
                      </a:r>
                      <a:r>
                        <a:rPr lang="fr-FR" sz="1000" dirty="0" err="1" smtClean="0">
                          <a:solidFill>
                            <a:srgbClr val="0070C0"/>
                          </a:solidFill>
                        </a:rPr>
                        <a:t>dedicated</a:t>
                      </a:r>
                      <a:r>
                        <a:rPr lang="fr-FR" sz="10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rgbClr val="0070C0"/>
                          </a:solidFill>
                        </a:rPr>
                        <a:t>cable</a:t>
                      </a:r>
                      <a:r>
                        <a:rPr lang="fr-FR" sz="1000" dirty="0" err="1" smtClean="0"/>
                        <a:t>s</a:t>
                      </a:r>
                      <a:r>
                        <a:rPr lang="fr-FR" sz="1000" dirty="0" smtClean="0"/>
                        <a:t> and control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electronics</a:t>
                      </a:r>
                      <a:endParaRPr lang="fr-FR" sz="1000" dirty="0"/>
                    </a:p>
                  </a:txBody>
                  <a:tcPr/>
                </a:tc>
              </a:tr>
              <a:tr h="529567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Step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motor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err="1" smtClean="0"/>
                        <a:t>controler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PSB,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smtClean="0"/>
                        <a:t>LHC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Electronic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board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aging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End</a:t>
                      </a:r>
                      <a:r>
                        <a:rPr lang="fr-FR" sz="1000" baseline="0" dirty="0" smtClean="0"/>
                        <a:t> of life </a:t>
                      </a:r>
                      <a:r>
                        <a:rPr lang="fr-FR" sz="1000" baseline="0" dirty="0" err="1" smtClean="0"/>
                        <a:t>electronics</a:t>
                      </a:r>
                      <a:r>
                        <a:rPr lang="fr-FR" sz="1000" baseline="0" dirty="0" smtClean="0"/>
                        <a:t> to </a:t>
                      </a:r>
                      <a:r>
                        <a:rPr lang="fr-FR" sz="1000" baseline="0" dirty="0" err="1" smtClean="0"/>
                        <a:t>be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baseline="0" dirty="0" err="1" smtClean="0"/>
                        <a:t>upgraded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err="1" smtClean="0"/>
                        <a:t>Avoid</a:t>
                      </a:r>
                      <a:r>
                        <a:rPr lang="fr-FR" sz="1000" dirty="0" smtClean="0"/>
                        <a:t> </a:t>
                      </a:r>
                      <a:r>
                        <a:rPr lang="fr-FR" sz="1000" dirty="0" err="1" smtClean="0"/>
                        <a:t>filter</a:t>
                      </a:r>
                      <a:r>
                        <a:rPr lang="fr-FR" sz="1000" dirty="0" smtClean="0"/>
                        <a:t> </a:t>
                      </a:r>
                      <a:r>
                        <a:rPr lang="fr-FR" sz="1000" dirty="0" err="1" smtClean="0"/>
                        <a:t>wheel</a:t>
                      </a:r>
                      <a:r>
                        <a:rPr lang="fr-FR" sz="1000" dirty="0" smtClean="0"/>
                        <a:t> by the use of high </a:t>
                      </a:r>
                      <a:r>
                        <a:rPr lang="fr-FR" sz="1000" dirty="0" err="1" smtClean="0"/>
                        <a:t>dynamic</a:t>
                      </a:r>
                      <a:r>
                        <a:rPr lang="fr-FR" sz="1000" baseline="0" dirty="0" smtClean="0"/>
                        <a:t> detector</a:t>
                      </a:r>
                      <a:endParaRPr lang="fr-FR" sz="1000" dirty="0" smtClean="0"/>
                    </a:p>
                  </a:txBody>
                  <a:tcPr/>
                </a:tc>
              </a:tr>
              <a:tr h="382465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Motion control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VME bus </a:t>
                      </a:r>
                      <a:r>
                        <a:rPr lang="fr-FR" sz="1000" dirty="0" err="1" smtClean="0"/>
                        <a:t>access</a:t>
                      </a:r>
                      <a:r>
                        <a:rPr lang="fr-FR" sz="1000" baseline="0" dirty="0" smtClean="0"/>
                        <a:t> switch off VME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Replacement of the </a:t>
                      </a:r>
                      <a:r>
                        <a:rPr lang="fr-FR" sz="1000" dirty="0" err="1" smtClean="0"/>
                        <a:t>card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Motion control in the power </a:t>
                      </a:r>
                      <a:r>
                        <a:rPr lang="fr-FR" sz="1000" dirty="0" err="1" smtClean="0"/>
                        <a:t>supply</a:t>
                      </a:r>
                      <a:r>
                        <a:rPr lang="fr-FR" sz="1000" dirty="0" smtClean="0"/>
                        <a:t> </a:t>
                      </a:r>
                      <a:r>
                        <a:rPr lang="fr-FR" sz="1000" dirty="0" err="1" smtClean="0"/>
                        <a:t>disconected</a:t>
                      </a:r>
                      <a:r>
                        <a:rPr lang="fr-FR" sz="1000" dirty="0" smtClean="0"/>
                        <a:t> </a:t>
                      </a:r>
                      <a:r>
                        <a:rPr lang="fr-FR" sz="1000" dirty="0" err="1" smtClean="0"/>
                        <a:t>from</a:t>
                      </a:r>
                      <a:r>
                        <a:rPr lang="fr-FR" sz="1000" dirty="0" smtClean="0"/>
                        <a:t> the VME</a:t>
                      </a:r>
                      <a:endParaRPr lang="fr-FR" sz="1000" dirty="0"/>
                    </a:p>
                  </a:txBody>
                  <a:tcPr/>
                </a:tc>
              </a:tr>
              <a:tr h="394456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CPU RIO 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SPS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Unexpected</a:t>
                      </a:r>
                      <a:r>
                        <a:rPr lang="fr-FR" sz="1000" baseline="0" dirty="0" smtClean="0"/>
                        <a:t> reboot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Replacement of the </a:t>
                      </a:r>
                      <a:r>
                        <a:rPr lang="fr-FR" sz="1000" dirty="0" err="1" smtClean="0"/>
                        <a:t>card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82965" y="4993510"/>
            <a:ext cx="1178774" cy="88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2438400" y="4882035"/>
            <a:ext cx="786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PA50A</a:t>
            </a:r>
            <a:endParaRPr lang="en-GB" u="sng" dirty="0"/>
          </a:p>
        </p:txBody>
      </p:sp>
      <p:grpSp>
        <p:nvGrpSpPr>
          <p:cNvPr id="3" name="Group 2"/>
          <p:cNvGrpSpPr/>
          <p:nvPr/>
        </p:nvGrpSpPr>
        <p:grpSpPr>
          <a:xfrm>
            <a:off x="3733800" y="4223262"/>
            <a:ext cx="4002277" cy="1567938"/>
            <a:chOff x="3733800" y="4223262"/>
            <a:chExt cx="4002277" cy="1567938"/>
          </a:xfrm>
        </p:grpSpPr>
        <p:grpSp>
          <p:nvGrpSpPr>
            <p:cNvPr id="16" name="Group 15"/>
            <p:cNvGrpSpPr/>
            <p:nvPr/>
          </p:nvGrpSpPr>
          <p:grpSpPr>
            <a:xfrm>
              <a:off x="3733800" y="4223262"/>
              <a:ext cx="4002277" cy="1567938"/>
              <a:chOff x="228600" y="838200"/>
              <a:chExt cx="5257800" cy="22860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28600" y="838200"/>
                <a:ext cx="4191000" cy="22860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r>
                  <a:rPr lang="en-GB" sz="1200" dirty="0" smtClean="0"/>
                  <a:t>BWS Power amplifier</a:t>
                </a:r>
                <a:endParaRPr lang="en-GB" sz="1200" dirty="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304800" y="1404106"/>
                <a:ext cx="1113702" cy="11430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/>
                  <a:t>Transformer</a:t>
                </a:r>
                <a:endParaRPr lang="en-GB" sz="900" dirty="0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676400" y="1381246"/>
                <a:ext cx="1175845" cy="11430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/>
                  <a:t>DC power storage units</a:t>
                </a:r>
                <a:br>
                  <a:rPr lang="en-GB" sz="1000" dirty="0" smtClean="0"/>
                </a:br>
                <a:r>
                  <a:rPr lang="en-GB" sz="1000" dirty="0" smtClean="0"/>
                  <a:t>(Capacitors)</a:t>
                </a:r>
              </a:p>
              <a:p>
                <a:pPr algn="ctr"/>
                <a:r>
                  <a:rPr lang="en-GB" sz="1000" dirty="0" smtClean="0"/>
                  <a:t>±32V</a:t>
                </a:r>
                <a:endParaRPr lang="en-GB" sz="1000" dirty="0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5257800" y="1649972"/>
                <a:ext cx="228600" cy="685800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sz="1100" dirty="0" smtClean="0"/>
                  <a:t>motor</a:t>
                </a:r>
                <a:endParaRPr lang="en-GB" sz="1100" dirty="0"/>
              </a:p>
            </p:txBody>
          </p:sp>
          <p:cxnSp>
            <p:nvCxnSpPr>
              <p:cNvPr id="21" name="Elbow Connector 20"/>
              <p:cNvCxnSpPr>
                <a:stCxn id="27" idx="0"/>
                <a:endCxn id="20" idx="0"/>
              </p:cNvCxnSpPr>
              <p:nvPr/>
            </p:nvCxnSpPr>
            <p:spPr>
              <a:xfrm>
                <a:off x="4372102" y="1485904"/>
                <a:ext cx="999998" cy="164068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Elbow Connector 21"/>
              <p:cNvCxnSpPr>
                <a:stCxn id="20" idx="2"/>
                <a:endCxn id="28" idx="0"/>
              </p:cNvCxnSpPr>
              <p:nvPr/>
            </p:nvCxnSpPr>
            <p:spPr>
              <a:xfrm rot="5400000">
                <a:off x="4803005" y="1907409"/>
                <a:ext cx="140732" cy="997458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Isosceles Triangle 26"/>
              <p:cNvSpPr/>
              <p:nvPr/>
            </p:nvSpPr>
            <p:spPr>
              <a:xfrm rot="5400000">
                <a:off x="3444244" y="977142"/>
                <a:ext cx="838193" cy="101752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sz="1200" dirty="0" smtClean="0"/>
                  <a:t>AOP</a:t>
                </a:r>
                <a:endParaRPr lang="en-GB" sz="1200" dirty="0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5400000">
                <a:off x="3446784" y="1967742"/>
                <a:ext cx="838193" cy="101752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sz="1200" dirty="0" smtClean="0"/>
                  <a:t>AOP</a:t>
                </a:r>
                <a:endParaRPr lang="en-GB" sz="1200" dirty="0"/>
              </a:p>
            </p:txBody>
          </p:sp>
          <p:cxnSp>
            <p:nvCxnSpPr>
              <p:cNvPr id="29" name="Elbow Connector 28"/>
              <p:cNvCxnSpPr>
                <a:stCxn id="27" idx="1"/>
                <a:endCxn id="19" idx="0"/>
              </p:cNvCxnSpPr>
              <p:nvPr/>
            </p:nvCxnSpPr>
            <p:spPr>
              <a:xfrm rot="16200000" flipH="1" flipV="1">
                <a:off x="3011386" y="529291"/>
                <a:ext cx="104891" cy="1599018"/>
              </a:xfrm>
              <a:prstGeom prst="bentConnector3">
                <a:avLst>
                  <a:gd name="adj1" fmla="val -333692"/>
                </a:avLst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Elbow Connector 30"/>
              <p:cNvCxnSpPr>
                <a:stCxn id="19" idx="2"/>
                <a:endCxn id="28" idx="5"/>
              </p:cNvCxnSpPr>
              <p:nvPr/>
            </p:nvCxnSpPr>
            <p:spPr>
              <a:xfrm rot="16200000" flipH="1">
                <a:off x="2984199" y="1804370"/>
                <a:ext cx="161806" cy="1601558"/>
              </a:xfrm>
              <a:prstGeom prst="bentConnector3">
                <a:avLst>
                  <a:gd name="adj1" fmla="val 32024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ight Arrow 31"/>
              <p:cNvSpPr/>
              <p:nvPr/>
            </p:nvSpPr>
            <p:spPr>
              <a:xfrm>
                <a:off x="1418502" y="1905000"/>
                <a:ext cx="257898" cy="15240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4522276" y="1090933"/>
                <a:ext cx="0" cy="23888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5371597" y="1066806"/>
                <a:ext cx="503" cy="26301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4520765" y="1219200"/>
                <a:ext cx="850832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4724400" y="866001"/>
                <a:ext cx="5437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150m</a:t>
                </a:r>
                <a:endParaRPr lang="en-GB" sz="1200" dirty="0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5867400" y="4267200"/>
              <a:ext cx="1109213" cy="14538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593760"/>
            <a:ext cx="4238786" cy="264240"/>
          </a:xfrm>
        </p:spPr>
        <p:txBody>
          <a:bodyPr/>
          <a:lstStyle/>
          <a:p>
            <a:r>
              <a:rPr lang="en-GB" smtClean="0"/>
              <a:t>Electronics for the BWS SPS 02.07.2015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76200" y="1600200"/>
            <a:ext cx="25146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ounded Rectangle 37"/>
          <p:cNvSpPr/>
          <p:nvPr/>
        </p:nvSpPr>
        <p:spPr>
          <a:xfrm>
            <a:off x="6212504" y="1615314"/>
            <a:ext cx="1523573" cy="3048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ounded Rectangle 38"/>
          <p:cNvSpPr/>
          <p:nvPr/>
        </p:nvSpPr>
        <p:spPr>
          <a:xfrm>
            <a:off x="96548" y="2209800"/>
            <a:ext cx="2265652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ounded Rectangle 39"/>
          <p:cNvSpPr/>
          <p:nvPr/>
        </p:nvSpPr>
        <p:spPr>
          <a:xfrm>
            <a:off x="6240392" y="2209800"/>
            <a:ext cx="1523573" cy="3048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3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>
            <a:normAutofit/>
          </a:bodyPr>
          <a:lstStyle/>
          <a:p>
            <a:r>
              <a:rPr lang="en-GB" smtClean="0"/>
              <a:t>Switch mode output filter principle</a:t>
            </a:r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1524000"/>
            <a:ext cx="8763000" cy="330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297" y="3962400"/>
            <a:ext cx="2994903" cy="233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own Arrow 11"/>
          <p:cNvSpPr/>
          <p:nvPr/>
        </p:nvSpPr>
        <p:spPr>
          <a:xfrm>
            <a:off x="6934200" y="2419527"/>
            <a:ext cx="609600" cy="55227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691753" y="665201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Results: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0070C0"/>
                </a:solidFill>
              </a:rPr>
              <a:t>Reduction </a:t>
            </a:r>
            <a:r>
              <a:rPr lang="en-GB" dirty="0" smtClean="0"/>
              <a:t>of Electromagnetic Interferences (EMI)</a:t>
            </a:r>
            <a:br>
              <a:rPr lang="en-GB" dirty="0" smtClean="0"/>
            </a:br>
            <a:r>
              <a:rPr lang="en-GB" dirty="0" smtClean="0">
                <a:solidFill>
                  <a:srgbClr val="0070C0"/>
                </a:solidFill>
              </a:rPr>
              <a:t>Better compatibility </a:t>
            </a:r>
            <a:r>
              <a:rPr lang="en-GB" dirty="0" smtClean="0"/>
              <a:t>with signal cables nearby this cable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No overvoltage</a:t>
            </a:r>
            <a:r>
              <a:rPr lang="en-GB" dirty="0" smtClean="0"/>
              <a:t> at motor side</a:t>
            </a:r>
            <a:endParaRPr lang="en-GB" dirty="0"/>
          </a:p>
        </p:txBody>
      </p:sp>
      <p:pic>
        <p:nvPicPr>
          <p:cNvPr id="7171" name="Picture 3" descr="J:\Cables\CU-CEM-7x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1" t="6666" r="29546" b="14549"/>
          <a:stretch/>
        </p:blipFill>
        <p:spPr bwMode="auto">
          <a:xfrm>
            <a:off x="7642860" y="3886200"/>
            <a:ext cx="1158240" cy="133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J:\Cables\Cable_CEM_7x6mm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873311"/>
            <a:ext cx="1600200" cy="163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92001" y="6488668"/>
            <a:ext cx="285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Shielded power cable 6mm2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68040" y="6477476"/>
            <a:ext cx="2895600" cy="365125"/>
          </a:xfrm>
        </p:spPr>
        <p:txBody>
          <a:bodyPr/>
          <a:lstStyle/>
          <a:p>
            <a:r>
              <a:rPr lang="en-GB" smtClean="0"/>
              <a:t>Electronics for the BWS SPS 02.07.2015</a:t>
            </a:r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670560" y="3581399"/>
            <a:ext cx="2754161" cy="3091935"/>
            <a:chOff x="670560" y="3581399"/>
            <a:chExt cx="2754161" cy="3091935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" y="4584937"/>
              <a:ext cx="2754161" cy="2088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Down Arrow 3"/>
            <p:cNvSpPr/>
            <p:nvPr/>
          </p:nvSpPr>
          <p:spPr>
            <a:xfrm>
              <a:off x="2522219" y="3581399"/>
              <a:ext cx="457200" cy="124711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Down Arrow 5"/>
          <p:cNvSpPr/>
          <p:nvPr/>
        </p:nvSpPr>
        <p:spPr>
          <a:xfrm>
            <a:off x="4358640" y="3431483"/>
            <a:ext cx="457200" cy="6858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1325880" y="2514600"/>
            <a:ext cx="457200" cy="63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Down Arrow 15"/>
          <p:cNvSpPr/>
          <p:nvPr/>
        </p:nvSpPr>
        <p:spPr>
          <a:xfrm>
            <a:off x="3424721" y="2419527"/>
            <a:ext cx="457200" cy="63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Down Arrow 16"/>
          <p:cNvSpPr/>
          <p:nvPr/>
        </p:nvSpPr>
        <p:spPr>
          <a:xfrm>
            <a:off x="8343900" y="2419527"/>
            <a:ext cx="457200" cy="63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2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6" grpId="0" animBg="1"/>
      <p:bldP spid="7" grpId="0" animBg="1"/>
      <p:bldP spid="16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GB" dirty="0" smtClean="0"/>
              <a:t>Incremental Optical Angular Sensor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b="13605"/>
          <a:stretch/>
        </p:blipFill>
        <p:spPr>
          <a:xfrm>
            <a:off x="1143000" y="1447800"/>
            <a:ext cx="7537017" cy="2628041"/>
          </a:xfrm>
          <a:prstGeom prst="rect">
            <a:avLst/>
          </a:prstGeom>
        </p:spPr>
      </p:pic>
      <p:pic>
        <p:nvPicPr>
          <p:cNvPr id="6" name="Picture 5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245" y="4800064"/>
            <a:ext cx="3278820" cy="173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6064045" y="5028664"/>
            <a:ext cx="914400" cy="1275623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 rot="16200000">
            <a:off x="1339432" y="1371081"/>
            <a:ext cx="457200" cy="17848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600" dirty="0" smtClean="0"/>
              <a:t>laser</a:t>
            </a:r>
            <a:endParaRPr lang="en-GB" sz="1600" dirty="0"/>
          </a:p>
        </p:txBody>
      </p:sp>
      <p:sp>
        <p:nvSpPr>
          <p:cNvPr id="9" name="Down Arrow 8"/>
          <p:cNvSpPr/>
          <p:nvPr/>
        </p:nvSpPr>
        <p:spPr>
          <a:xfrm rot="19453254">
            <a:off x="3241073" y="1297864"/>
            <a:ext cx="457200" cy="159003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600" dirty="0" smtClean="0"/>
              <a:t>Optical fibre</a:t>
            </a:r>
            <a:endParaRPr lang="en-GB" sz="1600" dirty="0"/>
          </a:p>
        </p:txBody>
      </p:sp>
      <p:sp>
        <p:nvSpPr>
          <p:cNvPr id="10" name="Down Arrow 9"/>
          <p:cNvSpPr/>
          <p:nvPr/>
        </p:nvSpPr>
        <p:spPr>
          <a:xfrm rot="19453254">
            <a:off x="4098187" y="1279016"/>
            <a:ext cx="457200" cy="159003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600" dirty="0" err="1" smtClean="0"/>
              <a:t>feedthrough</a:t>
            </a:r>
            <a:endParaRPr lang="en-GB" sz="1600" dirty="0"/>
          </a:p>
        </p:txBody>
      </p:sp>
      <p:sp>
        <p:nvSpPr>
          <p:cNvPr id="11" name="Down Arrow 10"/>
          <p:cNvSpPr/>
          <p:nvPr/>
        </p:nvSpPr>
        <p:spPr>
          <a:xfrm rot="12262802">
            <a:off x="6785427" y="2648168"/>
            <a:ext cx="457200" cy="85473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600" dirty="0" smtClean="0"/>
              <a:t>lens</a:t>
            </a:r>
            <a:endParaRPr lang="en-GB" sz="1600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1339432" y="2824767"/>
            <a:ext cx="457200" cy="171883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sz="1600" dirty="0" smtClean="0"/>
              <a:t>photodiode</a:t>
            </a:r>
            <a:endParaRPr lang="en-GB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92843" y="3887300"/>
            <a:ext cx="5143500" cy="2594072"/>
            <a:chOff x="392843" y="3887300"/>
            <a:chExt cx="5143500" cy="2594072"/>
          </a:xfrm>
        </p:grpSpPr>
        <p:pic>
          <p:nvPicPr>
            <p:cNvPr id="5" name="Picture 4"/>
            <p:cNvPicPr/>
            <p:nvPr/>
          </p:nvPicPr>
          <p:blipFill rotWithShape="1">
            <a:blip r:embed="rId5"/>
            <a:srcRect t="3953"/>
            <a:stretch/>
          </p:blipFill>
          <p:spPr>
            <a:xfrm>
              <a:off x="392843" y="4334109"/>
              <a:ext cx="5143500" cy="2147263"/>
            </a:xfrm>
            <a:prstGeom prst="rect">
              <a:avLst/>
            </a:prstGeom>
          </p:spPr>
        </p:pic>
        <p:sp>
          <p:nvSpPr>
            <p:cNvPr id="14" name="Right Arrow 13"/>
            <p:cNvSpPr/>
            <p:nvPr/>
          </p:nvSpPr>
          <p:spPr>
            <a:xfrm rot="7013979">
              <a:off x="2217716" y="4116098"/>
              <a:ext cx="893617" cy="43602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38200" y="4759607"/>
            <a:ext cx="1268627" cy="2035924"/>
            <a:chOff x="838200" y="4759607"/>
            <a:chExt cx="1268627" cy="2035924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106827" y="4759607"/>
              <a:ext cx="0" cy="18512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709352" y="4759607"/>
              <a:ext cx="0" cy="18512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709352" y="6481372"/>
              <a:ext cx="39747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38200" y="6426199"/>
              <a:ext cx="788999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fr-FR" dirty="0" smtClean="0"/>
                <a:t>10 </a:t>
              </a:r>
              <a:r>
                <a:rPr lang="fr-FR" dirty="0" smtClean="0">
                  <a:latin typeface="Symbol" panose="05050102010706020507" pitchFamily="18" charset="2"/>
                </a:rPr>
                <a:t>m</a:t>
              </a:r>
              <a:r>
                <a:rPr lang="fr-FR" dirty="0" smtClean="0"/>
                <a:t>m</a:t>
              </a:r>
              <a:endParaRPr lang="fr-FR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591721" y="3301188"/>
            <a:ext cx="1835679" cy="1728012"/>
            <a:chOff x="6591721" y="3301188"/>
            <a:chExt cx="1835679" cy="1728012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591721" y="3587061"/>
              <a:ext cx="1527910" cy="1442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Down Arrow 11"/>
            <p:cNvSpPr/>
            <p:nvPr/>
          </p:nvSpPr>
          <p:spPr>
            <a:xfrm rot="12262802">
              <a:off x="7970200" y="3301188"/>
              <a:ext cx="457200" cy="85473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GB" sz="1600" dirty="0" smtClean="0"/>
                <a:t>disk</a:t>
              </a:r>
              <a:endParaRPr lang="en-GB" sz="1600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10000" y="6481372"/>
            <a:ext cx="2895600" cy="365125"/>
          </a:xfrm>
        </p:spPr>
        <p:txBody>
          <a:bodyPr/>
          <a:lstStyle/>
          <a:p>
            <a:r>
              <a:rPr lang="en-GB" smtClean="0"/>
              <a:t>Electronics for the BWS SPS 02.07.2015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2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links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417638"/>
            <a:ext cx="8534400" cy="47085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000" b="1" dirty="0" smtClean="0"/>
              <a:t>BWS review 2013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>
                <a:hlinkClick r:id="rId3"/>
              </a:rPr>
              <a:t>http</a:t>
            </a:r>
            <a:r>
              <a:rPr lang="en-GB" sz="2000" dirty="0">
                <a:hlinkClick r:id="rId3"/>
              </a:rPr>
              <a:t>://indico.cern.ch/event/229959/timetable/#</a:t>
            </a:r>
            <a:r>
              <a:rPr lang="en-GB" sz="2000" dirty="0" smtClean="0">
                <a:hlinkClick r:id="rId3"/>
              </a:rPr>
              <a:t>20130418</a:t>
            </a:r>
            <a:endParaRPr lang="en-GB" sz="2000" dirty="0"/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b="1" dirty="0" smtClean="0"/>
              <a:t>BWS control electronics specification </a:t>
            </a:r>
            <a:r>
              <a:rPr lang="en-GB" sz="2000" dirty="0" smtClean="0"/>
              <a:t>(references list at the end):  </a:t>
            </a:r>
            <a:r>
              <a:rPr lang="en-GB" sz="2000" dirty="0" smtClean="0">
                <a:hlinkClick r:id="rId4"/>
              </a:rPr>
              <a:t>https</a:t>
            </a:r>
            <a:r>
              <a:rPr lang="en-GB" sz="2000" dirty="0">
                <a:hlinkClick r:id="rId4"/>
              </a:rPr>
              <a:t>://edms.cern.ch/document/1318827</a:t>
            </a:r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“</a:t>
            </a:r>
            <a:r>
              <a:rPr lang="en-GB" sz="2000" b="1" dirty="0"/>
              <a:t>A fast and accurate wire scanner instrument for the CERN accelerators to cope with severe environmental constraints and an increased demand for </a:t>
            </a:r>
            <a:r>
              <a:rPr lang="en-GB" sz="2000" b="1" dirty="0" smtClean="0"/>
              <a:t>availability</a:t>
            </a:r>
            <a:r>
              <a:rPr lang="en-GB" sz="2000" dirty="0" smtClean="0"/>
              <a:t>”</a:t>
            </a:r>
            <a:br>
              <a:rPr lang="en-GB" sz="2000" dirty="0" smtClean="0"/>
            </a:br>
            <a:r>
              <a:rPr lang="en-GB" sz="2000" dirty="0" smtClean="0"/>
              <a:t>2014 </a:t>
            </a:r>
            <a:r>
              <a:rPr lang="en-GB" sz="2000" dirty="0"/>
              <a:t>IEEE Conference on Control Applications (</a:t>
            </a:r>
            <a:r>
              <a:rPr lang="en-GB" sz="2000" dirty="0" smtClean="0"/>
              <a:t>CCA) </a:t>
            </a:r>
            <a:br>
              <a:rPr lang="en-GB" sz="2000" dirty="0" smtClean="0"/>
            </a:br>
            <a:r>
              <a:rPr lang="en-GB" sz="2000" dirty="0" smtClean="0">
                <a:hlinkClick r:id="rId5"/>
              </a:rPr>
              <a:t>http://ieeexplore.ieee.org/xpl/articleDetails.jsp?arnumber=6981482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“</a:t>
            </a:r>
            <a:r>
              <a:rPr lang="en-GB" sz="2000" b="1" dirty="0" smtClean="0"/>
              <a:t>Secondary </a:t>
            </a:r>
            <a:r>
              <a:rPr lang="en-GB" sz="2000" b="1" dirty="0"/>
              <a:t>particle acquisition system for the CERN beam wire scanners </a:t>
            </a:r>
            <a:r>
              <a:rPr lang="en-GB" sz="2000" b="1" dirty="0" smtClean="0"/>
              <a:t>upgrade</a:t>
            </a:r>
            <a:r>
              <a:rPr lang="en-GB" sz="2000" dirty="0" smtClean="0"/>
              <a:t>”</a:t>
            </a:r>
            <a:br>
              <a:rPr lang="en-GB" sz="2000" dirty="0" smtClean="0"/>
            </a:br>
            <a:r>
              <a:rPr lang="en-GB" sz="2000" dirty="0" smtClean="0"/>
              <a:t>2014 Topical Workshop on Electronics for Particle Physics</a:t>
            </a:r>
            <a:br>
              <a:rPr lang="en-GB" sz="2000" dirty="0" smtClean="0"/>
            </a:br>
            <a:r>
              <a:rPr lang="en-GB" sz="2000" u="sng" dirty="0">
                <a:hlinkClick r:id="rId6"/>
              </a:rPr>
              <a:t>http://</a:t>
            </a:r>
            <a:r>
              <a:rPr lang="en-GB" sz="2000" u="sng" dirty="0" smtClean="0">
                <a:hlinkClick r:id="rId6"/>
              </a:rPr>
              <a:t>dx.doi.org/10.1088/1748-0221/10/04/C04021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1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245190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5" y="1447800"/>
            <a:ext cx="5805323" cy="208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Interface to the wire </a:t>
            </a:r>
            <a:r>
              <a:rPr lang="en-GB" dirty="0"/>
              <a:t>resistivity, </a:t>
            </a:r>
            <a:r>
              <a:rPr lang="en-GB" dirty="0" smtClean="0"/>
              <a:t>thermionic and RF induced current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5806" r="1957" b="4441"/>
          <a:stretch/>
        </p:blipFill>
        <p:spPr bwMode="auto">
          <a:xfrm>
            <a:off x="56047" y="3486307"/>
            <a:ext cx="6725753" cy="13486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5"/>
          <a:srcRect l="1098" t="7738" r="490" b="2133"/>
          <a:stretch/>
        </p:blipFill>
        <p:spPr bwMode="auto">
          <a:xfrm>
            <a:off x="0" y="4953000"/>
            <a:ext cx="7010400" cy="13797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638800" y="1742241"/>
            <a:ext cx="3581401" cy="1077218"/>
            <a:chOff x="5562600" y="1742241"/>
            <a:chExt cx="3581401" cy="1077218"/>
          </a:xfrm>
        </p:grpSpPr>
        <p:sp>
          <p:nvSpPr>
            <p:cNvPr id="10" name="Left Arrow 9"/>
            <p:cNvSpPr/>
            <p:nvPr/>
          </p:nvSpPr>
          <p:spPr>
            <a:xfrm>
              <a:off x="5562600" y="2133600"/>
              <a:ext cx="609600" cy="5715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72201" y="1742241"/>
              <a:ext cx="29718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PSB Ring 1 H at 15 m/s</a:t>
              </a:r>
              <a:endParaRPr lang="fr-FR" sz="1600" u="sng" dirty="0"/>
            </a:p>
            <a:p>
              <a:r>
                <a:rPr lang="fr-FR" sz="1600" dirty="0" err="1" smtClean="0">
                  <a:solidFill>
                    <a:srgbClr val="0070C0"/>
                  </a:solidFill>
                </a:rPr>
                <a:t>Wire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 err="1">
                  <a:solidFill>
                    <a:srgbClr val="0070C0"/>
                  </a:solidFill>
                </a:rPr>
                <a:t>resistivity</a:t>
              </a:r>
              <a:r>
                <a:rPr lang="fr-FR" sz="1600" dirty="0">
                  <a:solidFill>
                    <a:srgbClr val="0070C0"/>
                  </a:solidFill>
                </a:rPr>
                <a:t> variation </a:t>
              </a:r>
              <a:r>
                <a:rPr lang="fr-FR" sz="1600" dirty="0" err="1"/>
                <a:t>during</a:t>
              </a:r>
              <a:r>
                <a:rPr lang="fr-FR" sz="1600" dirty="0"/>
                <a:t> a </a:t>
              </a:r>
              <a:r>
                <a:rPr lang="fr-FR" sz="1600" dirty="0" err="1" smtClean="0"/>
                <a:t>movement</a:t>
              </a:r>
              <a:r>
                <a:rPr lang="fr-FR" sz="1600" dirty="0"/>
                <a:t> </a:t>
              </a:r>
              <a:r>
                <a:rPr lang="fr-FR" sz="1600" dirty="0" smtClean="0"/>
                <a:t>due to </a:t>
              </a:r>
              <a:r>
                <a:rPr lang="fr-FR" sz="1600" dirty="0" err="1" smtClean="0"/>
                <a:t>mechanical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constraints</a:t>
              </a:r>
              <a:r>
                <a:rPr lang="fr-FR" sz="1600" dirty="0" smtClean="0"/>
                <a:t> (</a:t>
              </a:r>
              <a:r>
                <a:rPr lang="fr-FR" sz="1600" dirty="0" err="1" smtClean="0"/>
                <a:t>See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Juan’s</a:t>
              </a:r>
              <a:r>
                <a:rPr lang="fr-FR" sz="1600" dirty="0" smtClean="0"/>
                <a:t> talk)</a:t>
              </a:r>
              <a:endParaRPr lang="fr-FR" sz="1600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2882532" y="3741530"/>
            <a:ext cx="579572" cy="838200"/>
          </a:xfrm>
          <a:prstGeom prst="ellipse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5855435" y="3252689"/>
            <a:ext cx="3124200" cy="1323439"/>
            <a:chOff x="5855435" y="3252689"/>
            <a:chExt cx="3124200" cy="1323439"/>
          </a:xfrm>
        </p:grpSpPr>
        <p:sp>
          <p:nvSpPr>
            <p:cNvPr id="14" name="Left Arrow 13"/>
            <p:cNvSpPr/>
            <p:nvPr/>
          </p:nvSpPr>
          <p:spPr>
            <a:xfrm>
              <a:off x="5855435" y="3874880"/>
              <a:ext cx="1066800" cy="5715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22235" y="3252689"/>
              <a:ext cx="20574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 smtClean="0"/>
                <a:t>SPS 416 </a:t>
              </a:r>
              <a:r>
                <a:rPr lang="en-GB" sz="1600" u="sng" dirty="0"/>
                <a:t>H at </a:t>
              </a:r>
              <a:r>
                <a:rPr lang="en-GB" sz="1600" u="sng" dirty="0" smtClean="0"/>
                <a:t>6 </a:t>
              </a:r>
              <a:r>
                <a:rPr lang="en-GB" sz="1600" u="sng" dirty="0"/>
                <a:t>m/s</a:t>
              </a:r>
              <a:endParaRPr lang="fr-FR" sz="1600" u="sng" dirty="0"/>
            </a:p>
            <a:p>
              <a:r>
                <a:rPr lang="fr-FR" sz="1600" dirty="0" err="1" smtClean="0">
                  <a:solidFill>
                    <a:srgbClr val="0070C0"/>
                  </a:solidFill>
                </a:rPr>
                <a:t>Wire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70C0"/>
                  </a:solidFill>
                </a:rPr>
                <a:t>current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>
                  <a:solidFill>
                    <a:srgbClr val="0070C0"/>
                  </a:solidFill>
                </a:rPr>
                <a:t>variation </a:t>
              </a:r>
              <a:r>
                <a:rPr lang="fr-FR" sz="1600" dirty="0" err="1" smtClean="0"/>
                <a:t>when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interacts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with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beam</a:t>
              </a:r>
              <a:r>
                <a:rPr lang="fr-FR" sz="1600" dirty="0" smtClean="0"/>
                <a:t> (</a:t>
              </a:r>
              <a:r>
                <a:rPr lang="fr-FR" sz="1600" dirty="0" err="1" smtClean="0"/>
                <a:t>thermionic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effect</a:t>
              </a:r>
              <a:r>
                <a:rPr lang="fr-FR" sz="1600" dirty="0" smtClean="0"/>
                <a:t>)</a:t>
              </a:r>
              <a:endParaRPr lang="fr-FR" sz="16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127488" y="4881830"/>
            <a:ext cx="3016513" cy="1569660"/>
            <a:chOff x="6127488" y="4881830"/>
            <a:chExt cx="3016513" cy="1569660"/>
          </a:xfrm>
        </p:grpSpPr>
        <p:sp>
          <p:nvSpPr>
            <p:cNvPr id="16" name="Left Arrow 15"/>
            <p:cNvSpPr/>
            <p:nvPr/>
          </p:nvSpPr>
          <p:spPr>
            <a:xfrm>
              <a:off x="6127488" y="5380910"/>
              <a:ext cx="914401" cy="5715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86601" y="4881830"/>
              <a:ext cx="2057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 smtClean="0"/>
                <a:t>SPS 416 </a:t>
              </a:r>
              <a:r>
                <a:rPr lang="en-GB" sz="1600" u="sng" dirty="0"/>
                <a:t>H at </a:t>
              </a:r>
              <a:r>
                <a:rPr lang="en-GB" sz="1600" u="sng" dirty="0" smtClean="0"/>
                <a:t>6 </a:t>
              </a:r>
              <a:r>
                <a:rPr lang="en-GB" sz="1600" u="sng" dirty="0"/>
                <a:t>m/s</a:t>
              </a:r>
              <a:endParaRPr lang="fr-FR" sz="1600" u="sng" dirty="0"/>
            </a:p>
            <a:p>
              <a:r>
                <a:rPr lang="fr-FR" sz="1600" dirty="0" err="1" smtClean="0">
                  <a:solidFill>
                    <a:srgbClr val="0070C0"/>
                  </a:solidFill>
                </a:rPr>
                <a:t>Wire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70C0"/>
                  </a:solidFill>
                </a:rPr>
                <a:t>current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>
                  <a:solidFill>
                    <a:srgbClr val="0070C0"/>
                  </a:solidFill>
                </a:rPr>
                <a:t>variation </a:t>
              </a:r>
              <a:r>
                <a:rPr lang="fr-FR" sz="1600" dirty="0" err="1" smtClean="0"/>
                <a:t>induced</a:t>
              </a:r>
              <a:r>
                <a:rPr lang="fr-FR" sz="1600" dirty="0" smtClean="0"/>
                <a:t> by the </a:t>
              </a:r>
              <a:r>
                <a:rPr lang="fr-FR" sz="1600" dirty="0" err="1" smtClean="0"/>
                <a:t>beam</a:t>
              </a:r>
              <a:r>
                <a:rPr lang="fr-FR" sz="1600" dirty="0"/>
                <a:t> </a:t>
              </a:r>
              <a:r>
                <a:rPr lang="fr-FR" sz="1600" dirty="0" err="1" smtClean="0"/>
                <a:t>exitating</a:t>
              </a:r>
              <a:r>
                <a:rPr lang="fr-FR" sz="1600" dirty="0" smtClean="0"/>
                <a:t> RF modes </a:t>
              </a:r>
              <a:r>
                <a:rPr lang="fr-FR" sz="1600" dirty="0" err="1" smtClean="0"/>
                <a:t>inside</a:t>
              </a:r>
              <a:r>
                <a:rPr lang="fr-FR" sz="1600" dirty="0" smtClean="0"/>
                <a:t> a </a:t>
              </a:r>
              <a:r>
                <a:rPr lang="fr-FR" sz="1600" dirty="0" err="1" smtClean="0"/>
                <a:t>cavity</a:t>
              </a:r>
              <a:r>
                <a:rPr lang="fr-FR" sz="1600" dirty="0" smtClean="0"/>
                <a:t> (BWS tank)</a:t>
              </a:r>
              <a:endParaRPr lang="fr-FR" sz="1600" dirty="0"/>
            </a:p>
          </p:txBody>
        </p:sp>
      </p:grpSp>
      <p:sp>
        <p:nvSpPr>
          <p:cNvPr id="13" name="Oval 12"/>
          <p:cNvSpPr/>
          <p:nvPr/>
        </p:nvSpPr>
        <p:spPr>
          <a:xfrm>
            <a:off x="5733263" y="3407132"/>
            <a:ext cx="869688" cy="445880"/>
          </a:xfrm>
          <a:prstGeom prst="ellipse">
            <a:avLst/>
          </a:prstGeom>
          <a:noFill/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5912112" y="4878421"/>
            <a:ext cx="869688" cy="445880"/>
          </a:xfrm>
          <a:prstGeom prst="ellipse">
            <a:avLst/>
          </a:prstGeom>
          <a:noFill/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24" y="1292532"/>
            <a:ext cx="8323002" cy="439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876256" y="3450729"/>
            <a:ext cx="864096" cy="765832"/>
            <a:chOff x="6876256" y="3795573"/>
            <a:chExt cx="864096" cy="765832"/>
          </a:xfrm>
        </p:grpSpPr>
        <p:cxnSp>
          <p:nvCxnSpPr>
            <p:cNvPr id="4" name="Straight Arrow Connector 3"/>
            <p:cNvCxnSpPr>
              <a:stCxn id="5" idx="0"/>
            </p:cNvCxnSpPr>
            <p:nvPr/>
          </p:nvCxnSpPr>
          <p:spPr>
            <a:xfrm flipH="1" flipV="1">
              <a:off x="7308204" y="3795573"/>
              <a:ext cx="100" cy="4650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876256" y="4260581"/>
              <a:ext cx="864096" cy="3008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Motor</a:t>
              </a:r>
              <a:endParaRPr lang="fr-CH" sz="1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56376" y="3086817"/>
            <a:ext cx="1045198" cy="1040936"/>
            <a:chOff x="7956376" y="3431661"/>
            <a:chExt cx="1045198" cy="1040936"/>
          </a:xfrm>
        </p:grpSpPr>
        <p:sp>
          <p:nvSpPr>
            <p:cNvPr id="7" name="Rectangle 6"/>
            <p:cNvSpPr/>
            <p:nvPr/>
          </p:nvSpPr>
          <p:spPr>
            <a:xfrm>
              <a:off x="8137478" y="3998451"/>
              <a:ext cx="864096" cy="47414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Magnetic</a:t>
              </a:r>
              <a:r>
                <a:rPr lang="fr-CH" sz="1400" dirty="0" smtClean="0"/>
                <a:t> </a:t>
              </a:r>
              <a:r>
                <a:rPr lang="fr-CH" sz="1400" dirty="0" err="1" smtClean="0"/>
                <a:t>Brake</a:t>
              </a:r>
              <a:endParaRPr lang="fr-CH" sz="1400" dirty="0"/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7956376" y="3431661"/>
              <a:ext cx="613150" cy="5667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8067580" y="1623014"/>
            <a:ext cx="864096" cy="734068"/>
            <a:chOff x="8067580" y="1967858"/>
            <a:chExt cx="864096" cy="734068"/>
          </a:xfrm>
        </p:grpSpPr>
        <p:sp>
          <p:nvSpPr>
            <p:cNvPr id="10" name="Rectangle 9"/>
            <p:cNvSpPr/>
            <p:nvPr/>
          </p:nvSpPr>
          <p:spPr>
            <a:xfrm>
              <a:off x="8067580" y="1967858"/>
              <a:ext cx="864096" cy="3008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Resolver</a:t>
              </a:r>
              <a:endParaRPr lang="fr-CH" sz="1400" dirty="0"/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>
            <a:xfrm flipH="1">
              <a:off x="8281494" y="2268682"/>
              <a:ext cx="218134" cy="4332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923928" y="5365468"/>
            <a:ext cx="2248272" cy="1035332"/>
            <a:chOff x="3923928" y="5710312"/>
            <a:chExt cx="2248272" cy="1035332"/>
          </a:xfrm>
        </p:grpSpPr>
        <p:sp>
          <p:nvSpPr>
            <p:cNvPr id="13" name="Rectangle 12"/>
            <p:cNvSpPr/>
            <p:nvPr/>
          </p:nvSpPr>
          <p:spPr>
            <a:xfrm>
              <a:off x="3923928" y="6183502"/>
              <a:ext cx="2248272" cy="5621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RF </a:t>
              </a:r>
              <a:r>
                <a:rPr lang="fr-CH" sz="1400" dirty="0" err="1" smtClean="0"/>
                <a:t>shielding</a:t>
              </a:r>
              <a:r>
                <a:rPr lang="fr-CH" sz="1400" dirty="0" smtClean="0"/>
                <a:t> </a:t>
              </a:r>
              <a:r>
                <a:rPr lang="fr-CH" sz="1400" dirty="0" err="1" smtClean="0"/>
                <a:t>chamber</a:t>
              </a:r>
              <a:r>
                <a:rPr lang="fr-CH" sz="1400" dirty="0" smtClean="0"/>
                <a:t/>
              </a:r>
              <a:br>
                <a:rPr lang="fr-CH" sz="1400" dirty="0" smtClean="0"/>
              </a:br>
              <a:r>
                <a:rPr lang="fr-CH" sz="1400" dirty="0" smtClean="0"/>
                <a:t>(not </a:t>
              </a:r>
              <a:r>
                <a:rPr lang="fr-CH" sz="1400" dirty="0" err="1" smtClean="0"/>
                <a:t>present</a:t>
              </a:r>
              <a:r>
                <a:rPr lang="fr-CH" sz="1400" dirty="0" smtClean="0"/>
                <a:t> in SPS Proto)</a:t>
              </a:r>
              <a:endParaRPr lang="fr-CH" sz="1400" dirty="0"/>
            </a:p>
          </p:txBody>
        </p:sp>
        <p:cxnSp>
          <p:nvCxnSpPr>
            <p:cNvPr id="14" name="Straight Arrow Connector 13"/>
            <p:cNvCxnSpPr>
              <a:stCxn id="13" idx="0"/>
            </p:cNvCxnSpPr>
            <p:nvPr/>
          </p:nvCxnSpPr>
          <p:spPr>
            <a:xfrm flipV="1">
              <a:off x="5048064" y="5710312"/>
              <a:ext cx="8656" cy="4731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066512" y="1815679"/>
            <a:ext cx="1008112" cy="1242847"/>
            <a:chOff x="4066512" y="2160523"/>
            <a:chExt cx="1008112" cy="1242847"/>
          </a:xfrm>
        </p:grpSpPr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>
              <a:off x="4570568" y="2677969"/>
              <a:ext cx="0" cy="725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4066512" y="2160523"/>
              <a:ext cx="1008112" cy="51744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 err="1" smtClean="0"/>
                <a:t>Shaft</a:t>
              </a:r>
              <a:endParaRPr lang="fr-CH" sz="16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759812" y="4113317"/>
            <a:ext cx="1164116" cy="1579197"/>
            <a:chOff x="2759812" y="4458161"/>
            <a:chExt cx="1164116" cy="1579197"/>
          </a:xfrm>
        </p:grpSpPr>
        <p:sp>
          <p:nvSpPr>
            <p:cNvPr id="19" name="Rectangle 18"/>
            <p:cNvSpPr/>
            <p:nvPr/>
          </p:nvSpPr>
          <p:spPr>
            <a:xfrm>
              <a:off x="2759812" y="5669283"/>
              <a:ext cx="864096" cy="36807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Fork</a:t>
              </a:r>
              <a:endParaRPr lang="fr-CH" sz="1400" dirty="0"/>
            </a:p>
          </p:txBody>
        </p:sp>
        <p:cxnSp>
          <p:nvCxnSpPr>
            <p:cNvPr id="20" name="Straight Arrow Connector 19"/>
            <p:cNvCxnSpPr>
              <a:stCxn id="19" idx="0"/>
            </p:cNvCxnSpPr>
            <p:nvPr/>
          </p:nvCxnSpPr>
          <p:spPr>
            <a:xfrm flipV="1">
              <a:off x="3191860" y="4458161"/>
              <a:ext cx="732068" cy="12111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220073" y="4812348"/>
            <a:ext cx="1728191" cy="512091"/>
            <a:chOff x="5220073" y="5157192"/>
            <a:chExt cx="1728191" cy="512091"/>
          </a:xfrm>
        </p:grpSpPr>
        <p:sp>
          <p:nvSpPr>
            <p:cNvPr id="22" name="Rectangle 21"/>
            <p:cNvSpPr/>
            <p:nvPr/>
          </p:nvSpPr>
          <p:spPr>
            <a:xfrm>
              <a:off x="6084168" y="5301208"/>
              <a:ext cx="864096" cy="36807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Wire</a:t>
              </a:r>
              <a:endParaRPr lang="fr-CH" sz="1400" dirty="0"/>
            </a:p>
          </p:txBody>
        </p:sp>
        <p:cxnSp>
          <p:nvCxnSpPr>
            <p:cNvPr id="23" name="Straight Arrow Connector 22"/>
            <p:cNvCxnSpPr>
              <a:stCxn id="22" idx="1"/>
            </p:cNvCxnSpPr>
            <p:nvPr/>
          </p:nvCxnSpPr>
          <p:spPr>
            <a:xfrm flipH="1" flipV="1">
              <a:off x="5220073" y="5157192"/>
              <a:ext cx="864095" cy="3280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1997714" y="1465918"/>
            <a:ext cx="1548172" cy="1265587"/>
            <a:chOff x="1997714" y="1810762"/>
            <a:chExt cx="1548172" cy="1265587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2771800" y="2350948"/>
              <a:ext cx="0" cy="725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1997714" y="1810762"/>
              <a:ext cx="1548172" cy="52413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 smtClean="0"/>
                <a:t>Glass </a:t>
              </a:r>
              <a:r>
                <a:rPr lang="fr-CH" sz="1600" dirty="0" err="1" smtClean="0"/>
                <a:t>disk</a:t>
              </a:r>
              <a:endParaRPr lang="fr-CH" sz="16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46524" y="3086817"/>
            <a:ext cx="1301140" cy="1941555"/>
            <a:chOff x="246524" y="3431661"/>
            <a:chExt cx="1301140" cy="1941555"/>
          </a:xfrm>
        </p:grpSpPr>
        <p:sp>
          <p:nvSpPr>
            <p:cNvPr id="28" name="Rectangle 27"/>
            <p:cNvSpPr/>
            <p:nvPr/>
          </p:nvSpPr>
          <p:spPr>
            <a:xfrm>
              <a:off x="246524" y="4565241"/>
              <a:ext cx="1229132" cy="80797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 smtClean="0"/>
                <a:t>Optical fibre light </a:t>
              </a:r>
              <a:r>
                <a:rPr lang="fr-CH" sz="1600" dirty="0" err="1" smtClean="0"/>
                <a:t>focuser</a:t>
              </a:r>
              <a:endParaRPr lang="fr-CH" sz="1600" dirty="0"/>
            </a:p>
          </p:txBody>
        </p:sp>
        <p:cxnSp>
          <p:nvCxnSpPr>
            <p:cNvPr id="29" name="Straight Arrow Connector 28"/>
            <p:cNvCxnSpPr>
              <a:stCxn id="28" idx="0"/>
            </p:cNvCxnSpPr>
            <p:nvPr/>
          </p:nvCxnSpPr>
          <p:spPr>
            <a:xfrm flipV="1">
              <a:off x="861090" y="3431661"/>
              <a:ext cx="686574" cy="11335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6629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/>
              <a:t>Electromechanical view</a:t>
            </a:r>
            <a:endParaRPr lang="en-GB" sz="3600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9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422722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766495" y="4436376"/>
            <a:ext cx="2802911" cy="1970668"/>
            <a:chOff x="609600" y="4410661"/>
            <a:chExt cx="2802911" cy="1970668"/>
          </a:xfrm>
        </p:grpSpPr>
        <p:sp>
          <p:nvSpPr>
            <p:cNvPr id="6" name="Rounded Rectangle 5"/>
            <p:cNvSpPr/>
            <p:nvPr/>
          </p:nvSpPr>
          <p:spPr>
            <a:xfrm>
              <a:off x="609600" y="4410661"/>
              <a:ext cx="2802911" cy="197066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050" dirty="0"/>
                <a:t>Secondary </a:t>
              </a:r>
              <a:r>
                <a:rPr lang="en-GB" sz="1050" dirty="0" smtClean="0"/>
                <a:t>particles </a:t>
              </a:r>
              <a:r>
                <a:rPr lang="en-GB" sz="1050" dirty="0"/>
                <a:t>shower </a:t>
              </a:r>
              <a:r>
                <a:rPr lang="en-GB" sz="1050" dirty="0" smtClean="0"/>
                <a:t>acquisition</a:t>
              </a:r>
              <a:endParaRPr lang="en-GB" sz="1050" dirty="0"/>
            </a:p>
            <a:p>
              <a:pPr algn="ctr"/>
              <a:endParaRPr lang="en-GB" sz="105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6" t="15483" r="14018" b="20150"/>
            <a:stretch/>
          </p:blipFill>
          <p:spPr bwMode="auto">
            <a:xfrm>
              <a:off x="766495" y="4852549"/>
              <a:ext cx="2365623" cy="13222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2" name="Picture 81" descr="J:\WS\Design_Vacuum_WS\Mechanics views\20121115-Wire-Scanner-proto-7.jpg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22834" r="5270" b="15686"/>
          <a:stretch/>
        </p:blipFill>
        <p:spPr bwMode="auto">
          <a:xfrm>
            <a:off x="4361262" y="4555860"/>
            <a:ext cx="3916656" cy="1921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257754" y="1064755"/>
            <a:ext cx="3109710" cy="2590801"/>
            <a:chOff x="5638754" y="685799"/>
            <a:chExt cx="3109710" cy="2590801"/>
          </a:xfrm>
        </p:grpSpPr>
        <p:sp>
          <p:nvSpPr>
            <p:cNvPr id="32" name="Rounded Rectangle 31"/>
            <p:cNvSpPr/>
            <p:nvPr/>
          </p:nvSpPr>
          <p:spPr>
            <a:xfrm>
              <a:off x="5638754" y="685799"/>
              <a:ext cx="3109710" cy="259080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r"/>
              <a:r>
                <a:rPr lang="en-GB" sz="1200" b="1" dirty="0" smtClean="0"/>
                <a:t>Scanner control, monitoring and supplies</a:t>
              </a:r>
              <a:br>
                <a:rPr lang="en-GB" sz="1200" b="1" dirty="0" smtClean="0"/>
              </a:br>
              <a:r>
                <a:rPr lang="en-GB" sz="1200" b="1" dirty="0" smtClean="0"/>
                <a:t>“Intelligent drive”</a:t>
              </a:r>
              <a:endParaRPr lang="en-GB" sz="1200" b="1" dirty="0"/>
            </a:p>
          </p:txBody>
        </p:sp>
        <p:pic>
          <p:nvPicPr>
            <p:cNvPr id="5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859" y="1444599"/>
              <a:ext cx="2809865" cy="1750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54" name="Group 2053"/>
          <p:cNvGrpSpPr/>
          <p:nvPr/>
        </p:nvGrpSpPr>
        <p:grpSpPr>
          <a:xfrm>
            <a:off x="381000" y="1364432"/>
            <a:ext cx="2971800" cy="2571440"/>
            <a:chOff x="381000" y="1090953"/>
            <a:chExt cx="2971800" cy="2571440"/>
          </a:xfrm>
        </p:grpSpPr>
        <p:grpSp>
          <p:nvGrpSpPr>
            <p:cNvPr id="30" name="Group 29"/>
            <p:cNvGrpSpPr/>
            <p:nvPr/>
          </p:nvGrpSpPr>
          <p:grpSpPr>
            <a:xfrm>
              <a:off x="381000" y="1090953"/>
              <a:ext cx="2971800" cy="2571440"/>
              <a:chOff x="381000" y="1090953"/>
              <a:chExt cx="2971800" cy="2571440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381000" y="1090953"/>
                <a:ext cx="2971800" cy="2571440"/>
              </a:xfrm>
              <a:prstGeom prst="round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sz="1200" b="1" dirty="0" smtClean="0"/>
                  <a:t>Acquisition and supervision</a:t>
                </a:r>
                <a:endParaRPr lang="en-GB" sz="1200" b="1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09600" y="1489631"/>
                <a:ext cx="289967" cy="194889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CPU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990600" y="1489632"/>
                <a:ext cx="267991" cy="19489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 IMING</a:t>
                </a:r>
                <a:endParaRPr lang="en-GB" sz="1200" dirty="0"/>
              </a:p>
            </p:txBody>
          </p:sp>
        </p:grpSp>
        <p:pic>
          <p:nvPicPr>
            <p:cNvPr id="64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5000"/>
            </a:blip>
            <a:srcRect/>
            <a:stretch>
              <a:fillRect/>
            </a:stretch>
          </p:blipFill>
          <p:spPr bwMode="auto">
            <a:xfrm>
              <a:off x="1745283" y="1523001"/>
              <a:ext cx="1378917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" name="Rounded Rectangle 66"/>
            <p:cNvSpPr/>
            <p:nvPr/>
          </p:nvSpPr>
          <p:spPr>
            <a:xfrm>
              <a:off x="2129580" y="1740789"/>
              <a:ext cx="982143" cy="191977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BST receiver</a:t>
              </a:r>
              <a:endParaRPr lang="en-GB" sz="900" dirty="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533400"/>
          </a:xfrm>
        </p:spPr>
        <p:txBody>
          <a:bodyPr>
            <a:noAutofit/>
          </a:bodyPr>
          <a:lstStyle/>
          <a:p>
            <a:pPr algn="l"/>
            <a:r>
              <a:rPr lang="en-GB" sz="3200" dirty="0" smtClean="0"/>
              <a:t>Control and Acquisition electronics</a:t>
            </a:r>
            <a:endParaRPr lang="en-GB" sz="3200" dirty="0"/>
          </a:p>
        </p:txBody>
      </p:sp>
      <p:grpSp>
        <p:nvGrpSpPr>
          <p:cNvPr id="2049" name="Group 2048"/>
          <p:cNvGrpSpPr/>
          <p:nvPr/>
        </p:nvGrpSpPr>
        <p:grpSpPr>
          <a:xfrm>
            <a:off x="2129579" y="3116420"/>
            <a:ext cx="1159434" cy="2499156"/>
            <a:chOff x="2129579" y="2804724"/>
            <a:chExt cx="1159434" cy="2499156"/>
          </a:xfrm>
        </p:grpSpPr>
        <p:sp>
          <p:nvSpPr>
            <p:cNvPr id="43" name="Rounded Rectangle 42"/>
            <p:cNvSpPr/>
            <p:nvPr/>
          </p:nvSpPr>
          <p:spPr>
            <a:xfrm>
              <a:off x="2129579" y="2804724"/>
              <a:ext cx="982143" cy="47130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Fast integration secondary shower</a:t>
              </a:r>
              <a:endParaRPr lang="en-GB" sz="900" dirty="0"/>
            </a:p>
          </p:txBody>
        </p:sp>
        <p:cxnSp>
          <p:nvCxnSpPr>
            <p:cNvPr id="75" name="Elbow Connector 74"/>
            <p:cNvCxnSpPr>
              <a:stCxn id="43" idx="3"/>
              <a:endCxn id="5122" idx="3"/>
            </p:cNvCxnSpPr>
            <p:nvPr/>
          </p:nvCxnSpPr>
          <p:spPr>
            <a:xfrm>
              <a:off x="3111722" y="3040377"/>
              <a:ext cx="177291" cy="2263503"/>
            </a:xfrm>
            <a:prstGeom prst="bentConnector3">
              <a:avLst>
                <a:gd name="adj1" fmla="val 228941"/>
              </a:avLst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519448" y="863451"/>
            <a:ext cx="3491271" cy="841814"/>
            <a:chOff x="3519448" y="863451"/>
            <a:chExt cx="3491271" cy="841814"/>
          </a:xfrm>
        </p:grpSpPr>
        <p:pic>
          <p:nvPicPr>
            <p:cNvPr id="2055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9448" y="863451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0" name="Elbow Connector 99"/>
            <p:cNvCxnSpPr>
              <a:stCxn id="2055" idx="3"/>
              <a:endCxn id="63" idx="1"/>
            </p:cNvCxnSpPr>
            <p:nvPr/>
          </p:nvCxnSpPr>
          <p:spPr>
            <a:xfrm>
              <a:off x="4361262" y="1284358"/>
              <a:ext cx="1112409" cy="315023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5473671" y="1529110"/>
              <a:ext cx="1537048" cy="14054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SFP Ethernet</a:t>
              </a:r>
              <a:endParaRPr lang="en-GB" sz="1050" dirty="0"/>
            </a:p>
          </p:txBody>
        </p:sp>
      </p:grpSp>
      <p:grpSp>
        <p:nvGrpSpPr>
          <p:cNvPr id="2053" name="Group 2052"/>
          <p:cNvGrpSpPr/>
          <p:nvPr/>
        </p:nvGrpSpPr>
        <p:grpSpPr>
          <a:xfrm>
            <a:off x="2142057" y="1750314"/>
            <a:ext cx="4868662" cy="731170"/>
            <a:chOff x="2142057" y="1438618"/>
            <a:chExt cx="4868662" cy="731170"/>
          </a:xfrm>
        </p:grpSpPr>
        <p:sp>
          <p:nvSpPr>
            <p:cNvPr id="122" name="Rounded Rectangle 121"/>
            <p:cNvSpPr/>
            <p:nvPr/>
          </p:nvSpPr>
          <p:spPr>
            <a:xfrm>
              <a:off x="2142057" y="1955332"/>
              <a:ext cx="982143" cy="21445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smtClean="0"/>
                <a:t>SFP Optical link</a:t>
              </a:r>
              <a:endParaRPr lang="en-GB" sz="900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5473671" y="1438618"/>
              <a:ext cx="1537048" cy="15526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50" smtClean="0"/>
                <a:t>SFP Optical link</a:t>
              </a:r>
              <a:endParaRPr lang="en-GB" sz="1050"/>
            </a:p>
          </p:txBody>
        </p:sp>
        <p:cxnSp>
          <p:nvCxnSpPr>
            <p:cNvPr id="78" name="Elbow Connector 77"/>
            <p:cNvCxnSpPr>
              <a:stCxn id="122" idx="3"/>
              <a:endCxn id="65" idx="1"/>
            </p:cNvCxnSpPr>
            <p:nvPr/>
          </p:nvCxnSpPr>
          <p:spPr>
            <a:xfrm flipV="1">
              <a:off x="3124200" y="1516248"/>
              <a:ext cx="2349471" cy="546312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083268" y="2929682"/>
            <a:ext cx="2236772" cy="2036391"/>
            <a:chOff x="6083268" y="2617986"/>
            <a:chExt cx="2236772" cy="2036391"/>
          </a:xfrm>
        </p:grpSpPr>
        <p:sp>
          <p:nvSpPr>
            <p:cNvPr id="120" name="Rounded Rectangle 119"/>
            <p:cNvSpPr/>
            <p:nvPr/>
          </p:nvSpPr>
          <p:spPr>
            <a:xfrm>
              <a:off x="8186181" y="4509120"/>
              <a:ext cx="133859" cy="14525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5" name="Elbow Connector 14"/>
            <p:cNvCxnSpPr>
              <a:stCxn id="59" idx="3"/>
              <a:endCxn id="120" idx="3"/>
            </p:cNvCxnSpPr>
            <p:nvPr/>
          </p:nvCxnSpPr>
          <p:spPr>
            <a:xfrm>
              <a:off x="8001000" y="2711355"/>
              <a:ext cx="319040" cy="1870394"/>
            </a:xfrm>
            <a:prstGeom prst="bentConnector3">
              <a:avLst>
                <a:gd name="adj1" fmla="val 24745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6083268" y="2617986"/>
              <a:ext cx="1917732" cy="1867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Long range resolver interface</a:t>
              </a:r>
              <a:endParaRPr lang="en-GB" sz="11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72701" y="3395637"/>
            <a:ext cx="1928299" cy="1365612"/>
            <a:chOff x="6072701" y="3083941"/>
            <a:chExt cx="1928299" cy="1365612"/>
          </a:xfrm>
        </p:grpSpPr>
        <p:sp>
          <p:nvSpPr>
            <p:cNvPr id="123" name="Rounded Rectangle 122"/>
            <p:cNvSpPr/>
            <p:nvPr/>
          </p:nvSpPr>
          <p:spPr>
            <a:xfrm>
              <a:off x="7426304" y="4304296"/>
              <a:ext cx="267718" cy="145257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8" name="Elbow Connector 7"/>
            <p:cNvCxnSpPr>
              <a:stCxn id="36" idx="3"/>
              <a:endCxn id="123" idx="0"/>
            </p:cNvCxnSpPr>
            <p:nvPr/>
          </p:nvCxnSpPr>
          <p:spPr>
            <a:xfrm flipH="1">
              <a:off x="7560163" y="3165644"/>
              <a:ext cx="440837" cy="1138652"/>
            </a:xfrm>
            <a:prstGeom prst="bentConnector4">
              <a:avLst>
                <a:gd name="adj1" fmla="val -115283"/>
                <a:gd name="adj2" fmla="val 60889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6" name="Rounded Rectangle 35"/>
            <p:cNvSpPr/>
            <p:nvPr/>
          </p:nvSpPr>
          <p:spPr>
            <a:xfrm>
              <a:off x="6072701" y="3083941"/>
              <a:ext cx="1928299" cy="16340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3-phases PWM</a:t>
              </a:r>
              <a:endParaRPr lang="en-GB" sz="11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83267" y="3185496"/>
            <a:ext cx="1982773" cy="1578903"/>
            <a:chOff x="6083267" y="2873800"/>
            <a:chExt cx="1982773" cy="1578903"/>
          </a:xfrm>
        </p:grpSpPr>
        <p:sp>
          <p:nvSpPr>
            <p:cNvPr id="132" name="Rounded Rectangle 131"/>
            <p:cNvSpPr/>
            <p:nvPr/>
          </p:nvSpPr>
          <p:spPr>
            <a:xfrm>
              <a:off x="7846711" y="4326527"/>
              <a:ext cx="219329" cy="1261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6083267" y="2873800"/>
              <a:ext cx="1917733" cy="16340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Magnetic brake</a:t>
              </a:r>
              <a:endParaRPr lang="en-GB" sz="1100" dirty="0"/>
            </a:p>
          </p:txBody>
        </p:sp>
        <p:cxnSp>
          <p:nvCxnSpPr>
            <p:cNvPr id="91" name="Elbow Connector 90"/>
            <p:cNvCxnSpPr>
              <a:stCxn id="101" idx="3"/>
              <a:endCxn id="132" idx="0"/>
            </p:cNvCxnSpPr>
            <p:nvPr/>
          </p:nvCxnSpPr>
          <p:spPr>
            <a:xfrm flipH="1">
              <a:off x="7956376" y="2955504"/>
              <a:ext cx="44624" cy="1371023"/>
            </a:xfrm>
            <a:prstGeom prst="bentConnector4">
              <a:avLst>
                <a:gd name="adj1" fmla="val -1443698"/>
                <a:gd name="adj2" fmla="val 84398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5518825" y="2440568"/>
            <a:ext cx="2482175" cy="2347792"/>
            <a:chOff x="5518825" y="2128872"/>
            <a:chExt cx="2482175" cy="2347792"/>
          </a:xfrm>
        </p:grpSpPr>
        <p:sp>
          <p:nvSpPr>
            <p:cNvPr id="2062" name="Rounded Rectangle 2061"/>
            <p:cNvSpPr/>
            <p:nvPr/>
          </p:nvSpPr>
          <p:spPr>
            <a:xfrm>
              <a:off x="7080967" y="4344658"/>
              <a:ext cx="174886" cy="13200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ounded Rectangle 128"/>
            <p:cNvSpPr/>
            <p:nvPr/>
          </p:nvSpPr>
          <p:spPr>
            <a:xfrm>
              <a:off x="5518825" y="2128872"/>
              <a:ext cx="2482175" cy="18377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External temperature and vibration</a:t>
              </a:r>
              <a:endParaRPr lang="en-GB" sz="1100" dirty="0"/>
            </a:p>
          </p:txBody>
        </p:sp>
        <p:cxnSp>
          <p:nvCxnSpPr>
            <p:cNvPr id="130" name="Elbow Connector 129"/>
            <p:cNvCxnSpPr>
              <a:stCxn id="2062" idx="0"/>
              <a:endCxn id="129" idx="1"/>
            </p:cNvCxnSpPr>
            <p:nvPr/>
          </p:nvCxnSpPr>
          <p:spPr>
            <a:xfrm rot="16200000" flipV="1">
              <a:off x="5281670" y="2457917"/>
              <a:ext cx="2123897" cy="1649585"/>
            </a:xfrm>
            <a:prstGeom prst="bentConnector4">
              <a:avLst>
                <a:gd name="adj1" fmla="val 23998"/>
                <a:gd name="adj2" fmla="val 134015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4572495" y="2694417"/>
            <a:ext cx="2895105" cy="2616496"/>
            <a:chOff x="4572495" y="2382721"/>
            <a:chExt cx="2895105" cy="2616496"/>
          </a:xfrm>
        </p:grpSpPr>
        <p:sp>
          <p:nvSpPr>
            <p:cNvPr id="70" name="Rounded Rectangle 69"/>
            <p:cNvSpPr/>
            <p:nvPr/>
          </p:nvSpPr>
          <p:spPr>
            <a:xfrm>
              <a:off x="4572495" y="4909741"/>
              <a:ext cx="173385" cy="894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Elbow Connector 70"/>
            <p:cNvCxnSpPr>
              <a:stCxn id="207" idx="1"/>
              <a:endCxn id="70" idx="1"/>
            </p:cNvCxnSpPr>
            <p:nvPr/>
          </p:nvCxnSpPr>
          <p:spPr>
            <a:xfrm rot="10800000" flipV="1">
              <a:off x="4572495" y="2466119"/>
              <a:ext cx="966806" cy="2488359"/>
            </a:xfrm>
            <a:prstGeom prst="bentConnector3">
              <a:avLst>
                <a:gd name="adj1" fmla="val 123645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07" name="Rounded Rectangle 206"/>
            <p:cNvSpPr/>
            <p:nvPr/>
          </p:nvSpPr>
          <p:spPr>
            <a:xfrm>
              <a:off x="5539301" y="2382721"/>
              <a:ext cx="1928299" cy="16679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/>
                <a:t>Optical encoder interface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518825" y="2207756"/>
            <a:ext cx="2482175" cy="3005491"/>
            <a:chOff x="5518825" y="1896060"/>
            <a:chExt cx="2482175" cy="3005491"/>
          </a:xfrm>
        </p:grpSpPr>
        <p:sp>
          <p:nvSpPr>
            <p:cNvPr id="128" name="Rounded Rectangle 127"/>
            <p:cNvSpPr/>
            <p:nvPr/>
          </p:nvSpPr>
          <p:spPr>
            <a:xfrm>
              <a:off x="6456721" y="4803546"/>
              <a:ext cx="222235" cy="98005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518825" y="1896060"/>
              <a:ext cx="2482175" cy="18377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Wire resistivity &amp; Strain gauge</a:t>
              </a:r>
              <a:endParaRPr lang="en-GB" sz="1100" dirty="0"/>
            </a:p>
          </p:txBody>
        </p:sp>
        <p:cxnSp>
          <p:nvCxnSpPr>
            <p:cNvPr id="22" name="Elbow Connector 21"/>
            <p:cNvCxnSpPr>
              <a:stCxn id="60" idx="1"/>
              <a:endCxn id="128" idx="0"/>
            </p:cNvCxnSpPr>
            <p:nvPr/>
          </p:nvCxnSpPr>
          <p:spPr>
            <a:xfrm rot="10800000" flipH="1" flipV="1">
              <a:off x="5518825" y="1987948"/>
              <a:ext cx="1049014" cy="2815597"/>
            </a:xfrm>
            <a:prstGeom prst="bentConnector4">
              <a:avLst>
                <a:gd name="adj1" fmla="val -71499"/>
                <a:gd name="adj2" fmla="val 74177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048" name="Group 2047"/>
          <p:cNvGrpSpPr/>
          <p:nvPr/>
        </p:nvGrpSpPr>
        <p:grpSpPr>
          <a:xfrm>
            <a:off x="1371600" y="1763110"/>
            <a:ext cx="2015204" cy="3316204"/>
            <a:chOff x="1371600" y="1451414"/>
            <a:chExt cx="2015204" cy="3316204"/>
          </a:xfrm>
        </p:grpSpPr>
        <p:sp>
          <p:nvSpPr>
            <p:cNvPr id="40" name="Rectangle 39"/>
            <p:cNvSpPr/>
            <p:nvPr/>
          </p:nvSpPr>
          <p:spPr>
            <a:xfrm>
              <a:off x="1371600" y="1451414"/>
              <a:ext cx="277192" cy="19443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HV</a:t>
              </a:r>
            </a:p>
            <a:p>
              <a:pPr algn="ctr"/>
              <a:endParaRPr lang="en-GB" sz="1200" dirty="0" smtClean="0"/>
            </a:p>
            <a:p>
              <a:pPr algn="ctr"/>
              <a:r>
                <a:rPr lang="en-GB" sz="1200" dirty="0" smtClean="0"/>
                <a:t>CTRL</a:t>
              </a:r>
              <a:endParaRPr lang="en-GB" sz="1200" dirty="0"/>
            </a:p>
          </p:txBody>
        </p:sp>
        <p:sp>
          <p:nvSpPr>
            <p:cNvPr id="5143" name="Rounded Rectangle 5142"/>
            <p:cNvSpPr/>
            <p:nvPr/>
          </p:nvSpPr>
          <p:spPr>
            <a:xfrm>
              <a:off x="3283646" y="4566568"/>
              <a:ext cx="103158" cy="20105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145" name="Elbow Connector 5144"/>
            <p:cNvCxnSpPr>
              <a:stCxn id="40" idx="2"/>
              <a:endCxn id="5143" idx="3"/>
            </p:cNvCxnSpPr>
            <p:nvPr/>
          </p:nvCxnSpPr>
          <p:spPr>
            <a:xfrm rot="16200000" flipH="1">
              <a:off x="1812827" y="3093116"/>
              <a:ext cx="1271346" cy="1876608"/>
            </a:xfrm>
            <a:prstGeom prst="bentConnector4">
              <a:avLst>
                <a:gd name="adj1" fmla="val 27619"/>
                <a:gd name="adj2" fmla="val 118222"/>
              </a:avLst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2129580" y="2532456"/>
            <a:ext cx="2231684" cy="504987"/>
            <a:chOff x="2129580" y="2220760"/>
            <a:chExt cx="2231684" cy="504987"/>
          </a:xfrm>
        </p:grpSpPr>
        <p:sp>
          <p:nvSpPr>
            <p:cNvPr id="38" name="Rounded Rectangle 37"/>
            <p:cNvSpPr/>
            <p:nvPr/>
          </p:nvSpPr>
          <p:spPr>
            <a:xfrm>
              <a:off x="2129580" y="2220760"/>
              <a:ext cx="982142" cy="50498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Optical encoder interface</a:t>
              </a:r>
              <a:endParaRPr lang="en-GB" sz="900" dirty="0"/>
            </a:p>
          </p:txBody>
        </p:sp>
        <p:cxnSp>
          <p:nvCxnSpPr>
            <p:cNvPr id="2057" name="Straight Arrow Connector 2056"/>
            <p:cNvCxnSpPr>
              <a:endCxn id="38" idx="3"/>
            </p:cNvCxnSpPr>
            <p:nvPr/>
          </p:nvCxnSpPr>
          <p:spPr>
            <a:xfrm flipH="1">
              <a:off x="3111722" y="2466119"/>
              <a:ext cx="1249542" cy="71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1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225823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934689" y="2835848"/>
            <a:ext cx="3043660" cy="2391730"/>
            <a:chOff x="5795540" y="3312988"/>
            <a:chExt cx="3043660" cy="2391730"/>
          </a:xfrm>
        </p:grpSpPr>
        <p:grpSp>
          <p:nvGrpSpPr>
            <p:cNvPr id="3" name="Group 2"/>
            <p:cNvGrpSpPr/>
            <p:nvPr/>
          </p:nvGrpSpPr>
          <p:grpSpPr>
            <a:xfrm>
              <a:off x="5795540" y="3312988"/>
              <a:ext cx="3043660" cy="2097213"/>
              <a:chOff x="5795540" y="3312988"/>
              <a:chExt cx="3043660" cy="209721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795540" y="3312988"/>
                <a:ext cx="3043660" cy="2097213"/>
                <a:chOff x="5548064" y="1179387"/>
                <a:chExt cx="3043660" cy="2097213"/>
              </a:xfrm>
            </p:grpSpPr>
            <p:sp>
              <p:nvSpPr>
                <p:cNvPr id="32" name="Rounded Rectangle 31"/>
                <p:cNvSpPr/>
                <p:nvPr/>
              </p:nvSpPr>
              <p:spPr>
                <a:xfrm>
                  <a:off x="5548064" y="1179387"/>
                  <a:ext cx="3043660" cy="2097213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r"/>
                  <a:endParaRPr lang="en-GB" sz="1200" b="1" dirty="0"/>
                </a:p>
              </p:txBody>
            </p:sp>
            <p:pic>
              <p:nvPicPr>
                <p:cNvPr id="57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81860" y="1444600"/>
                  <a:ext cx="2573742" cy="1603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63" name="Rounded Rectangle 62"/>
              <p:cNvSpPr/>
              <p:nvPr/>
            </p:nvSpPr>
            <p:spPr>
              <a:xfrm>
                <a:off x="6102147" y="3439425"/>
                <a:ext cx="1537048" cy="19520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TCP/IP</a:t>
                </a:r>
                <a:endParaRPr lang="en-GB" sz="1050" dirty="0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6102147" y="3686077"/>
                <a:ext cx="1537048" cy="15526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SFP Optical link</a:t>
                </a:r>
                <a:endParaRPr lang="en-GB" sz="1050" dirty="0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6711744" y="4684327"/>
                <a:ext cx="1917732" cy="186737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Long range resolver interface</a:t>
                </a:r>
                <a:endParaRPr lang="en-GB" sz="1100" dirty="0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6147301" y="3962401"/>
                <a:ext cx="2482175" cy="183777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Wire resistivity &amp; Strain gauge</a:t>
                </a:r>
                <a:endParaRPr lang="en-GB" sz="1100" dirty="0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6701177" y="5150282"/>
                <a:ext cx="1928299" cy="163406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3-phases PWM</a:t>
                </a:r>
                <a:endParaRPr lang="en-GB" sz="1100" dirty="0"/>
              </a:p>
            </p:txBody>
          </p:sp>
          <p:sp>
            <p:nvSpPr>
              <p:cNvPr id="101" name="Rounded Rectangle 100"/>
              <p:cNvSpPr/>
              <p:nvPr/>
            </p:nvSpPr>
            <p:spPr>
              <a:xfrm>
                <a:off x="6711743" y="4940141"/>
                <a:ext cx="1917733" cy="163407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Magnetic stopper</a:t>
                </a:r>
                <a:endParaRPr lang="en-GB" sz="1100" dirty="0"/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>
                <a:off x="6147301" y="4195213"/>
                <a:ext cx="2482175" cy="183777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External temperature and vibration</a:t>
                </a:r>
                <a:endParaRPr lang="en-GB" sz="1100" dirty="0"/>
              </a:p>
            </p:txBody>
          </p:sp>
          <p:sp>
            <p:nvSpPr>
              <p:cNvPr id="207" name="Rounded Rectangle 206"/>
              <p:cNvSpPr/>
              <p:nvPr/>
            </p:nvSpPr>
            <p:spPr>
              <a:xfrm>
                <a:off x="6167777" y="4449062"/>
                <a:ext cx="1928299" cy="166797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/>
                  <a:t>Optical encoder interface</a:t>
                </a:r>
              </a:p>
            </p:txBody>
          </p:sp>
        </p:grpSp>
        <p:sp>
          <p:nvSpPr>
            <p:cNvPr id="2078" name="TextBox 2077"/>
            <p:cNvSpPr txBox="1"/>
            <p:nvPr/>
          </p:nvSpPr>
          <p:spPr>
            <a:xfrm>
              <a:off x="6803490" y="5427719"/>
              <a:ext cx="1194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Intelligent drive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25149" y="3286567"/>
            <a:ext cx="3816147" cy="2459011"/>
            <a:chOff x="2286000" y="3763707"/>
            <a:chExt cx="3816147" cy="2459011"/>
          </a:xfrm>
        </p:grpSpPr>
        <p:grpSp>
          <p:nvGrpSpPr>
            <p:cNvPr id="8" name="Group 7"/>
            <p:cNvGrpSpPr/>
            <p:nvPr/>
          </p:nvGrpSpPr>
          <p:grpSpPr>
            <a:xfrm>
              <a:off x="2286000" y="3763707"/>
              <a:ext cx="3816147" cy="2179893"/>
              <a:chOff x="2286000" y="3763707"/>
              <a:chExt cx="3816147" cy="2179893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2286000" y="3802801"/>
                <a:ext cx="2743200" cy="2140799"/>
              </a:xfrm>
              <a:prstGeom prst="round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b"/>
              <a:lstStyle/>
              <a:p>
                <a:pPr algn="ctr"/>
                <a:endParaRPr lang="en-GB" sz="1050" dirty="0"/>
              </a:p>
            </p:txBody>
          </p:sp>
          <p:pic>
            <p:nvPicPr>
              <p:cNvPr id="64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5000"/>
              </a:blip>
              <a:srcRect/>
              <a:stretch>
                <a:fillRect/>
              </a:stretch>
            </p:blipFill>
            <p:spPr bwMode="auto">
              <a:xfrm>
                <a:off x="3277177" y="3902078"/>
                <a:ext cx="1164397" cy="1753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2" name="Rounded Rectangle 121"/>
              <p:cNvSpPr/>
              <p:nvPr/>
            </p:nvSpPr>
            <p:spPr>
              <a:xfrm>
                <a:off x="3538170" y="4508631"/>
                <a:ext cx="1201938" cy="21445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/>
                  <a:t>SFP Optical link</a:t>
                </a:r>
                <a:endParaRPr lang="en-GB" sz="900" dirty="0"/>
              </a:p>
            </p:txBody>
          </p:sp>
          <p:cxnSp>
            <p:nvCxnSpPr>
              <p:cNvPr id="78" name="Elbow Connector 77"/>
              <p:cNvCxnSpPr>
                <a:stCxn id="122" idx="3"/>
                <a:endCxn id="65" idx="1"/>
              </p:cNvCxnSpPr>
              <p:nvPr/>
            </p:nvCxnSpPr>
            <p:spPr>
              <a:xfrm flipV="1">
                <a:off x="4740108" y="3763707"/>
                <a:ext cx="1362039" cy="852152"/>
              </a:xfrm>
              <a:prstGeom prst="bentConnector3">
                <a:avLst>
                  <a:gd name="adj1" fmla="val 50000"/>
                </a:avLst>
              </a:prstGeom>
              <a:ln>
                <a:headEnd type="arrow"/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076" name="TextBox 2075"/>
            <p:cNvSpPr txBox="1"/>
            <p:nvPr/>
          </p:nvSpPr>
          <p:spPr>
            <a:xfrm>
              <a:off x="2758956" y="5961108"/>
              <a:ext cx="17972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b="1" dirty="0"/>
                <a:t>Acquisition and supervision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667101" y="3592838"/>
            <a:ext cx="289967" cy="15057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CPU</a:t>
            </a:r>
          </a:p>
        </p:txBody>
      </p:sp>
      <p:cxnSp>
        <p:nvCxnSpPr>
          <p:cNvPr id="136" name="Straight Arrow Connector 135"/>
          <p:cNvCxnSpPr>
            <a:stCxn id="43" idx="0"/>
            <a:endCxn id="181" idx="2"/>
          </p:cNvCxnSpPr>
          <p:nvPr/>
        </p:nvCxnSpPr>
        <p:spPr>
          <a:xfrm flipV="1">
            <a:off x="4278289" y="4673141"/>
            <a:ext cx="0" cy="2002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3677321" y="4873396"/>
            <a:ext cx="1201936" cy="2347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 input</a:t>
            </a:r>
            <a:endParaRPr lang="en-GB" sz="1100" dirty="0"/>
          </a:p>
        </p:txBody>
      </p:sp>
      <p:cxnSp>
        <p:nvCxnSpPr>
          <p:cNvPr id="100" name="Elbow Connector 99"/>
          <p:cNvCxnSpPr>
            <a:stCxn id="144" idx="1"/>
            <a:endCxn id="63" idx="0"/>
          </p:cNvCxnSpPr>
          <p:nvPr/>
        </p:nvCxnSpPr>
        <p:spPr>
          <a:xfrm rot="10800000" flipV="1">
            <a:off x="7009820" y="1814539"/>
            <a:ext cx="533456" cy="1147745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64956" y="1066800"/>
            <a:ext cx="3048796" cy="4040674"/>
            <a:chOff x="125807" y="1543940"/>
            <a:chExt cx="3048796" cy="4040674"/>
          </a:xfrm>
        </p:grpSpPr>
        <p:sp>
          <p:nvSpPr>
            <p:cNvPr id="45" name="Rectangle 44"/>
            <p:cNvSpPr/>
            <p:nvPr/>
          </p:nvSpPr>
          <p:spPr>
            <a:xfrm>
              <a:off x="2906612" y="4078849"/>
              <a:ext cx="267991" cy="15057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T IMING</a:t>
              </a:r>
              <a:endParaRPr lang="en-GB" sz="1200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125807" y="1543940"/>
              <a:ext cx="2085337" cy="2137032"/>
              <a:chOff x="-1165105" y="1658387"/>
              <a:chExt cx="2085337" cy="2137032"/>
            </a:xfrm>
          </p:grpSpPr>
          <p:sp>
            <p:nvSpPr>
              <p:cNvPr id="2063" name="Rectangle 2062"/>
              <p:cNvSpPr/>
              <p:nvPr/>
            </p:nvSpPr>
            <p:spPr>
              <a:xfrm>
                <a:off x="-1165105" y="1658387"/>
                <a:ext cx="2085337" cy="21370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sz="1100" dirty="0" smtClean="0">
                    <a:solidFill>
                      <a:srgbClr val="0070C0"/>
                    </a:solidFill>
                  </a:rPr>
                  <a:t>General Machine Timing (GMT)</a:t>
                </a:r>
              </a:p>
              <a:p>
                <a:pPr algn="ctr"/>
                <a:r>
                  <a:rPr lang="en-GB" sz="1100" dirty="0" smtClean="0"/>
                  <a:t>Low jitter &lt; 1ns</a:t>
                </a:r>
                <a:br>
                  <a:rPr lang="en-GB" sz="1100" dirty="0" smtClean="0"/>
                </a:br>
                <a:r>
                  <a:rPr lang="en-GB" sz="1100" dirty="0" smtClean="0"/>
                  <a:t>Granularity: 1ms</a:t>
                </a:r>
                <a:endParaRPr lang="en-GB" sz="1100" dirty="0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15885" y="2263785"/>
                <a:ext cx="1856920" cy="139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074" name="Elbow Connector 2073"/>
            <p:cNvCxnSpPr>
              <a:stCxn id="2063" idx="2"/>
              <a:endCxn id="45" idx="0"/>
            </p:cNvCxnSpPr>
            <p:nvPr/>
          </p:nvCxnSpPr>
          <p:spPr>
            <a:xfrm rot="16200000" flipH="1">
              <a:off x="1905604" y="2943844"/>
              <a:ext cx="397877" cy="187213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251520" y="3790060"/>
            <a:ext cx="1597099" cy="1166137"/>
            <a:chOff x="196880" y="4315075"/>
            <a:chExt cx="1597099" cy="1166137"/>
          </a:xfrm>
        </p:grpSpPr>
        <p:sp>
          <p:nvSpPr>
            <p:cNvPr id="41" name="Rectangle 40"/>
            <p:cNvSpPr/>
            <p:nvPr/>
          </p:nvSpPr>
          <p:spPr>
            <a:xfrm>
              <a:off x="221646" y="4350333"/>
              <a:ext cx="1572333" cy="113087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16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453" y="4621472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196880" y="4315075"/>
              <a:ext cx="1435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Control room</a:t>
              </a:r>
              <a:endParaRPr lang="en-GB" dirty="0"/>
            </a:p>
          </p:txBody>
        </p:sp>
      </p:grpSp>
      <p:cxnSp>
        <p:nvCxnSpPr>
          <p:cNvPr id="39" name="Elbow Connector 38"/>
          <p:cNvCxnSpPr>
            <a:stCxn id="41" idx="3"/>
          </p:cNvCxnSpPr>
          <p:nvPr/>
        </p:nvCxnSpPr>
        <p:spPr>
          <a:xfrm flipV="1">
            <a:off x="1848619" y="4031491"/>
            <a:ext cx="836593" cy="359267"/>
          </a:xfrm>
          <a:prstGeom prst="bentConnector3">
            <a:avLst>
              <a:gd name="adj1" fmla="val 34102"/>
            </a:avLst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45" idx="2"/>
            <a:endCxn id="43" idx="2"/>
          </p:cNvCxnSpPr>
          <p:nvPr/>
        </p:nvCxnSpPr>
        <p:spPr>
          <a:xfrm rot="16200000" flipH="1">
            <a:off x="3728696" y="4558535"/>
            <a:ext cx="654" cy="1098532"/>
          </a:xfrm>
          <a:prstGeom prst="bentConnector3">
            <a:avLst>
              <a:gd name="adj1" fmla="val 35054128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7543276" y="1066800"/>
            <a:ext cx="1435073" cy="1479313"/>
            <a:chOff x="7229730" y="950969"/>
            <a:chExt cx="1435073" cy="1479313"/>
          </a:xfrm>
        </p:grpSpPr>
        <p:sp>
          <p:nvSpPr>
            <p:cNvPr id="144" name="Rectangle 143"/>
            <p:cNvSpPr/>
            <p:nvPr/>
          </p:nvSpPr>
          <p:spPr>
            <a:xfrm>
              <a:off x="7229730" y="967136"/>
              <a:ext cx="1435073" cy="146314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5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7167" y="1554032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TextBox 146"/>
            <p:cNvSpPr txBox="1"/>
            <p:nvPr/>
          </p:nvSpPr>
          <p:spPr>
            <a:xfrm>
              <a:off x="7334281" y="950969"/>
              <a:ext cx="12259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Expert</a:t>
              </a:r>
              <a:br>
                <a:rPr lang="en-GB" dirty="0" smtClean="0"/>
              </a:br>
              <a:r>
                <a:rPr lang="en-GB" dirty="0" smtClean="0"/>
                <a:t>monitoring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1147" y="4269519"/>
            <a:ext cx="2405955" cy="1917038"/>
            <a:chOff x="121998" y="4746659"/>
            <a:chExt cx="2405955" cy="1917038"/>
          </a:xfrm>
        </p:grpSpPr>
        <p:sp>
          <p:nvSpPr>
            <p:cNvPr id="131" name="Rectangle 130"/>
            <p:cNvSpPr/>
            <p:nvPr/>
          </p:nvSpPr>
          <p:spPr>
            <a:xfrm>
              <a:off x="121998" y="5538437"/>
              <a:ext cx="1587473" cy="112526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Logging storage</a:t>
              </a:r>
              <a:br>
                <a:rPr lang="en-GB" dirty="0" smtClean="0"/>
              </a:br>
              <a:r>
                <a:rPr lang="en-GB" sz="1400" dirty="0" smtClean="0"/>
                <a:t>Long term storage</a:t>
              </a:r>
              <a:br>
                <a:rPr lang="en-GB" sz="1400" dirty="0" smtClean="0"/>
              </a:br>
              <a:r>
                <a:rPr lang="en-GB" sz="1400" dirty="0" smtClean="0"/>
                <a:t>offline analysis</a:t>
              </a:r>
              <a:endParaRPr lang="en-GB" sz="1400" dirty="0"/>
            </a:p>
          </p:txBody>
        </p:sp>
        <p:cxnSp>
          <p:nvCxnSpPr>
            <p:cNvPr id="97" name="Elbow Connector 96"/>
            <p:cNvCxnSpPr>
              <a:stCxn id="31" idx="1"/>
              <a:endCxn id="131" idx="3"/>
            </p:cNvCxnSpPr>
            <p:nvPr/>
          </p:nvCxnSpPr>
          <p:spPr>
            <a:xfrm rot="10800000" flipV="1">
              <a:off x="1709472" y="4746659"/>
              <a:ext cx="818481" cy="1354407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72" name="Rounded Rectangle 171"/>
          <p:cNvSpPr/>
          <p:nvPr/>
        </p:nvSpPr>
        <p:spPr>
          <a:xfrm>
            <a:off x="6117069" y="4300555"/>
            <a:ext cx="632986" cy="45617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 input</a:t>
            </a:r>
            <a:endParaRPr lang="en-GB" sz="1100" dirty="0"/>
          </a:p>
        </p:txBody>
      </p:sp>
      <p:cxnSp>
        <p:nvCxnSpPr>
          <p:cNvPr id="113" name="Elbow Connector 112"/>
          <p:cNvCxnSpPr>
            <a:stCxn id="181" idx="3"/>
            <a:endCxn id="172" idx="1"/>
          </p:cNvCxnSpPr>
          <p:nvPr/>
        </p:nvCxnSpPr>
        <p:spPr>
          <a:xfrm flipV="1">
            <a:off x="4879257" y="4528642"/>
            <a:ext cx="1237812" cy="105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1" name="Rounded Rectangle 180"/>
          <p:cNvSpPr/>
          <p:nvPr/>
        </p:nvSpPr>
        <p:spPr>
          <a:xfrm>
            <a:off x="3677321" y="4405330"/>
            <a:ext cx="1201936" cy="26781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 output</a:t>
            </a:r>
            <a:endParaRPr lang="en-GB" sz="11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30833" y="1084036"/>
            <a:ext cx="2670709" cy="3379000"/>
            <a:chOff x="2291684" y="1561176"/>
            <a:chExt cx="2670709" cy="3379000"/>
          </a:xfrm>
        </p:grpSpPr>
        <p:sp>
          <p:nvSpPr>
            <p:cNvPr id="67" name="Rounded Rectangle 66"/>
            <p:cNvSpPr/>
            <p:nvPr/>
          </p:nvSpPr>
          <p:spPr>
            <a:xfrm>
              <a:off x="3538170" y="3928560"/>
              <a:ext cx="1189209" cy="210999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BST receiver</a:t>
              </a:r>
              <a:endParaRPr lang="en-GB" sz="900" dirty="0"/>
            </a:p>
          </p:txBody>
        </p:sp>
        <p:cxnSp>
          <p:nvCxnSpPr>
            <p:cNvPr id="17" name="Elbow Connector 16"/>
            <p:cNvCxnSpPr>
              <a:stCxn id="18" idx="2"/>
              <a:endCxn id="67" idx="0"/>
            </p:cNvCxnSpPr>
            <p:nvPr/>
          </p:nvCxnSpPr>
          <p:spPr>
            <a:xfrm rot="16200000" flipH="1">
              <a:off x="3496434" y="3292219"/>
              <a:ext cx="766946" cy="505736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291684" y="1561176"/>
              <a:ext cx="2670709" cy="160043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70C0"/>
                  </a:solidFill>
                </a:rPr>
                <a:t>Beam Synchronous timing (BST):</a:t>
              </a:r>
              <a:br>
                <a:rPr lang="en-GB" sz="1400" dirty="0" smtClean="0">
                  <a:solidFill>
                    <a:srgbClr val="0070C0"/>
                  </a:solidFill>
                </a:rPr>
              </a:br>
              <a:r>
                <a:rPr lang="en-GB" sz="1200" dirty="0" smtClean="0"/>
                <a:t>- Bunch synchronisation</a:t>
              </a:r>
              <a:br>
                <a:rPr lang="en-GB" sz="1200" dirty="0" smtClean="0"/>
              </a:br>
              <a:r>
                <a:rPr lang="en-GB" sz="1200" dirty="0" smtClean="0"/>
                <a:t>          =&gt; </a:t>
              </a:r>
              <a:r>
                <a:rPr lang="en-GB" sz="1200" dirty="0" smtClean="0">
                  <a:solidFill>
                    <a:srgbClr val="0070C0"/>
                  </a:solidFill>
                </a:rPr>
                <a:t>25 ns accurate clock</a:t>
              </a:r>
              <a:br>
                <a:rPr lang="en-GB" sz="1200" dirty="0" smtClean="0">
                  <a:solidFill>
                    <a:srgbClr val="0070C0"/>
                  </a:solidFill>
                </a:rPr>
              </a:br>
              <a:r>
                <a:rPr lang="en-GB" sz="1200" dirty="0" smtClean="0"/>
                <a:t>- Revolution frequency synchronisation</a:t>
              </a:r>
              <a:br>
                <a:rPr lang="en-GB" sz="1200" dirty="0" smtClean="0"/>
              </a:br>
              <a:r>
                <a:rPr lang="en-GB" sz="1200" dirty="0" smtClean="0"/>
                <a:t>          =&gt; for LHC 89us pulse period</a:t>
              </a:r>
            </a:p>
            <a:p>
              <a:pPr marL="171450" indent="-171450">
                <a:buFontTx/>
                <a:buChar char="-"/>
              </a:pPr>
              <a:r>
                <a:rPr lang="en-GB" sz="1200" dirty="0" smtClean="0"/>
                <a:t>Triggers: Wire-scan trigger, post-mortem, acquisition</a:t>
              </a:r>
            </a:p>
            <a:p>
              <a:r>
                <a:rPr lang="en-GB" sz="1200" dirty="0" smtClean="0"/>
                <a:t>- Granularity: 89us, low jitter &lt; 1ns</a:t>
              </a:r>
            </a:p>
          </p:txBody>
        </p:sp>
        <p:cxnSp>
          <p:nvCxnSpPr>
            <p:cNvPr id="126" name="Elbow Connector 125"/>
            <p:cNvCxnSpPr>
              <a:stCxn id="67" idx="1"/>
              <a:endCxn id="181" idx="1"/>
            </p:cNvCxnSpPr>
            <p:nvPr/>
          </p:nvCxnSpPr>
          <p:spPr>
            <a:xfrm rot="10800000" flipH="1" flipV="1">
              <a:off x="3538170" y="4034060"/>
              <a:ext cx="2" cy="906116"/>
            </a:xfrm>
            <a:prstGeom prst="bentConnector3">
              <a:avLst>
                <a:gd name="adj1" fmla="val -11430000000"/>
              </a:avLst>
            </a:prstGeom>
            <a:ln w="28575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39816" y="6522180"/>
            <a:ext cx="3955724" cy="365125"/>
          </a:xfrm>
        </p:spPr>
        <p:txBody>
          <a:bodyPr/>
          <a:lstStyle/>
          <a:p>
            <a:r>
              <a:rPr lang="en-GB" dirty="0" smtClean="0"/>
              <a:t>Electronics for the BWS SPS 02.07.2015</a:t>
            </a:r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4145183" y="4225669"/>
            <a:ext cx="4532144" cy="1751987"/>
            <a:chOff x="4006034" y="4702809"/>
            <a:chExt cx="4532144" cy="1751987"/>
          </a:xfrm>
        </p:grpSpPr>
        <p:grpSp>
          <p:nvGrpSpPr>
            <p:cNvPr id="26" name="Group 25"/>
            <p:cNvGrpSpPr/>
            <p:nvPr/>
          </p:nvGrpSpPr>
          <p:grpSpPr>
            <a:xfrm>
              <a:off x="4006034" y="4702809"/>
              <a:ext cx="4532144" cy="1751987"/>
              <a:chOff x="4006034" y="4702809"/>
              <a:chExt cx="4532144" cy="1751987"/>
            </a:xfrm>
          </p:grpSpPr>
          <p:sp>
            <p:nvSpPr>
              <p:cNvPr id="141" name="TextBox 140"/>
              <p:cNvSpPr txBox="1"/>
              <p:nvPr/>
            </p:nvSpPr>
            <p:spPr>
              <a:xfrm>
                <a:off x="5199059" y="5931576"/>
                <a:ext cx="3339119" cy="52322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- Scan trigger at </a:t>
                </a:r>
                <a:r>
                  <a:rPr lang="en-GB" sz="1400" dirty="0" err="1" smtClean="0">
                    <a:latin typeface="Symbol" pitchFamily="18" charset="2"/>
                  </a:rPr>
                  <a:t>m</a:t>
                </a:r>
                <a:r>
                  <a:rPr lang="en-GB" sz="1400" dirty="0" err="1" smtClean="0"/>
                  <a:t>s</a:t>
                </a:r>
                <a:r>
                  <a:rPr lang="en-GB" sz="1400" dirty="0" smtClean="0"/>
                  <a:t> scale use serial data link</a:t>
                </a:r>
              </a:p>
              <a:p>
                <a:r>
                  <a:rPr lang="en-GB" sz="1400" dirty="0" smtClean="0"/>
                  <a:t>- If we need ns scale, use of dedicated line</a:t>
                </a:r>
                <a:endParaRPr lang="en-GB" sz="1400" dirty="0"/>
              </a:p>
            </p:txBody>
          </p:sp>
          <p:sp>
            <p:nvSpPr>
              <p:cNvPr id="16" name="Up Arrow 15"/>
              <p:cNvSpPr/>
              <p:nvPr/>
            </p:nvSpPr>
            <p:spPr>
              <a:xfrm>
                <a:off x="4006034" y="4702809"/>
                <a:ext cx="302434" cy="188873"/>
              </a:xfrm>
              <a:prstGeom prst="up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3" name="Straight Connector 22"/>
              <p:cNvCxnSpPr>
                <a:endCxn id="16" idx="2"/>
              </p:cNvCxnSpPr>
              <p:nvPr/>
            </p:nvCxnSpPr>
            <p:spPr>
              <a:xfrm flipH="1" flipV="1">
                <a:off x="4157251" y="4891682"/>
                <a:ext cx="1557749" cy="105192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5199059" y="4873200"/>
              <a:ext cx="287341" cy="277082"/>
              <a:chOff x="5199059" y="4873200"/>
              <a:chExt cx="287341" cy="277082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H="1">
                <a:off x="5199059" y="4882470"/>
                <a:ext cx="287341" cy="267812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99059" y="4873200"/>
                <a:ext cx="287341" cy="277081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/>
          <p:cNvGrpSpPr/>
          <p:nvPr/>
        </p:nvGrpSpPr>
        <p:grpSpPr>
          <a:xfrm>
            <a:off x="3677319" y="1087860"/>
            <a:ext cx="2918886" cy="2873407"/>
            <a:chOff x="3677319" y="1289820"/>
            <a:chExt cx="2918886" cy="2873407"/>
          </a:xfrm>
        </p:grpSpPr>
        <p:cxnSp>
          <p:nvCxnSpPr>
            <p:cNvPr id="2057" name="Straight Connector 2056"/>
            <p:cNvCxnSpPr/>
            <p:nvPr/>
          </p:nvCxnSpPr>
          <p:spPr>
            <a:xfrm>
              <a:off x="5436096" y="2564904"/>
              <a:ext cx="498593" cy="0"/>
            </a:xfrm>
            <a:prstGeom prst="line">
              <a:avLst/>
            </a:prstGeom>
            <a:ln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3677319" y="1289820"/>
              <a:ext cx="2918886" cy="2873407"/>
              <a:chOff x="3677319" y="1289820"/>
              <a:chExt cx="2918886" cy="2873407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273172" y="1289820"/>
                <a:ext cx="1323033" cy="93043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sz="1400" dirty="0" smtClean="0">
                    <a:solidFill>
                      <a:schemeClr val="accent1"/>
                    </a:solidFill>
                  </a:rPr>
                  <a:t>Beam Energy and Intensity</a:t>
                </a:r>
              </a:p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CISV? BCT?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Rounded Rectangle 91"/>
              <p:cNvSpPr/>
              <p:nvPr/>
            </p:nvSpPr>
            <p:spPr>
              <a:xfrm>
                <a:off x="3677319" y="3941488"/>
                <a:ext cx="1201938" cy="221739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/>
                  <a:t>CISV receiver</a:t>
                </a:r>
                <a:endParaRPr lang="en-GB" sz="900" dirty="0"/>
              </a:p>
            </p:txBody>
          </p:sp>
          <p:grpSp>
            <p:nvGrpSpPr>
              <p:cNvPr id="2073" name="Group 2072"/>
              <p:cNvGrpSpPr/>
              <p:nvPr/>
            </p:nvGrpSpPr>
            <p:grpSpPr>
              <a:xfrm>
                <a:off x="4879257" y="2220257"/>
                <a:ext cx="1055432" cy="1807021"/>
                <a:chOff x="4879257" y="2220257"/>
                <a:chExt cx="1055432" cy="1807021"/>
              </a:xfrm>
            </p:grpSpPr>
            <p:cxnSp>
              <p:nvCxnSpPr>
                <p:cNvPr id="2053" name="Straight Connector 2052"/>
                <p:cNvCxnSpPr/>
                <p:nvPr/>
              </p:nvCxnSpPr>
              <p:spPr>
                <a:xfrm>
                  <a:off x="4879257" y="4027278"/>
                  <a:ext cx="556839" cy="0"/>
                </a:xfrm>
                <a:prstGeom prst="line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055" name="Straight Connector 2054"/>
                <p:cNvCxnSpPr/>
                <p:nvPr/>
              </p:nvCxnSpPr>
              <p:spPr>
                <a:xfrm flipV="1">
                  <a:off x="5436096" y="2564904"/>
                  <a:ext cx="0" cy="1462374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2072" name="Straight Connector 2071"/>
                <p:cNvCxnSpPr>
                  <a:stCxn id="40" idx="2"/>
                </p:cNvCxnSpPr>
                <p:nvPr/>
              </p:nvCxnSpPr>
              <p:spPr>
                <a:xfrm>
                  <a:off x="5934689" y="2220257"/>
                  <a:ext cx="0" cy="344647"/>
                </a:xfrm>
                <a:prstGeom prst="line">
                  <a:avLst/>
                </a:prstGeom>
                <a:ln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6" name="Title 3"/>
          <p:cNvSpPr txBox="1">
            <a:spLocks/>
          </p:cNvSpPr>
          <p:nvPr/>
        </p:nvSpPr>
        <p:spPr>
          <a:xfrm>
            <a:off x="152400" y="0"/>
            <a:ext cx="8915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624385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Connections to external systems</a:t>
            </a:r>
            <a:endParaRPr lang="en-GB" sz="3600" dirty="0"/>
          </a:p>
        </p:txBody>
      </p:sp>
      <p:pic>
        <p:nvPicPr>
          <p:cNvPr id="77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16415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3" grpId="0" animBg="1"/>
      <p:bldP spid="172" grpId="0" animBg="1"/>
      <p:bldP spid="1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GB" sz="4000" dirty="0" smtClean="0"/>
              <a:t>Goals for this year prototyping</a:t>
            </a:r>
            <a:endParaRPr lang="en-GB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295400"/>
            <a:ext cx="8915400" cy="3047999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Experts development</a:t>
            </a:r>
            <a:r>
              <a:rPr lang="en-GB" sz="2800" dirty="0" smtClean="0"/>
              <a:t> &amp; debugging</a:t>
            </a:r>
          </a:p>
          <a:p>
            <a:r>
              <a:rPr lang="en-GB" sz="2800" dirty="0" smtClean="0"/>
              <a:t>Beam tests of </a:t>
            </a:r>
            <a:r>
              <a:rPr lang="en-GB" sz="2800" dirty="0" smtClean="0">
                <a:solidFill>
                  <a:schemeClr val="accent1"/>
                </a:solidFill>
              </a:rPr>
              <a:t>control electronics &amp; Diamond </a:t>
            </a:r>
            <a:r>
              <a:rPr lang="en-GB" sz="2800" dirty="0" smtClean="0"/>
              <a:t>acquisition</a:t>
            </a:r>
          </a:p>
          <a:p>
            <a:r>
              <a:rPr lang="en-GB" sz="2800" dirty="0"/>
              <a:t>Diamond vs PM+IBMS </a:t>
            </a:r>
            <a:r>
              <a:rPr lang="en-GB" sz="2800" dirty="0" smtClean="0">
                <a:solidFill>
                  <a:schemeClr val="accent1"/>
                </a:solidFill>
              </a:rPr>
              <a:t>comparison</a:t>
            </a:r>
            <a:endParaRPr lang="en-GB" sz="2800" dirty="0" smtClean="0"/>
          </a:p>
          <a:p>
            <a:r>
              <a:rPr lang="en-GB" sz="2800" dirty="0" smtClean="0">
                <a:solidFill>
                  <a:schemeClr val="accent1"/>
                </a:solidFill>
              </a:rPr>
              <a:t>Accuracy and reproducibility</a:t>
            </a:r>
            <a:r>
              <a:rPr lang="en-GB" sz="2800" dirty="0" smtClean="0"/>
              <a:t> of mechanics &amp; control with the calibration bench</a:t>
            </a:r>
            <a:br>
              <a:rPr lang="en-GB" sz="2800" dirty="0" smtClean="0"/>
            </a:br>
            <a:r>
              <a:rPr lang="en-GB" sz="2800" dirty="0" smtClean="0"/>
              <a:t>(But without secondary particle acquisition)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25825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 222"/>
          <p:cNvGrpSpPr/>
          <p:nvPr/>
        </p:nvGrpSpPr>
        <p:grpSpPr>
          <a:xfrm>
            <a:off x="588276" y="1312054"/>
            <a:ext cx="2011363" cy="2011363"/>
            <a:chOff x="588276" y="1265114"/>
            <a:chExt cx="2011363" cy="2011363"/>
          </a:xfrm>
        </p:grpSpPr>
        <p:grpSp>
          <p:nvGrpSpPr>
            <p:cNvPr id="1054" name="Group 1053"/>
            <p:cNvGrpSpPr/>
            <p:nvPr/>
          </p:nvGrpSpPr>
          <p:grpSpPr>
            <a:xfrm>
              <a:off x="588276" y="1265114"/>
              <a:ext cx="2011363" cy="2011363"/>
              <a:chOff x="251572" y="1593093"/>
              <a:chExt cx="2011363" cy="2011363"/>
            </a:xfrm>
          </p:grpSpPr>
          <p:pic>
            <p:nvPicPr>
              <p:cNvPr id="44" name="Picture 4" descr="http://www.google.fr/url?source=imglanding&amp;ct=img&amp;q=http://www.southernscientific.co.uk/store/public/application/file/image/Powered%20VME64x2_440x0.jpg&amp;sa=X&amp;ei=twxbVb-rIciwUfH9gagI&amp;ved=0CAkQ8wc&amp;usg=AFQjCNGZ4fh0fCCL61CfGJSGwvk7AZ9iI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72" y="1593093"/>
                <a:ext cx="2011363" cy="20113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458594" y="1976663"/>
                <a:ext cx="160881" cy="79828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CPU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1838093" y="1657375"/>
              <a:ext cx="211971" cy="82699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CTR</a:t>
              </a:r>
            </a:p>
            <a:p>
              <a:pPr algn="ctr"/>
              <a:r>
                <a:rPr lang="en-GB" sz="1200" dirty="0"/>
                <a:t>V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582090" y="1664874"/>
              <a:ext cx="166962" cy="8269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BOBR</a:t>
              </a:r>
              <a:endParaRPr lang="en-GB" sz="1200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316929" y="1647948"/>
              <a:ext cx="195895" cy="8269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I</a:t>
              </a:r>
              <a:br>
                <a:rPr lang="en-GB" sz="1200" dirty="0" smtClean="0"/>
              </a:br>
              <a:r>
                <a:rPr lang="en-GB" sz="1200" dirty="0" smtClean="0"/>
                <a:t>BMS</a:t>
              </a:r>
              <a:endParaRPr lang="en-GB" sz="1200" dirty="0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1044623" y="1646897"/>
              <a:ext cx="195895" cy="82699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HV</a:t>
              </a:r>
              <a:endParaRPr lang="en-GB" sz="1200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576139" y="3729185"/>
            <a:ext cx="2331928" cy="1185436"/>
            <a:chOff x="576139" y="3682245"/>
            <a:chExt cx="2331928" cy="1185436"/>
          </a:xfrm>
        </p:grpSpPr>
        <p:sp>
          <p:nvSpPr>
            <p:cNvPr id="102" name="Rectangle 101"/>
            <p:cNvSpPr/>
            <p:nvPr/>
          </p:nvSpPr>
          <p:spPr>
            <a:xfrm>
              <a:off x="576139" y="3682245"/>
              <a:ext cx="2331928" cy="118543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100" b="1" dirty="0" smtClean="0"/>
                <a:t>Acquisition crate </a:t>
              </a:r>
              <a:endParaRPr lang="en-GB" sz="1100" b="1" dirty="0"/>
            </a:p>
          </p:txBody>
        </p:sp>
        <p:sp>
          <p:nvSpPr>
            <p:cNvPr id="127" name="Rounded Rectangle 126"/>
            <p:cNvSpPr/>
            <p:nvPr/>
          </p:nvSpPr>
          <p:spPr>
            <a:xfrm>
              <a:off x="714271" y="3966259"/>
              <a:ext cx="1863717" cy="315899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/>
                <a:t>HV power </a:t>
              </a:r>
              <a:r>
                <a:rPr lang="fr-FR" sz="900" dirty="0" err="1" smtClean="0"/>
                <a:t>supply</a:t>
              </a:r>
              <a:endParaRPr lang="fr-FR" sz="900" dirty="0"/>
            </a:p>
          </p:txBody>
        </p:sp>
        <p:sp>
          <p:nvSpPr>
            <p:cNvPr id="162" name="Rounded Rectangle 161"/>
            <p:cNvSpPr/>
            <p:nvPr/>
          </p:nvSpPr>
          <p:spPr>
            <a:xfrm>
              <a:off x="724403" y="4328684"/>
              <a:ext cx="1863129" cy="359331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Back-end receiver</a:t>
              </a:r>
              <a:endParaRPr lang="en-GB" sz="900" dirty="0"/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4139952" y="1640033"/>
            <a:ext cx="4339468" cy="2832858"/>
            <a:chOff x="4139952" y="1593093"/>
            <a:chExt cx="4339468" cy="2832858"/>
          </a:xfrm>
        </p:grpSpPr>
        <p:grpSp>
          <p:nvGrpSpPr>
            <p:cNvPr id="219" name="Group 218"/>
            <p:cNvGrpSpPr/>
            <p:nvPr/>
          </p:nvGrpSpPr>
          <p:grpSpPr>
            <a:xfrm>
              <a:off x="4139952" y="1593093"/>
              <a:ext cx="4339468" cy="2832858"/>
              <a:chOff x="4139952" y="1593093"/>
              <a:chExt cx="4339468" cy="2832858"/>
            </a:xfrm>
          </p:grpSpPr>
          <p:grpSp>
            <p:nvGrpSpPr>
              <p:cNvPr id="218" name="Group 217"/>
              <p:cNvGrpSpPr/>
              <p:nvPr/>
            </p:nvGrpSpPr>
            <p:grpSpPr>
              <a:xfrm>
                <a:off x="4139952" y="1593093"/>
                <a:ext cx="4339468" cy="2832858"/>
                <a:chOff x="4139952" y="1593093"/>
                <a:chExt cx="4339468" cy="2832858"/>
              </a:xfrm>
            </p:grpSpPr>
            <p:grpSp>
              <p:nvGrpSpPr>
                <p:cNvPr id="167" name="Group 166"/>
                <p:cNvGrpSpPr/>
                <p:nvPr/>
              </p:nvGrpSpPr>
              <p:grpSpPr>
                <a:xfrm>
                  <a:off x="6580237" y="3498477"/>
                  <a:ext cx="1899183" cy="918697"/>
                  <a:chOff x="6580237" y="3498477"/>
                  <a:chExt cx="1899183" cy="918697"/>
                </a:xfrm>
              </p:grpSpPr>
              <p:sp>
                <p:nvSpPr>
                  <p:cNvPr id="147" name="Rectangle 146"/>
                  <p:cNvSpPr/>
                  <p:nvPr/>
                </p:nvSpPr>
                <p:spPr>
                  <a:xfrm>
                    <a:off x="6580237" y="3498477"/>
                    <a:ext cx="1899183" cy="91869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GB" sz="1100" b="1" dirty="0" smtClean="0"/>
                      <a:t>Filter crate </a:t>
                    </a:r>
                    <a:endParaRPr lang="en-GB" sz="1100" b="1" dirty="0"/>
                  </a:p>
                </p:txBody>
              </p:sp>
              <p:sp>
                <p:nvSpPr>
                  <p:cNvPr id="148" name="Rounded Rectangle 147"/>
                  <p:cNvSpPr/>
                  <p:nvPr/>
                </p:nvSpPr>
                <p:spPr>
                  <a:xfrm>
                    <a:off x="6772916" y="4063781"/>
                    <a:ext cx="1526418" cy="264456"/>
                  </a:xfrm>
                  <a:prstGeom prst="roundRect">
                    <a:avLst/>
                  </a:prstGeom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smtClean="0"/>
                      <a:t>Sin wave  filter</a:t>
                    </a:r>
                    <a:endParaRPr lang="en-GB" sz="1100" dirty="0"/>
                  </a:p>
                </p:txBody>
              </p:sp>
              <p:sp>
                <p:nvSpPr>
                  <p:cNvPr id="160" name="Rounded Rectangle 159"/>
                  <p:cNvSpPr/>
                  <p:nvPr/>
                </p:nvSpPr>
                <p:spPr>
                  <a:xfrm>
                    <a:off x="6767379" y="3760936"/>
                    <a:ext cx="1531955" cy="264456"/>
                  </a:xfrm>
                  <a:prstGeom prst="round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smtClean="0"/>
                      <a:t>I &amp; V Measures</a:t>
                    </a:r>
                    <a:endParaRPr lang="en-GB" sz="1100" dirty="0"/>
                  </a:p>
                </p:txBody>
              </p:sp>
            </p:grpSp>
            <p:sp>
              <p:nvSpPr>
                <p:cNvPr id="267" name="Rectangle 266"/>
                <p:cNvSpPr/>
                <p:nvPr/>
              </p:nvSpPr>
              <p:spPr>
                <a:xfrm>
                  <a:off x="4139952" y="1593093"/>
                  <a:ext cx="2249543" cy="168935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GB" sz="1100" b="1" dirty="0" smtClean="0"/>
                    <a:t>Control crate </a:t>
                  </a:r>
                  <a:endParaRPr lang="en-GB" sz="1100" b="1" dirty="0"/>
                </a:p>
              </p:txBody>
            </p:sp>
            <p:grpSp>
              <p:nvGrpSpPr>
                <p:cNvPr id="170" name="Group 169"/>
                <p:cNvGrpSpPr/>
                <p:nvPr/>
              </p:nvGrpSpPr>
              <p:grpSpPr>
                <a:xfrm>
                  <a:off x="4139952" y="3507254"/>
                  <a:ext cx="2632964" cy="918697"/>
                  <a:chOff x="4139952" y="3507254"/>
                  <a:chExt cx="2632964" cy="918697"/>
                </a:xfrm>
              </p:grpSpPr>
              <p:sp>
                <p:nvSpPr>
                  <p:cNvPr id="141" name="Rectangle 140"/>
                  <p:cNvSpPr/>
                  <p:nvPr/>
                </p:nvSpPr>
                <p:spPr>
                  <a:xfrm>
                    <a:off x="4139952" y="3507254"/>
                    <a:ext cx="2249543" cy="91869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t"/>
                  <a:lstStyle/>
                  <a:p>
                    <a:pPr algn="ctr"/>
                    <a:r>
                      <a:rPr lang="en-GB" sz="1100" b="1" dirty="0" smtClean="0"/>
                      <a:t>Motor drive crate </a:t>
                    </a:r>
                    <a:endParaRPr lang="en-GB" sz="1100" b="1" dirty="0"/>
                  </a:p>
                </p:txBody>
              </p:sp>
              <p:grpSp>
                <p:nvGrpSpPr>
                  <p:cNvPr id="3" name="Group 2"/>
                  <p:cNvGrpSpPr/>
                  <p:nvPr/>
                </p:nvGrpSpPr>
                <p:grpSpPr>
                  <a:xfrm>
                    <a:off x="4291453" y="4062637"/>
                    <a:ext cx="2481463" cy="264456"/>
                    <a:chOff x="3892129" y="4107534"/>
                    <a:chExt cx="2481463" cy="264456"/>
                  </a:xfrm>
                </p:grpSpPr>
                <p:cxnSp>
                  <p:nvCxnSpPr>
                    <p:cNvPr id="36" name="Elbow Connector 35"/>
                    <p:cNvCxnSpPr>
                      <a:stCxn id="37" idx="3"/>
                      <a:endCxn id="148" idx="1"/>
                    </p:cNvCxnSpPr>
                    <p:nvPr/>
                  </p:nvCxnSpPr>
                  <p:spPr>
                    <a:xfrm>
                      <a:off x="5847528" y="4239762"/>
                      <a:ext cx="526064" cy="1144"/>
                    </a:xfrm>
                    <a:prstGeom prst="bent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arrow" w="med" len="med"/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7" name="Rounded Rectangle 36"/>
                    <p:cNvSpPr/>
                    <p:nvPr/>
                  </p:nvSpPr>
                  <p:spPr>
                    <a:xfrm>
                      <a:off x="3892129" y="4107534"/>
                      <a:ext cx="1955399" cy="264456"/>
                    </a:xfrm>
                    <a:prstGeom prst="roundRect">
                      <a:avLst/>
                    </a:prstGeom>
                  </p:spPr>
                  <p:style>
                    <a:lnRef idx="1">
                      <a:schemeClr val="accent2"/>
                    </a:lnRef>
                    <a:fillRef idx="2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sz="1100" dirty="0" smtClean="0"/>
                        <a:t>3-phases PWM</a:t>
                      </a:r>
                      <a:endParaRPr lang="en-GB" sz="1100" dirty="0"/>
                    </a:p>
                  </p:txBody>
                </p:sp>
              </p:grpSp>
              <p:sp>
                <p:nvSpPr>
                  <p:cNvPr id="135" name="Rounded Rectangle 134"/>
                  <p:cNvSpPr/>
                  <p:nvPr/>
                </p:nvSpPr>
                <p:spPr>
                  <a:xfrm>
                    <a:off x="4285096" y="3750743"/>
                    <a:ext cx="1955376" cy="264456"/>
                  </a:xfrm>
                  <a:prstGeom prst="round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100" dirty="0" smtClean="0"/>
                      <a:t>I &amp; V Measures, DC BUS, etc.</a:t>
                    </a:r>
                    <a:endParaRPr lang="en-GB" sz="1100" dirty="0"/>
                  </a:p>
                </p:txBody>
              </p:sp>
            </p:grpSp>
          </p:grpSp>
          <p:sp>
            <p:nvSpPr>
              <p:cNvPr id="60" name="Rounded Rectangle 59"/>
              <p:cNvSpPr/>
              <p:nvPr/>
            </p:nvSpPr>
            <p:spPr>
              <a:xfrm>
                <a:off x="4308887" y="2394605"/>
                <a:ext cx="1958148" cy="251574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/>
                  <a:t>Optical encoder interface</a:t>
                </a:r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4294901" y="2649090"/>
                <a:ext cx="1970771" cy="252434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Wire resistivity</a:t>
                </a:r>
                <a:endParaRPr lang="en-GB" sz="1100" dirty="0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4310250" y="2902533"/>
                <a:ext cx="1955422" cy="262062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Long range resolver interface</a:t>
                </a:r>
                <a:endParaRPr lang="en-GB" sz="1100" dirty="0"/>
              </a:p>
            </p:txBody>
          </p:sp>
          <p:sp>
            <p:nvSpPr>
              <p:cNvPr id="189" name="Rounded Rectangle 188"/>
              <p:cNvSpPr/>
              <p:nvPr/>
            </p:nvSpPr>
            <p:spPr>
              <a:xfrm>
                <a:off x="4310250" y="1831073"/>
                <a:ext cx="1958145" cy="266465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Start scan trigger</a:t>
                </a:r>
                <a:endParaRPr lang="en-GB" sz="1100" dirty="0"/>
              </a:p>
            </p:txBody>
          </p:sp>
          <p:sp>
            <p:nvSpPr>
              <p:cNvPr id="201" name="Rounded Rectangle 200"/>
              <p:cNvSpPr/>
              <p:nvPr/>
            </p:nvSpPr>
            <p:spPr>
              <a:xfrm>
                <a:off x="4310250" y="2106459"/>
                <a:ext cx="1958145" cy="266465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Acquisition trigger</a:t>
                </a:r>
                <a:endParaRPr lang="en-GB" sz="1100" dirty="0"/>
              </a:p>
            </p:txBody>
          </p:sp>
        </p:grpSp>
        <p:sp>
          <p:nvSpPr>
            <p:cNvPr id="55" name="Up-Down Arrow 54"/>
            <p:cNvSpPr/>
            <p:nvPr/>
          </p:nvSpPr>
          <p:spPr>
            <a:xfrm>
              <a:off x="5188741" y="3284984"/>
              <a:ext cx="99220" cy="21349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Left-Up Arrow 70"/>
            <p:cNvSpPr/>
            <p:nvPr/>
          </p:nvSpPr>
          <p:spPr>
            <a:xfrm flipV="1">
              <a:off x="6411484" y="3150136"/>
              <a:ext cx="1201144" cy="383920"/>
            </a:xfrm>
            <a:prstGeom prst="leftUpArrow">
              <a:avLst>
                <a:gd name="adj1" fmla="val 8315"/>
                <a:gd name="adj2" fmla="val 11260"/>
                <a:gd name="adj3" fmla="val 1514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pPr algn="l"/>
            <a:r>
              <a:rPr lang="fr-FR" sz="3200" dirty="0" smtClean="0"/>
              <a:t>BWS SPS PROTOTYPE - SETUP 2015</a:t>
            </a:r>
            <a:endParaRPr lang="fr-FR" sz="3200" dirty="0"/>
          </a:p>
        </p:txBody>
      </p:sp>
      <p:pic>
        <p:nvPicPr>
          <p:cNvPr id="8" name="Picture 7" descr="J:\WS\Design_Vacuum_WS\Mechanics views\20121115-Wire-Scanner-proto-7.jpg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22834" r="5270" b="15686"/>
          <a:stretch/>
        </p:blipFill>
        <p:spPr bwMode="auto">
          <a:xfrm>
            <a:off x="4490175" y="4914621"/>
            <a:ext cx="2935709" cy="1467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52" name="Group 351"/>
          <p:cNvGrpSpPr/>
          <p:nvPr/>
        </p:nvGrpSpPr>
        <p:grpSpPr>
          <a:xfrm>
            <a:off x="4308886" y="2491132"/>
            <a:ext cx="485156" cy="3062552"/>
            <a:chOff x="4308886" y="2444192"/>
            <a:chExt cx="485156" cy="3062552"/>
          </a:xfrm>
        </p:grpSpPr>
        <p:sp>
          <p:nvSpPr>
            <p:cNvPr id="58" name="Rounded Rectangle 57"/>
            <p:cNvSpPr/>
            <p:nvPr/>
          </p:nvSpPr>
          <p:spPr>
            <a:xfrm>
              <a:off x="4620657" y="5417268"/>
              <a:ext cx="173385" cy="894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Elbow Connector 58"/>
            <p:cNvCxnSpPr>
              <a:stCxn id="60" idx="1"/>
              <a:endCxn id="58" idx="0"/>
            </p:cNvCxnSpPr>
            <p:nvPr/>
          </p:nvCxnSpPr>
          <p:spPr>
            <a:xfrm rot="10800000" flipH="1" flipV="1">
              <a:off x="4308886" y="2444192"/>
              <a:ext cx="398463" cy="2973076"/>
            </a:xfrm>
            <a:prstGeom prst="bentConnector4">
              <a:avLst>
                <a:gd name="adj1" fmla="val -153477"/>
                <a:gd name="adj2" fmla="val 77613"/>
              </a:avLst>
            </a:prstGeom>
            <a:ln>
              <a:solidFill>
                <a:srgbClr val="92D050"/>
              </a:solidFill>
              <a:headEnd type="arrow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53" name="Group 352"/>
          <p:cNvGrpSpPr/>
          <p:nvPr/>
        </p:nvGrpSpPr>
        <p:grpSpPr>
          <a:xfrm>
            <a:off x="4294900" y="2746047"/>
            <a:ext cx="2394647" cy="2342497"/>
            <a:chOff x="4294900" y="2699107"/>
            <a:chExt cx="2394647" cy="2342497"/>
          </a:xfrm>
        </p:grpSpPr>
        <p:sp>
          <p:nvSpPr>
            <p:cNvPr id="47" name="Rounded Rectangle 46"/>
            <p:cNvSpPr/>
            <p:nvPr/>
          </p:nvSpPr>
          <p:spPr>
            <a:xfrm>
              <a:off x="6467312" y="4943599"/>
              <a:ext cx="222235" cy="98005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cxnSp>
          <p:nvCxnSpPr>
            <p:cNvPr id="49" name="Elbow Connector 48"/>
            <p:cNvCxnSpPr>
              <a:stCxn id="48" idx="1"/>
              <a:endCxn id="47" idx="0"/>
            </p:cNvCxnSpPr>
            <p:nvPr/>
          </p:nvCxnSpPr>
          <p:spPr>
            <a:xfrm rot="10800000" flipH="1" flipV="1">
              <a:off x="4294900" y="2699107"/>
              <a:ext cx="2283529" cy="2244492"/>
            </a:xfrm>
            <a:prstGeom prst="bentConnector4">
              <a:avLst>
                <a:gd name="adj1" fmla="val -21305"/>
                <a:gd name="adj2" fmla="val 82757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55" name="Group 354"/>
          <p:cNvGrpSpPr/>
          <p:nvPr/>
        </p:nvGrpSpPr>
        <p:grpSpPr>
          <a:xfrm>
            <a:off x="6265672" y="3004304"/>
            <a:ext cx="1216798" cy="2229497"/>
            <a:chOff x="6265672" y="2957364"/>
            <a:chExt cx="1216798" cy="2229497"/>
          </a:xfrm>
        </p:grpSpPr>
        <p:sp>
          <p:nvSpPr>
            <p:cNvPr id="31" name="Rounded Rectangle 30"/>
            <p:cNvSpPr/>
            <p:nvPr/>
          </p:nvSpPr>
          <p:spPr>
            <a:xfrm>
              <a:off x="7348611" y="5041604"/>
              <a:ext cx="133859" cy="14525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2" name="Elbow Connector 31"/>
            <p:cNvCxnSpPr>
              <a:stCxn id="33" idx="3"/>
              <a:endCxn id="31" idx="3"/>
            </p:cNvCxnSpPr>
            <p:nvPr/>
          </p:nvCxnSpPr>
          <p:spPr>
            <a:xfrm>
              <a:off x="6265672" y="2957364"/>
              <a:ext cx="1216798" cy="2156869"/>
            </a:xfrm>
            <a:prstGeom prst="bentConnector3">
              <a:avLst>
                <a:gd name="adj1" fmla="val 198431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264724" y="927415"/>
            <a:ext cx="1518260" cy="841814"/>
            <a:chOff x="2786340" y="299170"/>
            <a:chExt cx="1518260" cy="841814"/>
          </a:xfrm>
        </p:grpSpPr>
        <p:pic>
          <p:nvPicPr>
            <p:cNvPr id="23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2786" y="299170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Elbow Connector 23"/>
            <p:cNvCxnSpPr>
              <a:stCxn id="23" idx="1"/>
              <a:endCxn id="267" idx="0"/>
            </p:cNvCxnSpPr>
            <p:nvPr/>
          </p:nvCxnSpPr>
          <p:spPr>
            <a:xfrm rot="10800000" flipV="1">
              <a:off x="2786340" y="720076"/>
              <a:ext cx="676446" cy="215511"/>
            </a:xfrm>
            <a:prstGeom prst="bentConnector2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93" name="Elbow Connector 192"/>
          <p:cNvCxnSpPr>
            <a:stCxn id="17" idx="3"/>
            <a:endCxn id="189" idx="1"/>
          </p:cNvCxnSpPr>
          <p:nvPr/>
        </p:nvCxnSpPr>
        <p:spPr>
          <a:xfrm flipV="1">
            <a:off x="2050064" y="2011246"/>
            <a:ext cx="2260186" cy="106565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8" name="Elbow Connector 207"/>
          <p:cNvCxnSpPr>
            <a:stCxn id="201" idx="1"/>
            <a:endCxn id="162" idx="3"/>
          </p:cNvCxnSpPr>
          <p:nvPr/>
        </p:nvCxnSpPr>
        <p:spPr>
          <a:xfrm rot="10800000" flipV="1">
            <a:off x="2587532" y="2286632"/>
            <a:ext cx="1722718" cy="2268658"/>
          </a:xfrm>
          <a:prstGeom prst="bentConnector3">
            <a:avLst>
              <a:gd name="adj1" fmla="val 5884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1" name="Elbow Connector 270"/>
          <p:cNvCxnSpPr>
            <a:stCxn id="144" idx="1"/>
            <a:endCxn id="102" idx="0"/>
          </p:cNvCxnSpPr>
          <p:nvPr/>
        </p:nvCxnSpPr>
        <p:spPr>
          <a:xfrm rot="10800000" flipV="1">
            <a:off x="1742104" y="3534137"/>
            <a:ext cx="511001" cy="195047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54" name="Group 353"/>
          <p:cNvGrpSpPr/>
          <p:nvPr/>
        </p:nvGrpSpPr>
        <p:grpSpPr>
          <a:xfrm>
            <a:off x="6758978" y="4166749"/>
            <a:ext cx="1540356" cy="946681"/>
            <a:chOff x="6758978" y="4119809"/>
            <a:chExt cx="1540356" cy="946681"/>
          </a:xfrm>
        </p:grpSpPr>
        <p:sp>
          <p:nvSpPr>
            <p:cNvPr id="35" name="Rounded Rectangle 34"/>
            <p:cNvSpPr/>
            <p:nvPr/>
          </p:nvSpPr>
          <p:spPr>
            <a:xfrm>
              <a:off x="6758978" y="4956777"/>
              <a:ext cx="315498" cy="10971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56" name="Elbow Connector 155"/>
            <p:cNvCxnSpPr>
              <a:stCxn id="148" idx="3"/>
              <a:endCxn id="35" idx="0"/>
            </p:cNvCxnSpPr>
            <p:nvPr/>
          </p:nvCxnSpPr>
          <p:spPr>
            <a:xfrm flipH="1">
              <a:off x="6916727" y="4119809"/>
              <a:ext cx="1382607" cy="836968"/>
            </a:xfrm>
            <a:prstGeom prst="bentConnector4">
              <a:avLst>
                <a:gd name="adj1" fmla="val -16534"/>
                <a:gd name="adj2" fmla="val 57899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035" name="Elbow Connector 1034"/>
          <p:cNvCxnSpPr>
            <a:stCxn id="134" idx="2"/>
            <a:endCxn id="162" idx="1"/>
          </p:cNvCxnSpPr>
          <p:nvPr/>
        </p:nvCxnSpPr>
        <p:spPr>
          <a:xfrm rot="5400000">
            <a:off x="186744" y="3076463"/>
            <a:ext cx="2016486" cy="941168"/>
          </a:xfrm>
          <a:prstGeom prst="bentConnector4">
            <a:avLst>
              <a:gd name="adj1" fmla="val 45545"/>
              <a:gd name="adj2" fmla="val 124289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9" name="Elbow Connector 168"/>
          <p:cNvCxnSpPr>
            <a:stCxn id="99" idx="0"/>
            <a:endCxn id="162" idx="2"/>
          </p:cNvCxnSpPr>
          <p:nvPr/>
        </p:nvCxnSpPr>
        <p:spPr>
          <a:xfrm rot="16200000" flipV="1">
            <a:off x="1642908" y="4748015"/>
            <a:ext cx="923846" cy="897725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127" idx="3"/>
            <a:endCxn id="7" idx="0"/>
          </p:cNvCxnSpPr>
          <p:nvPr/>
        </p:nvCxnSpPr>
        <p:spPr>
          <a:xfrm>
            <a:off x="2577988" y="4171149"/>
            <a:ext cx="835724" cy="149326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44" name="Picture 3" descr="C:\Users\jemery\AppData\Local\Microsoft\Windows\Temporary Internet Files\Content.IE5\T4JDSR1M\MC900432646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104" y="3121693"/>
            <a:ext cx="824890" cy="82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90377" y="5359401"/>
            <a:ext cx="344041" cy="117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4" name="Elbow Connector 113"/>
          <p:cNvCxnSpPr>
            <a:stCxn id="182" idx="1"/>
            <a:endCxn id="110" idx="2"/>
          </p:cNvCxnSpPr>
          <p:nvPr/>
        </p:nvCxnSpPr>
        <p:spPr>
          <a:xfrm rot="10800000" flipH="1">
            <a:off x="1090377" y="2521878"/>
            <a:ext cx="324500" cy="3423422"/>
          </a:xfrm>
          <a:prstGeom prst="bentConnector4">
            <a:avLst>
              <a:gd name="adj1" fmla="val -234823"/>
              <a:gd name="adj2" fmla="val 7569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2" name="Group 221"/>
          <p:cNvGrpSpPr/>
          <p:nvPr/>
        </p:nvGrpSpPr>
        <p:grpSpPr>
          <a:xfrm>
            <a:off x="1118623" y="2520827"/>
            <a:ext cx="152727" cy="3932526"/>
            <a:chOff x="1118623" y="2473887"/>
            <a:chExt cx="152727" cy="3932526"/>
          </a:xfrm>
        </p:grpSpPr>
        <p:cxnSp>
          <p:nvCxnSpPr>
            <p:cNvPr id="120" name="Elbow Connector 119"/>
            <p:cNvCxnSpPr>
              <a:stCxn id="202" idx="2"/>
              <a:endCxn id="213" idx="1"/>
            </p:cNvCxnSpPr>
            <p:nvPr/>
          </p:nvCxnSpPr>
          <p:spPr>
            <a:xfrm rot="5400000">
              <a:off x="-808238" y="4400748"/>
              <a:ext cx="3877670" cy="23948"/>
            </a:xfrm>
            <a:prstGeom prst="bentConnector4">
              <a:avLst>
                <a:gd name="adj1" fmla="val 18600"/>
                <a:gd name="adj2" fmla="val 3872816"/>
              </a:avLst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13" name="Rounded Rectangle 212"/>
            <p:cNvSpPr/>
            <p:nvPr/>
          </p:nvSpPr>
          <p:spPr>
            <a:xfrm>
              <a:off x="1118623" y="6296700"/>
              <a:ext cx="152727" cy="10971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533536" y="838200"/>
            <a:ext cx="2417134" cy="661640"/>
            <a:chOff x="190186" y="891437"/>
            <a:chExt cx="2417134" cy="661640"/>
          </a:xfrm>
        </p:grpSpPr>
        <p:sp>
          <p:nvSpPr>
            <p:cNvPr id="128" name="Rectangle 127"/>
            <p:cNvSpPr/>
            <p:nvPr/>
          </p:nvSpPr>
          <p:spPr>
            <a:xfrm>
              <a:off x="190186" y="891437"/>
              <a:ext cx="2417134" cy="661640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9" name="Picture 88" descr="Screen Clippi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772" y="971368"/>
              <a:ext cx="536524" cy="476071"/>
            </a:xfrm>
            <a:prstGeom prst="rect">
              <a:avLst/>
            </a:prstGeom>
          </p:spPr>
        </p:pic>
        <p:sp>
          <p:nvSpPr>
            <p:cNvPr id="130" name="TextBox 129"/>
            <p:cNvSpPr txBox="1"/>
            <p:nvPr/>
          </p:nvSpPr>
          <p:spPr>
            <a:xfrm>
              <a:off x="880564" y="910279"/>
              <a:ext cx="163428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VME boards </a:t>
              </a:r>
              <a:r>
                <a:rPr lang="en-GB" sz="1050" dirty="0" smtClean="0"/>
                <a:t>configuration</a:t>
              </a:r>
              <a:br>
                <a:rPr lang="en-GB" sz="1050" dirty="0" smtClean="0"/>
              </a:br>
              <a:r>
                <a:rPr lang="en-GB" sz="1050" dirty="0" smtClean="0"/>
                <a:t>Machine Synchro triggers</a:t>
              </a:r>
              <a:br>
                <a:rPr lang="en-GB" sz="1050" dirty="0" smtClean="0"/>
              </a:br>
              <a:r>
                <a:rPr lang="en-GB" sz="1050" dirty="0" smtClean="0"/>
                <a:t>PMT acquisition</a:t>
              </a:r>
              <a:endParaRPr lang="en-GB" sz="1050" dirty="0"/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102233" y="899706"/>
            <a:ext cx="1951643" cy="1785745"/>
            <a:chOff x="6652805" y="770822"/>
            <a:chExt cx="1951643" cy="1785745"/>
          </a:xfrm>
        </p:grpSpPr>
        <p:grpSp>
          <p:nvGrpSpPr>
            <p:cNvPr id="1052" name="Group 1051"/>
            <p:cNvGrpSpPr/>
            <p:nvPr/>
          </p:nvGrpSpPr>
          <p:grpSpPr>
            <a:xfrm>
              <a:off x="6652805" y="770822"/>
              <a:ext cx="1951643" cy="1785745"/>
              <a:chOff x="7785675" y="1259858"/>
              <a:chExt cx="1951643" cy="1785745"/>
            </a:xfrm>
          </p:grpSpPr>
          <p:sp>
            <p:nvSpPr>
              <p:cNvPr id="236" name="Rectangle 235"/>
              <p:cNvSpPr/>
              <p:nvPr/>
            </p:nvSpPr>
            <p:spPr>
              <a:xfrm>
                <a:off x="7785675" y="1259858"/>
                <a:ext cx="1951643" cy="1785745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b="1" dirty="0" smtClean="0"/>
                  <a:t/>
                </a:r>
                <a:br>
                  <a:rPr lang="fr-FR" sz="1200" b="1" dirty="0" smtClean="0"/>
                </a:br>
                <a:endParaRPr lang="fr-FR" sz="1200" dirty="0"/>
              </a:p>
              <a:p>
                <a:pPr algn="ctr"/>
                <a:endParaRPr lang="fr-FR" sz="1200" dirty="0" smtClean="0"/>
              </a:p>
              <a:p>
                <a:pPr algn="ctr"/>
                <a:endParaRPr lang="fr-FR" sz="1200" dirty="0" smtClean="0"/>
              </a:p>
              <a:p>
                <a:pPr algn="ctr"/>
                <a:r>
                  <a:rPr lang="fr-FR" sz="1200" b="1" dirty="0" smtClean="0"/>
                  <a:t/>
                </a:r>
                <a:br>
                  <a:rPr lang="fr-FR" sz="1200" b="1" dirty="0" smtClean="0"/>
                </a:br>
                <a:r>
                  <a:rPr lang="fr-FR" sz="1200" dirty="0" smtClean="0"/>
                  <a:t/>
                </a:r>
                <a:br>
                  <a:rPr lang="fr-FR" sz="1200" dirty="0" smtClean="0"/>
                </a:br>
                <a:endParaRPr lang="fr-FR" sz="1200" dirty="0" smtClean="0"/>
              </a:p>
            </p:txBody>
          </p:sp>
          <p:pic>
            <p:nvPicPr>
              <p:cNvPr id="1028" name="Picture 4" descr="http://curieosity.fr/wp-content/uploads/2014/09/Icon-Matlab_1_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1459" y="1281715"/>
                <a:ext cx="668872" cy="6688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http://upload.wikimedia.org/wikipedia/de/6/67/Labview-logo.jp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40331" y="1435717"/>
                <a:ext cx="1103970" cy="2759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9" name="TextBox 138"/>
            <p:cNvSpPr txBox="1"/>
            <p:nvPr/>
          </p:nvSpPr>
          <p:spPr>
            <a:xfrm>
              <a:off x="6652805" y="1527066"/>
              <a:ext cx="1951643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/>
                <a:t>Feedback optimisation</a:t>
              </a:r>
              <a:br>
                <a:rPr lang="fr-FR" sz="1100" dirty="0" smtClean="0"/>
              </a:br>
              <a:r>
                <a:rPr lang="fr-FR" sz="1100" dirty="0" smtClean="0"/>
                <a:t>Profiles </a:t>
              </a:r>
              <a:r>
                <a:rPr lang="fr-FR" sz="1100" dirty="0" err="1" smtClean="0"/>
                <a:t>generation</a:t>
              </a:r>
              <a:r>
                <a:rPr lang="fr-FR" sz="1100" dirty="0" smtClean="0"/>
                <a:t/>
              </a:r>
              <a:br>
                <a:rPr lang="fr-FR" sz="1100" dirty="0" smtClean="0"/>
              </a:br>
              <a:r>
                <a:rPr lang="fr-FR" sz="1100" dirty="0" smtClean="0"/>
                <a:t>Electronics </a:t>
              </a:r>
              <a:r>
                <a:rPr lang="fr-FR" sz="1100" dirty="0" err="1" smtClean="0"/>
                <a:t>boards</a:t>
              </a:r>
              <a:r>
                <a:rPr lang="fr-FR" sz="1100" dirty="0" smtClean="0"/>
                <a:t> expert</a:t>
              </a:r>
              <a:br>
                <a:rPr lang="fr-FR" sz="1100" dirty="0" smtClean="0"/>
              </a:br>
              <a:r>
                <a:rPr lang="fr-FR" sz="1100" dirty="0" smtClean="0"/>
                <a:t>Prototype control</a:t>
              </a:r>
              <a:br>
                <a:rPr lang="fr-FR" sz="1100" dirty="0" smtClean="0"/>
              </a:br>
              <a:r>
                <a:rPr lang="fr-FR" sz="1100" dirty="0" smtClean="0"/>
                <a:t>Calibration</a:t>
              </a:r>
              <a:endParaRPr lang="fr-FR" sz="1100" dirty="0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1411865" y="6040635"/>
            <a:ext cx="4191083" cy="237049"/>
            <a:chOff x="1411865" y="5993695"/>
            <a:chExt cx="4191083" cy="237049"/>
          </a:xfrm>
        </p:grpSpPr>
        <p:cxnSp>
          <p:nvCxnSpPr>
            <p:cNvPr id="207" name="Straight Arrow Connector 206"/>
            <p:cNvCxnSpPr>
              <a:endCxn id="7" idx="3"/>
            </p:cNvCxnSpPr>
            <p:nvPr/>
          </p:nvCxnSpPr>
          <p:spPr>
            <a:xfrm flipH="1" flipV="1">
              <a:off x="3964841" y="5993695"/>
              <a:ext cx="1638107" cy="21854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0" name="Straight Arrow Connector 369"/>
            <p:cNvCxnSpPr/>
            <p:nvPr/>
          </p:nvCxnSpPr>
          <p:spPr>
            <a:xfrm flipH="1" flipV="1">
              <a:off x="1411865" y="6067275"/>
              <a:ext cx="4191082" cy="1634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2" name="Group 211"/>
          <p:cNvGrpSpPr/>
          <p:nvPr/>
        </p:nvGrpSpPr>
        <p:grpSpPr>
          <a:xfrm>
            <a:off x="2244401" y="5658801"/>
            <a:ext cx="1720440" cy="669789"/>
            <a:chOff x="2288236" y="5953389"/>
            <a:chExt cx="1720440" cy="669789"/>
          </a:xfrm>
        </p:grpSpPr>
        <p:sp>
          <p:nvSpPr>
            <p:cNvPr id="99" name="Rectangle 98"/>
            <p:cNvSpPr/>
            <p:nvPr/>
          </p:nvSpPr>
          <p:spPr>
            <a:xfrm>
              <a:off x="2288236" y="5953389"/>
              <a:ext cx="618584" cy="66978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Front-End</a:t>
              </a:r>
              <a:br>
                <a:rPr lang="en-GB" sz="800" dirty="0"/>
              </a:br>
              <a:r>
                <a:rPr lang="en-GB" sz="800" dirty="0" smtClean="0"/>
                <a:t>A/D</a:t>
              </a:r>
              <a:endParaRPr lang="en-GB" sz="800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6" t="15483" r="14018" b="20150"/>
            <a:stretch/>
          </p:blipFill>
          <p:spPr bwMode="auto">
            <a:xfrm>
              <a:off x="2906418" y="5959000"/>
              <a:ext cx="1102258" cy="6585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2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82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361074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5045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Control crate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41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Electronics hardware for control ok</a:t>
            </a:r>
          </a:p>
          <a:p>
            <a:r>
              <a:rPr lang="en-GB" dirty="0" smtClean="0"/>
              <a:t>Crate finalisation foreseen for September</a:t>
            </a:r>
          </a:p>
          <a:p>
            <a:r>
              <a:rPr lang="en-GB" dirty="0" err="1"/>
              <a:t>Matlab</a:t>
            </a:r>
            <a:r>
              <a:rPr lang="en-GB" dirty="0"/>
              <a:t> interface </a:t>
            </a:r>
            <a:r>
              <a:rPr lang="en-GB" dirty="0" smtClean="0"/>
              <a:t>ok</a:t>
            </a:r>
          </a:p>
          <a:p>
            <a:r>
              <a:rPr lang="en-GB" dirty="0" smtClean="0"/>
              <a:t>Firmware code on-going and well advanced</a:t>
            </a:r>
          </a:p>
          <a:p>
            <a:r>
              <a:rPr lang="en-GB" dirty="0" smtClean="0"/>
              <a:t>First movement already performed</a:t>
            </a:r>
          </a:p>
          <a:p>
            <a:r>
              <a:rPr lang="en-GB" dirty="0" smtClean="0"/>
              <a:t>Will be ready for machine test foreseen for November-December 2015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for the BWS SPS 02.07.2015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440890"/>
            <a:ext cx="2895600" cy="3324148"/>
          </a:xfrm>
          <a:prstGeom prst="rect">
            <a:avLst/>
          </a:prstGeom>
        </p:spPr>
      </p:pic>
      <p:sp>
        <p:nvSpPr>
          <p:cNvPr id="8" name="Rectangular Callout 7"/>
          <p:cNvSpPr/>
          <p:nvPr/>
        </p:nvSpPr>
        <p:spPr>
          <a:xfrm>
            <a:off x="6855588" y="1544637"/>
            <a:ext cx="2041849" cy="666066"/>
          </a:xfrm>
          <a:prstGeom prst="wedgeRectCallout">
            <a:avLst>
              <a:gd name="adj1" fmla="val -42698"/>
              <a:gd name="adj2" fmla="val 23403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u="sng" dirty="0" smtClean="0"/>
              <a:t>FPGA board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/>
              <a:t>Firmware development </a:t>
            </a:r>
            <a:r>
              <a:rPr lang="en-GB" sz="1200" dirty="0" smtClean="0"/>
              <a:t>platform</a:t>
            </a:r>
            <a:endParaRPr lang="en-GB" sz="1200" dirty="0"/>
          </a:p>
        </p:txBody>
      </p:sp>
      <p:sp>
        <p:nvSpPr>
          <p:cNvPr id="11" name="Rectangular Callout 10"/>
          <p:cNvSpPr/>
          <p:nvPr/>
        </p:nvSpPr>
        <p:spPr>
          <a:xfrm>
            <a:off x="4525108" y="5283140"/>
            <a:ext cx="2666999" cy="1069133"/>
          </a:xfrm>
          <a:prstGeom prst="wedgeRectCallout">
            <a:avLst>
              <a:gd name="adj1" fmla="val 44133"/>
              <a:gd name="adj2" fmla="val -1026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u="sng" dirty="0" smtClean="0"/>
              <a:t>Interface board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Scanner actuator control and </a:t>
            </a:r>
            <a:r>
              <a:rPr lang="en-GB" dirty="0" smtClean="0"/>
              <a:t>measurements</a:t>
            </a:r>
            <a:endParaRPr lang="en-GB" dirty="0"/>
          </a:p>
        </p:txBody>
      </p:sp>
      <p:pic>
        <p:nvPicPr>
          <p:cNvPr id="10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141" y="171664"/>
            <a:ext cx="1315773" cy="6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609027" y="12039"/>
            <a:ext cx="2534973" cy="23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Electronics </a:t>
            </a:r>
            <a:r>
              <a:rPr lang="en-GB" sz="1200" dirty="0">
                <a:solidFill>
                  <a:schemeClr val="tx1"/>
                </a:solidFill>
              </a:rPr>
              <a:t>for the SPS BWS prototype</a:t>
            </a:r>
          </a:p>
        </p:txBody>
      </p:sp>
    </p:spTree>
    <p:extLst>
      <p:ext uri="{BB962C8B-B14F-4D97-AF65-F5344CB8AC3E}">
        <p14:creationId xmlns:p14="http://schemas.microsoft.com/office/powerpoint/2010/main" val="195247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3114</TotalTime>
  <Words>1501</Words>
  <Application>Microsoft Office PowerPoint</Application>
  <PresentationFormat>On-screen Show (4:3)</PresentationFormat>
  <Paragraphs>497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SimSun</vt:lpstr>
      <vt:lpstr>Arial</vt:lpstr>
      <vt:lpstr>Calibri</vt:lpstr>
      <vt:lpstr>Cambria Math</vt:lpstr>
      <vt:lpstr>Symbol</vt:lpstr>
      <vt:lpstr>Times New Roman</vt:lpstr>
      <vt:lpstr>Office Theme</vt:lpstr>
      <vt:lpstr>Electronics for the SPS BWS prototype</vt:lpstr>
      <vt:lpstr>Outlook</vt:lpstr>
      <vt:lpstr>links</vt:lpstr>
      <vt:lpstr>Electromechanical view</vt:lpstr>
      <vt:lpstr>Control and Acquisition electronics</vt:lpstr>
      <vt:lpstr>Connections to external systems</vt:lpstr>
      <vt:lpstr>Goals for this year prototyping</vt:lpstr>
      <vt:lpstr>BWS SPS PROTOTYPE - SETUP 2015</vt:lpstr>
      <vt:lpstr>Control crate prototype</vt:lpstr>
      <vt:lpstr>Firmware block diagram</vt:lpstr>
      <vt:lpstr>Control feedback model (2013)</vt:lpstr>
      <vt:lpstr>Feedback data monitoring using TCP/IP and MatLab GUI</vt:lpstr>
      <vt:lpstr>Feedback data acquisition on SDRAM download by MatLab GUI (TCP/IP)</vt:lpstr>
      <vt:lpstr>Drive crate prototype</vt:lpstr>
      <vt:lpstr>Drive crate schematic</vt:lpstr>
      <vt:lpstr>Sin wave filter crate</vt:lpstr>
      <vt:lpstr>Diamond acquisition</vt:lpstr>
      <vt:lpstr>Diamond acquisition setup</vt:lpstr>
      <vt:lpstr>Prototype accuracy &amp; reproducibility determination with the calibration bench</vt:lpstr>
      <vt:lpstr>Labview calibration application</vt:lpstr>
      <vt:lpstr>Summary</vt:lpstr>
      <vt:lpstr>Additional slides</vt:lpstr>
      <vt:lpstr>Operational system layout for all scanner types since 2009 (2012 for SPS)</vt:lpstr>
      <vt:lpstr>Specification</vt:lpstr>
      <vt:lpstr>Design guidelines</vt:lpstr>
      <vt:lpstr>Wire Scanner locations</vt:lpstr>
      <vt:lpstr>Operational system failures for all scanner types since 2009</vt:lpstr>
      <vt:lpstr>Switch mode output filter principle</vt:lpstr>
      <vt:lpstr>Incremental Optical Angular Sensor</vt:lpstr>
      <vt:lpstr>Interface to the wire resistivity, thermionic and RF induced current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BWS Motor – interia</dc:title>
  <dc:creator>Jonathan Emery</dc:creator>
  <cp:lastModifiedBy>Jonathan Emery</cp:lastModifiedBy>
  <cp:revision>623</cp:revision>
  <dcterms:created xsi:type="dcterms:W3CDTF">2006-08-16T00:00:00Z</dcterms:created>
  <dcterms:modified xsi:type="dcterms:W3CDTF">2015-07-01T13:48:34Z</dcterms:modified>
</cp:coreProperties>
</file>