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64" r:id="rId2"/>
    <p:sldId id="453" r:id="rId3"/>
    <p:sldId id="451" r:id="rId4"/>
    <p:sldId id="452" r:id="rId5"/>
    <p:sldId id="434" r:id="rId6"/>
    <p:sldId id="458" r:id="rId7"/>
    <p:sldId id="459" r:id="rId8"/>
    <p:sldId id="431" r:id="rId9"/>
    <p:sldId id="433" r:id="rId10"/>
    <p:sldId id="302" r:id="rId11"/>
    <p:sldId id="303" r:id="rId12"/>
    <p:sldId id="386" r:id="rId13"/>
    <p:sldId id="336" r:id="rId14"/>
    <p:sldId id="387" r:id="rId15"/>
    <p:sldId id="460" r:id="rId16"/>
    <p:sldId id="435" r:id="rId17"/>
    <p:sldId id="436" r:id="rId18"/>
    <p:sldId id="437" r:id="rId19"/>
    <p:sldId id="461" r:id="rId20"/>
    <p:sldId id="462" r:id="rId21"/>
    <p:sldId id="463" r:id="rId22"/>
    <p:sldId id="464" r:id="rId23"/>
    <p:sldId id="440" r:id="rId24"/>
    <p:sldId id="441" r:id="rId25"/>
    <p:sldId id="465" r:id="rId26"/>
    <p:sldId id="442" r:id="rId27"/>
    <p:sldId id="392" r:id="rId28"/>
    <p:sldId id="468" r:id="rId29"/>
    <p:sldId id="422" r:id="rId30"/>
    <p:sldId id="421" r:id="rId31"/>
    <p:sldId id="454" r:id="rId32"/>
    <p:sldId id="455" r:id="rId33"/>
    <p:sldId id="480" r:id="rId34"/>
    <p:sldId id="481" r:id="rId35"/>
    <p:sldId id="457" r:id="rId36"/>
    <p:sldId id="456" r:id="rId37"/>
    <p:sldId id="479" r:id="rId38"/>
    <p:sldId id="425"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070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8" autoAdjust="0"/>
    <p:restoredTop sz="82627" autoAdjust="0"/>
  </p:normalViewPr>
  <p:slideViewPr>
    <p:cSldViewPr snapToGrid="0" snapToObjects="1">
      <p:cViewPr varScale="1">
        <p:scale>
          <a:sx n="104" d="100"/>
          <a:sy n="104" d="100"/>
        </p:scale>
        <p:origin x="-20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vnilsen:Desktop:KT%20Through%20People:Overview.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tx>
            <c:strRef>
              <c:f>Italy!$A$2</c:f>
              <c:strCache>
                <c:ptCount val="1"/>
                <c:pt idx="0">
                  <c:v>Summer Students</c:v>
                </c:pt>
              </c:strCache>
            </c:strRef>
          </c:tx>
          <c:spPr>
            <a:solidFill>
              <a:schemeClr val="tx1">
                <a:lumMod val="50000"/>
              </a:schemeClr>
            </a:solidFill>
            <a:ln w="19050" cap="flat" cmpd="sng" algn="ctr">
              <a:noFill/>
              <a:prstDash val="solid"/>
            </a:ln>
            <a:effectLst/>
          </c:spPr>
          <c:invertIfNegative val="0"/>
          <c:cat>
            <c:strRef>
              <c:f>Italy!$B$1:$F$1</c:f>
              <c:strCache>
                <c:ptCount val="5"/>
                <c:pt idx="0">
                  <c:v>2008</c:v>
                </c:pt>
                <c:pt idx="1">
                  <c:v>2009</c:v>
                </c:pt>
                <c:pt idx="2">
                  <c:v>2010</c:v>
                </c:pt>
                <c:pt idx="3">
                  <c:v>2011</c:v>
                </c:pt>
                <c:pt idx="4">
                  <c:v>2012</c:v>
                </c:pt>
              </c:strCache>
            </c:strRef>
          </c:cat>
          <c:val>
            <c:numRef>
              <c:f>Italy!$B$2:$F$2</c:f>
              <c:numCache>
                <c:formatCode>General</c:formatCode>
                <c:ptCount val="5"/>
                <c:pt idx="0">
                  <c:v>10.0</c:v>
                </c:pt>
                <c:pt idx="1">
                  <c:v>12.0</c:v>
                </c:pt>
                <c:pt idx="2">
                  <c:v>11.0</c:v>
                </c:pt>
                <c:pt idx="3">
                  <c:v>12.0</c:v>
                </c:pt>
                <c:pt idx="4">
                  <c:v>13.0</c:v>
                </c:pt>
              </c:numCache>
            </c:numRef>
          </c:val>
        </c:ser>
        <c:ser>
          <c:idx val="1"/>
          <c:order val="1"/>
          <c:tx>
            <c:strRef>
              <c:f>Italy!$A$3</c:f>
              <c:strCache>
                <c:ptCount val="1"/>
                <c:pt idx="0">
                  <c:v>Technical and Doctoral Students</c:v>
                </c:pt>
              </c:strCache>
            </c:strRef>
          </c:tx>
          <c:spPr>
            <a:solidFill>
              <a:schemeClr val="tx1">
                <a:lumMod val="75000"/>
              </a:schemeClr>
            </a:solidFill>
            <a:ln w="19050" cap="flat" cmpd="sng" algn="ctr">
              <a:noFill/>
              <a:prstDash val="solid"/>
            </a:ln>
            <a:effectLst/>
          </c:spPr>
          <c:invertIfNegative val="0"/>
          <c:cat>
            <c:strRef>
              <c:f>Italy!$B$1:$F$1</c:f>
              <c:strCache>
                <c:ptCount val="5"/>
                <c:pt idx="0">
                  <c:v>2008</c:v>
                </c:pt>
                <c:pt idx="1">
                  <c:v>2009</c:v>
                </c:pt>
                <c:pt idx="2">
                  <c:v>2010</c:v>
                </c:pt>
                <c:pt idx="3">
                  <c:v>2011</c:v>
                </c:pt>
                <c:pt idx="4">
                  <c:v>2012</c:v>
                </c:pt>
              </c:strCache>
            </c:strRef>
          </c:cat>
          <c:val>
            <c:numRef>
              <c:f>Italy!$B$3:$F$3</c:f>
              <c:numCache>
                <c:formatCode>General</c:formatCode>
                <c:ptCount val="5"/>
                <c:pt idx="0">
                  <c:v>17.0</c:v>
                </c:pt>
                <c:pt idx="1">
                  <c:v>18.0</c:v>
                </c:pt>
                <c:pt idx="2">
                  <c:v>23.0</c:v>
                </c:pt>
                <c:pt idx="3">
                  <c:v>31.0</c:v>
                </c:pt>
                <c:pt idx="4">
                  <c:v>37.0</c:v>
                </c:pt>
              </c:numCache>
            </c:numRef>
          </c:val>
        </c:ser>
        <c:ser>
          <c:idx val="2"/>
          <c:order val="2"/>
          <c:tx>
            <c:strRef>
              <c:f>Italy!$A$4</c:f>
              <c:strCache>
                <c:ptCount val="1"/>
                <c:pt idx="0">
                  <c:v>Fellows</c:v>
                </c:pt>
              </c:strCache>
            </c:strRef>
          </c:tx>
          <c:spPr>
            <a:solidFill>
              <a:srgbClr val="327AEB"/>
            </a:solidFill>
            <a:ln w="19050" cap="flat" cmpd="sng" algn="ctr">
              <a:noFill/>
              <a:prstDash val="solid"/>
            </a:ln>
            <a:effectLst/>
          </c:spPr>
          <c:invertIfNegative val="0"/>
          <c:cat>
            <c:strRef>
              <c:f>Italy!$B$1:$F$1</c:f>
              <c:strCache>
                <c:ptCount val="5"/>
                <c:pt idx="0">
                  <c:v>2008</c:v>
                </c:pt>
                <c:pt idx="1">
                  <c:v>2009</c:v>
                </c:pt>
                <c:pt idx="2">
                  <c:v>2010</c:v>
                </c:pt>
                <c:pt idx="3">
                  <c:v>2011</c:v>
                </c:pt>
                <c:pt idx="4">
                  <c:v>2012</c:v>
                </c:pt>
              </c:strCache>
            </c:strRef>
          </c:cat>
          <c:val>
            <c:numRef>
              <c:f>Italy!$B$4:$F$4</c:f>
              <c:numCache>
                <c:formatCode>General</c:formatCode>
                <c:ptCount val="5"/>
                <c:pt idx="0">
                  <c:v>39.0</c:v>
                </c:pt>
                <c:pt idx="1">
                  <c:v>34.0</c:v>
                </c:pt>
                <c:pt idx="2">
                  <c:v>36.0</c:v>
                </c:pt>
                <c:pt idx="3">
                  <c:v>42.0</c:v>
                </c:pt>
                <c:pt idx="4">
                  <c:v>36.0</c:v>
                </c:pt>
              </c:numCache>
            </c:numRef>
          </c:val>
        </c:ser>
        <c:dLbls>
          <c:showLegendKey val="0"/>
          <c:showVal val="0"/>
          <c:showCatName val="0"/>
          <c:showSerName val="0"/>
          <c:showPercent val="0"/>
          <c:showBubbleSize val="0"/>
        </c:dLbls>
        <c:gapWidth val="150"/>
        <c:overlap val="100"/>
        <c:axId val="2078879512"/>
        <c:axId val="2078881640"/>
      </c:barChart>
      <c:catAx>
        <c:axId val="2078879512"/>
        <c:scaling>
          <c:orientation val="minMax"/>
        </c:scaling>
        <c:delete val="0"/>
        <c:axPos val="b"/>
        <c:majorTickMark val="out"/>
        <c:minorTickMark val="none"/>
        <c:tickLblPos val="nextTo"/>
        <c:txPr>
          <a:bodyPr/>
          <a:lstStyle/>
          <a:p>
            <a:pPr>
              <a:defRPr sz="1400"/>
            </a:pPr>
            <a:endParaRPr lang="en-US"/>
          </a:p>
        </c:txPr>
        <c:crossAx val="2078881640"/>
        <c:crosses val="autoZero"/>
        <c:auto val="1"/>
        <c:lblAlgn val="ctr"/>
        <c:lblOffset val="100"/>
        <c:noMultiLvlLbl val="0"/>
      </c:catAx>
      <c:valAx>
        <c:axId val="2078881640"/>
        <c:scaling>
          <c:orientation val="minMax"/>
        </c:scaling>
        <c:delete val="0"/>
        <c:axPos val="l"/>
        <c:majorGridlines/>
        <c:numFmt formatCode="General" sourceLinked="1"/>
        <c:majorTickMark val="out"/>
        <c:minorTickMark val="none"/>
        <c:tickLblPos val="nextTo"/>
        <c:txPr>
          <a:bodyPr/>
          <a:lstStyle/>
          <a:p>
            <a:pPr>
              <a:defRPr sz="1400"/>
            </a:pPr>
            <a:endParaRPr lang="en-US"/>
          </a:p>
        </c:txPr>
        <c:crossAx val="2078879512"/>
        <c:crosses val="autoZero"/>
        <c:crossBetween val="between"/>
      </c:valAx>
    </c:plotArea>
    <c:legend>
      <c:legendPos val="t"/>
      <c:layout/>
      <c:overlay val="0"/>
      <c:txPr>
        <a:bodyPr/>
        <a:lstStyle/>
        <a:p>
          <a:pPr>
            <a:defRPr sz="1400"/>
          </a:pPr>
          <a:endParaRPr lang="en-US"/>
        </a:p>
      </c:txPr>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30BFE-8B68-453A-974A-01291161ACBC}" type="datetimeFigureOut">
              <a:rPr lang="en-US" smtClean="0"/>
              <a:pPr/>
              <a:t>6/10/15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785E5-0F1D-4F68-9E58-1244B824460A}" type="slidenum">
              <a:rPr lang="en-US" smtClean="0"/>
              <a:pPr/>
              <a:t>‹#›</a:t>
            </a:fld>
            <a:endParaRPr lang="en-US"/>
          </a:p>
        </p:txBody>
      </p:sp>
    </p:spTree>
    <p:extLst>
      <p:ext uri="{BB962C8B-B14F-4D97-AF65-F5344CB8AC3E}">
        <p14:creationId xmlns:p14="http://schemas.microsoft.com/office/powerpoint/2010/main" val="1449424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3</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36</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38</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IntegraTorr</a:t>
            </a:r>
            <a:r>
              <a:rPr lang="en-GB" baseline="0" dirty="0" smtClean="0"/>
              <a:t> is the product name for the NEG thin film coating that SAES is delivering. </a:t>
            </a:r>
          </a:p>
          <a:p>
            <a:endParaRPr lang="en-GB" baseline="0" dirty="0" smtClean="0"/>
          </a:p>
          <a:p>
            <a:r>
              <a:rPr lang="en-GB" dirty="0" smtClean="0"/>
              <a:t>The</a:t>
            </a:r>
            <a:r>
              <a:rPr lang="en-GB" baseline="0" dirty="0" smtClean="0"/>
              <a:t> other companies license is more recent and has not exploited the license as of now.</a:t>
            </a:r>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15</a:t>
            </a:fld>
            <a:endParaRPr lang="en-US"/>
          </a:p>
        </p:txBody>
      </p:sp>
    </p:spTree>
    <p:extLst>
      <p:ext uri="{BB962C8B-B14F-4D97-AF65-F5344CB8AC3E}">
        <p14:creationId xmlns:p14="http://schemas.microsoft.com/office/powerpoint/2010/main" val="3033872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GB"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HPTDC or High Performance Time to Digital Converter, is another CERN developed ASIC, used for precise time-tagging of electronic signals.</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CAEN - </a:t>
            </a:r>
            <a:r>
              <a:rPr lang="en-GB" sz="1200" dirty="0" err="1" smtClean="0"/>
              <a:t>Costruzioni</a:t>
            </a:r>
            <a:r>
              <a:rPr lang="en-GB" sz="1200" dirty="0" smtClean="0"/>
              <a:t> </a:t>
            </a:r>
            <a:r>
              <a:rPr lang="en-GB" sz="1200" dirty="0" err="1" smtClean="0"/>
              <a:t>Apparecchiature</a:t>
            </a:r>
            <a:r>
              <a:rPr lang="en-GB" sz="1200" dirty="0" smtClean="0"/>
              <a:t> </a:t>
            </a:r>
            <a:r>
              <a:rPr lang="en-GB" sz="1200" dirty="0" err="1" smtClean="0"/>
              <a:t>Elettroniche</a:t>
            </a:r>
            <a:r>
              <a:rPr lang="en-GB" sz="1200" dirty="0" smtClean="0"/>
              <a:t> </a:t>
            </a:r>
            <a:r>
              <a:rPr lang="en-GB" sz="1200" dirty="0" err="1" smtClean="0"/>
              <a:t>Nucleari</a:t>
            </a:r>
            <a:r>
              <a:rPr lang="en-GB" sz="1200" dirty="0" smtClean="0"/>
              <a:t> </a:t>
            </a:r>
            <a:r>
              <a:rPr lang="en-GB" sz="1200" dirty="0" err="1" smtClean="0"/>
              <a:t>S.p.A</a:t>
            </a:r>
            <a:r>
              <a:rPr lang="en-GB" sz="1200" dirty="0" smtClean="0"/>
              <a:t> has licensed the technology and developed three different</a:t>
            </a:r>
            <a:r>
              <a:rPr lang="en-GB" sz="1200" baseline="0" dirty="0" smtClean="0"/>
              <a:t> time to digital converter products based on the technology.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67785E5-0F1D-4F68-9E58-1244B824460A}" type="slidenum">
              <a:rPr lang="en-US" smtClean="0"/>
              <a:pPr/>
              <a:t>19</a:t>
            </a:fld>
            <a:endParaRPr lang="en-US"/>
          </a:p>
        </p:txBody>
      </p:sp>
    </p:spTree>
    <p:extLst>
      <p:ext uri="{BB962C8B-B14F-4D97-AF65-F5344CB8AC3E}">
        <p14:creationId xmlns:p14="http://schemas.microsoft.com/office/powerpoint/2010/main" val="14956533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ROXIE program was created by Stephan </a:t>
            </a:r>
            <a:r>
              <a:rPr lang="en-US" dirty="0" err="1" smtClean="0"/>
              <a:t>Russenschuck</a:t>
            </a:r>
            <a:r>
              <a:rPr lang="en-US" dirty="0" smtClean="0"/>
              <a:t> at CERN for the electromagnetic simulation and optimization of accelerator magnets. ROXIE combines powerful geometry macros with the numerical accuracy of BEM-FEM coupling, hundreds of design variables and objective parameters, powerful optimization algorithms, and CAD/CAM interfaces. </a:t>
            </a:r>
          </a:p>
          <a:p>
            <a:r>
              <a:rPr lang="en-US" dirty="0" smtClean="0"/>
              <a:t> </a:t>
            </a:r>
          </a:p>
          <a:p>
            <a:r>
              <a:rPr lang="en-US" dirty="0" smtClean="0"/>
              <a:t>ROXIE calculations intervene at conceptual design, detailed electromagnetic design optimization, interfacing with structural mechanics and thermal calculations, technical drawing, machining of </a:t>
            </a:r>
            <a:r>
              <a:rPr lang="en-US" dirty="0" err="1" smtClean="0"/>
              <a:t>endspacers</a:t>
            </a:r>
            <a:r>
              <a:rPr lang="en-US" dirty="0" smtClean="0"/>
              <a:t>, </a:t>
            </a:r>
            <a:r>
              <a:rPr lang="en-US" dirty="0" err="1" smtClean="0"/>
              <a:t>qualtiy</a:t>
            </a:r>
            <a:r>
              <a:rPr lang="en-US" dirty="0" smtClean="0"/>
              <a:t> assurance during production by inverse computations, measurement validation, quench post-mortem analysis.</a:t>
            </a:r>
          </a:p>
          <a:p>
            <a:r>
              <a:rPr lang="en-US" dirty="0" smtClean="0"/>
              <a:t> </a:t>
            </a:r>
          </a:p>
          <a:p>
            <a:r>
              <a:rPr lang="en-US" dirty="0" smtClean="0"/>
              <a:t>ROXIE is used at 20 HEP-related institutes worldwide. Virtually all superconducting magnets of the LHC except D1 and D2 have been designed using ROXIE. </a:t>
            </a:r>
          </a:p>
        </p:txBody>
      </p:sp>
      <p:sp>
        <p:nvSpPr>
          <p:cNvPr id="4" name="Slide Number Placeholder 3"/>
          <p:cNvSpPr>
            <a:spLocks noGrp="1"/>
          </p:cNvSpPr>
          <p:nvPr>
            <p:ph type="sldNum" sz="quarter" idx="10"/>
          </p:nvPr>
        </p:nvSpPr>
        <p:spPr/>
        <p:txBody>
          <a:bodyPr/>
          <a:lstStyle/>
          <a:p>
            <a:fld id="{D67785E5-0F1D-4F68-9E58-1244B824460A}" type="slidenum">
              <a:rPr lang="en-US" smtClean="0"/>
              <a:pPr/>
              <a:t>20</a:t>
            </a:fld>
            <a:endParaRPr lang="en-US"/>
          </a:p>
        </p:txBody>
      </p:sp>
    </p:spTree>
    <p:extLst>
      <p:ext uri="{BB962C8B-B14F-4D97-AF65-F5344CB8AC3E}">
        <p14:creationId xmlns:p14="http://schemas.microsoft.com/office/powerpoint/2010/main" val="1136560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D67785E5-0F1D-4F68-9E58-1244B824460A}" type="slidenum">
              <a:rPr lang="en-US" smtClean="0"/>
              <a:pPr/>
              <a:t>21</a:t>
            </a:fld>
            <a:endParaRPr lang="en-US"/>
          </a:p>
        </p:txBody>
      </p:sp>
    </p:spTree>
    <p:extLst>
      <p:ext uri="{BB962C8B-B14F-4D97-AF65-F5344CB8AC3E}">
        <p14:creationId xmlns:p14="http://schemas.microsoft.com/office/powerpoint/2010/main" val="2848606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txBox="1">
            <a:spLocks noGrp="1" noChangeArrowheads="1"/>
          </p:cNvSpPr>
          <p:nvPr/>
        </p:nvSpPr>
        <p:spPr bwMode="auto">
          <a:xfrm>
            <a:off x="3886200" y="8686643"/>
            <a:ext cx="2971800" cy="457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098" tIns="48049" rIns="96098" bIns="48049"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3119EDEF-0AF3-D941-B6CA-8630B365E125}" type="slidenum">
              <a:rPr lang="en-GB">
                <a:latin typeface="Times" charset="0"/>
              </a:rPr>
              <a:pPr algn="r" eaLnBrk="1" hangingPunct="1"/>
              <a:t>25</a:t>
            </a:fld>
            <a:endParaRPr lang="en-GB">
              <a:latin typeface="Times" charset="0"/>
            </a:endParaRPr>
          </a:p>
        </p:txBody>
      </p:sp>
      <p:sp>
        <p:nvSpPr>
          <p:cNvPr id="75778" name="Rectangle 2"/>
          <p:cNvSpPr>
            <a:spLocks noGrp="1" noRot="1" noChangeAspect="1" noChangeArrowheads="1" noTextEdit="1"/>
          </p:cNvSpPr>
          <p:nvPr>
            <p:ph type="sldImg"/>
          </p:nvPr>
        </p:nvSpPr>
        <p:spPr>
          <a:solidFill>
            <a:srgbClr val="FFFFFF"/>
          </a:solidFill>
          <a:ln/>
        </p:spPr>
      </p:sp>
      <p:sp>
        <p:nvSpPr>
          <p:cNvPr id="75779"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endParaRPr lang="en-US">
              <a:latin typeface="Times"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screenshot</a:t>
            </a:r>
            <a:r>
              <a:rPr lang="en-US" baseline="0" dirty="0" smtClean="0"/>
              <a:t> of our website.</a:t>
            </a:r>
          </a:p>
          <a:p>
            <a:r>
              <a:rPr lang="en-US" baseline="0" dirty="0" smtClean="0"/>
              <a:t>We have implemented the scheme pioneered by the University of Glasgow. We are ready to give a free license (for some of our technologies) to companies who will demonstrate that they can turn it into a product.</a:t>
            </a:r>
            <a:endParaRPr lang="en-GB" dirty="0"/>
          </a:p>
        </p:txBody>
      </p:sp>
      <p:sp>
        <p:nvSpPr>
          <p:cNvPr id="4" name="Slide Number Placeholder 3"/>
          <p:cNvSpPr>
            <a:spLocks noGrp="1"/>
          </p:cNvSpPr>
          <p:nvPr>
            <p:ph type="sldNum" sz="quarter" idx="10"/>
          </p:nvPr>
        </p:nvSpPr>
        <p:spPr/>
        <p:txBody>
          <a:bodyPr/>
          <a:lstStyle/>
          <a:p>
            <a:fld id="{D67785E5-0F1D-4F68-9E58-1244B824460A}" type="slidenum">
              <a:rPr lang="en-US" smtClean="0"/>
              <a:pPr/>
              <a:t>34</a:t>
            </a:fld>
            <a:endParaRPr lang="en-US"/>
          </a:p>
        </p:txBody>
      </p:sp>
    </p:spTree>
    <p:extLst>
      <p:ext uri="{BB962C8B-B14F-4D97-AF65-F5344CB8AC3E}">
        <p14:creationId xmlns:p14="http://schemas.microsoft.com/office/powerpoint/2010/main" val="601786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35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1"/>
          </p:nvPr>
        </p:nvSpPr>
        <p:spPr>
          <a:xfrm>
            <a:off x="7019925" y="6286500"/>
            <a:ext cx="1905000" cy="457200"/>
          </a:xfrm>
          <a:prstGeom prst="rect">
            <a:avLst/>
          </a:prstGeom>
        </p:spPr>
        <p:txBody>
          <a:bodyPr/>
          <a:lstStyle>
            <a:lvl1pPr>
              <a:defRPr/>
            </a:lvl1pPr>
          </a:lstStyle>
          <a:p>
            <a:pPr>
              <a:defRPr/>
            </a:pPr>
            <a:fld id="{4F9F3CD4-AE83-4A4C-BA7A-F0B25ED851C1}"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406853534"/>
      </p:ext>
    </p:extLst>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4098800712"/>
      </p:ext>
    </p:extLst>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DFC345A4-8559-4C61-BD29-6A6C49370915}" type="datetimeFigureOut">
              <a:rPr lang="en-GB" smtClean="0">
                <a:solidFill>
                  <a:prstClr val="black">
                    <a:tint val="75000"/>
                  </a:prstClr>
                </a:solidFill>
              </a:rPr>
              <a:pPr/>
              <a:t>6/10/15</a:t>
            </a:fld>
            <a:endParaRPr lang="en-GB">
              <a:solidFill>
                <a:prstClr val="black">
                  <a:tint val="75000"/>
                </a:prstClr>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44CC99A-2082-488B-AD06-6D873AFBE95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01150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smtClean="0"/>
              <a:t>cern.ch</a:t>
            </a:r>
            <a:r>
              <a:rPr lang="en-US" dirty="0" smtClean="0"/>
              <a:t>/</a:t>
            </a:r>
            <a:r>
              <a:rPr lang="en-US" dirty="0" err="1" smtClean="0"/>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5" name="Rectangle 4"/>
          <p:cNvSpPr/>
          <p:nvPr userDrawn="1"/>
        </p:nvSpPr>
        <p:spPr>
          <a:xfrm>
            <a:off x="899582" y="6302001"/>
            <a:ext cx="8244418" cy="369332"/>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2">
                    <a:lumMod val="75000"/>
                  </a:schemeClr>
                </a:solidFill>
                <a:latin typeface="Helvetica Neue"/>
                <a:cs typeface="Helvetica Neue"/>
              </a:rPr>
              <a:t>Knowledge Transfer</a:t>
            </a:r>
            <a:r>
              <a:rPr lang="en-US" sz="1400" i="1" dirty="0">
                <a:solidFill>
                  <a:schemeClr val="tx2">
                    <a:lumMod val="75000"/>
                  </a:schemeClr>
                </a:solidFill>
                <a:latin typeface="Helvetica Neue"/>
                <a:cs typeface="Helvetica Neue"/>
              </a:rPr>
              <a:t> </a:t>
            </a:r>
            <a:r>
              <a:rPr lang="en-US" sz="1400" dirty="0">
                <a:solidFill>
                  <a:schemeClr val="tx2">
                    <a:lumMod val="75000"/>
                  </a:schemeClr>
                </a:solidFill>
                <a:latin typeface="Helvetica Neue"/>
                <a:cs typeface="Helvetica Neue"/>
              </a:rPr>
              <a:t>|</a:t>
            </a:r>
            <a:r>
              <a:rPr lang="en-US" sz="1400" i="1" dirty="0">
                <a:solidFill>
                  <a:schemeClr val="tx2">
                    <a:lumMod val="75000"/>
                  </a:schemeClr>
                </a:solidFill>
                <a:latin typeface="Helvetica Neue"/>
                <a:cs typeface="Helvetica Neue"/>
              </a:rPr>
              <a:t> Accelerating </a:t>
            </a:r>
            <a:r>
              <a:rPr lang="en-US" sz="1400" i="1" dirty="0" smtClean="0">
                <a:solidFill>
                  <a:schemeClr val="tx2">
                    <a:lumMod val="75000"/>
                  </a:schemeClr>
                </a:solidFill>
                <a:latin typeface="Helvetica Neue"/>
                <a:cs typeface="Helvetica Neue"/>
              </a:rPr>
              <a:t>Innovation</a:t>
            </a:r>
            <a:r>
              <a:rPr lang="en-US" sz="1800" i="1" baseline="0" dirty="0" smtClean="0">
                <a:solidFill>
                  <a:schemeClr val="tx2">
                    <a:lumMod val="75000"/>
                  </a:schemeClr>
                </a:solidFill>
                <a:latin typeface="Helvetica Neue"/>
                <a:cs typeface="Helvetica Neue"/>
              </a:rPr>
              <a:t> </a:t>
            </a:r>
            <a:endParaRPr lang="en-US" sz="1000" dirty="0" smtClean="0"/>
          </a:p>
        </p:txBody>
      </p:sp>
      <p:sp>
        <p:nvSpPr>
          <p:cNvPr id="7" name="Rectangle 6"/>
          <p:cNvSpPr/>
          <p:nvPr userDrawn="1"/>
        </p:nvSpPr>
        <p:spPr>
          <a:xfrm>
            <a:off x="4079172" y="6395431"/>
            <a:ext cx="4629856" cy="523220"/>
          </a:xfrm>
          <a:prstGeom prst="rect">
            <a:avLst/>
          </a:prstGeom>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000" b="1" baseline="0" dirty="0" smtClean="0">
                <a:latin typeface="+mn-lt"/>
                <a:cs typeface="Arial"/>
              </a:rPr>
              <a:t>G. Anelli, 28.11.2014</a:t>
            </a:r>
            <a:r>
              <a:rPr lang="en-US" sz="1000" b="1" dirty="0" smtClean="0">
                <a:latin typeface="+mn-lt"/>
                <a:cs typeface="Arial"/>
              </a:rPr>
              <a:t> </a:t>
            </a:r>
            <a:endParaRPr lang="en-US" sz="1000" dirty="0" smtClean="0"/>
          </a:p>
          <a:p>
            <a:r>
              <a:rPr lang="en-US" i="1" dirty="0" smtClean="0">
                <a:solidFill>
                  <a:schemeClr val="tx2">
                    <a:lumMod val="75000"/>
                  </a:schemeClr>
                </a:solidFill>
                <a:latin typeface="Helvetica Neue"/>
                <a:cs typeface="Helvetica Neue"/>
              </a:rPr>
              <a:t> </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 id="2147483675" r:id="rId14"/>
    <p:sldLayoutId id="2147483678" r:id="rId15"/>
    <p:sldLayoutId id="2147483679" r:id="rId16"/>
    <p:sldLayoutId id="2147483680" r:id="rId17"/>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hyperlink" Target="http://mediaarchive.cern.ch/MediaArchive/Photo/Public/2010/1006109/1006109_05/1006109_05-A5-at-72-dpi.jpg" TargetMode="External"/><Relationship Id="rId4" Type="http://schemas.openxmlformats.org/officeDocument/2006/relationships/image" Target="../media/image27.jpeg"/><Relationship Id="rId1" Type="http://schemas.openxmlformats.org/officeDocument/2006/relationships/slideLayout" Target="../slideLayouts/slideLayout14.xml"/><Relationship Id="rId2" Type="http://schemas.openxmlformats.org/officeDocument/2006/relationships/image" Target="../media/image2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23.jpe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3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jpeg"/><Relationship Id="rId5" Type="http://schemas.openxmlformats.org/officeDocument/2006/relationships/image" Target="../media/image37.png"/><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7.xml"/><Relationship Id="rId2" Type="http://schemas.openxmlformats.org/officeDocument/2006/relationships/image" Target="../media/image3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 Id="rId3" Type="http://schemas.openxmlformats.org/officeDocument/2006/relationships/image" Target="../media/image43.jpeg"/></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5" Type="http://schemas.openxmlformats.org/officeDocument/2006/relationships/image" Target="../media/image46.png"/><Relationship Id="rId1" Type="http://schemas.openxmlformats.org/officeDocument/2006/relationships/slideLayout" Target="../slideLayouts/slideLayout17.xml"/><Relationship Id="rId2" Type="http://schemas.openxmlformats.org/officeDocument/2006/relationships/notesSlide" Target="../notesSlides/notesSlide7.xml"/></Relationships>
</file>

<file path=ppt/slides/_rels/slide26.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image" Target="../media/image49.jpeg"/><Relationship Id="rId5" Type="http://schemas.openxmlformats.org/officeDocument/2006/relationships/image" Target="../media/image50.jpeg"/><Relationship Id="rId6" Type="http://schemas.openxmlformats.org/officeDocument/2006/relationships/image" Target="../media/image51.jpeg"/><Relationship Id="rId7" Type="http://schemas.openxmlformats.org/officeDocument/2006/relationships/image" Target="../media/image52.emf"/><Relationship Id="rId8" Type="http://schemas.openxmlformats.org/officeDocument/2006/relationships/image" Target="../media/image53.png"/><Relationship Id="rId1" Type="http://schemas.openxmlformats.org/officeDocument/2006/relationships/slideLayout" Target="../slideLayouts/slideLayout16.xml"/><Relationship Id="rId2" Type="http://schemas.openxmlformats.org/officeDocument/2006/relationships/image" Target="../media/image47.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4.jpg"/></Relationships>
</file>

<file path=ppt/slides/_rels/slide28.xml.rels><?xml version="1.0" encoding="UTF-8" standalone="yes"?>
<Relationships xmlns="http://schemas.openxmlformats.org/package/2006/relationships"><Relationship Id="rId3" Type="http://schemas.openxmlformats.org/officeDocument/2006/relationships/image" Target="../media/image56.jpeg"/><Relationship Id="rId4" Type="http://schemas.openxmlformats.org/officeDocument/2006/relationships/image" Target="../media/image57.png"/><Relationship Id="rId1" Type="http://schemas.openxmlformats.org/officeDocument/2006/relationships/slideLayout" Target="../slideLayouts/slideLayout3.xml"/><Relationship Id="rId2" Type="http://schemas.openxmlformats.org/officeDocument/2006/relationships/image" Target="../media/image5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5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9.png"/></Relationships>
</file>

<file path=ppt/slides/_rels/slide31.xml.rels><?xml version="1.0" encoding="UTF-8" standalone="yes"?>
<Relationships xmlns="http://schemas.openxmlformats.org/package/2006/relationships"><Relationship Id="rId3" Type="http://schemas.openxmlformats.org/officeDocument/2006/relationships/image" Target="../media/image61.jpeg"/><Relationship Id="rId4" Type="http://schemas.openxmlformats.org/officeDocument/2006/relationships/image" Target="../media/image62.jpeg"/><Relationship Id="rId5" Type="http://schemas.openxmlformats.org/officeDocument/2006/relationships/image" Target="../media/image63.png"/><Relationship Id="rId6" Type="http://schemas.openxmlformats.org/officeDocument/2006/relationships/image" Target="../media/image64.png"/><Relationship Id="rId7" Type="http://schemas.openxmlformats.org/officeDocument/2006/relationships/image" Target="../media/image65.png"/><Relationship Id="rId1" Type="http://schemas.openxmlformats.org/officeDocument/2006/relationships/slideLayout" Target="../slideLayouts/slideLayout17.xml"/><Relationship Id="rId2" Type="http://schemas.openxmlformats.org/officeDocument/2006/relationships/image" Target="../media/image6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7.png"/><Relationship Id="rId3" Type="http://schemas.openxmlformats.org/officeDocument/2006/relationships/image" Target="../media/image68.png"/></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1" Type="http://schemas.openxmlformats.org/officeDocument/2006/relationships/slideLayout" Target="../slideLayouts/slideLayout15.xml"/><Relationship Id="rId2" Type="http://schemas.openxmlformats.org/officeDocument/2006/relationships/notesSlide" Target="../notesSlides/notesSlide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xml"/></Relationships>
</file>

<file path=ppt/slides/_rels/slide38.xml.rels><?xml version="1.0" encoding="UTF-8" standalone="yes"?>
<Relationships xmlns="http://schemas.openxmlformats.org/package/2006/relationships"><Relationship Id="rId3" Type="http://schemas.openxmlformats.org/officeDocument/2006/relationships/hyperlink" Target="http://www.cern.ch/knowledgetransfer" TargetMode="External"/><Relationship Id="rId4" Type="http://schemas.openxmlformats.org/officeDocument/2006/relationships/hyperlink" Target="mailto:giovanni.anelli@cern.ch" TargetMode="External"/><Relationship Id="rId5" Type="http://schemas.openxmlformats.org/officeDocument/2006/relationships/hyperlink" Target="mailto:mail-TTO@cern.ch" TargetMode="External"/><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4" Type="http://schemas.openxmlformats.org/officeDocument/2006/relationships/image" Target="../media/image10.jpeg"/><Relationship Id="rId5" Type="http://schemas.openxmlformats.org/officeDocument/2006/relationships/image" Target="../media/image11.jpeg"/><Relationship Id="rId6" Type="http://schemas.openxmlformats.org/officeDocument/2006/relationships/image" Target="../media/image12.jpeg"/><Relationship Id="rId7" Type="http://schemas.openxmlformats.org/officeDocument/2006/relationships/image" Target="../media/image13.jpeg"/><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jpeg"/><Relationship Id="rId8"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2.jpeg"/><Relationship Id="rId3" Type="http://schemas.openxmlformats.org/officeDocument/2006/relationships/hyperlink" Target="http://www.cern.ch/knowledgetransf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392756"/>
            <a:ext cx="8265984" cy="2330501"/>
          </a:xfrm>
          <a:ln>
            <a:solidFill>
              <a:schemeClr val="bg1"/>
            </a:solidFill>
          </a:ln>
        </p:spPr>
        <p:txBody>
          <a:bodyPr>
            <a:normAutofit/>
          </a:bodyPr>
          <a:lstStyle/>
          <a:p>
            <a:pPr algn="r"/>
            <a:r>
              <a:rPr lang="en-US" sz="4800" dirty="0" smtClean="0">
                <a:solidFill>
                  <a:srgbClr val="D30707"/>
                </a:solidFill>
              </a:rPr>
              <a:t>Knowledge </a:t>
            </a:r>
            <a:br>
              <a:rPr lang="en-US" sz="4800" dirty="0" smtClean="0">
                <a:solidFill>
                  <a:srgbClr val="D30707"/>
                </a:solidFill>
              </a:rPr>
            </a:br>
            <a:r>
              <a:rPr lang="en-US" sz="4800" dirty="0" smtClean="0">
                <a:solidFill>
                  <a:srgbClr val="D30707"/>
                </a:solidFill>
              </a:rPr>
              <a:t>Transfer </a:t>
            </a:r>
            <a:br>
              <a:rPr lang="en-US" sz="4800" dirty="0" smtClean="0">
                <a:solidFill>
                  <a:srgbClr val="D30707"/>
                </a:solidFill>
              </a:rPr>
            </a:br>
            <a:r>
              <a:rPr lang="en-US" sz="4800" dirty="0" smtClean="0">
                <a:solidFill>
                  <a:srgbClr val="D30707"/>
                </a:solidFill>
              </a:rPr>
              <a:t>@CERN</a:t>
            </a:r>
            <a:endParaRPr lang="en-US" sz="4800" dirty="0">
              <a:solidFill>
                <a:srgbClr val="D30707"/>
              </a:solidFill>
            </a:endParaRPr>
          </a:p>
        </p:txBody>
      </p:sp>
      <p:sp>
        <p:nvSpPr>
          <p:cNvPr id="5" name="Rectangle 4"/>
          <p:cNvSpPr/>
          <p:nvPr/>
        </p:nvSpPr>
        <p:spPr>
          <a:xfrm>
            <a:off x="3639592" y="3398228"/>
            <a:ext cx="5058192" cy="1261884"/>
          </a:xfrm>
          <a:prstGeom prst="rect">
            <a:avLst/>
          </a:prstGeom>
        </p:spPr>
        <p:txBody>
          <a:bodyPr wrap="square">
            <a:spAutoFit/>
          </a:bodyPr>
          <a:lstStyle/>
          <a:p>
            <a:pPr algn="r"/>
            <a:r>
              <a:rPr lang="en-US" sz="2800" dirty="0" smtClean="0"/>
              <a:t>Giovanni Anelli</a:t>
            </a:r>
            <a:br>
              <a:rPr lang="en-US" sz="2800" dirty="0" smtClean="0"/>
            </a:br>
            <a:r>
              <a:rPr lang="en-US" sz="2400" dirty="0" smtClean="0">
                <a:solidFill>
                  <a:schemeClr val="accent5">
                    <a:lumMod val="60000"/>
                    <a:lumOff val="40000"/>
                  </a:schemeClr>
                </a:solidFill>
              </a:rPr>
              <a:t>Knowledge </a:t>
            </a:r>
            <a:r>
              <a:rPr lang="en-US" sz="2400" dirty="0">
                <a:solidFill>
                  <a:schemeClr val="accent5">
                    <a:lumMod val="60000"/>
                    <a:lumOff val="40000"/>
                  </a:schemeClr>
                </a:solidFill>
              </a:rPr>
              <a:t>Transfer </a:t>
            </a:r>
            <a:r>
              <a:rPr lang="en-US" sz="2400" dirty="0" smtClean="0">
                <a:solidFill>
                  <a:schemeClr val="accent5">
                    <a:lumMod val="60000"/>
                    <a:lumOff val="40000"/>
                  </a:schemeClr>
                </a:solidFill>
              </a:rPr>
              <a:t>Group Leader</a:t>
            </a:r>
          </a:p>
          <a:p>
            <a:pPr algn="r"/>
            <a:r>
              <a:rPr lang="en-US" sz="2400" dirty="0" smtClean="0">
                <a:solidFill>
                  <a:schemeClr val="accent5">
                    <a:lumMod val="60000"/>
                    <a:lumOff val="40000"/>
                  </a:schemeClr>
                </a:solidFill>
              </a:rPr>
              <a:t>CERN</a:t>
            </a:r>
            <a:endParaRPr lang="en-US" sz="2400" dirty="0"/>
          </a:p>
        </p:txBody>
      </p:sp>
    </p:spTree>
    <p:extLst>
      <p:ext uri="{BB962C8B-B14F-4D97-AF65-F5344CB8AC3E}">
        <p14:creationId xmlns:p14="http://schemas.microsoft.com/office/powerpoint/2010/main" val="396448701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p:txBody>
          <a:bodyPr/>
          <a:lstStyle/>
          <a:p>
            <a:pPr defTabSz="1300163"/>
            <a:r>
              <a:rPr lang="en-US" sz="2000" dirty="0" smtClean="0">
                <a:solidFill>
                  <a:srgbClr val="FF0000"/>
                </a:solidFill>
                <a:ea typeface="ＭＳ Ｐゴシック"/>
                <a:cs typeface="ＭＳ Ｐゴシック"/>
              </a:rPr>
              <a:t>NEG </a:t>
            </a:r>
            <a:r>
              <a:rPr lang="en-US" sz="2000" dirty="0" smtClean="0">
                <a:ea typeface="ＭＳ Ｐゴシック"/>
                <a:cs typeface="ＭＳ Ｐゴシック"/>
              </a:rPr>
              <a:t>(Non-Evaporable Getter thin film coatings)</a:t>
            </a:r>
            <a:endParaRPr lang="en-US" sz="2000" dirty="0" smtClean="0">
              <a:solidFill>
                <a:srgbClr val="FF0000"/>
              </a:solidFill>
              <a:ea typeface="ＭＳ Ｐゴシック"/>
              <a:cs typeface="ＭＳ Ｐゴシック"/>
            </a:endParaRPr>
          </a:p>
          <a:p>
            <a:pPr defTabSz="1300163">
              <a:spcBef>
                <a:spcPct val="0"/>
              </a:spcBef>
              <a:buFont typeface="Wingdings" pitchFamily="2" charset="2"/>
              <a:buNone/>
            </a:pPr>
            <a:r>
              <a:rPr lang="en-US" dirty="0" smtClean="0">
                <a:ea typeface="ＭＳ Ｐゴシック"/>
                <a:cs typeface="ＭＳ Ｐゴシック"/>
              </a:rPr>
              <a:t>   </a:t>
            </a:r>
            <a:r>
              <a:rPr lang="en-US" sz="1800" dirty="0" smtClean="0">
                <a:ea typeface="ＭＳ Ｐゴシック"/>
                <a:cs typeface="ＭＳ Ｐゴシック"/>
              </a:rPr>
              <a:t>Technology used to create and maintain ultra-high vacuum in the accelerator vacuum chambers. </a:t>
            </a:r>
          </a:p>
          <a:p>
            <a:pPr defTabSz="1300163">
              <a:spcBef>
                <a:spcPct val="0"/>
              </a:spcBef>
            </a:pPr>
            <a:endParaRPr lang="en-US" sz="4200" dirty="0" smtClean="0">
              <a:ea typeface="ＭＳ Ｐゴシック"/>
              <a:cs typeface="ＭＳ Ｐゴシック"/>
            </a:endParaRPr>
          </a:p>
        </p:txBody>
      </p:sp>
      <p:pic>
        <p:nvPicPr>
          <p:cNvPr id="10244" name="Picture 6" descr="neg"/>
          <p:cNvPicPr>
            <a:picLocks noChangeAspect="1" noChangeArrowheads="1"/>
          </p:cNvPicPr>
          <p:nvPr/>
        </p:nvPicPr>
        <p:blipFill>
          <a:blip r:embed="rId2" cstate="print"/>
          <a:srcRect/>
          <a:stretch>
            <a:fillRect/>
          </a:stretch>
        </p:blipFill>
        <p:spPr bwMode="auto">
          <a:xfrm>
            <a:off x="1792864" y="2492896"/>
            <a:ext cx="5659456" cy="3672408"/>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smtClean="0"/>
              <a:t>From high vacuum…</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912813" y="1268760"/>
            <a:ext cx="7773987" cy="4800600"/>
          </a:xfrm>
        </p:spPr>
        <p:txBody>
          <a:bodyPr/>
          <a:lstStyle/>
          <a:p>
            <a:pPr defTabSz="1300163"/>
            <a:r>
              <a:rPr lang="en-US" sz="2000" dirty="0" smtClean="0">
                <a:solidFill>
                  <a:srgbClr val="FF0000"/>
                </a:solidFill>
                <a:ea typeface="ＭＳ Ｐゴシック"/>
                <a:cs typeface="ＭＳ Ｐゴシック"/>
              </a:rPr>
              <a:t>License and partnership with a start-up company</a:t>
            </a:r>
          </a:p>
          <a:p>
            <a:pPr defTabSz="1300163">
              <a:spcBef>
                <a:spcPct val="0"/>
              </a:spcBef>
              <a:buFont typeface="Wingdings" pitchFamily="2" charset="2"/>
              <a:buNone/>
            </a:pPr>
            <a:r>
              <a:rPr lang="en-US" dirty="0" smtClean="0">
                <a:ea typeface="ＭＳ Ｐゴシック"/>
                <a:cs typeface="ＭＳ Ｐゴシック"/>
              </a:rPr>
              <a:t>   </a:t>
            </a:r>
            <a:r>
              <a:rPr lang="en-US" sz="1800" dirty="0" smtClean="0">
                <a:ea typeface="ＭＳ Ｐゴシック"/>
                <a:cs typeface="ＭＳ Ｐゴシック"/>
              </a:rPr>
              <a:t>Development of a commercial product able to use </a:t>
            </a:r>
            <a:r>
              <a:rPr lang="en-US" sz="1800" dirty="0" smtClean="0"/>
              <a:t>diffused or indirect light and reach very high temperatures of up to 300 degrees</a:t>
            </a:r>
          </a:p>
          <a:p>
            <a:pPr defTabSz="1300163">
              <a:spcBef>
                <a:spcPct val="0"/>
              </a:spcBef>
              <a:buFont typeface="Wingdings" pitchFamily="2" charset="2"/>
              <a:buNone/>
            </a:pPr>
            <a:r>
              <a:rPr lang="en-US" sz="1800" dirty="0" smtClean="0">
                <a:ea typeface="ＭＳ Ｐゴシック"/>
                <a:cs typeface="ＭＳ Ｐゴシック"/>
              </a:rPr>
              <a:t>	Development of a prototype production chain </a:t>
            </a:r>
          </a:p>
          <a:p>
            <a:pPr defTabSz="1300163">
              <a:spcBef>
                <a:spcPct val="0"/>
              </a:spcBef>
              <a:buFontTx/>
              <a:buChar char="•"/>
            </a:pPr>
            <a:endParaRPr lang="en-US" sz="4200" dirty="0" smtClean="0">
              <a:ea typeface="ＭＳ Ｐゴシック"/>
              <a:cs typeface="ＭＳ Ｐゴシック"/>
            </a:endParaRPr>
          </a:p>
        </p:txBody>
      </p:sp>
      <p:pic>
        <p:nvPicPr>
          <p:cNvPr id="12292" name="Picture 1" descr="http://technologytransfer.web.cern.ch/TechnologyTransfer/images/solarsrb.jpg"/>
          <p:cNvPicPr>
            <a:picLocks noChangeAspect="1" noChangeArrowheads="1"/>
          </p:cNvPicPr>
          <p:nvPr/>
        </p:nvPicPr>
        <p:blipFill>
          <a:blip r:embed="rId2" cstate="print"/>
          <a:srcRect/>
          <a:stretch>
            <a:fillRect/>
          </a:stretch>
        </p:blipFill>
        <p:spPr bwMode="auto">
          <a:xfrm>
            <a:off x="1907704" y="2780928"/>
            <a:ext cx="5533596" cy="3384376"/>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smtClean="0"/>
              <a:t>… to solar energy!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Vacuum is an excellent insulator!</a:t>
            </a:r>
            <a:endParaRPr lang="en-US" dirty="0"/>
          </a:p>
        </p:txBody>
      </p:sp>
      <p:pic>
        <p:nvPicPr>
          <p:cNvPr id="4" name="Picture 2" descr="C:\Documents and Settings\cmoreno\Escritorio\Comercial\Presentacion\02_Pictures\15_snow.JPG"/>
          <p:cNvPicPr>
            <a:picLocks noChangeAspect="1" noChangeArrowheads="1"/>
          </p:cNvPicPr>
          <p:nvPr/>
        </p:nvPicPr>
        <p:blipFill>
          <a:blip r:embed="rId2" cstate="print"/>
          <a:srcRect/>
          <a:stretch>
            <a:fillRect/>
          </a:stretch>
        </p:blipFill>
        <p:spPr bwMode="auto">
          <a:xfrm>
            <a:off x="1307222" y="1438867"/>
            <a:ext cx="6452989" cy="4821817"/>
          </a:xfrm>
          <a:prstGeom prst="rect">
            <a:avLst/>
          </a:prstGeom>
          <a:noFill/>
          <a:ln>
            <a:solidFill>
              <a:schemeClr val="bg1">
                <a:lumMod val="65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5187432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p:txBody>
          <a:bodyPr/>
          <a:lstStyle/>
          <a:p>
            <a:pPr defTabSz="1300163"/>
            <a:r>
              <a:rPr lang="en-US" sz="2000" smtClean="0">
                <a:solidFill>
                  <a:srgbClr val="FF0000"/>
                </a:solidFill>
              </a:rPr>
              <a:t>Civil-engineering company opened a new solar power plant</a:t>
            </a:r>
            <a:endParaRPr lang="en-US" sz="2000" smtClean="0">
              <a:solidFill>
                <a:srgbClr val="FF0000"/>
              </a:solidFill>
              <a:ea typeface="ＭＳ Ｐゴシック"/>
              <a:cs typeface="ＭＳ Ｐゴシック"/>
            </a:endParaRPr>
          </a:p>
          <a:p>
            <a:pPr defTabSz="1300163">
              <a:spcBef>
                <a:spcPct val="0"/>
              </a:spcBef>
              <a:buFont typeface="Wingdings" pitchFamily="2" charset="2"/>
              <a:buNone/>
            </a:pPr>
            <a:r>
              <a:rPr lang="en-US" smtClean="0">
                <a:ea typeface="ＭＳ Ｐゴシック"/>
                <a:cs typeface="ＭＳ Ｐゴシック"/>
              </a:rPr>
              <a:t> 	</a:t>
            </a:r>
            <a:r>
              <a:rPr lang="en-US" sz="1800" smtClean="0"/>
              <a:t>Environmentally friendly "solar field" heats close to 80,000 cubic metres of bitumen to 180 degrees.</a:t>
            </a:r>
            <a:endParaRPr lang="en-US" sz="1800" smtClean="0">
              <a:ea typeface="ＭＳ Ｐゴシック"/>
              <a:cs typeface="ＭＳ Ｐゴシック"/>
            </a:endParaRPr>
          </a:p>
          <a:p>
            <a:pPr defTabSz="1300163">
              <a:spcBef>
                <a:spcPct val="0"/>
              </a:spcBef>
              <a:buFontTx/>
              <a:buChar char="•"/>
            </a:pPr>
            <a:endParaRPr lang="en-US" sz="4200" smtClean="0">
              <a:ea typeface="ＭＳ Ｐゴシック"/>
              <a:cs typeface="ＭＳ Ｐゴシック"/>
            </a:endParaRPr>
          </a:p>
        </p:txBody>
      </p:sp>
      <p:pic>
        <p:nvPicPr>
          <p:cNvPr id="13316" name="Picture 4" descr="G:\Workspaces\r\RBE\Pictures\2010\Colas\29-04-2010\IMG_2910.JPG"/>
          <p:cNvPicPr>
            <a:picLocks noChangeAspect="1" noChangeArrowheads="1"/>
          </p:cNvPicPr>
          <p:nvPr/>
        </p:nvPicPr>
        <p:blipFill>
          <a:blip r:embed="rId2" cstate="print"/>
          <a:srcRect t="11346"/>
          <a:stretch>
            <a:fillRect/>
          </a:stretch>
        </p:blipFill>
        <p:spPr bwMode="auto">
          <a:xfrm>
            <a:off x="4787900" y="3213100"/>
            <a:ext cx="3581400" cy="2381250"/>
          </a:xfrm>
          <a:prstGeom prst="rect">
            <a:avLst/>
          </a:prstGeom>
          <a:noFill/>
          <a:ln w="9525">
            <a:noFill/>
            <a:miter lim="800000"/>
            <a:headEnd/>
            <a:tailEnd/>
          </a:ln>
        </p:spPr>
      </p:pic>
      <p:pic>
        <p:nvPicPr>
          <p:cNvPr id="13317" name="Picture 4" descr="Highslide JS">
            <a:hlinkClick r:id="rId3"/>
          </p:cNvPr>
          <p:cNvPicPr>
            <a:picLocks noChangeAspect="1" noChangeArrowheads="1"/>
          </p:cNvPicPr>
          <p:nvPr/>
        </p:nvPicPr>
        <p:blipFill>
          <a:blip r:embed="rId4" cstate="print"/>
          <a:srcRect/>
          <a:stretch>
            <a:fillRect/>
          </a:stretch>
        </p:blipFill>
        <p:spPr bwMode="auto">
          <a:xfrm>
            <a:off x="755650" y="3213100"/>
            <a:ext cx="3600450" cy="2400300"/>
          </a:xfrm>
          <a:prstGeom prst="rect">
            <a:avLst/>
          </a:prstGeom>
          <a:noFill/>
          <a:ln w="9525">
            <a:noFill/>
            <a:miter lim="800000"/>
            <a:headEnd/>
            <a:tailEnd/>
          </a:ln>
        </p:spPr>
      </p:pic>
      <p:sp>
        <p:nvSpPr>
          <p:cNvPr id="6" name="Title 5"/>
          <p:cNvSpPr>
            <a:spLocks noGrp="1"/>
          </p:cNvSpPr>
          <p:nvPr>
            <p:ph type="title"/>
          </p:nvPr>
        </p:nvSpPr>
        <p:spPr/>
        <p:txBody>
          <a:bodyPr/>
          <a:lstStyle/>
          <a:p>
            <a:r>
              <a:rPr lang="en-US" dirty="0" smtClean="0"/>
              <a:t>Solar panels plant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Installation at GVA airport</a:t>
            </a:r>
            <a:endParaRPr lang="en-GB" dirty="0"/>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1074305" y="1325563"/>
            <a:ext cx="6992215" cy="4667250"/>
          </a:xfrm>
        </p:spPr>
      </p:pic>
    </p:spTree>
    <p:extLst>
      <p:ext uri="{BB962C8B-B14F-4D97-AF65-F5344CB8AC3E}">
        <p14:creationId xmlns:p14="http://schemas.microsoft.com/office/powerpoint/2010/main" val="302934976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a:t>
            </a:r>
            <a:endParaRPr lang="en-GB" dirty="0"/>
          </a:p>
        </p:txBody>
      </p:sp>
      <p:sp>
        <p:nvSpPr>
          <p:cNvPr id="3" name="Content Placeholder 2"/>
          <p:cNvSpPr>
            <a:spLocks noGrp="1"/>
          </p:cNvSpPr>
          <p:nvPr>
            <p:ph idx="1"/>
          </p:nvPr>
        </p:nvSpPr>
        <p:spPr>
          <a:xfrm>
            <a:off x="457198" y="1325606"/>
            <a:ext cx="4434014" cy="4667421"/>
          </a:xfrm>
        </p:spPr>
        <p:txBody>
          <a:bodyPr>
            <a:normAutofit/>
          </a:bodyPr>
          <a:lstStyle/>
          <a:p>
            <a:pPr marL="36576" indent="0">
              <a:buNone/>
            </a:pPr>
            <a:r>
              <a:rPr lang="en-US" sz="3600" dirty="0" smtClean="0"/>
              <a:t>Licenses to:</a:t>
            </a:r>
          </a:p>
          <a:p>
            <a:r>
              <a:rPr lang="en-US" sz="2800" dirty="0" smtClean="0"/>
              <a:t>SAES, which </a:t>
            </a:r>
            <a:r>
              <a:rPr lang="en-US" sz="2800" dirty="0"/>
              <a:t>h</a:t>
            </a:r>
            <a:r>
              <a:rPr lang="en-US" sz="2800" dirty="0" smtClean="0"/>
              <a:t>as developed the product </a:t>
            </a:r>
            <a:r>
              <a:rPr lang="en-US" sz="2800" dirty="0" err="1" smtClean="0"/>
              <a:t>IntegraTorr</a:t>
            </a:r>
            <a:r>
              <a:rPr lang="en-US" sz="2800" dirty="0" smtClean="0"/>
              <a:t> based on the NEG technology </a:t>
            </a:r>
          </a:p>
          <a:p>
            <a:r>
              <a:rPr lang="en-US" sz="2800" dirty="0" smtClean="0"/>
              <a:t>Italian company</a:t>
            </a:r>
            <a:endParaRPr lang="en-US" sz="2800" dirty="0"/>
          </a:p>
        </p:txBody>
      </p:sp>
      <p:pic>
        <p:nvPicPr>
          <p:cNvPr id="5" name="Picture 4" descr="https://mediastream.cern.ch/MediaArchive/Photo/Public/2009/0907113/0907113_02/0907113_02-A4-at-144-dpi.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1"/>
          <a:stretch/>
        </p:blipFill>
        <p:spPr bwMode="auto">
          <a:xfrm>
            <a:off x="5000449" y="3090599"/>
            <a:ext cx="3683603" cy="30542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neg"/>
          <p:cNvPicPr>
            <a:picLocks noChangeAspect="1" noChangeArrowheads="1"/>
          </p:cNvPicPr>
          <p:nvPr/>
        </p:nvPicPr>
        <p:blipFill>
          <a:blip r:embed="rId4" cstate="print"/>
          <a:srcRect/>
          <a:stretch>
            <a:fillRect/>
          </a:stretch>
        </p:blipFill>
        <p:spPr bwMode="auto">
          <a:xfrm>
            <a:off x="6779052" y="1603106"/>
            <a:ext cx="1905000" cy="1238250"/>
          </a:xfrm>
          <a:prstGeom prst="rect">
            <a:avLst/>
          </a:prstGeom>
          <a:noFill/>
          <a:ln w="9525">
            <a:noFill/>
            <a:miter lim="800000"/>
            <a:headEnd/>
            <a:tailEnd/>
          </a:ln>
        </p:spPr>
      </p:pic>
    </p:spTree>
    <p:extLst>
      <p:ext uri="{BB962C8B-B14F-4D97-AF65-F5344CB8AC3E}">
        <p14:creationId xmlns:p14="http://schemas.microsoft.com/office/powerpoint/2010/main" val="247356114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457200" y="1292950"/>
            <a:ext cx="8226854" cy="4667421"/>
          </a:xfrm>
        </p:spPr>
        <p:txBody>
          <a:bodyPr/>
          <a:lstStyle/>
          <a:p>
            <a:pPr defTabSz="1300163"/>
            <a:r>
              <a:rPr lang="en-US" sz="2000" dirty="0" smtClean="0">
                <a:solidFill>
                  <a:srgbClr val="FF0000"/>
                </a:solidFill>
              </a:rPr>
              <a:t>Hybrid silicon pixel detectors </a:t>
            </a:r>
            <a:r>
              <a:rPr lang="en-US" sz="2000" dirty="0" smtClean="0"/>
              <a:t>for tracking applications in High Energy Physics</a:t>
            </a:r>
            <a:endParaRPr lang="en-US" sz="2000" dirty="0" smtClean="0">
              <a:solidFill>
                <a:srgbClr val="FF0000"/>
              </a:solidFill>
              <a:ea typeface="ＭＳ Ｐゴシック"/>
              <a:cs typeface="ＭＳ Ｐゴシック"/>
            </a:endParaRPr>
          </a:p>
          <a:p>
            <a:pPr defTabSz="1300163">
              <a:spcBef>
                <a:spcPct val="0"/>
              </a:spcBef>
              <a:buFont typeface="Wingdings" pitchFamily="2" charset="2"/>
              <a:buNone/>
            </a:pPr>
            <a:r>
              <a:rPr lang="en-US" dirty="0" smtClean="0">
                <a:ea typeface="ＭＳ Ｐゴシック"/>
                <a:cs typeface="ＭＳ Ｐゴシック"/>
              </a:rPr>
              <a:t>    </a:t>
            </a:r>
            <a:endParaRPr lang="en-US" sz="1800" dirty="0" smtClean="0">
              <a:ea typeface="ＭＳ Ｐゴシック"/>
              <a:cs typeface="ＭＳ Ｐゴシック"/>
            </a:endParaRPr>
          </a:p>
          <a:p>
            <a:pPr defTabSz="1300163">
              <a:spcBef>
                <a:spcPct val="0"/>
              </a:spcBef>
            </a:pPr>
            <a:endParaRPr lang="en-US" sz="4200" dirty="0" smtClean="0">
              <a:ea typeface="ＭＳ Ｐゴシック"/>
              <a:cs typeface="ＭＳ Ｐゴシック"/>
            </a:endParaRPr>
          </a:p>
        </p:txBody>
      </p:sp>
      <p:pic>
        <p:nvPicPr>
          <p:cNvPr id="8193" name="Picture 1" descr="153tracknotitle"/>
          <p:cNvPicPr>
            <a:picLocks noChangeAspect="1" noChangeArrowheads="1"/>
          </p:cNvPicPr>
          <p:nvPr/>
        </p:nvPicPr>
        <p:blipFill>
          <a:blip r:embed="rId2" cstate="print"/>
          <a:srcRect l="12100" t="29929" r="18152" b="21378"/>
          <a:stretch>
            <a:fillRect/>
          </a:stretch>
        </p:blipFill>
        <p:spPr bwMode="auto">
          <a:xfrm>
            <a:off x="2051720" y="2172208"/>
            <a:ext cx="5248275" cy="3312368"/>
          </a:xfrm>
          <a:prstGeom prst="rect">
            <a:avLst/>
          </a:prstGeom>
          <a:noFill/>
          <a:ln w="9525">
            <a:noFill/>
            <a:miter lim="800000"/>
            <a:headEnd/>
            <a:tailEnd/>
          </a:ln>
        </p:spPr>
      </p:pic>
      <p:sp>
        <p:nvSpPr>
          <p:cNvPr id="8" name="Rectangle 7"/>
          <p:cNvSpPr/>
          <p:nvPr/>
        </p:nvSpPr>
        <p:spPr>
          <a:xfrm>
            <a:off x="1331640" y="5556584"/>
            <a:ext cx="6840760" cy="584775"/>
          </a:xfrm>
          <a:prstGeom prst="rect">
            <a:avLst/>
          </a:prstGeom>
        </p:spPr>
        <p:txBody>
          <a:bodyPr wrap="square">
            <a:spAutoFit/>
          </a:bodyPr>
          <a:lstStyle/>
          <a:p>
            <a:r>
              <a:rPr lang="en-US" sz="1600" dirty="0" smtClean="0"/>
              <a:t>153 high energy particle tracks flying through a telescope of half a million pixels in the WA97 experiment back in 1995</a:t>
            </a:r>
            <a:endParaRPr lang="en-US" sz="1600" dirty="0"/>
          </a:p>
        </p:txBody>
      </p:sp>
      <p:sp>
        <p:nvSpPr>
          <p:cNvPr id="6" name="Title 5"/>
          <p:cNvSpPr>
            <a:spLocks noGrp="1"/>
          </p:cNvSpPr>
          <p:nvPr>
            <p:ph type="title"/>
          </p:nvPr>
        </p:nvSpPr>
        <p:spPr/>
        <p:txBody>
          <a:bodyPr/>
          <a:lstStyle/>
          <a:p>
            <a:r>
              <a:rPr lang="en-US" dirty="0" smtClean="0"/>
              <a:t>Silicon pixel detectors (SPDs)</a:t>
            </a:r>
            <a:endParaRPr lang="en-US" dirty="0"/>
          </a:p>
        </p:txBody>
      </p:sp>
    </p:spTree>
    <p:extLst>
      <p:ext uri="{BB962C8B-B14F-4D97-AF65-F5344CB8AC3E}">
        <p14:creationId xmlns:p14="http://schemas.microsoft.com/office/powerpoint/2010/main" val="54794994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ern.ch\dfs\Users\c\cparrine\Documents\My Pictures\MARS.jpg"/>
          <p:cNvPicPr>
            <a:picLocks noChangeAspect="1" noChangeArrowheads="1"/>
          </p:cNvPicPr>
          <p:nvPr/>
        </p:nvPicPr>
        <p:blipFill>
          <a:blip r:embed="rId3" cstate="print"/>
          <a:srcRect/>
          <a:stretch>
            <a:fillRect/>
          </a:stretch>
        </p:blipFill>
        <p:spPr bwMode="auto">
          <a:xfrm>
            <a:off x="1547664" y="2034888"/>
            <a:ext cx="6192688" cy="3709746"/>
          </a:xfrm>
          <a:prstGeom prst="rect">
            <a:avLst/>
          </a:prstGeom>
          <a:noFill/>
        </p:spPr>
      </p:pic>
      <p:sp>
        <p:nvSpPr>
          <p:cNvPr id="21" name="Rectangle 3"/>
          <p:cNvSpPr txBox="1">
            <a:spLocks noChangeArrowheads="1"/>
          </p:cNvSpPr>
          <p:nvPr/>
        </p:nvSpPr>
        <p:spPr bwMode="auto">
          <a:xfrm>
            <a:off x="1115616" y="5635288"/>
            <a:ext cx="5366400" cy="63439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514350" indent="-514350" algn="just" eaLnBrk="1" hangingPunct="1">
              <a:spcBef>
                <a:spcPct val="20000"/>
              </a:spcBef>
              <a:defRPr/>
            </a:pPr>
            <a:r>
              <a:rPr lang="en-US" sz="2800" kern="0" dirty="0" smtClean="0">
                <a:latin typeface="Verdana" pitchFamily="34" charset="0"/>
              </a:rPr>
              <a:t>		</a:t>
            </a:r>
            <a:r>
              <a:rPr lang="en-US" sz="1400" kern="0" dirty="0" smtClean="0">
                <a:latin typeface="Verdana" pitchFamily="34" charset="0"/>
              </a:rPr>
              <a:t>(courtesy of </a:t>
            </a:r>
            <a:r>
              <a:rPr lang="en-GB" sz="1400" dirty="0" smtClean="0"/>
              <a:t>MARS </a:t>
            </a:r>
            <a:r>
              <a:rPr lang="en-GB" sz="1400" dirty="0" err="1" smtClean="0"/>
              <a:t>Bioimaging</a:t>
            </a:r>
            <a:r>
              <a:rPr lang="en-GB" sz="1400" dirty="0" smtClean="0"/>
              <a:t> Ltd</a:t>
            </a:r>
            <a:r>
              <a:rPr lang="en-US" sz="1400" kern="0" dirty="0" smtClean="0">
                <a:latin typeface="Verdana" pitchFamily="34" charset="0"/>
              </a:rPr>
              <a:t>) </a:t>
            </a:r>
          </a:p>
          <a:p>
            <a:pPr marL="514350" marR="0" lvl="0" indent="-514350" algn="just" defTabSz="914400" rtl="0" eaLnBrk="1" fontAlgn="base" latinLnBrk="0" hangingPunct="1">
              <a:lnSpc>
                <a:spcPct val="100000"/>
              </a:lnSpc>
              <a:spcBef>
                <a:spcPct val="20000"/>
              </a:spcBef>
              <a:spcAft>
                <a:spcPct val="0"/>
              </a:spcAft>
              <a:buClrTx/>
              <a:buSzTx/>
              <a:buFont typeface="Wingdings" pitchFamily="2" charset="2"/>
              <a:buChar char="Ø"/>
              <a:tabLst/>
              <a:defRPr/>
            </a:pPr>
            <a:endParaRPr kumimoji="0" lang="en-US" sz="1600" b="0" i="0" u="none" strike="noStrike" kern="0" cap="none" spc="0" normalizeH="0" baseline="0" noProof="0" dirty="0" smtClean="0">
              <a:ln>
                <a:noFill/>
              </a:ln>
              <a:solidFill>
                <a:srgbClr val="000000"/>
              </a:solidFill>
              <a:effectLst/>
              <a:uLnTx/>
              <a:uFillTx/>
              <a:latin typeface="Verdana" pitchFamily="34" charset="0"/>
              <a:ea typeface="+mn-ea"/>
              <a:cs typeface="+mn-cs"/>
            </a:endParaRPr>
          </a:p>
        </p:txBody>
      </p:sp>
      <p:sp>
        <p:nvSpPr>
          <p:cNvPr id="11" name="Rectangle 3"/>
          <p:cNvSpPr>
            <a:spLocks noGrp="1" noChangeArrowheads="1"/>
          </p:cNvSpPr>
          <p:nvPr>
            <p:ph idx="1"/>
          </p:nvPr>
        </p:nvSpPr>
        <p:spPr>
          <a:xfrm>
            <a:off x="323528" y="1242800"/>
            <a:ext cx="7773987" cy="3960440"/>
          </a:xfrm>
        </p:spPr>
        <p:txBody>
          <a:bodyPr/>
          <a:lstStyle/>
          <a:p>
            <a:pPr defTabSz="1300163"/>
            <a:r>
              <a:rPr lang="en-US" sz="2000" dirty="0" smtClean="0">
                <a:solidFill>
                  <a:srgbClr val="FF0000"/>
                </a:solidFill>
                <a:ea typeface="ＭＳ Ｐゴシック"/>
                <a:cs typeface="ＭＳ Ｐゴシック"/>
              </a:rPr>
              <a:t>MARS project </a:t>
            </a:r>
          </a:p>
          <a:p>
            <a:pPr lvl="1" defTabSz="1300163">
              <a:buNone/>
            </a:pPr>
            <a:r>
              <a:rPr lang="en-US" sz="1600" dirty="0" smtClean="0">
                <a:solidFill>
                  <a:srgbClr val="000000"/>
                </a:solidFill>
                <a:latin typeface="Verdana" pitchFamily="34" charset="0"/>
              </a:rPr>
              <a:t>    </a:t>
            </a:r>
            <a:r>
              <a:rPr lang="en-US" sz="1600" dirty="0" err="1" smtClean="0">
                <a:solidFill>
                  <a:srgbClr val="000000"/>
                </a:solidFill>
                <a:latin typeface="Verdana" pitchFamily="34" charset="0"/>
              </a:rPr>
              <a:t>Colour</a:t>
            </a:r>
            <a:r>
              <a:rPr lang="en-US" sz="1600" dirty="0" smtClean="0">
                <a:solidFill>
                  <a:srgbClr val="000000"/>
                </a:solidFill>
                <a:latin typeface="Verdana" pitchFamily="34" charset="0"/>
              </a:rPr>
              <a:t> CT X-ray scanner based on the </a:t>
            </a:r>
            <a:r>
              <a:rPr lang="en-US" sz="1600" dirty="0" err="1" smtClean="0">
                <a:solidFill>
                  <a:srgbClr val="000000"/>
                </a:solidFill>
                <a:latin typeface="Verdana" pitchFamily="34" charset="0"/>
              </a:rPr>
              <a:t>Medipix</a:t>
            </a:r>
            <a:r>
              <a:rPr lang="en-US" sz="1600" dirty="0" smtClean="0">
                <a:solidFill>
                  <a:srgbClr val="000000"/>
                </a:solidFill>
                <a:latin typeface="Verdana" pitchFamily="34" charset="0"/>
              </a:rPr>
              <a:t> technology</a:t>
            </a:r>
            <a:endParaRPr lang="en-US" sz="1600" dirty="0" smtClean="0">
              <a:ea typeface="ＭＳ Ｐゴシック"/>
              <a:cs typeface="ＭＳ Ｐゴシック"/>
            </a:endParaRPr>
          </a:p>
          <a:p>
            <a:pPr defTabSz="1300163">
              <a:spcBef>
                <a:spcPct val="0"/>
              </a:spcBef>
              <a:buFont typeface="Wingdings" pitchFamily="2" charset="2"/>
              <a:buNone/>
            </a:pPr>
            <a:r>
              <a:rPr lang="en-US" sz="1800" dirty="0" smtClean="0">
                <a:ea typeface="ＭＳ Ｐゴシック"/>
                <a:cs typeface="ＭＳ Ｐゴシック"/>
              </a:rPr>
              <a:t> </a:t>
            </a:r>
          </a:p>
          <a:p>
            <a:pPr defTabSz="1300163">
              <a:spcBef>
                <a:spcPct val="0"/>
              </a:spcBef>
            </a:pPr>
            <a:endParaRPr lang="en-US" sz="4200" dirty="0" smtClean="0">
              <a:ea typeface="ＭＳ Ｐゴシック"/>
              <a:cs typeface="ＭＳ Ｐゴシック"/>
            </a:endParaRPr>
          </a:p>
        </p:txBody>
      </p:sp>
      <p:sp>
        <p:nvSpPr>
          <p:cNvPr id="7" name="Title 6"/>
          <p:cNvSpPr>
            <a:spLocks noGrp="1"/>
          </p:cNvSpPr>
          <p:nvPr>
            <p:ph type="title"/>
          </p:nvPr>
        </p:nvSpPr>
        <p:spPr>
          <a:xfrm>
            <a:off x="683568" y="188640"/>
            <a:ext cx="7815262" cy="762000"/>
          </a:xfrm>
        </p:spPr>
        <p:txBody>
          <a:bodyPr>
            <a:normAutofit fontScale="90000"/>
          </a:bodyPr>
          <a:lstStyle/>
          <a:p>
            <a:r>
              <a:rPr lang="en-US" dirty="0" smtClean="0"/>
              <a:t>Application: Medical imaging</a:t>
            </a:r>
            <a:endParaRPr lang="en-US" dirty="0"/>
          </a:p>
        </p:txBody>
      </p:sp>
    </p:spTree>
    <p:extLst>
      <p:ext uri="{BB962C8B-B14F-4D97-AF65-F5344CB8AC3E}">
        <p14:creationId xmlns:p14="http://schemas.microsoft.com/office/powerpoint/2010/main" val="115789783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457200" y="1227638"/>
            <a:ext cx="8226854" cy="4667421"/>
          </a:xfrm>
        </p:spPr>
        <p:txBody>
          <a:bodyPr/>
          <a:lstStyle/>
          <a:p>
            <a:pPr defTabSz="1300163"/>
            <a:r>
              <a:rPr lang="en-US" sz="2000" dirty="0" smtClean="0">
                <a:solidFill>
                  <a:srgbClr val="FF0000"/>
                </a:solidFill>
              </a:rPr>
              <a:t>Partnership and license agreements </a:t>
            </a:r>
            <a:r>
              <a:rPr lang="en-US" sz="2000" dirty="0" smtClean="0"/>
              <a:t>with a company to build a X-ray </a:t>
            </a:r>
            <a:r>
              <a:rPr lang="en-US" sz="2000" dirty="0" err="1" smtClean="0"/>
              <a:t>diffractometer</a:t>
            </a:r>
            <a:endParaRPr lang="en-US" sz="2000" dirty="0" smtClean="0"/>
          </a:p>
          <a:p>
            <a:pPr defTabSz="1300163">
              <a:buNone/>
            </a:pPr>
            <a:endParaRPr lang="en-US" sz="2000" dirty="0" smtClean="0"/>
          </a:p>
        </p:txBody>
      </p:sp>
      <p:pic>
        <p:nvPicPr>
          <p:cNvPr id="10" name="Picture 5" descr="PN5395_05"/>
          <p:cNvPicPr>
            <a:picLocks noChangeAspect="1" noChangeArrowheads="1"/>
          </p:cNvPicPr>
          <p:nvPr/>
        </p:nvPicPr>
        <p:blipFill>
          <a:blip r:embed="rId2" cstate="print"/>
          <a:srcRect/>
          <a:stretch>
            <a:fillRect/>
          </a:stretch>
        </p:blipFill>
        <p:spPr bwMode="auto">
          <a:xfrm>
            <a:off x="2411760" y="2034888"/>
            <a:ext cx="4354511" cy="3888432"/>
          </a:xfrm>
          <a:prstGeom prst="rect">
            <a:avLst/>
          </a:prstGeom>
          <a:noFill/>
          <a:ln w="9525">
            <a:noFill/>
            <a:miter lim="800000"/>
            <a:headEnd/>
            <a:tailEnd/>
          </a:ln>
        </p:spPr>
      </p:pic>
      <p:sp>
        <p:nvSpPr>
          <p:cNvPr id="5" name="Title 4"/>
          <p:cNvSpPr>
            <a:spLocks noGrp="1"/>
          </p:cNvSpPr>
          <p:nvPr>
            <p:ph type="title"/>
          </p:nvPr>
        </p:nvSpPr>
        <p:spPr>
          <a:xfrm>
            <a:off x="871538" y="146720"/>
            <a:ext cx="7815262" cy="762000"/>
          </a:xfrm>
        </p:spPr>
        <p:txBody>
          <a:bodyPr>
            <a:normAutofit fontScale="90000"/>
          </a:bodyPr>
          <a:lstStyle/>
          <a:p>
            <a:r>
              <a:rPr lang="en-US" dirty="0" smtClean="0"/>
              <a:t>Application: Material analysis</a:t>
            </a:r>
            <a:endParaRPr lang="en-US" dirty="0"/>
          </a:p>
        </p:txBody>
      </p:sp>
    </p:spTree>
    <p:extLst>
      <p:ext uri="{BB962C8B-B14F-4D97-AF65-F5344CB8AC3E}">
        <p14:creationId xmlns:p14="http://schemas.microsoft.com/office/powerpoint/2010/main" val="340592100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HPTDC</a:t>
            </a:r>
            <a:endParaRPr lang="en-GB" dirty="0"/>
          </a:p>
        </p:txBody>
      </p:sp>
      <p:sp>
        <p:nvSpPr>
          <p:cNvPr id="5" name="AutoShape 2" descr="https://knowledgetransfer.web.cern.ch/sites/knowledgetransfer.web.cern.ch/files/images/technology/68_0.jpg"/>
          <p:cNvSpPr>
            <a:spLocks noGrp="1" noChangeAspect="1" noChangeArrowheads="1"/>
          </p:cNvSpPr>
          <p:nvPr>
            <p:ph idx="1"/>
          </p:nvPr>
        </p:nvSpPr>
        <p:spPr bwMode="auto">
          <a:xfrm>
            <a:off x="457199" y="1325563"/>
            <a:ext cx="5262113" cy="46672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rmAutofit lnSpcReduction="10000"/>
          </a:bodyPr>
          <a:lstStyle/>
          <a:p>
            <a:pPr marL="36576" indent="0">
              <a:buNone/>
            </a:pPr>
            <a:r>
              <a:rPr lang="en-US" sz="2400" dirty="0" smtClean="0"/>
              <a:t>HPTDC</a:t>
            </a:r>
            <a:endParaRPr lang="en-GB" sz="2400" dirty="0"/>
          </a:p>
          <a:p>
            <a:r>
              <a:rPr lang="en-US" sz="2400" b="1" dirty="0"/>
              <a:t>H</a:t>
            </a:r>
            <a:r>
              <a:rPr lang="en-US" sz="2400" dirty="0"/>
              <a:t>igh </a:t>
            </a:r>
            <a:r>
              <a:rPr lang="en-US" sz="2400" b="1" dirty="0"/>
              <a:t>P</a:t>
            </a:r>
            <a:r>
              <a:rPr lang="en-US" sz="2400" dirty="0"/>
              <a:t>erformance </a:t>
            </a:r>
            <a:r>
              <a:rPr lang="en-US" sz="2400" b="1" dirty="0"/>
              <a:t>T</a:t>
            </a:r>
            <a:r>
              <a:rPr lang="en-US" sz="2400" dirty="0"/>
              <a:t>ime to </a:t>
            </a:r>
            <a:r>
              <a:rPr lang="en-US" sz="2400" b="1" dirty="0"/>
              <a:t>D</a:t>
            </a:r>
            <a:r>
              <a:rPr lang="en-US" sz="2400" dirty="0"/>
              <a:t>igital </a:t>
            </a:r>
            <a:r>
              <a:rPr lang="en-US" sz="2400" b="1" dirty="0"/>
              <a:t>C</a:t>
            </a:r>
            <a:r>
              <a:rPr lang="en-US" sz="2400" dirty="0"/>
              <a:t>onverter</a:t>
            </a:r>
          </a:p>
          <a:p>
            <a:r>
              <a:rPr lang="en-US" sz="2400" dirty="0"/>
              <a:t>Precise time-tagging of electronic </a:t>
            </a:r>
            <a:r>
              <a:rPr lang="en-US" sz="2400" dirty="0" smtClean="0"/>
              <a:t>signals</a:t>
            </a:r>
          </a:p>
          <a:p>
            <a:endParaRPr lang="en-US" sz="2400" dirty="0"/>
          </a:p>
          <a:p>
            <a:pPr marL="36576" indent="0">
              <a:buNone/>
            </a:pPr>
            <a:r>
              <a:rPr lang="en-GB" sz="2400" dirty="0"/>
              <a:t>CAEN - </a:t>
            </a:r>
            <a:r>
              <a:rPr lang="en-GB" sz="2400" dirty="0" err="1"/>
              <a:t>Costruzioni</a:t>
            </a:r>
            <a:r>
              <a:rPr lang="en-GB" sz="2400" dirty="0"/>
              <a:t> </a:t>
            </a:r>
            <a:r>
              <a:rPr lang="en-GB" sz="2400" dirty="0" err="1"/>
              <a:t>Apparecchiature</a:t>
            </a:r>
            <a:r>
              <a:rPr lang="en-GB" sz="2400" dirty="0"/>
              <a:t> </a:t>
            </a:r>
            <a:r>
              <a:rPr lang="en-GB" sz="2400" dirty="0" err="1"/>
              <a:t>Elettroniche</a:t>
            </a:r>
            <a:r>
              <a:rPr lang="en-GB" sz="2400" dirty="0"/>
              <a:t> </a:t>
            </a:r>
            <a:r>
              <a:rPr lang="en-GB" sz="2400" dirty="0" err="1"/>
              <a:t>Nucleari</a:t>
            </a:r>
            <a:r>
              <a:rPr lang="en-GB" sz="2400" dirty="0"/>
              <a:t> </a:t>
            </a:r>
            <a:r>
              <a:rPr lang="en-GB" sz="2400" dirty="0" err="1" smtClean="0"/>
              <a:t>S.p.A</a:t>
            </a:r>
            <a:endParaRPr lang="en-GB" sz="2400" dirty="0" smtClean="0"/>
          </a:p>
          <a:p>
            <a:r>
              <a:rPr lang="en-GB" sz="2400" dirty="0" smtClean="0"/>
              <a:t>Holds a licence to and has </a:t>
            </a:r>
            <a:r>
              <a:rPr lang="en-GB" sz="2400" dirty="0"/>
              <a:t>d</a:t>
            </a:r>
            <a:r>
              <a:rPr lang="en-GB" sz="2400" dirty="0" smtClean="0"/>
              <a:t>eveloped 3 different Time to Digital converters based on the HPTDC </a:t>
            </a:r>
            <a:endParaRPr lang="en-US" sz="2400" dirty="0" smtClean="0"/>
          </a:p>
        </p:txBody>
      </p:sp>
      <p:sp>
        <p:nvSpPr>
          <p:cNvPr id="6" name="AutoShape 4" descr="https://knowledgetransfer.web.cern.ch/sites/knowledgetransfer.web.cern.ch/files/images/technology/68_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6" descr="https://knowledgetransfer.web.cern.ch/sites/knowledgetransfer.web.cern.ch/files/images/technology/68_0.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8" descr="https://knowledgetransfer.web.cern.ch/sites/knowledgetransfer.web.cern.ch/files/images/technology/68_0.jpg"/>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2" descr="https://knowledgetransfer.web.cern.ch/sites/knowledgetransfer.web.cern.ch/files/images/technology/69_0.jpg"/>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4" descr="https://knowledgetransfer.web.cern.ch/sites/knowledgetransfer.web.cern.ch/files/images/technology/69_0.jpg"/>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6" descr="https://knowledgetransfer.web.cern.ch/sites/knowledgetransfer.web.cern.ch/files/images/technology/69_0.jpg"/>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8" descr="https://knowledgetransfer.web.cern.ch/sites/knowledgetransfer.web.cern.ch/files/images/technology/69_0.jpg"/>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AutoShape 10" descr="https://knowledgetransfer.web.cern.ch/sites/knowledgetransfer.web.cern.ch/files/images/technology/69_0.jpg"/>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AutoShape 12" descr="https://knowledgetransfer.web.cern.ch/sites/knowledgetransfer.web.cern.ch/files/images/technology/69_0.jpg"/>
          <p:cNvSpPr>
            <a:spLocks noChangeAspect="1" noChangeArrowheads="1"/>
          </p:cNvSpPr>
          <p:nvPr/>
        </p:nvSpPr>
        <p:spPr bwMode="auto">
          <a:xfrm>
            <a:off x="1374775" y="1074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AutoShape 14" descr="https://knowledgetransfer.web.cern.ch/sites/knowledgetransfer.web.cern.ch/files/images/technology/69_0.jpg"/>
          <p:cNvSpPr>
            <a:spLocks noChangeAspect="1" noChangeArrowheads="1"/>
          </p:cNvSpPr>
          <p:nvPr/>
        </p:nvSpPr>
        <p:spPr bwMode="auto">
          <a:xfrm>
            <a:off x="1527175" y="1227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4" name="Picture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26909" y="617537"/>
            <a:ext cx="1500361" cy="5635157"/>
          </a:xfrm>
          <a:prstGeom prst="rect">
            <a:avLst/>
          </a:prstGeom>
        </p:spPr>
      </p:pic>
      <p:sp>
        <p:nvSpPr>
          <p:cNvPr id="15" name="TextBox 14"/>
          <p:cNvSpPr txBox="1"/>
          <p:nvPr/>
        </p:nvSpPr>
        <p:spPr>
          <a:xfrm rot="19829026">
            <a:off x="6846270" y="5435680"/>
            <a:ext cx="1243344" cy="276999"/>
          </a:xfrm>
          <a:prstGeom prst="rect">
            <a:avLst/>
          </a:prstGeom>
          <a:noFill/>
        </p:spPr>
        <p:txBody>
          <a:bodyPr wrap="square" rtlCol="0">
            <a:spAutoFit/>
          </a:bodyPr>
          <a:lstStyle/>
          <a:p>
            <a:r>
              <a:rPr lang="en-US" sz="1200" dirty="0" smtClean="0"/>
              <a:t>Image: CAEN</a:t>
            </a:r>
            <a:endParaRPr lang="en-US" sz="1200" dirty="0"/>
          </a:p>
        </p:txBody>
      </p:sp>
    </p:spTree>
    <p:extLst>
      <p:ext uri="{BB962C8B-B14F-4D97-AF65-F5344CB8AC3E}">
        <p14:creationId xmlns:p14="http://schemas.microsoft.com/office/powerpoint/2010/main" val="88066670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39464"/>
            <a:ext cx="7470648" cy="1143000"/>
          </a:xfrm>
        </p:spPr>
        <p:txBody>
          <a:bodyPr/>
          <a:lstStyle/>
          <a:p>
            <a:r>
              <a:rPr lang="en-US" dirty="0" smtClean="0"/>
              <a:t>KT: one of CERN’s missions</a:t>
            </a:r>
            <a:endParaRPr lang="en-US" dirty="0"/>
          </a:p>
        </p:txBody>
      </p:sp>
      <p:grpSp>
        <p:nvGrpSpPr>
          <p:cNvPr id="6" name="Group 16"/>
          <p:cNvGrpSpPr>
            <a:grpSpLocks/>
          </p:cNvGrpSpPr>
          <p:nvPr/>
        </p:nvGrpSpPr>
        <p:grpSpPr bwMode="auto">
          <a:xfrm>
            <a:off x="0" y="947014"/>
            <a:ext cx="9144000" cy="5040560"/>
            <a:chOff x="76200" y="2257287"/>
            <a:chExt cx="12927013" cy="7343913"/>
          </a:xfrm>
        </p:grpSpPr>
        <p:pic>
          <p:nvPicPr>
            <p:cNvPr id="7" name="Picture 12"/>
            <p:cNvPicPr>
              <a:picLocks noChangeAspect="1" noChangeArrowheads="1"/>
            </p:cNvPicPr>
            <p:nvPr/>
          </p:nvPicPr>
          <p:blipFill>
            <a:blip r:embed="rId2" cstate="print"/>
            <a:srcRect/>
            <a:stretch>
              <a:fillRect/>
            </a:stretch>
          </p:blipFill>
          <p:spPr bwMode="auto">
            <a:xfrm>
              <a:off x="152400" y="2487613"/>
              <a:ext cx="12649200" cy="7113587"/>
            </a:xfrm>
            <a:prstGeom prst="rect">
              <a:avLst/>
            </a:prstGeom>
            <a:noFill/>
            <a:ln w="9525">
              <a:noFill/>
              <a:miter lim="800000"/>
              <a:headEnd/>
              <a:tailEnd/>
            </a:ln>
          </p:spPr>
        </p:pic>
        <p:sp>
          <p:nvSpPr>
            <p:cNvPr id="8" name="Rectangle 6"/>
            <p:cNvSpPr>
              <a:spLocks noChangeArrowheads="1"/>
            </p:cNvSpPr>
            <p:nvPr/>
          </p:nvSpPr>
          <p:spPr bwMode="auto">
            <a:xfrm>
              <a:off x="76200" y="2362200"/>
              <a:ext cx="152400" cy="1143000"/>
            </a:xfrm>
            <a:prstGeom prst="rect">
              <a:avLst/>
            </a:prstGeom>
            <a:solidFill>
              <a:schemeClr val="bg1"/>
            </a:solidFill>
            <a:ln w="9525">
              <a:noFill/>
              <a:miter lim="800000"/>
              <a:headEnd/>
              <a:tailEnd/>
            </a:ln>
          </p:spPr>
          <p:txBody>
            <a:bodyPr wrap="none" anchor="ctr"/>
            <a:lstStyle/>
            <a:p>
              <a:pPr eaLnBrk="0" hangingPunct="0"/>
              <a:endParaRPr lang="en-GB"/>
            </a:p>
          </p:txBody>
        </p:sp>
        <p:sp>
          <p:nvSpPr>
            <p:cNvPr id="9" name="Freeform 3"/>
            <p:cNvSpPr>
              <a:spLocks/>
            </p:cNvSpPr>
            <p:nvPr/>
          </p:nvSpPr>
          <p:spPr bwMode="auto">
            <a:xfrm>
              <a:off x="144463" y="2362200"/>
              <a:ext cx="12605543" cy="1143000"/>
            </a:xfrm>
            <a:custGeom>
              <a:avLst/>
              <a:gdLst>
                <a:gd name="T0" fmla="*/ 0 w 8016"/>
                <a:gd name="T1" fmla="*/ 2147483647 h 576"/>
                <a:gd name="T2" fmla="*/ 2147483647 w 8016"/>
                <a:gd name="T3" fmla="*/ 2147483647 h 576"/>
                <a:gd name="T4" fmla="*/ 2147483647 w 8016"/>
                <a:gd name="T5" fmla="*/ 2147483647 h 576"/>
                <a:gd name="T6" fmla="*/ 2147483647 w 8016"/>
                <a:gd name="T7" fmla="*/ 2147483647 h 576"/>
                <a:gd name="T8" fmla="*/ 2147483647 w 8016"/>
                <a:gd name="T9" fmla="*/ 0 h 576"/>
                <a:gd name="T10" fmla="*/ 0 w 8016"/>
                <a:gd name="T11" fmla="*/ 0 h 576"/>
                <a:gd name="T12" fmla="*/ 0 w 8016"/>
                <a:gd name="T13" fmla="*/ 2147483647 h 576"/>
                <a:gd name="T14" fmla="*/ 0 60000 65536"/>
                <a:gd name="T15" fmla="*/ 0 60000 65536"/>
                <a:gd name="T16" fmla="*/ 0 60000 65536"/>
                <a:gd name="T17" fmla="*/ 0 60000 65536"/>
                <a:gd name="T18" fmla="*/ 0 60000 65536"/>
                <a:gd name="T19" fmla="*/ 0 60000 65536"/>
                <a:gd name="T20" fmla="*/ 0 60000 65536"/>
                <a:gd name="T21" fmla="*/ 0 w 8016"/>
                <a:gd name="T22" fmla="*/ 0 h 576"/>
                <a:gd name="T23" fmla="*/ 8016 w 8016"/>
                <a:gd name="T24" fmla="*/ 576 h 5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16" h="576">
                  <a:moveTo>
                    <a:pt x="0" y="576"/>
                  </a:moveTo>
                  <a:lnTo>
                    <a:pt x="1776" y="576"/>
                  </a:lnTo>
                  <a:lnTo>
                    <a:pt x="2256" y="288"/>
                  </a:lnTo>
                  <a:lnTo>
                    <a:pt x="8016" y="288"/>
                  </a:lnTo>
                  <a:lnTo>
                    <a:pt x="8016" y="0"/>
                  </a:lnTo>
                  <a:lnTo>
                    <a:pt x="0" y="0"/>
                  </a:lnTo>
                  <a:lnTo>
                    <a:pt x="0" y="576"/>
                  </a:lnTo>
                  <a:close/>
                </a:path>
              </a:pathLst>
            </a:custGeom>
            <a:solidFill>
              <a:schemeClr val="bg1"/>
            </a:solidFill>
            <a:ln w="9525">
              <a:solidFill>
                <a:schemeClr val="bg2"/>
              </a:solidFill>
              <a:round/>
              <a:headEnd/>
              <a:tailEnd/>
            </a:ln>
          </p:spPr>
          <p:txBody>
            <a:bodyPr wrap="none" anchor="ctr"/>
            <a:lstStyle/>
            <a:p>
              <a:endParaRPr lang="en-US"/>
            </a:p>
          </p:txBody>
        </p:sp>
        <p:sp>
          <p:nvSpPr>
            <p:cNvPr id="10" name="Rectangle 7"/>
            <p:cNvSpPr>
              <a:spLocks noChangeArrowheads="1"/>
            </p:cNvSpPr>
            <p:nvPr/>
          </p:nvSpPr>
          <p:spPr bwMode="auto">
            <a:xfrm>
              <a:off x="12801600" y="2362200"/>
              <a:ext cx="201613" cy="609600"/>
            </a:xfrm>
            <a:prstGeom prst="rect">
              <a:avLst/>
            </a:prstGeom>
            <a:solidFill>
              <a:schemeClr val="bg1"/>
            </a:solidFill>
            <a:ln w="9525">
              <a:noFill/>
              <a:miter lim="800000"/>
              <a:headEnd/>
              <a:tailEnd/>
            </a:ln>
          </p:spPr>
          <p:txBody>
            <a:bodyPr wrap="none" anchor="ctr"/>
            <a:lstStyle/>
            <a:p>
              <a:pPr eaLnBrk="0" hangingPunct="0"/>
              <a:endParaRPr lang="en-GB"/>
            </a:p>
          </p:txBody>
        </p:sp>
        <p:sp>
          <p:nvSpPr>
            <p:cNvPr id="11" name="Freeform 9"/>
            <p:cNvSpPr>
              <a:spLocks/>
            </p:cNvSpPr>
            <p:nvPr/>
          </p:nvSpPr>
          <p:spPr bwMode="auto">
            <a:xfrm>
              <a:off x="557213" y="3946526"/>
              <a:ext cx="5029200" cy="5562598"/>
            </a:xfrm>
            <a:custGeom>
              <a:avLst/>
              <a:gdLst>
                <a:gd name="T0" fmla="*/ 0 w 2832"/>
                <a:gd name="T1" fmla="*/ 2147483647 h 3936"/>
                <a:gd name="T2" fmla="*/ 2147483647 w 2832"/>
                <a:gd name="T3" fmla="*/ 2147483647 h 3936"/>
                <a:gd name="T4" fmla="*/ 2147483647 w 2832"/>
                <a:gd name="T5" fmla="*/ 0 h 3936"/>
                <a:gd name="T6" fmla="*/ 2147483647 w 2832"/>
                <a:gd name="T7" fmla="*/ 0 h 3936"/>
                <a:gd name="T8" fmla="*/ 2147483647 w 2832"/>
                <a:gd name="T9" fmla="*/ 2147483647 h 3936"/>
                <a:gd name="T10" fmla="*/ 0 w 2832"/>
                <a:gd name="T11" fmla="*/ 2147483647 h 3936"/>
                <a:gd name="T12" fmla="*/ 0 w 2832"/>
                <a:gd name="T13" fmla="*/ 2147483647 h 3936"/>
                <a:gd name="T14" fmla="*/ 0 60000 65536"/>
                <a:gd name="T15" fmla="*/ 0 60000 65536"/>
                <a:gd name="T16" fmla="*/ 0 60000 65536"/>
                <a:gd name="T17" fmla="*/ 0 60000 65536"/>
                <a:gd name="T18" fmla="*/ 0 60000 65536"/>
                <a:gd name="T19" fmla="*/ 0 60000 65536"/>
                <a:gd name="T20" fmla="*/ 0 60000 65536"/>
                <a:gd name="T21" fmla="*/ 0 w 2832"/>
                <a:gd name="T22" fmla="*/ 0 h 3936"/>
                <a:gd name="T23" fmla="*/ 2832 w 2832"/>
                <a:gd name="T24" fmla="*/ 3936 h 39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32" h="3936">
                  <a:moveTo>
                    <a:pt x="0" y="384"/>
                  </a:moveTo>
                  <a:lnTo>
                    <a:pt x="1680" y="384"/>
                  </a:lnTo>
                  <a:lnTo>
                    <a:pt x="2160" y="0"/>
                  </a:lnTo>
                  <a:lnTo>
                    <a:pt x="2832" y="0"/>
                  </a:lnTo>
                  <a:lnTo>
                    <a:pt x="2832" y="3936"/>
                  </a:lnTo>
                  <a:lnTo>
                    <a:pt x="0" y="3936"/>
                  </a:lnTo>
                  <a:lnTo>
                    <a:pt x="0" y="384"/>
                  </a:lnTo>
                  <a:close/>
                </a:path>
              </a:pathLst>
            </a:custGeom>
            <a:solidFill>
              <a:schemeClr val="bg1">
                <a:alpha val="81960"/>
              </a:schemeClr>
            </a:solidFill>
            <a:ln w="9525">
              <a:solidFill>
                <a:schemeClr val="bg1"/>
              </a:solidFill>
              <a:round/>
              <a:headEnd/>
              <a:tailEnd/>
            </a:ln>
          </p:spPr>
          <p:txBody>
            <a:bodyPr wrap="none" anchor="ctr"/>
            <a:lstStyle/>
            <a:p>
              <a:endParaRPr lang="en-US"/>
            </a:p>
          </p:txBody>
        </p:sp>
        <p:sp>
          <p:nvSpPr>
            <p:cNvPr id="12" name="Text Box 13"/>
            <p:cNvSpPr txBox="1">
              <a:spLocks noChangeArrowheads="1"/>
            </p:cNvSpPr>
            <p:nvPr/>
          </p:nvSpPr>
          <p:spPr bwMode="auto">
            <a:xfrm>
              <a:off x="5928914" y="8447157"/>
              <a:ext cx="1524001" cy="538103"/>
            </a:xfrm>
            <a:prstGeom prst="rect">
              <a:avLst/>
            </a:prstGeom>
            <a:noFill/>
            <a:ln w="9525">
              <a:noFill/>
              <a:miter lim="800000"/>
              <a:headEnd/>
              <a:tailEnd/>
            </a:ln>
          </p:spPr>
          <p:txBody>
            <a:bodyPr>
              <a:spAutoFit/>
            </a:bodyPr>
            <a:lstStyle/>
            <a:p>
              <a:pPr eaLnBrk="0" hangingPunct="0">
                <a:spcBef>
                  <a:spcPct val="50000"/>
                </a:spcBef>
              </a:pPr>
              <a:r>
                <a:rPr lang="en-US" sz="1800" b="1" dirty="0" smtClean="0">
                  <a:solidFill>
                    <a:schemeClr val="bg1"/>
                  </a:solidFill>
                  <a:latin typeface="Arial" pitchFamily="34" charset="0"/>
                </a:rPr>
                <a:t>Matter</a:t>
              </a:r>
              <a:endParaRPr lang="en-US" b="1" dirty="0">
                <a:latin typeface="Arial" pitchFamily="34" charset="0"/>
              </a:endParaRPr>
            </a:p>
          </p:txBody>
        </p:sp>
        <p:sp>
          <p:nvSpPr>
            <p:cNvPr id="13" name="Text Box 14"/>
            <p:cNvSpPr txBox="1">
              <a:spLocks noChangeArrowheads="1"/>
            </p:cNvSpPr>
            <p:nvPr/>
          </p:nvSpPr>
          <p:spPr bwMode="auto">
            <a:xfrm>
              <a:off x="5725316" y="7293113"/>
              <a:ext cx="1843489" cy="538103"/>
            </a:xfrm>
            <a:prstGeom prst="rect">
              <a:avLst/>
            </a:prstGeom>
            <a:noFill/>
            <a:ln w="9525">
              <a:noFill/>
              <a:miter lim="800000"/>
              <a:headEnd/>
              <a:tailEnd/>
            </a:ln>
          </p:spPr>
          <p:txBody>
            <a:bodyPr wrap="square">
              <a:spAutoFit/>
            </a:bodyPr>
            <a:lstStyle/>
            <a:p>
              <a:pPr eaLnBrk="0" hangingPunct="0">
                <a:spcBef>
                  <a:spcPct val="50000"/>
                </a:spcBef>
              </a:pPr>
              <a:r>
                <a:rPr lang="en-US" sz="1800" b="1" dirty="0">
                  <a:solidFill>
                    <a:schemeClr val="bg1"/>
                  </a:solidFill>
                  <a:latin typeface="Arial" pitchFamily="34" charset="0"/>
                </a:rPr>
                <a:t>Molecule</a:t>
              </a:r>
              <a:endParaRPr lang="en-US" b="1" dirty="0">
                <a:latin typeface="Arial" pitchFamily="34" charset="0"/>
              </a:endParaRPr>
            </a:p>
          </p:txBody>
        </p:sp>
        <p:sp>
          <p:nvSpPr>
            <p:cNvPr id="14" name="Text Box 16"/>
            <p:cNvSpPr txBox="1">
              <a:spLocks noChangeArrowheads="1"/>
            </p:cNvSpPr>
            <p:nvPr/>
          </p:nvSpPr>
          <p:spPr bwMode="auto">
            <a:xfrm>
              <a:off x="6234310" y="6453809"/>
              <a:ext cx="1524001" cy="366713"/>
            </a:xfrm>
            <a:prstGeom prst="rect">
              <a:avLst/>
            </a:prstGeom>
            <a:noFill/>
            <a:ln w="9525">
              <a:noFill/>
              <a:miter lim="800000"/>
              <a:headEnd/>
              <a:tailEnd/>
            </a:ln>
          </p:spPr>
          <p:txBody>
            <a:bodyPr>
              <a:spAutoFit/>
            </a:bodyPr>
            <a:lstStyle/>
            <a:p>
              <a:pPr eaLnBrk="0" hangingPunct="0">
                <a:spcBef>
                  <a:spcPct val="50000"/>
                </a:spcBef>
              </a:pPr>
              <a:r>
                <a:rPr lang="en-US" sz="1800" b="1" dirty="0">
                  <a:solidFill>
                    <a:schemeClr val="bg1"/>
                  </a:solidFill>
                  <a:latin typeface="Arial" pitchFamily="34" charset="0"/>
                </a:rPr>
                <a:t>Atom</a:t>
              </a:r>
              <a:endParaRPr lang="en-US" b="1" dirty="0">
                <a:latin typeface="Arial" pitchFamily="34" charset="0"/>
              </a:endParaRPr>
            </a:p>
          </p:txBody>
        </p:sp>
        <p:sp>
          <p:nvSpPr>
            <p:cNvPr id="15" name="Text Box 17"/>
            <p:cNvSpPr txBox="1">
              <a:spLocks noChangeArrowheads="1"/>
            </p:cNvSpPr>
            <p:nvPr/>
          </p:nvSpPr>
          <p:spPr bwMode="auto">
            <a:xfrm>
              <a:off x="6132511" y="4985026"/>
              <a:ext cx="1639890" cy="538103"/>
            </a:xfrm>
            <a:prstGeom prst="rect">
              <a:avLst/>
            </a:prstGeom>
            <a:noFill/>
            <a:ln w="9525">
              <a:noFill/>
              <a:miter lim="800000"/>
              <a:headEnd/>
              <a:tailEnd/>
            </a:ln>
          </p:spPr>
          <p:txBody>
            <a:bodyPr wrap="square">
              <a:spAutoFit/>
            </a:bodyPr>
            <a:lstStyle/>
            <a:p>
              <a:pPr eaLnBrk="0" hangingPunct="0">
                <a:spcBef>
                  <a:spcPct val="50000"/>
                </a:spcBef>
              </a:pPr>
              <a:r>
                <a:rPr lang="en-US" sz="1800" b="1" dirty="0">
                  <a:solidFill>
                    <a:schemeClr val="bg1"/>
                  </a:solidFill>
                  <a:latin typeface="Arial" pitchFamily="34" charset="0"/>
                </a:rPr>
                <a:t>Electron</a:t>
              </a:r>
              <a:endParaRPr lang="en-US" b="1" dirty="0">
                <a:latin typeface="Arial" pitchFamily="34" charset="0"/>
              </a:endParaRPr>
            </a:p>
          </p:txBody>
        </p:sp>
        <p:sp>
          <p:nvSpPr>
            <p:cNvPr id="16" name="Text Box 18"/>
            <p:cNvSpPr txBox="1">
              <a:spLocks noChangeArrowheads="1"/>
            </p:cNvSpPr>
            <p:nvPr/>
          </p:nvSpPr>
          <p:spPr bwMode="auto">
            <a:xfrm>
              <a:off x="6946902" y="4250635"/>
              <a:ext cx="1524001" cy="366713"/>
            </a:xfrm>
            <a:prstGeom prst="rect">
              <a:avLst/>
            </a:prstGeom>
            <a:noFill/>
            <a:ln w="9525">
              <a:noFill/>
              <a:miter lim="800000"/>
              <a:headEnd/>
              <a:tailEnd/>
            </a:ln>
          </p:spPr>
          <p:txBody>
            <a:bodyPr>
              <a:spAutoFit/>
            </a:bodyPr>
            <a:lstStyle/>
            <a:p>
              <a:pPr eaLnBrk="0" hangingPunct="0">
                <a:spcBef>
                  <a:spcPct val="50000"/>
                </a:spcBef>
              </a:pPr>
              <a:r>
                <a:rPr lang="en-US" sz="1800" b="1" dirty="0">
                  <a:solidFill>
                    <a:schemeClr val="bg1"/>
                  </a:solidFill>
                  <a:latin typeface="Arial" pitchFamily="34" charset="0"/>
                </a:rPr>
                <a:t>Proton</a:t>
              </a:r>
              <a:endParaRPr lang="en-US" b="1" dirty="0">
                <a:latin typeface="Arial" pitchFamily="34" charset="0"/>
              </a:endParaRPr>
            </a:p>
          </p:txBody>
        </p:sp>
        <p:sp>
          <p:nvSpPr>
            <p:cNvPr id="17" name="Text Box 19"/>
            <p:cNvSpPr txBox="1">
              <a:spLocks noChangeArrowheads="1"/>
            </p:cNvSpPr>
            <p:nvPr/>
          </p:nvSpPr>
          <p:spPr bwMode="auto">
            <a:xfrm>
              <a:off x="7455896" y="3306417"/>
              <a:ext cx="1524001" cy="366713"/>
            </a:xfrm>
            <a:prstGeom prst="rect">
              <a:avLst/>
            </a:prstGeom>
            <a:noFill/>
            <a:ln w="9525">
              <a:noFill/>
              <a:miter lim="800000"/>
              <a:headEnd/>
              <a:tailEnd/>
            </a:ln>
          </p:spPr>
          <p:txBody>
            <a:bodyPr>
              <a:spAutoFit/>
            </a:bodyPr>
            <a:lstStyle/>
            <a:p>
              <a:pPr eaLnBrk="0" hangingPunct="0">
                <a:spcBef>
                  <a:spcPct val="50000"/>
                </a:spcBef>
              </a:pPr>
              <a:r>
                <a:rPr lang="en-US" sz="1800" b="1" dirty="0">
                  <a:solidFill>
                    <a:schemeClr val="bg1"/>
                  </a:solidFill>
                  <a:latin typeface="Arial" pitchFamily="34" charset="0"/>
                </a:rPr>
                <a:t>Quarks</a:t>
              </a:r>
              <a:endParaRPr lang="en-US" b="1" dirty="0">
                <a:latin typeface="Arial" pitchFamily="34" charset="0"/>
              </a:endParaRPr>
            </a:p>
          </p:txBody>
        </p:sp>
        <p:sp>
          <p:nvSpPr>
            <p:cNvPr id="18" name="Text Box 21"/>
            <p:cNvSpPr txBox="1">
              <a:spLocks noChangeArrowheads="1"/>
            </p:cNvSpPr>
            <p:nvPr/>
          </p:nvSpPr>
          <p:spPr bwMode="auto">
            <a:xfrm>
              <a:off x="5827115" y="5824330"/>
              <a:ext cx="1524001" cy="366713"/>
            </a:xfrm>
            <a:prstGeom prst="rect">
              <a:avLst/>
            </a:prstGeom>
            <a:noFill/>
            <a:ln w="9525">
              <a:noFill/>
              <a:miter lim="800000"/>
              <a:headEnd/>
              <a:tailEnd/>
            </a:ln>
          </p:spPr>
          <p:txBody>
            <a:bodyPr>
              <a:spAutoFit/>
            </a:bodyPr>
            <a:lstStyle/>
            <a:p>
              <a:pPr eaLnBrk="0" hangingPunct="0">
                <a:spcBef>
                  <a:spcPct val="50000"/>
                </a:spcBef>
              </a:pPr>
              <a:r>
                <a:rPr lang="en-US" sz="1800" b="1" dirty="0">
                  <a:solidFill>
                    <a:schemeClr val="bg1"/>
                  </a:solidFill>
                  <a:latin typeface="Arial" pitchFamily="34" charset="0"/>
                </a:rPr>
                <a:t>Nucleus</a:t>
              </a:r>
              <a:endParaRPr lang="en-US" b="1" dirty="0">
                <a:latin typeface="Arial" pitchFamily="34" charset="0"/>
              </a:endParaRPr>
            </a:p>
          </p:txBody>
        </p:sp>
        <p:sp>
          <p:nvSpPr>
            <p:cNvPr id="19" name="Line 22"/>
            <p:cNvSpPr>
              <a:spLocks noChangeShapeType="1"/>
            </p:cNvSpPr>
            <p:nvPr/>
          </p:nvSpPr>
          <p:spPr bwMode="auto">
            <a:xfrm flipH="1">
              <a:off x="7354097" y="5824330"/>
              <a:ext cx="610791" cy="314739"/>
            </a:xfrm>
            <a:prstGeom prst="line">
              <a:avLst/>
            </a:prstGeom>
            <a:noFill/>
            <a:ln w="22225">
              <a:solidFill>
                <a:schemeClr val="bg1"/>
              </a:solidFill>
              <a:round/>
              <a:headEnd/>
              <a:tailEnd/>
            </a:ln>
          </p:spPr>
          <p:txBody>
            <a:bodyPr wrap="none" anchor="ctr"/>
            <a:lstStyle/>
            <a:p>
              <a:endParaRPr lang="en-US"/>
            </a:p>
          </p:txBody>
        </p:sp>
        <p:sp>
          <p:nvSpPr>
            <p:cNvPr id="20" name="Text Box 8"/>
            <p:cNvSpPr txBox="1">
              <a:spLocks noChangeArrowheads="1"/>
            </p:cNvSpPr>
            <p:nvPr/>
          </p:nvSpPr>
          <p:spPr bwMode="auto">
            <a:xfrm>
              <a:off x="7557695" y="2257287"/>
              <a:ext cx="4808536" cy="762313"/>
            </a:xfrm>
            <a:prstGeom prst="rect">
              <a:avLst/>
            </a:prstGeom>
            <a:noFill/>
            <a:ln w="9525">
              <a:noFill/>
              <a:miter lim="800000"/>
              <a:headEnd/>
              <a:tailEnd/>
            </a:ln>
          </p:spPr>
          <p:txBody>
            <a:bodyPr>
              <a:spAutoFit/>
            </a:bodyPr>
            <a:lstStyle/>
            <a:p>
              <a:pPr algn="r" eaLnBrk="0" hangingPunct="0">
                <a:spcBef>
                  <a:spcPct val="50000"/>
                </a:spcBef>
              </a:pPr>
              <a:r>
                <a:rPr lang="en-US" sz="2800" b="1" dirty="0">
                  <a:solidFill>
                    <a:srgbClr val="0070C0"/>
                  </a:solidFill>
                  <a:latin typeface="Optima"/>
                </a:rPr>
                <a:t>CERN Mission</a:t>
              </a:r>
              <a:endParaRPr lang="en-US" sz="3600" b="1" dirty="0">
                <a:solidFill>
                  <a:srgbClr val="0070C0"/>
                </a:solidFill>
                <a:latin typeface="Optima"/>
              </a:endParaRPr>
            </a:p>
          </p:txBody>
        </p:sp>
      </p:grpSp>
      <p:grpSp>
        <p:nvGrpSpPr>
          <p:cNvPr id="21" name="Group 16"/>
          <p:cNvGrpSpPr>
            <a:grpSpLocks/>
          </p:cNvGrpSpPr>
          <p:nvPr/>
        </p:nvGrpSpPr>
        <p:grpSpPr bwMode="auto">
          <a:xfrm>
            <a:off x="6012160" y="2924944"/>
            <a:ext cx="2880320" cy="2304256"/>
            <a:chOff x="0" y="0"/>
            <a:chExt cx="1714500" cy="1304925"/>
          </a:xfrm>
        </p:grpSpPr>
        <p:sp>
          <p:nvSpPr>
            <p:cNvPr id="22"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lstStyle/>
            <a:p>
              <a:endParaRPr lang="en-US"/>
            </a:p>
          </p:txBody>
        </p:sp>
        <p:pic>
          <p:nvPicPr>
            <p:cNvPr id="23" name="Picture 13" descr="Picture 2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sp>
        <p:nvSpPr>
          <p:cNvPr id="24" name="Rectangle 23"/>
          <p:cNvSpPr/>
          <p:nvPr/>
        </p:nvSpPr>
        <p:spPr>
          <a:xfrm>
            <a:off x="361819" y="2636912"/>
            <a:ext cx="3240360" cy="3337837"/>
          </a:xfrm>
          <a:prstGeom prst="rect">
            <a:avLst/>
          </a:prstGeom>
        </p:spPr>
        <p:txBody>
          <a:bodyPr wrap="square">
            <a:spAutoFit/>
          </a:bodyPr>
          <a:lstStyle/>
          <a:p>
            <a:pPr>
              <a:lnSpc>
                <a:spcPct val="90000"/>
              </a:lnSpc>
              <a:buClrTx/>
            </a:pPr>
            <a:r>
              <a:rPr lang="en-GB" b="1" dirty="0" smtClean="0">
                <a:solidFill>
                  <a:srgbClr val="0070C0"/>
                </a:solidFill>
              </a:rPr>
              <a:t>Push back the frontiers of knowledge in nuclear research</a:t>
            </a:r>
          </a:p>
          <a:p>
            <a:pPr>
              <a:lnSpc>
                <a:spcPct val="90000"/>
              </a:lnSpc>
              <a:buClrTx/>
            </a:pPr>
            <a:endParaRPr lang="en-GB" b="1" dirty="0" smtClean="0">
              <a:solidFill>
                <a:srgbClr val="0070C0"/>
              </a:solidFill>
              <a:effectLst>
                <a:outerShdw blurRad="38100" dist="38100" dir="2700000" algn="tl">
                  <a:srgbClr val="000000"/>
                </a:outerShdw>
              </a:effectLst>
            </a:endParaRPr>
          </a:p>
          <a:p>
            <a:pPr>
              <a:lnSpc>
                <a:spcPct val="90000"/>
              </a:lnSpc>
              <a:buClrTx/>
            </a:pPr>
            <a:r>
              <a:rPr lang="en-GB" b="1" dirty="0" smtClean="0">
                <a:solidFill>
                  <a:srgbClr val="0070C0"/>
                </a:solidFill>
              </a:rPr>
              <a:t>Develop new technologies for accelerators and detectors</a:t>
            </a:r>
          </a:p>
          <a:p>
            <a:pPr>
              <a:lnSpc>
                <a:spcPct val="90000"/>
              </a:lnSpc>
              <a:buClrTx/>
            </a:pPr>
            <a:endParaRPr lang="en-GB" b="1" dirty="0" smtClean="0">
              <a:solidFill>
                <a:srgbClr val="0070C0"/>
              </a:solidFill>
              <a:effectLst>
                <a:outerShdw blurRad="38100" dist="38100" dir="2700000" algn="tl">
                  <a:srgbClr val="000000"/>
                </a:outerShdw>
              </a:effectLst>
            </a:endParaRPr>
          </a:p>
          <a:p>
            <a:pPr>
              <a:lnSpc>
                <a:spcPct val="90000"/>
              </a:lnSpc>
              <a:buClrTx/>
            </a:pPr>
            <a:r>
              <a:rPr lang="en-GB" b="1" dirty="0" smtClean="0">
                <a:solidFill>
                  <a:srgbClr val="0070C0"/>
                </a:solidFill>
              </a:rPr>
              <a:t>Train scientists and engineers of tomorrow</a:t>
            </a:r>
          </a:p>
          <a:p>
            <a:pPr>
              <a:lnSpc>
                <a:spcPct val="90000"/>
              </a:lnSpc>
              <a:buClrTx/>
            </a:pPr>
            <a:endParaRPr lang="en-GB" b="1" dirty="0" smtClean="0">
              <a:solidFill>
                <a:srgbClr val="0070C0"/>
              </a:solidFill>
              <a:effectLst>
                <a:outerShdw blurRad="38100" dist="38100" dir="2700000" algn="tl">
                  <a:srgbClr val="000000"/>
                </a:outerShdw>
              </a:effectLst>
            </a:endParaRPr>
          </a:p>
          <a:p>
            <a:pPr>
              <a:lnSpc>
                <a:spcPct val="90000"/>
              </a:lnSpc>
              <a:buClrTx/>
            </a:pPr>
            <a:r>
              <a:rPr lang="en-GB" b="1" dirty="0" smtClean="0">
                <a:solidFill>
                  <a:srgbClr val="0070C0"/>
                </a:solidFill>
              </a:rPr>
              <a:t>Unite people from different countries and cultures</a:t>
            </a:r>
            <a:endParaRPr lang="en-GB" b="1" dirty="0">
              <a:solidFill>
                <a:srgbClr val="0070C0"/>
              </a:solidFill>
            </a:endParaRPr>
          </a:p>
        </p:txBody>
      </p:sp>
      <p:sp>
        <p:nvSpPr>
          <p:cNvPr id="26" name="Text Box 8"/>
          <p:cNvSpPr txBox="1">
            <a:spLocks noChangeArrowheads="1"/>
          </p:cNvSpPr>
          <p:nvPr/>
        </p:nvSpPr>
        <p:spPr bwMode="auto">
          <a:xfrm rot="5400000">
            <a:off x="2109936" y="4090864"/>
            <a:ext cx="3225553" cy="461665"/>
          </a:xfrm>
          <a:prstGeom prst="rect">
            <a:avLst/>
          </a:prstGeom>
          <a:noFill/>
          <a:ln w="9525">
            <a:noFill/>
            <a:miter lim="800000"/>
            <a:headEnd/>
            <a:tailEnd/>
          </a:ln>
        </p:spPr>
        <p:txBody>
          <a:bodyPr wrap="square">
            <a:spAutoFit/>
          </a:bodyPr>
          <a:lstStyle/>
          <a:p>
            <a:pPr eaLnBrk="0" hangingPunct="0">
              <a:spcBef>
                <a:spcPct val="50000"/>
              </a:spcBef>
            </a:pPr>
            <a:r>
              <a:rPr lang="en-US" sz="2400" b="1" dirty="0" smtClean="0">
                <a:solidFill>
                  <a:srgbClr val="0070C0"/>
                </a:solidFill>
                <a:latin typeface="Optima"/>
              </a:rPr>
              <a:t>Knowledge Transfer</a:t>
            </a:r>
            <a:endParaRPr lang="en-US" sz="2400" b="1" dirty="0">
              <a:solidFill>
                <a:srgbClr val="0070C0"/>
              </a:solidFill>
              <a:latin typeface="Optima"/>
            </a:endParaRPr>
          </a:p>
        </p:txBody>
      </p:sp>
      <p:sp>
        <p:nvSpPr>
          <p:cNvPr id="27" name="Right Brace 26"/>
          <p:cNvSpPr/>
          <p:nvPr/>
        </p:nvSpPr>
        <p:spPr>
          <a:xfrm>
            <a:off x="3419872" y="2708920"/>
            <a:ext cx="72008" cy="3168352"/>
          </a:xfrm>
          <a:prstGeom prst="rightBrace">
            <a:avLst/>
          </a:prstGeom>
          <a:ln w="444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Rectangle 27"/>
          <p:cNvSpPr/>
          <p:nvPr/>
        </p:nvSpPr>
        <p:spPr>
          <a:xfrm>
            <a:off x="6230649" y="996546"/>
            <a:ext cx="2845917" cy="4184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173189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69181" y="233492"/>
            <a:ext cx="2898763" cy="2992372"/>
          </a:xfrm>
          <a:prstGeom prst="rect">
            <a:avLst/>
          </a:prstGeom>
        </p:spPr>
      </p:pic>
      <p:sp>
        <p:nvSpPr>
          <p:cNvPr id="2" name="Title 1"/>
          <p:cNvSpPr>
            <a:spLocks noGrp="1"/>
          </p:cNvSpPr>
          <p:nvPr>
            <p:ph type="title"/>
          </p:nvPr>
        </p:nvSpPr>
        <p:spPr/>
        <p:txBody>
          <a:bodyPr/>
          <a:lstStyle/>
          <a:p>
            <a:r>
              <a:rPr lang="en-US" dirty="0" smtClean="0"/>
              <a:t>Roxie</a:t>
            </a:r>
            <a:endParaRPr lang="en-GB" dirty="0"/>
          </a:p>
        </p:txBody>
      </p:sp>
      <p:sp>
        <p:nvSpPr>
          <p:cNvPr id="3" name="Content Placeholder 2"/>
          <p:cNvSpPr>
            <a:spLocks noGrp="1"/>
          </p:cNvSpPr>
          <p:nvPr>
            <p:ph idx="1"/>
          </p:nvPr>
        </p:nvSpPr>
        <p:spPr>
          <a:xfrm>
            <a:off x="752475" y="1165916"/>
            <a:ext cx="7883954" cy="4667421"/>
          </a:xfrm>
        </p:spPr>
        <p:txBody>
          <a:bodyPr/>
          <a:lstStyle/>
          <a:p>
            <a:pPr marL="36576" indent="0">
              <a:buNone/>
            </a:pPr>
            <a:r>
              <a:rPr lang="en-US" dirty="0" err="1" smtClean="0"/>
              <a:t>outine</a:t>
            </a:r>
            <a:r>
              <a:rPr lang="en-US" dirty="0" smtClean="0"/>
              <a:t> for the </a:t>
            </a:r>
          </a:p>
          <a:p>
            <a:pPr marL="36576" indent="0">
              <a:buNone/>
            </a:pPr>
            <a:r>
              <a:rPr lang="en-US" dirty="0" err="1" smtClean="0"/>
              <a:t>ptimization</a:t>
            </a:r>
            <a:r>
              <a:rPr lang="en-US" dirty="0" smtClean="0"/>
              <a:t> of magnet </a:t>
            </a:r>
            <a:endParaRPr lang="en-GB" dirty="0" smtClean="0"/>
          </a:p>
          <a:p>
            <a:pPr marL="36576" indent="0">
              <a:buNone/>
            </a:pPr>
            <a:r>
              <a:rPr lang="en-US" dirty="0" smtClean="0"/>
              <a:t>-sections,</a:t>
            </a:r>
            <a:endParaRPr lang="en-US" dirty="0"/>
          </a:p>
          <a:p>
            <a:pPr marL="36576" indent="0">
              <a:buNone/>
            </a:pPr>
            <a:endParaRPr lang="en-US" dirty="0" smtClean="0"/>
          </a:p>
          <a:p>
            <a:pPr marL="36576" indent="0">
              <a:buNone/>
            </a:pPr>
            <a:r>
              <a:rPr lang="en-US" dirty="0" err="1" smtClean="0"/>
              <a:t>nd</a:t>
            </a:r>
            <a:r>
              <a:rPr lang="en-US" dirty="0" smtClean="0"/>
              <a:t> design  </a:t>
            </a:r>
          </a:p>
        </p:txBody>
      </p:sp>
      <p:sp>
        <p:nvSpPr>
          <p:cNvPr id="5" name="Content Placeholder 2"/>
          <p:cNvSpPr txBox="1">
            <a:spLocks/>
          </p:cNvSpPr>
          <p:nvPr/>
        </p:nvSpPr>
        <p:spPr>
          <a:xfrm>
            <a:off x="457201" y="1165916"/>
            <a:ext cx="539750" cy="4667421"/>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US" b="1" dirty="0" smtClean="0"/>
              <a:t>R</a:t>
            </a:r>
          </a:p>
          <a:p>
            <a:pPr marL="36576" indent="0" algn="ctr">
              <a:buNone/>
            </a:pPr>
            <a:r>
              <a:rPr lang="en-US" b="1" dirty="0" smtClean="0"/>
              <a:t>O</a:t>
            </a:r>
          </a:p>
          <a:p>
            <a:pPr marL="36576" indent="0" algn="ctr">
              <a:buNone/>
            </a:pPr>
            <a:r>
              <a:rPr lang="en-US" b="1" dirty="0" smtClean="0"/>
              <a:t>X</a:t>
            </a:r>
          </a:p>
          <a:p>
            <a:pPr marL="36576" indent="0" algn="ctr">
              <a:buNone/>
            </a:pPr>
            <a:r>
              <a:rPr lang="en-US" b="1" dirty="0" smtClean="0"/>
              <a:t>I</a:t>
            </a:r>
          </a:p>
          <a:p>
            <a:pPr marL="36576" indent="0" algn="ctr">
              <a:buNone/>
            </a:pPr>
            <a:r>
              <a:rPr lang="en-US" b="1" dirty="0" smtClean="0"/>
              <a:t>E</a:t>
            </a:r>
            <a:r>
              <a:rPr lang="en-US" dirty="0" smtClean="0"/>
              <a:t> </a:t>
            </a:r>
            <a:endParaRPr lang="en-GB" dirty="0"/>
          </a:p>
        </p:txBody>
      </p:sp>
      <p:sp>
        <p:nvSpPr>
          <p:cNvPr id="6" name="Content Placeholder 2"/>
          <p:cNvSpPr txBox="1">
            <a:spLocks/>
          </p:cNvSpPr>
          <p:nvPr/>
        </p:nvSpPr>
        <p:spPr>
          <a:xfrm>
            <a:off x="676275" y="2809043"/>
            <a:ext cx="7883954" cy="1648657"/>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dirty="0" err="1"/>
              <a:t>nverse</a:t>
            </a:r>
            <a:r>
              <a:rPr lang="en-US" dirty="0"/>
              <a:t> field calculation and coil </a:t>
            </a:r>
          </a:p>
        </p:txBody>
      </p:sp>
      <p:sp>
        <p:nvSpPr>
          <p:cNvPr id="8" name="TextBox 7"/>
          <p:cNvSpPr txBox="1"/>
          <p:nvPr/>
        </p:nvSpPr>
        <p:spPr>
          <a:xfrm>
            <a:off x="6771006" y="3499626"/>
            <a:ext cx="1996938" cy="830997"/>
          </a:xfrm>
          <a:prstGeom prst="rect">
            <a:avLst/>
          </a:prstGeom>
          <a:noFill/>
        </p:spPr>
        <p:txBody>
          <a:bodyPr wrap="square" rtlCol="0">
            <a:spAutoFit/>
          </a:bodyPr>
          <a:lstStyle/>
          <a:p>
            <a:pPr algn="r"/>
            <a:r>
              <a:rPr lang="en-US" sz="1600" dirty="0"/>
              <a:t>ROXIE model of the LHC main dipole </a:t>
            </a:r>
            <a:r>
              <a:rPr lang="en-US" sz="1600" dirty="0" smtClean="0"/>
              <a:t>extremities</a:t>
            </a:r>
            <a:endParaRPr lang="en-GB" sz="1600" dirty="0"/>
          </a:p>
        </p:txBody>
      </p:sp>
      <p:sp>
        <p:nvSpPr>
          <p:cNvPr id="9" name="Content Placeholder 2"/>
          <p:cNvSpPr txBox="1">
            <a:spLocks/>
          </p:cNvSpPr>
          <p:nvPr/>
        </p:nvSpPr>
        <p:spPr>
          <a:xfrm>
            <a:off x="457201" y="4144452"/>
            <a:ext cx="8226854" cy="2103394"/>
          </a:xfrm>
          <a:prstGeom prst="rect">
            <a:avLst/>
          </a:prstGeom>
          <a:noFill/>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dirty="0" smtClean="0"/>
              <a:t>License to:</a:t>
            </a:r>
          </a:p>
          <a:p>
            <a:r>
              <a:rPr lang="nb-NO" sz="2800" dirty="0"/>
              <a:t>INFN - </a:t>
            </a:r>
            <a:r>
              <a:rPr lang="nb-NO" sz="2800" dirty="0" err="1"/>
              <a:t>Laboratori</a:t>
            </a:r>
            <a:r>
              <a:rPr lang="nb-NO" sz="2800" dirty="0"/>
              <a:t> </a:t>
            </a:r>
            <a:r>
              <a:rPr lang="nb-NO" sz="2800" dirty="0" err="1"/>
              <a:t>Nazionali</a:t>
            </a:r>
            <a:r>
              <a:rPr lang="nb-NO" sz="2800" dirty="0"/>
              <a:t> di Frascati </a:t>
            </a:r>
          </a:p>
          <a:p>
            <a:endParaRPr lang="fr-FR" sz="2900" dirty="0"/>
          </a:p>
        </p:txBody>
      </p:sp>
    </p:spTree>
    <p:extLst>
      <p:ext uri="{BB962C8B-B14F-4D97-AF65-F5344CB8AC3E}">
        <p14:creationId xmlns:p14="http://schemas.microsoft.com/office/powerpoint/2010/main" val="22977964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Magnetic Measurement</a:t>
            </a:r>
            <a:endParaRPr lang="en-GB" dirty="0"/>
          </a:p>
        </p:txBody>
      </p:sp>
      <p:sp>
        <p:nvSpPr>
          <p:cNvPr id="6" name="Content Placeholder 5"/>
          <p:cNvSpPr>
            <a:spLocks noGrp="1"/>
          </p:cNvSpPr>
          <p:nvPr>
            <p:ph sz="half" idx="1"/>
          </p:nvPr>
        </p:nvSpPr>
        <p:spPr>
          <a:xfrm>
            <a:off x="457200" y="1600200"/>
            <a:ext cx="5188688" cy="4525963"/>
          </a:xfrm>
        </p:spPr>
        <p:txBody>
          <a:bodyPr/>
          <a:lstStyle/>
          <a:p>
            <a:pPr marL="36576" indent="0">
              <a:buNone/>
            </a:pPr>
            <a:r>
              <a:rPr lang="en-US" dirty="0" smtClean="0"/>
              <a:t>Technology for measurement of </a:t>
            </a:r>
            <a:r>
              <a:rPr lang="en-US" dirty="0" err="1" smtClean="0"/>
              <a:t>quadrupole</a:t>
            </a:r>
            <a:r>
              <a:rPr lang="en-US" dirty="0" smtClean="0"/>
              <a:t> magnets with the rotating coil principle</a:t>
            </a:r>
          </a:p>
          <a:p>
            <a:pPr marL="36576" indent="0">
              <a:buNone/>
            </a:pPr>
            <a:endParaRPr lang="nb-NO" dirty="0" smtClean="0"/>
          </a:p>
          <a:p>
            <a:pPr marL="36576" indent="0">
              <a:buNone/>
            </a:pPr>
            <a:r>
              <a:rPr lang="nb-NO" dirty="0" err="1" smtClean="0"/>
              <a:t>Ansaldo</a:t>
            </a:r>
            <a:r>
              <a:rPr lang="nb-NO" dirty="0" smtClean="0"/>
              <a:t> </a:t>
            </a:r>
            <a:r>
              <a:rPr lang="nb-NO" dirty="0" err="1" smtClean="0"/>
              <a:t>Superconduttori</a:t>
            </a:r>
            <a:r>
              <a:rPr lang="nb-NO" dirty="0" smtClean="0"/>
              <a:t> </a:t>
            </a:r>
            <a:r>
              <a:rPr lang="nb-NO" dirty="0" err="1" smtClean="0"/>
              <a:t>SpA</a:t>
            </a:r>
            <a:r>
              <a:rPr lang="en-US" dirty="0"/>
              <a:t> </a:t>
            </a:r>
            <a:r>
              <a:rPr lang="en-US" dirty="0" smtClean="0"/>
              <a:t>holds a license to the technology</a:t>
            </a:r>
          </a:p>
          <a:p>
            <a:pPr marL="36576" indent="0">
              <a:buNone/>
            </a:pPr>
            <a:endParaRPr lang="en-US" dirty="0" smtClean="0"/>
          </a:p>
          <a:p>
            <a:pPr marL="36576" indent="0">
              <a:buNone/>
            </a:pPr>
            <a:r>
              <a:rPr lang="en-US" dirty="0" err="1" smtClean="0"/>
              <a:t>Ansaldo</a:t>
            </a:r>
            <a:r>
              <a:rPr lang="en-US" dirty="0" smtClean="0"/>
              <a:t> developed and supplied magnets to among other CERN and CNAO</a:t>
            </a:r>
            <a:endParaRPr lang="nb-NO" dirty="0" smtClean="0"/>
          </a:p>
        </p:txBody>
      </p:sp>
      <p:sp>
        <p:nvSpPr>
          <p:cNvPr id="12" name="Content Placeholder 5"/>
          <p:cNvSpPr txBox="1">
            <a:spLocks/>
          </p:cNvSpPr>
          <p:nvPr/>
        </p:nvSpPr>
        <p:spPr>
          <a:xfrm>
            <a:off x="5996762" y="5707878"/>
            <a:ext cx="2687292" cy="503350"/>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GB" sz="1200" dirty="0" smtClean="0"/>
              <a:t>Measurement </a:t>
            </a:r>
            <a:r>
              <a:rPr lang="en-GB" sz="1200" dirty="0"/>
              <a:t>of </a:t>
            </a:r>
            <a:r>
              <a:rPr lang="en-GB" sz="1200" dirty="0" err="1" smtClean="0"/>
              <a:t>quadrupole</a:t>
            </a:r>
            <a:r>
              <a:rPr lang="en-GB" sz="1200" dirty="0" smtClean="0"/>
              <a:t> magnet </a:t>
            </a:r>
            <a:endParaRPr lang="en-GB" sz="1200" dirty="0"/>
          </a:p>
        </p:txBody>
      </p:sp>
      <p:pic>
        <p:nvPicPr>
          <p:cNvPr id="2058" name="Picture 10" descr="http://upload.wikimedia.org/wikipedia/en/thumb/0/07/Magnetic_field_of_an_idealized_quadrupole_with_forces.svg/500px-Magnetic_field_of_an_idealized_quadrupole_with_forces.svg.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14301" y="1244006"/>
            <a:ext cx="1596188" cy="159618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stfc.ac.uk/ASTeC/resources/image/jpg/IMG_1170a.jpg"/>
          <p:cNvPicPr>
            <a:picLocks noGrp="1" noChangeAspect="1" noChangeArrowheads="1"/>
          </p:cNvPicPr>
          <p:nvPr>
            <p:ph sz="half" idx="2"/>
          </p:nvPr>
        </p:nvPicPr>
        <p:blipFill rotWithShape="1">
          <a:blip r:embed="rId4" cstate="email">
            <a:extLst>
              <a:ext uri="{28A0092B-C50C-407E-A947-70E740481C1C}">
                <a14:useLocalDpi xmlns:a14="http://schemas.microsoft.com/office/drawing/2010/main"/>
              </a:ext>
            </a:extLst>
          </a:blip>
          <a:srcRect/>
          <a:stretch/>
        </p:blipFill>
        <p:spPr bwMode="auto">
          <a:xfrm>
            <a:off x="5996762" y="2860157"/>
            <a:ext cx="2687291" cy="274320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upload.wikimedia.org/wikipedia/commons/thumb/9/93/Magnetic_quadrupole_moment.svg/500px-Magnetic_quadrupole_moment.svg.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84920" y="1417638"/>
            <a:ext cx="1199133" cy="1189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193777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cases</a:t>
            </a:r>
            <a:endParaRPr lang="en-US" dirty="0"/>
          </a:p>
        </p:txBody>
      </p:sp>
      <p:sp>
        <p:nvSpPr>
          <p:cNvPr id="3" name="Content Placeholder 2"/>
          <p:cNvSpPr>
            <a:spLocks noGrp="1"/>
          </p:cNvSpPr>
          <p:nvPr>
            <p:ph idx="1"/>
          </p:nvPr>
        </p:nvSpPr>
        <p:spPr/>
        <p:txBody>
          <a:bodyPr>
            <a:normAutofit fontScale="55000" lnSpcReduction="20000"/>
          </a:bodyPr>
          <a:lstStyle/>
          <a:p>
            <a:pPr marL="36576" indent="0">
              <a:buNone/>
            </a:pPr>
            <a:r>
              <a:rPr lang="en-US" sz="4400" dirty="0" smtClean="0"/>
              <a:t>Collimator </a:t>
            </a:r>
            <a:r>
              <a:rPr lang="en-US" sz="4400" dirty="0"/>
              <a:t>Material </a:t>
            </a:r>
            <a:r>
              <a:rPr lang="en-US" sz="4400" dirty="0" smtClean="0"/>
              <a:t>Collaboration </a:t>
            </a:r>
          </a:p>
          <a:p>
            <a:r>
              <a:rPr lang="en-US" sz="2900" dirty="0" smtClean="0"/>
              <a:t>Collaboration with company</a:t>
            </a:r>
          </a:p>
          <a:p>
            <a:r>
              <a:rPr lang="en-US" sz="2900" dirty="0" smtClean="0"/>
              <a:t>R&amp;D on </a:t>
            </a:r>
            <a:r>
              <a:rPr lang="en-US" sz="2900" dirty="0"/>
              <a:t>the processing, manufacturing, characterization and testing of advanced thermal management materials with high structural and thermal </a:t>
            </a:r>
            <a:r>
              <a:rPr lang="en-US" sz="2900" dirty="0" smtClean="0"/>
              <a:t>properties</a:t>
            </a:r>
          </a:p>
          <a:p>
            <a:pPr marL="36576" indent="0">
              <a:buNone/>
            </a:pPr>
            <a:endParaRPr lang="en-US" sz="3300" dirty="0" smtClean="0"/>
          </a:p>
          <a:p>
            <a:pPr marL="36576" indent="0">
              <a:buNone/>
            </a:pPr>
            <a:r>
              <a:rPr lang="en-US" sz="4400" dirty="0" smtClean="0"/>
              <a:t>Linac4 Drift Tubes</a:t>
            </a:r>
          </a:p>
          <a:p>
            <a:r>
              <a:rPr lang="en-US" sz="2900" dirty="0"/>
              <a:t>License to LNL-INFN for the linac4 drift tube </a:t>
            </a:r>
            <a:r>
              <a:rPr lang="en-US" sz="2900" dirty="0" err="1"/>
              <a:t>linac</a:t>
            </a:r>
            <a:r>
              <a:rPr lang="en-US" sz="2900" dirty="0"/>
              <a:t> design and related patent</a:t>
            </a:r>
          </a:p>
          <a:p>
            <a:r>
              <a:rPr lang="en-US" sz="2900" dirty="0"/>
              <a:t>Purpose of the agreement is for LNL-INFN to be able to manufacture drift tube </a:t>
            </a:r>
            <a:r>
              <a:rPr lang="en-US" sz="2900" dirty="0" err="1"/>
              <a:t>linac</a:t>
            </a:r>
            <a:r>
              <a:rPr lang="en-US" sz="2900" dirty="0"/>
              <a:t> for the European Spallation Source </a:t>
            </a:r>
            <a:r>
              <a:rPr lang="en-US" sz="2900" dirty="0" smtClean="0"/>
              <a:t>ESS</a:t>
            </a:r>
          </a:p>
          <a:p>
            <a:pPr marL="36576" indent="0">
              <a:buNone/>
            </a:pPr>
            <a:endParaRPr lang="en-US" sz="3300" dirty="0" smtClean="0"/>
          </a:p>
          <a:p>
            <a:pPr marL="36576" indent="0">
              <a:buNone/>
            </a:pPr>
            <a:r>
              <a:rPr lang="en-US" sz="4400" dirty="0" smtClean="0"/>
              <a:t>Large </a:t>
            </a:r>
            <a:r>
              <a:rPr lang="en-US" sz="4400" dirty="0"/>
              <a:t>monolithic </a:t>
            </a:r>
            <a:r>
              <a:rPr lang="en-US" sz="4400" dirty="0" err="1"/>
              <a:t>SiPMs</a:t>
            </a:r>
            <a:r>
              <a:rPr lang="en-US" sz="4400" dirty="0"/>
              <a:t> with excellent </a:t>
            </a:r>
            <a:r>
              <a:rPr lang="en-US" sz="4400" dirty="0" smtClean="0"/>
              <a:t>timing</a:t>
            </a:r>
          </a:p>
          <a:p>
            <a:r>
              <a:rPr lang="en-US" sz="2900" dirty="0" smtClean="0"/>
              <a:t>Shared patent between CERN and INFN</a:t>
            </a:r>
          </a:p>
          <a:p>
            <a:pPr marL="36576" indent="0">
              <a:buNone/>
            </a:pPr>
            <a:endParaRPr lang="en-US" sz="3300" dirty="0" smtClean="0"/>
          </a:p>
          <a:p>
            <a:pPr marL="36576" indent="0">
              <a:buNone/>
            </a:pPr>
            <a:r>
              <a:rPr lang="en-US" sz="4400" dirty="0" smtClean="0"/>
              <a:t>Portable Radiation Survey Meter</a:t>
            </a:r>
          </a:p>
          <a:p>
            <a:r>
              <a:rPr lang="en-US" sz="2900" dirty="0" smtClean="0"/>
              <a:t>Joint ownership agreement </a:t>
            </a:r>
            <a:r>
              <a:rPr lang="en-US" sz="2900" dirty="0"/>
              <a:t>b</a:t>
            </a:r>
            <a:r>
              <a:rPr lang="en-US" sz="2900" dirty="0" smtClean="0"/>
              <a:t>etween CERN and </a:t>
            </a:r>
            <a:r>
              <a:rPr lang="en-US" sz="2900" dirty="0" err="1"/>
              <a:t>Politecnico</a:t>
            </a:r>
            <a:r>
              <a:rPr lang="en-US" sz="2900" dirty="0"/>
              <a:t> di </a:t>
            </a:r>
            <a:r>
              <a:rPr lang="en-US" sz="2900" dirty="0" smtClean="0"/>
              <a:t>Milano</a:t>
            </a:r>
          </a:p>
          <a:p>
            <a:endParaRPr lang="en-US" dirty="0"/>
          </a:p>
          <a:p>
            <a:endParaRPr lang="en-US" dirty="0"/>
          </a:p>
          <a:p>
            <a:pPr marL="36576" indent="0">
              <a:buNone/>
            </a:pPr>
            <a:endParaRPr lang="en-US" dirty="0"/>
          </a:p>
        </p:txBody>
      </p:sp>
    </p:spTree>
    <p:extLst>
      <p:ext uri="{BB962C8B-B14F-4D97-AF65-F5344CB8AC3E}">
        <p14:creationId xmlns:p14="http://schemas.microsoft.com/office/powerpoint/2010/main" val="342415750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CERN’s PIMMS Study</a:t>
            </a:r>
            <a:endParaRPr lang="en-US" dirty="0"/>
          </a:p>
        </p:txBody>
      </p:sp>
      <p:sp>
        <p:nvSpPr>
          <p:cNvPr id="4" name="Rectangle 3"/>
          <p:cNvSpPr txBox="1">
            <a:spLocks noChangeArrowheads="1"/>
          </p:cNvSpPr>
          <p:nvPr/>
        </p:nvSpPr>
        <p:spPr bwMode="auto">
          <a:xfrm>
            <a:off x="0" y="1144495"/>
            <a:ext cx="8534400" cy="685800"/>
          </a:xfrm>
          <a:prstGeom prst="rect">
            <a:avLst/>
          </a:prstGeom>
          <a:noFill/>
          <a:ln w="9525">
            <a:noFill/>
            <a:miter lim="800000"/>
            <a:headEnd/>
            <a:tailEnd/>
          </a:ln>
          <a:effectLst/>
        </p:spPr>
        <p:txBody>
          <a:bodyPr/>
          <a:lstStyle/>
          <a:p>
            <a:pPr marL="514350" indent="-514350" algn="just">
              <a:spcBef>
                <a:spcPct val="20000"/>
              </a:spcBef>
              <a:defRPr/>
            </a:pPr>
            <a:endParaRPr lang="en-US" sz="2000" kern="0" dirty="0">
              <a:solidFill>
                <a:srgbClr val="000000"/>
              </a:solidFill>
              <a:latin typeface="Verdana" pitchFamily="34" charset="0"/>
              <a:ea typeface="+mn-ea"/>
              <a:cs typeface="+mn-cs"/>
            </a:endParaRPr>
          </a:p>
        </p:txBody>
      </p:sp>
      <p:pic>
        <p:nvPicPr>
          <p:cNvPr id="5"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l="34375" t="19286" r="34375" b="70001"/>
          <a:stretch>
            <a:fillRect/>
          </a:stretch>
        </p:blipFill>
        <p:spPr bwMode="auto">
          <a:xfrm>
            <a:off x="2887663" y="3313440"/>
            <a:ext cx="20002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l="60268" t="17143" r="25893" b="77856"/>
          <a:stretch>
            <a:fillRect/>
          </a:stretch>
        </p:blipFill>
        <p:spPr bwMode="auto">
          <a:xfrm>
            <a:off x="336550" y="5105067"/>
            <a:ext cx="221456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1"/>
          <p:cNvSpPr txBox="1">
            <a:spLocks noChangeArrowheads="1"/>
          </p:cNvSpPr>
          <p:nvPr/>
        </p:nvSpPr>
        <p:spPr bwMode="auto">
          <a:xfrm>
            <a:off x="5080000" y="3434090"/>
            <a:ext cx="34803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GB" sz="1800" dirty="0" smtClean="0">
                <a:solidFill>
                  <a:schemeClr val="tx2"/>
                </a:solidFill>
                <a:latin typeface="+mn-lt"/>
              </a:rPr>
              <a:t>Treatment centre in Pavia, Italy. </a:t>
            </a:r>
          </a:p>
        </p:txBody>
      </p:sp>
      <p:sp>
        <p:nvSpPr>
          <p:cNvPr id="8" name="TextBox 12"/>
          <p:cNvSpPr txBox="1">
            <a:spLocks noChangeArrowheads="1"/>
          </p:cNvSpPr>
          <p:nvPr/>
        </p:nvSpPr>
        <p:spPr bwMode="auto">
          <a:xfrm>
            <a:off x="2971800" y="5035217"/>
            <a:ext cx="5715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GB" sz="1800" dirty="0" smtClean="0">
                <a:solidFill>
                  <a:schemeClr val="tx2"/>
                </a:solidFill>
                <a:latin typeface="+mn-lt"/>
              </a:rPr>
              <a:t>Treatment centre in Wiener </a:t>
            </a:r>
            <a:r>
              <a:rPr lang="en-GB" sz="1800" dirty="0" err="1" smtClean="0">
                <a:solidFill>
                  <a:schemeClr val="tx2"/>
                </a:solidFill>
                <a:latin typeface="+mn-lt"/>
              </a:rPr>
              <a:t>Neustadt</a:t>
            </a:r>
            <a:r>
              <a:rPr lang="en-GB" sz="1800" dirty="0" smtClean="0">
                <a:solidFill>
                  <a:schemeClr val="tx2"/>
                </a:solidFill>
                <a:latin typeface="+mn-lt"/>
              </a:rPr>
              <a:t>, Austria, </a:t>
            </a:r>
          </a:p>
          <a:p>
            <a:pPr eaLnBrk="1" hangingPunct="1">
              <a:defRPr/>
            </a:pPr>
            <a:r>
              <a:rPr lang="en-GB" sz="1800" dirty="0" smtClean="0">
                <a:solidFill>
                  <a:schemeClr val="tx2"/>
                </a:solidFill>
                <a:latin typeface="+mn-lt"/>
              </a:rPr>
              <a:t>foundation stone 16 March 2011, will be ready in 2015</a:t>
            </a:r>
          </a:p>
        </p:txBody>
      </p:sp>
      <p:pic>
        <p:nvPicPr>
          <p:cNvPr id="9"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l="29297" t="13750" r="58203" b="80624"/>
          <a:stretch>
            <a:fillRect/>
          </a:stretch>
        </p:blipFill>
        <p:spPr bwMode="auto">
          <a:xfrm>
            <a:off x="387350" y="3286452"/>
            <a:ext cx="1857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ight Arrow 15"/>
          <p:cNvSpPr>
            <a:spLocks noChangeArrowheads="1"/>
          </p:cNvSpPr>
          <p:nvPr/>
        </p:nvSpPr>
        <p:spPr bwMode="auto">
          <a:xfrm>
            <a:off x="2316163" y="3384877"/>
            <a:ext cx="500062" cy="282575"/>
          </a:xfrm>
          <a:prstGeom prst="rightArrow">
            <a:avLst>
              <a:gd name="adj1" fmla="val 50000"/>
              <a:gd name="adj2" fmla="val 49960"/>
            </a:avLst>
          </a:prstGeom>
          <a:solidFill>
            <a:srgbClr val="FF0000"/>
          </a:solidFill>
          <a:ln w="9525">
            <a:solidFill>
              <a:schemeClr val="tx1"/>
            </a:solidFill>
            <a:round/>
            <a:headEnd/>
            <a:tailEnd/>
          </a:ln>
        </p:spPr>
        <p:txBody>
          <a:bodyPr/>
          <a:lstStyle/>
          <a:p>
            <a:endParaRPr lang="en-GB"/>
          </a:p>
        </p:txBody>
      </p:sp>
      <p:pic>
        <p:nvPicPr>
          <p:cNvPr id="11"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7175" y="1534480"/>
            <a:ext cx="5943600" cy="93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2" name="TextBox 8"/>
          <p:cNvSpPr txBox="1">
            <a:spLocks noChangeArrowheads="1"/>
          </p:cNvSpPr>
          <p:nvPr/>
        </p:nvSpPr>
        <p:spPr bwMode="auto">
          <a:xfrm>
            <a:off x="313200" y="1620640"/>
            <a:ext cx="244428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GB" dirty="0" smtClean="0">
                <a:solidFill>
                  <a:schemeClr val="tx2"/>
                </a:solidFill>
                <a:latin typeface="+mn-lt"/>
              </a:rPr>
              <a:t>PIMMS  2000 </a:t>
            </a:r>
            <a:r>
              <a:rPr lang="en-GB" sz="1800" dirty="0" smtClean="0">
                <a:solidFill>
                  <a:schemeClr val="tx2"/>
                </a:solidFill>
                <a:latin typeface="+mn-lt"/>
              </a:rPr>
              <a:t>(coordinated by CERN)</a:t>
            </a:r>
            <a:r>
              <a:rPr lang="en-GB" sz="1800" dirty="0">
                <a:solidFill>
                  <a:schemeClr val="tx2"/>
                </a:solidFill>
                <a:latin typeface="+mn-lt"/>
              </a:rPr>
              <a:t> </a:t>
            </a:r>
            <a:r>
              <a:rPr lang="en-GB" sz="1800" dirty="0" smtClean="0">
                <a:solidFill>
                  <a:schemeClr val="tx2"/>
                </a:solidFill>
                <a:latin typeface="+mn-lt"/>
              </a:rPr>
              <a:t>has led to</a:t>
            </a:r>
            <a:r>
              <a:rPr lang="en-GB" dirty="0" smtClean="0">
                <a:solidFill>
                  <a:schemeClr val="tx2"/>
                </a:solidFill>
                <a:latin typeface="+mn-lt"/>
              </a:rPr>
              <a:t>:</a:t>
            </a:r>
          </a:p>
        </p:txBody>
      </p:sp>
      <p:sp>
        <p:nvSpPr>
          <p:cNvPr id="13" name="TextBox 12"/>
          <p:cNvSpPr txBox="1"/>
          <p:nvPr/>
        </p:nvSpPr>
        <p:spPr>
          <a:xfrm>
            <a:off x="387350" y="3943350"/>
            <a:ext cx="8023225" cy="400110"/>
          </a:xfrm>
          <a:prstGeom prst="rect">
            <a:avLst/>
          </a:prstGeom>
          <a:noFill/>
        </p:spPr>
        <p:txBody>
          <a:bodyPr wrap="square" rtlCol="0">
            <a:spAutoFit/>
          </a:bodyPr>
          <a:lstStyle/>
          <a:p>
            <a:pPr algn="ctr"/>
            <a:r>
              <a:rPr lang="en-US" sz="2000" b="1" dirty="0" smtClean="0">
                <a:solidFill>
                  <a:srgbClr val="FF0000"/>
                </a:solidFill>
              </a:rPr>
              <a:t>First patient treated with Carbon ions in November 2012!</a:t>
            </a:r>
            <a:endParaRPr lang="en-GB" sz="2000" b="1" dirty="0">
              <a:solidFill>
                <a:srgbClr val="FF0000"/>
              </a:solidFill>
            </a:endParaRPr>
          </a:p>
        </p:txBody>
      </p:sp>
    </p:spTree>
    <p:extLst>
      <p:ext uri="{BB962C8B-B14F-4D97-AF65-F5344CB8AC3E}">
        <p14:creationId xmlns:p14="http://schemas.microsoft.com/office/powerpoint/2010/main" val="19769885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CNAO</a:t>
            </a:r>
            <a:endParaRPr lang="en-US" dirty="0"/>
          </a:p>
        </p:txBody>
      </p:sp>
      <p:pic>
        <p:nvPicPr>
          <p:cNvPr id="4" name="Picture 3"/>
          <p:cNvPicPr>
            <a:picLocks noChangeAspect="1"/>
          </p:cNvPicPr>
          <p:nvPr/>
        </p:nvPicPr>
        <p:blipFill>
          <a:blip r:embed="rId2"/>
          <a:stretch>
            <a:fillRect/>
          </a:stretch>
        </p:blipFill>
        <p:spPr>
          <a:xfrm>
            <a:off x="0" y="1417320"/>
            <a:ext cx="4760208" cy="3296444"/>
          </a:xfrm>
          <a:prstGeom prst="rect">
            <a:avLst/>
          </a:prstGeom>
        </p:spPr>
      </p:pic>
      <p:pic>
        <p:nvPicPr>
          <p:cNvPr id="5" name="Picture 4" descr="CNAO_accelerator.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70918" y="2995040"/>
            <a:ext cx="4773082" cy="3182054"/>
          </a:xfrm>
          <a:prstGeom prst="rect">
            <a:avLst/>
          </a:prstGeom>
        </p:spPr>
      </p:pic>
    </p:spTree>
    <p:extLst>
      <p:ext uri="{BB962C8B-B14F-4D97-AF65-F5344CB8AC3E}">
        <p14:creationId xmlns:p14="http://schemas.microsoft.com/office/powerpoint/2010/main" val="9503911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idx="4294967295"/>
          </p:nvPr>
        </p:nvSpPr>
        <p:spPr>
          <a:xfrm>
            <a:off x="2" y="14942"/>
            <a:ext cx="8226352" cy="1029148"/>
          </a:xfrm>
        </p:spPr>
        <p:txBody>
          <a:bodyPr>
            <a:normAutofit fontScale="90000"/>
          </a:bodyPr>
          <a:lstStyle/>
          <a:p>
            <a:pPr algn="ctr"/>
            <a:r>
              <a:rPr lang="en-GB" sz="3600" dirty="0" smtClean="0">
                <a:solidFill>
                  <a:srgbClr val="9C0000"/>
                </a:solidFill>
                <a:ea typeface="ＭＳ Ｐゴシック" charset="0"/>
                <a:cs typeface="ＭＳ Ｐゴシック" charset="0"/>
              </a:rPr>
              <a:t>ENLIGHT </a:t>
            </a:r>
            <a:r>
              <a:rPr lang="en-GB" sz="3200" dirty="0" smtClean="0">
                <a:solidFill>
                  <a:srgbClr val="9C0000"/>
                </a:solidFill>
                <a:ea typeface="ＭＳ Ｐゴシック" charset="0"/>
                <a:cs typeface="ＭＳ Ｐゴシック" charset="0"/>
              </a:rPr>
              <a:t/>
            </a:r>
            <a:br>
              <a:rPr lang="en-GB" sz="3200" dirty="0" smtClean="0">
                <a:solidFill>
                  <a:srgbClr val="9C0000"/>
                </a:solidFill>
                <a:ea typeface="ＭＳ Ｐゴシック" charset="0"/>
                <a:cs typeface="ＭＳ Ｐゴシック" charset="0"/>
              </a:rPr>
            </a:br>
            <a:r>
              <a:rPr lang="en-GB" sz="2667" dirty="0" smtClean="0">
                <a:solidFill>
                  <a:srgbClr val="0000FF"/>
                </a:solidFill>
                <a:ea typeface="ＭＳ Ｐゴシック" charset="0"/>
                <a:cs typeface="ＭＳ Ｐゴシック" charset="0"/>
              </a:rPr>
              <a:t>CERN philosophy into health field</a:t>
            </a:r>
            <a:endParaRPr lang="en-GB" sz="2667" dirty="0">
              <a:solidFill>
                <a:srgbClr val="0000FF"/>
              </a:solidFill>
              <a:latin typeface="Helvetica" charset="0"/>
              <a:ea typeface="ＭＳ Ｐゴシック" charset="0"/>
              <a:cs typeface="ＭＳ Ｐゴシック" charset="0"/>
            </a:endParaRPr>
          </a:p>
        </p:txBody>
      </p:sp>
      <p:sp>
        <p:nvSpPr>
          <p:cNvPr id="73730" name="Rectangle 3"/>
          <p:cNvSpPr>
            <a:spLocks noGrp="1" noChangeArrowheads="1"/>
          </p:cNvSpPr>
          <p:nvPr>
            <p:ph type="body" idx="4294967295"/>
          </p:nvPr>
        </p:nvSpPr>
        <p:spPr>
          <a:xfrm>
            <a:off x="92075" y="1044090"/>
            <a:ext cx="7032625" cy="4792663"/>
          </a:xfrm>
        </p:spPr>
        <p:txBody>
          <a:bodyPr>
            <a:normAutofit/>
          </a:bodyPr>
          <a:lstStyle/>
          <a:p>
            <a:pPr>
              <a:lnSpc>
                <a:spcPct val="90000"/>
              </a:lnSpc>
              <a:buFont typeface="Wingdings 2" charset="0"/>
              <a:buNone/>
              <a:defRPr/>
            </a:pPr>
            <a:endParaRPr lang="en-GB" sz="2000" dirty="0">
              <a:latin typeface="Constantia" charset="0"/>
              <a:ea typeface="ＭＳ Ｐゴシック" charset="0"/>
              <a:cs typeface="ＭＳ Ｐゴシック" charset="0"/>
            </a:endParaRPr>
          </a:p>
          <a:p>
            <a:pPr lvl="1">
              <a:lnSpc>
                <a:spcPct val="90000"/>
              </a:lnSpc>
              <a:buClr>
                <a:srgbClr val="9C0000"/>
              </a:buClr>
              <a:buFont typeface="Wingdings" charset="2"/>
              <a:buChar char="§"/>
              <a:defRPr/>
            </a:pPr>
            <a:r>
              <a:rPr lang="en-GB" dirty="0" smtClean="0">
                <a:ea typeface="ＭＳ Ｐゴシック" charset="0"/>
              </a:rPr>
              <a:t>Common </a:t>
            </a:r>
            <a:r>
              <a:rPr lang="en-GB" dirty="0">
                <a:ea typeface="ＭＳ Ｐゴシック" charset="0"/>
              </a:rPr>
              <a:t>multidisciplinary </a:t>
            </a:r>
            <a:r>
              <a:rPr lang="en-GB" dirty="0" smtClean="0">
                <a:ea typeface="ＭＳ Ｐゴシック" charset="0"/>
              </a:rPr>
              <a:t>platform</a:t>
            </a:r>
          </a:p>
          <a:p>
            <a:pPr lvl="1">
              <a:lnSpc>
                <a:spcPct val="90000"/>
              </a:lnSpc>
              <a:buClr>
                <a:srgbClr val="9C0000"/>
              </a:buClr>
              <a:buFont typeface="Wingdings" charset="2"/>
              <a:buChar char="§"/>
              <a:defRPr/>
            </a:pPr>
            <a:r>
              <a:rPr lang="en-GB" dirty="0" smtClean="0">
                <a:ea typeface="ＭＳ Ｐゴシック" charset="0"/>
              </a:rPr>
              <a:t>Identify challenges</a:t>
            </a:r>
            <a:endParaRPr lang="en-GB" dirty="0">
              <a:ea typeface="ＭＳ Ｐゴシック" charset="0"/>
            </a:endParaRPr>
          </a:p>
          <a:p>
            <a:pPr lvl="1">
              <a:lnSpc>
                <a:spcPct val="90000"/>
              </a:lnSpc>
              <a:buClr>
                <a:srgbClr val="9C0000"/>
              </a:buClr>
              <a:buFont typeface="Wingdings" charset="2"/>
              <a:buChar char="§"/>
              <a:defRPr/>
            </a:pPr>
            <a:r>
              <a:rPr lang="en-GB" dirty="0">
                <a:ea typeface="ＭＳ Ｐゴシック" charset="0"/>
              </a:rPr>
              <a:t>Share knowledge</a:t>
            </a:r>
          </a:p>
          <a:p>
            <a:pPr lvl="1">
              <a:lnSpc>
                <a:spcPct val="90000"/>
              </a:lnSpc>
              <a:buClr>
                <a:srgbClr val="9C0000"/>
              </a:buClr>
              <a:buFont typeface="Wingdings" charset="2"/>
              <a:buChar char="§"/>
              <a:defRPr/>
            </a:pPr>
            <a:r>
              <a:rPr lang="en-GB" dirty="0">
                <a:ea typeface="ＭＳ Ｐゴシック" charset="0"/>
              </a:rPr>
              <a:t>Share best practices </a:t>
            </a:r>
          </a:p>
          <a:p>
            <a:pPr lvl="1">
              <a:lnSpc>
                <a:spcPct val="90000"/>
              </a:lnSpc>
              <a:buClr>
                <a:srgbClr val="9C0000"/>
              </a:buClr>
              <a:buFont typeface="Wingdings" charset="2"/>
              <a:buChar char="§"/>
              <a:defRPr/>
            </a:pPr>
            <a:r>
              <a:rPr lang="en-GB" dirty="0">
                <a:ea typeface="ＭＳ Ｐゴシック" charset="0"/>
              </a:rPr>
              <a:t>Harmonise data   </a:t>
            </a:r>
          </a:p>
          <a:p>
            <a:pPr lvl="1">
              <a:lnSpc>
                <a:spcPct val="90000"/>
              </a:lnSpc>
              <a:buClr>
                <a:srgbClr val="9C0000"/>
              </a:buClr>
              <a:buFont typeface="Wingdings" charset="2"/>
              <a:buChar char="§"/>
              <a:defRPr/>
            </a:pPr>
            <a:r>
              <a:rPr lang="en-GB" dirty="0">
                <a:ea typeface="ＭＳ Ｐゴシック" charset="0"/>
              </a:rPr>
              <a:t>Provide training, education</a:t>
            </a:r>
          </a:p>
          <a:p>
            <a:pPr lvl="1">
              <a:lnSpc>
                <a:spcPct val="90000"/>
              </a:lnSpc>
              <a:buClr>
                <a:srgbClr val="9C0000"/>
              </a:buClr>
              <a:buFont typeface="Wingdings" charset="2"/>
              <a:buChar char="§"/>
              <a:defRPr/>
            </a:pPr>
            <a:r>
              <a:rPr lang="en-GB" dirty="0" smtClean="0">
                <a:ea typeface="ＭＳ Ｐゴシック" charset="0"/>
                <a:sym typeface="Wingdings" charset="0"/>
              </a:rPr>
              <a:t>Innovate to improve</a:t>
            </a:r>
            <a:endParaRPr lang="en-GB" dirty="0">
              <a:ea typeface="ＭＳ Ｐゴシック" charset="0"/>
              <a:sym typeface="Wingdings" charset="0"/>
            </a:endParaRPr>
          </a:p>
          <a:p>
            <a:pPr lvl="1">
              <a:lnSpc>
                <a:spcPct val="90000"/>
              </a:lnSpc>
              <a:buClr>
                <a:srgbClr val="9C0000"/>
              </a:buClr>
              <a:buFont typeface="Wingdings" charset="2"/>
              <a:buChar char="§"/>
              <a:defRPr/>
            </a:pPr>
            <a:r>
              <a:rPr lang="en-GB" dirty="0">
                <a:ea typeface="ＭＳ Ｐゴシック" charset="0"/>
                <a:sym typeface="Wingdings" charset="0"/>
              </a:rPr>
              <a:t>Lobbying for </a:t>
            </a:r>
            <a:r>
              <a:rPr lang="en-GB" dirty="0" smtClean="0">
                <a:ea typeface="ＭＳ Ｐゴシック" charset="0"/>
                <a:sym typeface="Wingdings" charset="0"/>
              </a:rPr>
              <a:t>funding</a:t>
            </a:r>
          </a:p>
          <a:p>
            <a:pPr marL="448056" lvl="1" indent="0">
              <a:lnSpc>
                <a:spcPct val="90000"/>
              </a:lnSpc>
              <a:buClr>
                <a:srgbClr val="9C0000"/>
              </a:buClr>
              <a:buNone/>
              <a:defRPr/>
            </a:pPr>
            <a:endParaRPr lang="en-GB" dirty="0" smtClean="0">
              <a:solidFill>
                <a:srgbClr val="D30707"/>
              </a:solidFill>
              <a:ea typeface="ＭＳ Ｐゴシック" charset="0"/>
              <a:sym typeface="Wingdings" charset="0"/>
            </a:endParaRPr>
          </a:p>
          <a:p>
            <a:pPr marL="448056" lvl="1" indent="0">
              <a:lnSpc>
                <a:spcPct val="90000"/>
              </a:lnSpc>
              <a:buClr>
                <a:srgbClr val="9C0000"/>
              </a:buClr>
              <a:buNone/>
              <a:defRPr/>
            </a:pPr>
            <a:r>
              <a:rPr lang="en-GB" dirty="0" smtClean="0">
                <a:solidFill>
                  <a:srgbClr val="910101"/>
                </a:solidFill>
                <a:ea typeface="ＭＳ Ｐゴシック" charset="0"/>
                <a:sym typeface="Wingdings" charset="0"/>
              </a:rPr>
              <a:t>Coordinated by CERN</a:t>
            </a:r>
          </a:p>
          <a:p>
            <a:pPr marL="457200" lvl="1" indent="0">
              <a:lnSpc>
                <a:spcPct val="90000"/>
              </a:lnSpc>
              <a:buFont typeface="Wingdings" charset="0"/>
              <a:buNone/>
              <a:defRPr/>
            </a:pPr>
            <a:endParaRPr lang="en-GB" sz="1600" dirty="0">
              <a:latin typeface="Constantia" charset="0"/>
              <a:ea typeface="ＭＳ Ｐゴシック" charset="0"/>
            </a:endParaRPr>
          </a:p>
          <a:p>
            <a:pPr lvl="1">
              <a:lnSpc>
                <a:spcPct val="90000"/>
              </a:lnSpc>
              <a:buFont typeface="Wingdings 2" charset="0"/>
              <a:buNone/>
              <a:defRPr/>
            </a:pPr>
            <a:endParaRPr lang="en-GB" sz="1600" dirty="0">
              <a:latin typeface="Constantia" charset="0"/>
              <a:ea typeface="ＭＳ Ｐゴシック" charset="0"/>
            </a:endParaRPr>
          </a:p>
        </p:txBody>
      </p:sp>
      <p:pic>
        <p:nvPicPr>
          <p:cNvPr id="6" name="Picture 5" descr="europe.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157445" y="1513085"/>
            <a:ext cx="2657849" cy="274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3"/>
          <p:cNvSpPr txBox="1">
            <a:spLocks noChangeArrowheads="1"/>
          </p:cNvSpPr>
          <p:nvPr/>
        </p:nvSpPr>
        <p:spPr bwMode="auto">
          <a:xfrm>
            <a:off x="5707529" y="4377761"/>
            <a:ext cx="3137647" cy="198717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r">
              <a:lnSpc>
                <a:spcPct val="140000"/>
              </a:lnSpc>
              <a:buFont typeface="Arial"/>
              <a:buNone/>
            </a:pPr>
            <a:r>
              <a:rPr lang="en-US" sz="1800" dirty="0" smtClean="0">
                <a:ea typeface="ＭＳ Ｐゴシック" charset="0"/>
                <a:cs typeface="ＭＳ Ｐゴシック" charset="0"/>
              </a:rPr>
              <a:t>&gt; 150 institutes</a:t>
            </a:r>
          </a:p>
          <a:p>
            <a:pPr marL="36576" indent="0" algn="r">
              <a:lnSpc>
                <a:spcPct val="140000"/>
              </a:lnSpc>
              <a:buFont typeface="Arial"/>
              <a:buNone/>
            </a:pPr>
            <a:r>
              <a:rPr lang="en-US" sz="1800" dirty="0" smtClean="0">
                <a:ea typeface="ＭＳ Ｐゴシック" charset="0"/>
                <a:cs typeface="ＭＳ Ｐゴシック" charset="0"/>
              </a:rPr>
              <a:t>&gt; 400 people  </a:t>
            </a:r>
          </a:p>
          <a:p>
            <a:pPr marL="36576" indent="0" algn="r">
              <a:lnSpc>
                <a:spcPct val="140000"/>
              </a:lnSpc>
              <a:buFont typeface="Arial"/>
              <a:buNone/>
            </a:pPr>
            <a:r>
              <a:rPr lang="en-US" sz="1800" dirty="0" smtClean="0">
                <a:ea typeface="ＭＳ Ｐゴシック" charset="0"/>
                <a:cs typeface="ＭＳ Ｐゴシック" charset="0"/>
              </a:rPr>
              <a:t>&gt; 25 countries  </a:t>
            </a:r>
          </a:p>
          <a:p>
            <a:pPr marL="36576" indent="0" algn="r">
              <a:lnSpc>
                <a:spcPct val="140000"/>
              </a:lnSpc>
              <a:buFont typeface="Arial"/>
              <a:buNone/>
            </a:pPr>
            <a:r>
              <a:rPr lang="en-US" sz="1800" dirty="0" smtClean="0">
                <a:ea typeface="ＭＳ Ｐゴシック" charset="0"/>
                <a:cs typeface="ＭＳ Ｐゴシック" charset="0"/>
              </a:rPr>
              <a:t>(with &gt;80% of  MS involved)</a:t>
            </a:r>
            <a:endParaRPr lang="en-GB" dirty="0">
              <a:ea typeface="ＭＳ Ｐゴシック" charset="0"/>
              <a:cs typeface="Arial" charset="0"/>
            </a:endParaRPr>
          </a:p>
        </p:txBody>
      </p:sp>
      <p:pic>
        <p:nvPicPr>
          <p:cNvPr id="8" name="Picture 7" descr="Enlight logo.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13566" y="0"/>
            <a:ext cx="1230434" cy="889000"/>
          </a:xfrm>
          <a:prstGeom prst="rect">
            <a:avLst/>
          </a:prstGeom>
        </p:spPr>
      </p:pic>
      <p:pic>
        <p:nvPicPr>
          <p:cNvPr id="2" name="Picture 1" descr="Highlights.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725802">
            <a:off x="2628216" y="810686"/>
            <a:ext cx="3806901" cy="5344915"/>
          </a:xfrm>
          <a:prstGeom prst="rect">
            <a:avLst/>
          </a:prstGeom>
        </p:spPr>
      </p:pic>
    </p:spTree>
    <p:extLst>
      <p:ext uri="{BB962C8B-B14F-4D97-AF65-F5344CB8AC3E}">
        <p14:creationId xmlns:p14="http://schemas.microsoft.com/office/powerpoint/2010/main" val="3021301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955"/>
            <a:ext cx="8350250" cy="940443"/>
          </a:xfrm>
        </p:spPr>
        <p:txBody>
          <a:bodyPr>
            <a:normAutofit/>
          </a:bodyPr>
          <a:lstStyle/>
          <a:p>
            <a:pPr algn="ctr"/>
            <a:r>
              <a:rPr lang="en-US" sz="4000" dirty="0" smtClean="0">
                <a:solidFill>
                  <a:srgbClr val="17375E"/>
                </a:solidFill>
              </a:rPr>
              <a:t>       ENLIGHT platform projects</a:t>
            </a:r>
            <a:endParaRPr lang="en-US" sz="4000" dirty="0">
              <a:solidFill>
                <a:srgbClr val="17375E"/>
              </a:solidFill>
            </a:endParaRPr>
          </a:p>
        </p:txBody>
      </p:sp>
      <p:sp>
        <p:nvSpPr>
          <p:cNvPr id="6" name="Segnaposto data 3"/>
          <p:cNvSpPr txBox="1">
            <a:spLocks/>
          </p:cNvSpPr>
          <p:nvPr/>
        </p:nvSpPr>
        <p:spPr>
          <a:xfrm>
            <a:off x="494184" y="6520259"/>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200" kern="1200" smtClean="0">
                <a:solidFill>
                  <a:srgbClr val="000000"/>
                </a:solidFill>
                <a:latin typeface="Calibri" pitchFamily="-103"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400" smtClean="0">
                <a:solidFill>
                  <a:srgbClr val="FFFFFF"/>
                </a:solidFill>
              </a:rPr>
              <a:t>13/06/2013</a:t>
            </a:r>
            <a:endParaRPr lang="en-GB" sz="1400" dirty="0">
              <a:solidFill>
                <a:srgbClr val="FFFFFF"/>
              </a:solidFill>
            </a:endParaRPr>
          </a:p>
        </p:txBody>
      </p:sp>
      <p:sp>
        <p:nvSpPr>
          <p:cNvPr id="7" name="Slide Number Placeholder 6"/>
          <p:cNvSpPr txBox="1">
            <a:spLocks/>
          </p:cNvSpPr>
          <p:nvPr/>
        </p:nvSpPr>
        <p:spPr>
          <a:xfrm>
            <a:off x="6553200" y="649339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7BFDB34-98D3-CF41-B563-BF56CBEBEB94}" type="slidenum">
              <a:rPr lang="en-US" sz="1400" smtClean="0">
                <a:solidFill>
                  <a:srgbClr val="FFFFFF"/>
                </a:solidFill>
              </a:rPr>
              <a:pPr/>
              <a:t>26</a:t>
            </a:fld>
            <a:endParaRPr lang="en-US" sz="1400" dirty="0">
              <a:solidFill>
                <a:srgbClr val="FFFFFF"/>
              </a:solidFill>
            </a:endParaRPr>
          </a:p>
        </p:txBody>
      </p:sp>
      <p:grpSp>
        <p:nvGrpSpPr>
          <p:cNvPr id="10" name="Group 9"/>
          <p:cNvGrpSpPr/>
          <p:nvPr/>
        </p:nvGrpSpPr>
        <p:grpSpPr>
          <a:xfrm>
            <a:off x="1129507" y="3257275"/>
            <a:ext cx="7040562" cy="628650"/>
            <a:chOff x="1116013" y="38100"/>
            <a:chExt cx="7040562" cy="628650"/>
          </a:xfrm>
        </p:grpSpPr>
        <p:cxnSp>
          <p:nvCxnSpPr>
            <p:cNvPr id="11" name="Straight Connector 10"/>
            <p:cNvCxnSpPr/>
            <p:nvPr/>
          </p:nvCxnSpPr>
          <p:spPr>
            <a:xfrm>
              <a:off x="1116013" y="569913"/>
              <a:ext cx="5927725" cy="1587"/>
            </a:xfrm>
            <a:prstGeom prst="line">
              <a:avLst/>
            </a:prstGeom>
            <a:ln w="63500">
              <a:solidFill>
                <a:srgbClr val="E67D3C"/>
              </a:solidFill>
            </a:ln>
            <a:effectLst/>
          </p:spPr>
          <p:style>
            <a:lnRef idx="2">
              <a:schemeClr val="accent1"/>
            </a:lnRef>
            <a:fillRef idx="0">
              <a:schemeClr val="accent1"/>
            </a:fillRef>
            <a:effectRef idx="1">
              <a:schemeClr val="accent1"/>
            </a:effectRef>
            <a:fontRef idx="minor">
              <a:schemeClr val="tx1"/>
            </a:fontRef>
          </p:style>
        </p:cxnSp>
        <p:pic>
          <p:nvPicPr>
            <p:cNvPr id="12" name="Picture 9" descr="bragg.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13575" y="38100"/>
              <a:ext cx="11430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8" descr="Enlight 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30313"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Content Placeholder 9"/>
          <p:cNvSpPr txBox="1">
            <a:spLocks/>
          </p:cNvSpPr>
          <p:nvPr/>
        </p:nvSpPr>
        <p:spPr>
          <a:xfrm>
            <a:off x="2074863" y="1010963"/>
            <a:ext cx="5765800" cy="44291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80000"/>
              </a:lnSpc>
              <a:buNone/>
            </a:pPr>
            <a:endParaRPr lang="en-US" sz="2700" dirty="0">
              <a:solidFill>
                <a:schemeClr val="tx2"/>
              </a:solidFill>
              <a:ea typeface="ＭＳ Ｐゴシック" pitchFamily="34" charset="-128"/>
            </a:endParaRPr>
          </a:p>
        </p:txBody>
      </p:sp>
      <p:pic>
        <p:nvPicPr>
          <p:cNvPr id="15" name="Picture 11" descr="Partner_logo_small.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0200" y="1488800"/>
            <a:ext cx="1366838"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ontent Placeholder 2"/>
          <p:cNvSpPr txBox="1">
            <a:spLocks/>
          </p:cNvSpPr>
          <p:nvPr/>
        </p:nvSpPr>
        <p:spPr bwMode="auto">
          <a:xfrm>
            <a:off x="2006600" y="1632469"/>
            <a:ext cx="2643188" cy="176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457200" eaLnBrk="0" hangingPunct="0">
              <a:defRPr>
                <a:solidFill>
                  <a:schemeClr val="tx1"/>
                </a:solidFill>
                <a:latin typeface="Arial" charset="0"/>
                <a:cs typeface="Arial" charset="0"/>
              </a:defRPr>
            </a:lvl1pPr>
            <a:lvl2pPr marL="742950" indent="-285750" defTabSz="457200" eaLnBrk="0" hangingPunct="0">
              <a:defRPr>
                <a:solidFill>
                  <a:schemeClr val="tx1"/>
                </a:solidFill>
                <a:latin typeface="Arial" charset="0"/>
                <a:cs typeface="Arial" charset="0"/>
              </a:defRPr>
            </a:lvl2pPr>
            <a:lvl3pPr marL="1143000" indent="-228600" defTabSz="457200" eaLnBrk="0" hangingPunct="0">
              <a:defRPr>
                <a:solidFill>
                  <a:schemeClr val="tx1"/>
                </a:solidFill>
                <a:latin typeface="Arial" charset="0"/>
                <a:cs typeface="Arial" charset="0"/>
              </a:defRPr>
            </a:lvl3pPr>
            <a:lvl4pPr marL="1600200" indent="-228600" defTabSz="457200" eaLnBrk="0" hangingPunct="0">
              <a:defRPr>
                <a:solidFill>
                  <a:schemeClr val="tx1"/>
                </a:solidFill>
                <a:latin typeface="Arial" charset="0"/>
                <a:cs typeface="Arial" charset="0"/>
              </a:defRPr>
            </a:lvl4pPr>
            <a:lvl5pPr marL="2057400" indent="-228600" defTabSz="4572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lnSpc>
                <a:spcPct val="80000"/>
              </a:lnSpc>
              <a:spcBef>
                <a:spcPct val="20000"/>
              </a:spcBef>
              <a:buFont typeface="Arial" charset="0"/>
              <a:buChar char="•"/>
            </a:pPr>
            <a:r>
              <a:rPr lang="en-US" sz="2400" dirty="0">
                <a:solidFill>
                  <a:srgbClr val="3366FF"/>
                </a:solidFill>
                <a:latin typeface="Calibri" pitchFamily="34" charset="0"/>
                <a:ea typeface="ＭＳ Ｐゴシック" pitchFamily="34" charset="-128"/>
              </a:rPr>
              <a:t>Marie Curie Initial Training Network</a:t>
            </a:r>
          </a:p>
          <a:p>
            <a:pPr eaLnBrk="1" hangingPunct="1">
              <a:lnSpc>
                <a:spcPct val="80000"/>
              </a:lnSpc>
              <a:spcBef>
                <a:spcPct val="20000"/>
              </a:spcBef>
              <a:buFont typeface="Arial" charset="0"/>
              <a:buChar char="•"/>
            </a:pPr>
            <a:r>
              <a:rPr lang="en-US" sz="2400" dirty="0">
                <a:solidFill>
                  <a:srgbClr val="3366FF"/>
                </a:solidFill>
                <a:latin typeface="Calibri" pitchFamily="34" charset="0"/>
                <a:ea typeface="ＭＳ Ｐゴシック" pitchFamily="34" charset="-128"/>
              </a:rPr>
              <a:t>12 institutions</a:t>
            </a:r>
          </a:p>
          <a:p>
            <a:pPr eaLnBrk="1" hangingPunct="1">
              <a:lnSpc>
                <a:spcPct val="80000"/>
              </a:lnSpc>
              <a:spcBef>
                <a:spcPct val="20000"/>
              </a:spcBef>
              <a:buFont typeface="Arial" charset="0"/>
              <a:buChar char="•"/>
            </a:pPr>
            <a:r>
              <a:rPr lang="en-US" sz="2400" dirty="0">
                <a:solidFill>
                  <a:srgbClr val="3366FF"/>
                </a:solidFill>
                <a:latin typeface="Calibri" pitchFamily="34" charset="0"/>
                <a:ea typeface="ＭＳ Ｐゴシック" pitchFamily="34" charset="-128"/>
              </a:rPr>
              <a:t>29 trainees</a:t>
            </a:r>
          </a:p>
          <a:p>
            <a:pPr eaLnBrk="1" hangingPunct="1">
              <a:lnSpc>
                <a:spcPct val="80000"/>
              </a:lnSpc>
              <a:spcBef>
                <a:spcPct val="20000"/>
              </a:spcBef>
              <a:buFont typeface="Arial" charset="0"/>
              <a:buChar char="•"/>
            </a:pPr>
            <a:endParaRPr lang="en-US" sz="2800" dirty="0">
              <a:solidFill>
                <a:schemeClr val="tx2"/>
              </a:solidFill>
              <a:latin typeface="Calibri" pitchFamily="34" charset="0"/>
              <a:ea typeface="ＭＳ Ｐゴシック" pitchFamily="34" charset="-128"/>
            </a:endParaRPr>
          </a:p>
        </p:txBody>
      </p:sp>
      <p:pic>
        <p:nvPicPr>
          <p:cNvPr id="17" name="Picture 11" descr="ULIC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57763" y="1504675"/>
            <a:ext cx="1536700"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Content Placeholder 2"/>
          <p:cNvSpPr txBox="1">
            <a:spLocks/>
          </p:cNvSpPr>
          <p:nvPr/>
        </p:nvSpPr>
        <p:spPr bwMode="auto">
          <a:xfrm>
            <a:off x="6738938" y="1535896"/>
            <a:ext cx="2422525" cy="2138362"/>
          </a:xfrm>
          <a:prstGeom prst="rect">
            <a:avLst/>
          </a:prstGeom>
          <a:noFill/>
          <a:ln>
            <a:noFill/>
          </a:ln>
          <a:extLst/>
        </p:spPr>
        <p:txBody>
          <a:bodyPr/>
          <a:lstStyle>
            <a:lvl1pPr marL="342900" indent="-342900" defTabSz="457200" eaLnBrk="0" hangingPunct="0">
              <a:defRPr sz="2400">
                <a:solidFill>
                  <a:schemeClr val="tx1"/>
                </a:solidFill>
                <a:latin typeface="Arial" charset="0"/>
                <a:ea typeface="ＭＳ Ｐゴシック" charset="0"/>
                <a:cs typeface="ＭＳ Ｐゴシック" charset="0"/>
              </a:defRPr>
            </a:lvl1pPr>
            <a:lvl2pPr marL="742950" indent="-285750" defTabSz="457200" eaLnBrk="0" hangingPunct="0">
              <a:defRPr sz="2400">
                <a:solidFill>
                  <a:schemeClr val="tx1"/>
                </a:solidFill>
                <a:latin typeface="Arial" charset="0"/>
                <a:ea typeface="ＭＳ Ｐゴシック" charset="0"/>
              </a:defRPr>
            </a:lvl2pPr>
            <a:lvl3pPr marL="1143000" indent="-228600" defTabSz="457200" eaLnBrk="0" hangingPunct="0">
              <a:defRPr sz="2400">
                <a:solidFill>
                  <a:schemeClr val="tx1"/>
                </a:solidFill>
                <a:latin typeface="Arial" charset="0"/>
                <a:ea typeface="ＭＳ Ｐゴシック" charset="0"/>
              </a:defRPr>
            </a:lvl3pPr>
            <a:lvl4pPr marL="1600200" indent="-228600" defTabSz="457200" eaLnBrk="0" hangingPunct="0">
              <a:defRPr sz="2400">
                <a:solidFill>
                  <a:schemeClr val="tx1"/>
                </a:solidFill>
                <a:latin typeface="Arial" charset="0"/>
                <a:ea typeface="ＭＳ Ｐゴシック" charset="0"/>
              </a:defRPr>
            </a:lvl4pPr>
            <a:lvl5pPr marL="2057400" indent="-228600" defTabSz="4572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0000"/>
              </a:lnSpc>
              <a:spcBef>
                <a:spcPct val="20000"/>
              </a:spcBef>
              <a:buFont typeface="Arial" charset="0"/>
              <a:buChar char="•"/>
              <a:defRPr/>
            </a:pPr>
            <a:r>
              <a:rPr lang="en-US" dirty="0" smtClean="0">
                <a:solidFill>
                  <a:srgbClr val="3366FF"/>
                </a:solidFill>
                <a:latin typeface="Calibri"/>
                <a:cs typeface="Calibri"/>
              </a:rPr>
              <a:t>Infrastructures for hadron therapy</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20 institutions</a:t>
            </a:r>
          </a:p>
        </p:txBody>
      </p:sp>
      <p:pic>
        <p:nvPicPr>
          <p:cNvPr id="19" name="Picture 10" descr="Envision-Logo.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28625" y="4330425"/>
            <a:ext cx="1622425"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ontent Placeholder 2"/>
          <p:cNvSpPr txBox="1">
            <a:spLocks/>
          </p:cNvSpPr>
          <p:nvPr/>
        </p:nvSpPr>
        <p:spPr bwMode="auto">
          <a:xfrm>
            <a:off x="2073275" y="4214538"/>
            <a:ext cx="2447925" cy="1422400"/>
          </a:xfrm>
          <a:prstGeom prst="rect">
            <a:avLst/>
          </a:prstGeom>
          <a:noFill/>
          <a:ln>
            <a:noFill/>
          </a:ln>
          <a:extLst/>
        </p:spPr>
        <p:txBody>
          <a:bodyPr/>
          <a:lstStyle>
            <a:lvl1pPr marL="342900" indent="-342900" defTabSz="457200" eaLnBrk="0" hangingPunct="0">
              <a:defRPr sz="2400">
                <a:solidFill>
                  <a:schemeClr val="tx1"/>
                </a:solidFill>
                <a:latin typeface="Arial" charset="0"/>
                <a:ea typeface="ＭＳ Ｐゴシック" charset="0"/>
                <a:cs typeface="ＭＳ Ｐゴシック" charset="0"/>
              </a:defRPr>
            </a:lvl1pPr>
            <a:lvl2pPr marL="742950" indent="-285750" defTabSz="457200" eaLnBrk="0" hangingPunct="0">
              <a:defRPr sz="2400">
                <a:solidFill>
                  <a:schemeClr val="tx1"/>
                </a:solidFill>
                <a:latin typeface="Arial" charset="0"/>
                <a:ea typeface="ＭＳ Ｐゴシック" charset="0"/>
              </a:defRPr>
            </a:lvl2pPr>
            <a:lvl3pPr marL="1143000" indent="-228600" defTabSz="457200" eaLnBrk="0" hangingPunct="0">
              <a:defRPr sz="2400">
                <a:solidFill>
                  <a:schemeClr val="tx1"/>
                </a:solidFill>
                <a:latin typeface="Arial" charset="0"/>
                <a:ea typeface="ＭＳ Ｐゴシック" charset="0"/>
              </a:defRPr>
            </a:lvl3pPr>
            <a:lvl4pPr marL="1600200" indent="-228600" defTabSz="457200" eaLnBrk="0" hangingPunct="0">
              <a:defRPr sz="2400">
                <a:solidFill>
                  <a:schemeClr val="tx1"/>
                </a:solidFill>
                <a:latin typeface="Arial" charset="0"/>
                <a:ea typeface="ＭＳ Ｐゴシック" charset="0"/>
              </a:defRPr>
            </a:lvl4pPr>
            <a:lvl5pPr marL="2057400" indent="-228600" defTabSz="4572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0000"/>
              </a:lnSpc>
              <a:spcBef>
                <a:spcPct val="20000"/>
              </a:spcBef>
              <a:buFont typeface="Arial" charset="0"/>
              <a:buChar char="•"/>
              <a:defRPr/>
            </a:pPr>
            <a:r>
              <a:rPr lang="en-US" dirty="0" smtClean="0">
                <a:solidFill>
                  <a:srgbClr val="3366FF"/>
                </a:solidFill>
                <a:latin typeface="Calibri"/>
                <a:cs typeface="Calibri"/>
              </a:rPr>
              <a:t>R&amp;D on medical imaging for hadron therapy</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16 institutions </a:t>
            </a:r>
          </a:p>
        </p:txBody>
      </p:sp>
      <p:sp>
        <p:nvSpPr>
          <p:cNvPr id="21" name="Content Placeholder 2"/>
          <p:cNvSpPr txBox="1">
            <a:spLocks/>
          </p:cNvSpPr>
          <p:nvPr/>
        </p:nvSpPr>
        <p:spPr bwMode="auto">
          <a:xfrm>
            <a:off x="6719888" y="4214538"/>
            <a:ext cx="2355850" cy="1550987"/>
          </a:xfrm>
          <a:prstGeom prst="rect">
            <a:avLst/>
          </a:prstGeom>
          <a:noFill/>
          <a:ln>
            <a:noFill/>
          </a:ln>
          <a:extLst/>
        </p:spPr>
        <p:txBody>
          <a:bodyPr/>
          <a:lstStyle>
            <a:lvl1pPr marL="342900" indent="-342900" defTabSz="457200" eaLnBrk="0" hangingPunct="0">
              <a:defRPr sz="2400">
                <a:solidFill>
                  <a:schemeClr val="tx1"/>
                </a:solidFill>
                <a:latin typeface="Arial" charset="0"/>
                <a:ea typeface="ＭＳ Ｐゴシック" charset="0"/>
                <a:cs typeface="ＭＳ Ｐゴシック" charset="0"/>
              </a:defRPr>
            </a:lvl1pPr>
            <a:lvl2pPr marL="742950" indent="-285750" defTabSz="457200" eaLnBrk="0" hangingPunct="0">
              <a:defRPr sz="2400">
                <a:solidFill>
                  <a:schemeClr val="tx1"/>
                </a:solidFill>
                <a:latin typeface="Arial" charset="0"/>
                <a:ea typeface="ＭＳ Ｐゴシック" charset="0"/>
              </a:defRPr>
            </a:lvl2pPr>
            <a:lvl3pPr marL="1143000" indent="-228600" defTabSz="457200" eaLnBrk="0" hangingPunct="0">
              <a:defRPr sz="2400">
                <a:solidFill>
                  <a:schemeClr val="tx1"/>
                </a:solidFill>
                <a:latin typeface="Arial" charset="0"/>
                <a:ea typeface="ＭＳ Ｐゴシック" charset="0"/>
              </a:defRPr>
            </a:lvl3pPr>
            <a:lvl4pPr marL="1600200" indent="-228600" defTabSz="457200" eaLnBrk="0" hangingPunct="0">
              <a:defRPr sz="2400">
                <a:solidFill>
                  <a:schemeClr val="tx1"/>
                </a:solidFill>
                <a:latin typeface="Arial" charset="0"/>
                <a:ea typeface="ＭＳ Ｐゴシック" charset="0"/>
              </a:defRPr>
            </a:lvl4pPr>
            <a:lvl5pPr marL="2057400" indent="-228600" defTabSz="4572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80000"/>
              </a:lnSpc>
              <a:spcBef>
                <a:spcPct val="20000"/>
              </a:spcBef>
              <a:buFont typeface="Arial" charset="0"/>
              <a:buChar char="•"/>
              <a:defRPr/>
            </a:pPr>
            <a:r>
              <a:rPr lang="en-US" dirty="0" smtClean="0">
                <a:solidFill>
                  <a:srgbClr val="3366FF"/>
                </a:solidFill>
                <a:latin typeface="Calibri"/>
                <a:cs typeface="Calibri"/>
              </a:rPr>
              <a:t>Marie Curie ITN</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12 institutions</a:t>
            </a:r>
          </a:p>
          <a:p>
            <a:pPr eaLnBrk="1" hangingPunct="1">
              <a:lnSpc>
                <a:spcPct val="80000"/>
              </a:lnSpc>
              <a:spcBef>
                <a:spcPct val="20000"/>
              </a:spcBef>
              <a:buFont typeface="Arial" charset="0"/>
              <a:buChar char="•"/>
              <a:defRPr/>
            </a:pPr>
            <a:r>
              <a:rPr lang="en-US" dirty="0" smtClean="0">
                <a:solidFill>
                  <a:srgbClr val="3366FF"/>
                </a:solidFill>
                <a:latin typeface="Calibri"/>
                <a:cs typeface="Calibri"/>
              </a:rPr>
              <a:t>16 trainees</a:t>
            </a:r>
          </a:p>
        </p:txBody>
      </p:sp>
      <p:pic>
        <p:nvPicPr>
          <p:cNvPr id="22"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l="19949" t="29652" r="24907" b="37970"/>
          <a:stretch>
            <a:fillRect/>
          </a:stretch>
        </p:blipFill>
        <p:spPr bwMode="auto">
          <a:xfrm>
            <a:off x="4910138" y="4214538"/>
            <a:ext cx="182403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1"/>
          <p:cNvSpPr txBox="1">
            <a:spLocks noChangeArrowheads="1"/>
          </p:cNvSpPr>
          <p:nvPr/>
        </p:nvSpPr>
        <p:spPr bwMode="auto">
          <a:xfrm>
            <a:off x="254000" y="3020738"/>
            <a:ext cx="1752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solidFill>
                  <a:srgbClr val="E65B01"/>
                </a:solidFill>
                <a:latin typeface="Gill Sans" pitchFamily="-103" charset="0"/>
                <a:ea typeface="ＭＳ Ｐゴシック" pitchFamily="34" charset="-128"/>
              </a:rPr>
              <a:t>2008-2012</a:t>
            </a:r>
          </a:p>
        </p:txBody>
      </p:sp>
      <p:sp>
        <p:nvSpPr>
          <p:cNvPr id="24" name="TextBox 20"/>
          <p:cNvSpPr txBox="1">
            <a:spLocks noChangeArrowheads="1"/>
          </p:cNvSpPr>
          <p:nvPr/>
        </p:nvSpPr>
        <p:spPr bwMode="auto">
          <a:xfrm>
            <a:off x="4910138" y="3033438"/>
            <a:ext cx="1752600" cy="461962"/>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dirty="0">
                <a:solidFill>
                  <a:srgbClr val="E65B01"/>
                </a:solidFill>
                <a:latin typeface="+mn-lt"/>
              </a:rPr>
              <a:t>2009-</a:t>
            </a:r>
            <a:r>
              <a:rPr lang="en-US" dirty="0" smtClean="0">
                <a:solidFill>
                  <a:srgbClr val="E65B01"/>
                </a:solidFill>
                <a:latin typeface="+mn-lt"/>
              </a:rPr>
              <a:t>2014</a:t>
            </a:r>
            <a:endParaRPr lang="en-US" dirty="0">
              <a:solidFill>
                <a:srgbClr val="E65B01"/>
              </a:solidFill>
              <a:latin typeface="+mn-lt"/>
            </a:endParaRPr>
          </a:p>
        </p:txBody>
      </p:sp>
      <p:sp>
        <p:nvSpPr>
          <p:cNvPr id="25" name="TextBox 21"/>
          <p:cNvSpPr txBox="1">
            <a:spLocks noChangeArrowheads="1"/>
          </p:cNvSpPr>
          <p:nvPr/>
        </p:nvSpPr>
        <p:spPr bwMode="auto">
          <a:xfrm>
            <a:off x="254000" y="5530575"/>
            <a:ext cx="1752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solidFill>
                  <a:srgbClr val="E65B01"/>
                </a:solidFill>
                <a:latin typeface="Gill Sans" pitchFamily="-103" charset="0"/>
                <a:ea typeface="ＭＳ Ｐゴシック" pitchFamily="34" charset="-128"/>
              </a:rPr>
              <a:t>2010-2014</a:t>
            </a:r>
          </a:p>
        </p:txBody>
      </p:sp>
      <p:sp>
        <p:nvSpPr>
          <p:cNvPr id="26" name="TextBox 22"/>
          <p:cNvSpPr txBox="1">
            <a:spLocks noChangeArrowheads="1"/>
          </p:cNvSpPr>
          <p:nvPr/>
        </p:nvSpPr>
        <p:spPr bwMode="auto">
          <a:xfrm>
            <a:off x="4957763" y="5530575"/>
            <a:ext cx="1905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400" dirty="0">
                <a:solidFill>
                  <a:srgbClr val="E65B01"/>
                </a:solidFill>
                <a:latin typeface="Gill Sans" pitchFamily="-103" charset="0"/>
                <a:ea typeface="ＭＳ Ｐゴシック" pitchFamily="34" charset="-128"/>
              </a:rPr>
              <a:t>2011-2015</a:t>
            </a:r>
          </a:p>
        </p:txBody>
      </p:sp>
      <p:pic>
        <p:nvPicPr>
          <p:cNvPr id="27" name="Picture 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104650" y="76463"/>
            <a:ext cx="1001250" cy="68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Segnaposto piè di pagina 4"/>
          <p:cNvSpPr txBox="1">
            <a:spLocks/>
          </p:cNvSpPr>
          <p:nvPr/>
        </p:nvSpPr>
        <p:spPr>
          <a:xfrm>
            <a:off x="3124200" y="6525345"/>
            <a:ext cx="3883212" cy="360040"/>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sz="1200" kern="1200" smtClean="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GB" sz="1400" smtClean="0">
                <a:solidFill>
                  <a:srgbClr val="FFFFFF"/>
                </a:solidFill>
              </a:rPr>
              <a:t>Manjit Dosanjh – Zuppinger-Symposium 2013</a:t>
            </a:r>
            <a:endParaRPr lang="en-GB" sz="1400" dirty="0">
              <a:solidFill>
                <a:srgbClr val="FFFFFF"/>
              </a:solidFill>
            </a:endParaRPr>
          </a:p>
        </p:txBody>
      </p:sp>
    </p:spTree>
    <p:extLst>
      <p:ext uri="{BB962C8B-B14F-4D97-AF65-F5344CB8AC3E}">
        <p14:creationId xmlns:p14="http://schemas.microsoft.com/office/powerpoint/2010/main" val="4689378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492"/>
            <a:ext cx="8226854" cy="940443"/>
          </a:xfrm>
        </p:spPr>
        <p:txBody>
          <a:bodyPr/>
          <a:lstStyle/>
          <a:p>
            <a:r>
              <a:rPr lang="en-US" dirty="0" smtClean="0"/>
              <a:t>KT implementation ways</a:t>
            </a:r>
            <a:endParaRPr lang="en-US" dirty="0"/>
          </a:p>
        </p:txBody>
      </p:sp>
      <p:sp>
        <p:nvSpPr>
          <p:cNvPr id="4" name="TextBox 3"/>
          <p:cNvSpPr txBox="1"/>
          <p:nvPr/>
        </p:nvSpPr>
        <p:spPr>
          <a:xfrm>
            <a:off x="315020" y="2064188"/>
            <a:ext cx="4750643" cy="461665"/>
          </a:xfrm>
          <a:prstGeom prst="rect">
            <a:avLst/>
          </a:prstGeom>
          <a:noFill/>
          <a:ln>
            <a:solidFill>
              <a:srgbClr val="000090"/>
            </a:solidFill>
          </a:ln>
        </p:spPr>
        <p:txBody>
          <a:bodyPr wrap="square" rtlCol="0">
            <a:spAutoFit/>
          </a:bodyPr>
          <a:lstStyle/>
          <a:p>
            <a:pPr algn="ctr"/>
            <a:r>
              <a:rPr lang="fr-CH" sz="2400" dirty="0" smtClean="0"/>
              <a:t>Transfer to </a:t>
            </a:r>
            <a:r>
              <a:rPr lang="fr-CH" sz="2400" dirty="0" err="1" smtClean="0"/>
              <a:t>Existing</a:t>
            </a:r>
            <a:r>
              <a:rPr lang="fr-CH" sz="2400" dirty="0" smtClean="0"/>
              <a:t> </a:t>
            </a:r>
            <a:r>
              <a:rPr lang="fr-CH" sz="2400" dirty="0" err="1" smtClean="0"/>
              <a:t>Companies</a:t>
            </a:r>
            <a:endParaRPr lang="en-GB" sz="2400" dirty="0"/>
          </a:p>
        </p:txBody>
      </p:sp>
      <p:sp>
        <p:nvSpPr>
          <p:cNvPr id="5" name="TextBox 4"/>
          <p:cNvSpPr txBox="1"/>
          <p:nvPr/>
        </p:nvSpPr>
        <p:spPr>
          <a:xfrm>
            <a:off x="387027" y="4039344"/>
            <a:ext cx="4678635" cy="523220"/>
          </a:xfrm>
          <a:prstGeom prst="rect">
            <a:avLst/>
          </a:prstGeom>
          <a:noFill/>
          <a:ln>
            <a:solidFill>
              <a:srgbClr val="000090"/>
            </a:solidFill>
          </a:ln>
        </p:spPr>
        <p:txBody>
          <a:bodyPr wrap="square" rtlCol="0">
            <a:spAutoFit/>
          </a:bodyPr>
          <a:lstStyle/>
          <a:p>
            <a:r>
              <a:rPr lang="fr-CH" sz="2800" dirty="0" err="1" smtClean="0"/>
              <a:t>Creation</a:t>
            </a:r>
            <a:r>
              <a:rPr lang="fr-CH" sz="2800" dirty="0" smtClean="0"/>
              <a:t> of New </a:t>
            </a:r>
            <a:r>
              <a:rPr lang="fr-CH" sz="2800" dirty="0" err="1" smtClean="0"/>
              <a:t>Companies</a:t>
            </a:r>
            <a:endParaRPr lang="en-GB" sz="2800" dirty="0"/>
          </a:p>
        </p:txBody>
      </p:sp>
      <p:sp>
        <p:nvSpPr>
          <p:cNvPr id="6" name="TextBox 5"/>
          <p:cNvSpPr txBox="1"/>
          <p:nvPr/>
        </p:nvSpPr>
        <p:spPr>
          <a:xfrm>
            <a:off x="5914318" y="1378625"/>
            <a:ext cx="2736304" cy="523220"/>
          </a:xfrm>
          <a:prstGeom prst="rect">
            <a:avLst/>
          </a:prstGeom>
          <a:noFill/>
          <a:ln>
            <a:solidFill>
              <a:srgbClr val="000090"/>
            </a:solidFill>
          </a:ln>
        </p:spPr>
        <p:txBody>
          <a:bodyPr wrap="square" rtlCol="0">
            <a:spAutoFit/>
          </a:bodyPr>
          <a:lstStyle/>
          <a:p>
            <a:pPr algn="ctr"/>
            <a:r>
              <a:rPr lang="fr-CH" sz="2800" dirty="0" err="1" smtClean="0"/>
              <a:t>Market</a:t>
            </a:r>
            <a:r>
              <a:rPr lang="fr-CH" sz="2800" dirty="0" smtClean="0"/>
              <a:t> Pull</a:t>
            </a:r>
            <a:endParaRPr lang="en-GB" sz="2800" dirty="0"/>
          </a:p>
        </p:txBody>
      </p:sp>
      <p:sp>
        <p:nvSpPr>
          <p:cNvPr id="7" name="TextBox 6"/>
          <p:cNvSpPr txBox="1"/>
          <p:nvPr/>
        </p:nvSpPr>
        <p:spPr>
          <a:xfrm>
            <a:off x="5914318" y="2833093"/>
            <a:ext cx="2736304" cy="461665"/>
          </a:xfrm>
          <a:prstGeom prst="rect">
            <a:avLst/>
          </a:prstGeom>
          <a:noFill/>
          <a:ln>
            <a:solidFill>
              <a:srgbClr val="000090"/>
            </a:solidFill>
          </a:ln>
        </p:spPr>
        <p:txBody>
          <a:bodyPr wrap="square" rtlCol="0">
            <a:spAutoFit/>
          </a:bodyPr>
          <a:lstStyle/>
          <a:p>
            <a:pPr algn="ctr"/>
            <a:r>
              <a:rPr lang="fr-CH" sz="2400" dirty="0" smtClean="0"/>
              <a:t>Technology Push</a:t>
            </a:r>
            <a:endParaRPr lang="en-GB" sz="2400" dirty="0"/>
          </a:p>
        </p:txBody>
      </p:sp>
      <p:sp>
        <p:nvSpPr>
          <p:cNvPr id="8" name="TextBox 7"/>
          <p:cNvSpPr txBox="1"/>
          <p:nvPr/>
        </p:nvSpPr>
        <p:spPr>
          <a:xfrm>
            <a:off x="5859636" y="4039344"/>
            <a:ext cx="2845668" cy="523220"/>
          </a:xfrm>
          <a:prstGeom prst="rect">
            <a:avLst/>
          </a:prstGeom>
          <a:noFill/>
          <a:ln>
            <a:solidFill>
              <a:srgbClr val="000090"/>
            </a:solidFill>
          </a:ln>
        </p:spPr>
        <p:txBody>
          <a:bodyPr wrap="square" rtlCol="0">
            <a:spAutoFit/>
          </a:bodyPr>
          <a:lstStyle/>
          <a:p>
            <a:pPr algn="ctr"/>
            <a:r>
              <a:rPr lang="fr-CH" sz="2800" dirty="0" smtClean="0"/>
              <a:t>Spin-Off Support</a:t>
            </a:r>
            <a:endParaRPr lang="en-GB" sz="2800" dirty="0"/>
          </a:p>
        </p:txBody>
      </p:sp>
      <p:cxnSp>
        <p:nvCxnSpPr>
          <p:cNvPr id="9" name="Straight Arrow Connector 8"/>
          <p:cNvCxnSpPr>
            <a:endCxn id="6" idx="1"/>
          </p:cNvCxnSpPr>
          <p:nvPr/>
        </p:nvCxnSpPr>
        <p:spPr>
          <a:xfrm flipV="1">
            <a:off x="5065663" y="1640235"/>
            <a:ext cx="848655" cy="654786"/>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endCxn id="7" idx="1"/>
          </p:cNvCxnSpPr>
          <p:nvPr/>
        </p:nvCxnSpPr>
        <p:spPr>
          <a:xfrm>
            <a:off x="5065663" y="2377591"/>
            <a:ext cx="848655" cy="686335"/>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3"/>
            <a:endCxn id="8" idx="1"/>
          </p:cNvCxnSpPr>
          <p:nvPr/>
        </p:nvCxnSpPr>
        <p:spPr>
          <a:xfrm>
            <a:off x="5065662" y="4300954"/>
            <a:ext cx="793974" cy="0"/>
          </a:xfrm>
          <a:prstGeom prst="straightConnector1">
            <a:avLst/>
          </a:prstGeom>
          <a:ln>
            <a:solidFill>
              <a:srgbClr val="000090"/>
            </a:solidFill>
            <a:tailEnd type="arrow"/>
          </a:ln>
        </p:spPr>
        <p:style>
          <a:lnRef idx="1">
            <a:schemeClr val="accent1"/>
          </a:lnRef>
          <a:fillRef idx="0">
            <a:schemeClr val="accent1"/>
          </a:fillRef>
          <a:effectRef idx="0">
            <a:schemeClr val="accent1"/>
          </a:effectRef>
          <a:fontRef idx="minor">
            <a:schemeClr val="tx1"/>
          </a:fontRef>
        </p:style>
      </p:cxnSp>
      <p:pic>
        <p:nvPicPr>
          <p:cNvPr id="13" name="Picture 12" descr="DonorsSpinoff.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0" y="4714964"/>
            <a:ext cx="1647736" cy="1647736"/>
          </a:xfrm>
          <a:prstGeom prst="rect">
            <a:avLst/>
          </a:prstGeom>
        </p:spPr>
      </p:pic>
    </p:spTree>
    <p:extLst>
      <p:ext uri="{BB962C8B-B14F-4D97-AF65-F5344CB8AC3E}">
        <p14:creationId xmlns:p14="http://schemas.microsoft.com/office/powerpoint/2010/main" val="17993437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492"/>
            <a:ext cx="8226854" cy="940443"/>
          </a:xfrm>
        </p:spPr>
        <p:txBody>
          <a:bodyPr>
            <a:normAutofit fontScale="90000"/>
          </a:bodyPr>
          <a:lstStyle/>
          <a:p>
            <a:r>
              <a:rPr lang="en-US" dirty="0" smtClean="0"/>
              <a:t>CERN Business Ideas Accelerator</a:t>
            </a:r>
            <a:endParaRPr lang="en-US" dirty="0"/>
          </a:p>
        </p:txBody>
      </p:sp>
      <p:pic>
        <p:nvPicPr>
          <p:cNvPr id="5" name="Picture 4" descr="alice FE card.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2811" y="2139464"/>
            <a:ext cx="1875692" cy="1248526"/>
          </a:xfrm>
          <a:prstGeom prst="rect">
            <a:avLst/>
          </a:prstGeom>
        </p:spPr>
      </p:pic>
      <p:pic>
        <p:nvPicPr>
          <p:cNvPr id="6" name="Picture 5" descr="moneystack.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68966" y="1105552"/>
            <a:ext cx="1875692" cy="1249357"/>
          </a:xfrm>
          <a:prstGeom prst="rect">
            <a:avLst/>
          </a:prstGeom>
        </p:spPr>
      </p:pic>
      <p:pic>
        <p:nvPicPr>
          <p:cNvPr id="7" name="Picture 6" descr="STH-BinaryPeople-High.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77888" y="2138633"/>
            <a:ext cx="1745436" cy="1309077"/>
          </a:xfrm>
          <a:prstGeom prst="rect">
            <a:avLst/>
          </a:prstGeom>
        </p:spPr>
      </p:pic>
      <p:sp>
        <p:nvSpPr>
          <p:cNvPr id="8" name="Hexagon 7"/>
          <p:cNvSpPr/>
          <p:nvPr/>
        </p:nvSpPr>
        <p:spPr>
          <a:xfrm>
            <a:off x="3768966" y="2969843"/>
            <a:ext cx="1953846" cy="1563077"/>
          </a:xfrm>
          <a:prstGeom prst="hexagon">
            <a:avLst/>
          </a:prstGeom>
          <a:noFill/>
          <a:ln>
            <a:solidFill>
              <a:schemeClr val="tx1"/>
            </a:solidFill>
          </a:ln>
          <a:effectLst>
            <a:glow rad="139700">
              <a:schemeClr val="accent6">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946768" y="3367626"/>
            <a:ext cx="1592384" cy="646331"/>
          </a:xfrm>
          <a:prstGeom prst="rect">
            <a:avLst/>
          </a:prstGeom>
          <a:noFill/>
        </p:spPr>
        <p:txBody>
          <a:bodyPr wrap="square" rtlCol="0">
            <a:spAutoFit/>
          </a:bodyPr>
          <a:lstStyle/>
          <a:p>
            <a:pPr algn="ctr"/>
            <a:r>
              <a:rPr lang="en-US" dirty="0" smtClean="0"/>
              <a:t>CERN</a:t>
            </a:r>
          </a:p>
          <a:p>
            <a:pPr algn="ctr"/>
            <a:r>
              <a:rPr lang="en-US" dirty="0" smtClean="0"/>
              <a:t>Pre-Incubator</a:t>
            </a:r>
            <a:endParaRPr lang="en-US" dirty="0"/>
          </a:p>
        </p:txBody>
      </p:sp>
      <p:cxnSp>
        <p:nvCxnSpPr>
          <p:cNvPr id="11" name="Straight Arrow Connector 10"/>
          <p:cNvCxnSpPr/>
          <p:nvPr/>
        </p:nvCxnSpPr>
        <p:spPr>
          <a:xfrm>
            <a:off x="2643547" y="2774458"/>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flipH="1">
            <a:off x="5722812" y="2720727"/>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4" name="Straight Arrow Connector 13"/>
          <p:cNvCxnSpPr/>
          <p:nvPr/>
        </p:nvCxnSpPr>
        <p:spPr>
          <a:xfrm flipH="1">
            <a:off x="4734169" y="2441301"/>
            <a:ext cx="2" cy="39177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7" name="Straight Arrow Connector 16"/>
          <p:cNvCxnSpPr/>
          <p:nvPr/>
        </p:nvCxnSpPr>
        <p:spPr>
          <a:xfrm>
            <a:off x="5722812" y="4254496"/>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8" name="Straight Arrow Connector 17"/>
          <p:cNvCxnSpPr/>
          <p:nvPr/>
        </p:nvCxnSpPr>
        <p:spPr>
          <a:xfrm flipH="1">
            <a:off x="2643547" y="4254496"/>
            <a:ext cx="1125419" cy="498231"/>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a:xfrm>
            <a:off x="4720493" y="4782035"/>
            <a:ext cx="0" cy="619369"/>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20" name="Straight Arrow Connector 19"/>
          <p:cNvCxnSpPr/>
          <p:nvPr/>
        </p:nvCxnSpPr>
        <p:spPr>
          <a:xfrm>
            <a:off x="5455131" y="4685320"/>
            <a:ext cx="535361" cy="569547"/>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cxnSp>
        <p:nvCxnSpPr>
          <p:cNvPr id="22" name="Straight Arrow Connector 21"/>
          <p:cNvCxnSpPr/>
          <p:nvPr/>
        </p:nvCxnSpPr>
        <p:spPr>
          <a:xfrm flipH="1">
            <a:off x="3501285" y="4719512"/>
            <a:ext cx="535361" cy="569547"/>
          </a:xfrm>
          <a:prstGeom prst="straightConnector1">
            <a:avLst/>
          </a:prstGeom>
          <a:ln>
            <a:tailEnd type="arrow"/>
          </a:ln>
          <a:effectLst/>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840153" y="4597369"/>
            <a:ext cx="1678349" cy="646331"/>
          </a:xfrm>
          <a:prstGeom prst="rect">
            <a:avLst/>
          </a:prstGeom>
          <a:noFill/>
          <a:ln>
            <a:solidFill>
              <a:schemeClr val="tx2"/>
            </a:solidFill>
          </a:ln>
        </p:spPr>
        <p:txBody>
          <a:bodyPr wrap="square" rtlCol="0">
            <a:spAutoFit/>
          </a:bodyPr>
          <a:lstStyle/>
          <a:p>
            <a:pPr algn="ctr"/>
            <a:r>
              <a:rPr lang="en-US" dirty="0" smtClean="0"/>
              <a:t>CERN STFC BIC</a:t>
            </a:r>
            <a:endParaRPr lang="en-US" dirty="0"/>
          </a:p>
        </p:txBody>
      </p:sp>
      <p:sp>
        <p:nvSpPr>
          <p:cNvPr id="26" name="TextBox 25"/>
          <p:cNvSpPr txBox="1"/>
          <p:nvPr/>
        </p:nvSpPr>
        <p:spPr>
          <a:xfrm>
            <a:off x="2518503" y="5401404"/>
            <a:ext cx="1361833" cy="646331"/>
          </a:xfrm>
          <a:prstGeom prst="rect">
            <a:avLst/>
          </a:prstGeom>
          <a:noFill/>
          <a:ln>
            <a:solidFill>
              <a:schemeClr val="tx2"/>
            </a:solidFill>
          </a:ln>
        </p:spPr>
        <p:txBody>
          <a:bodyPr wrap="square" rtlCol="0">
            <a:spAutoFit/>
          </a:bodyPr>
          <a:lstStyle/>
          <a:p>
            <a:pPr algn="ctr"/>
            <a:r>
              <a:rPr lang="en-US" dirty="0" smtClean="0"/>
              <a:t>NIKHEF CERN BIC</a:t>
            </a:r>
            <a:endParaRPr lang="en-US" dirty="0"/>
          </a:p>
        </p:txBody>
      </p:sp>
      <p:sp>
        <p:nvSpPr>
          <p:cNvPr id="27" name="TextBox 26"/>
          <p:cNvSpPr txBox="1"/>
          <p:nvPr/>
        </p:nvSpPr>
        <p:spPr>
          <a:xfrm>
            <a:off x="4036646" y="5530942"/>
            <a:ext cx="1361833" cy="646331"/>
          </a:xfrm>
          <a:prstGeom prst="rect">
            <a:avLst/>
          </a:prstGeom>
          <a:noFill/>
          <a:ln>
            <a:solidFill>
              <a:schemeClr val="tx2"/>
            </a:solidFill>
          </a:ln>
        </p:spPr>
        <p:txBody>
          <a:bodyPr wrap="square" rtlCol="0">
            <a:spAutoFit/>
          </a:bodyPr>
          <a:lstStyle/>
          <a:p>
            <a:pPr algn="ctr"/>
            <a:r>
              <a:rPr lang="en-US" dirty="0" smtClean="0"/>
              <a:t>NTNU CERN BIC</a:t>
            </a:r>
            <a:endParaRPr lang="en-US" dirty="0"/>
          </a:p>
        </p:txBody>
      </p:sp>
      <p:sp>
        <p:nvSpPr>
          <p:cNvPr id="28" name="TextBox 27"/>
          <p:cNvSpPr txBox="1"/>
          <p:nvPr/>
        </p:nvSpPr>
        <p:spPr>
          <a:xfrm>
            <a:off x="5539152" y="5401404"/>
            <a:ext cx="1432169" cy="646331"/>
          </a:xfrm>
          <a:prstGeom prst="rect">
            <a:avLst/>
          </a:prstGeom>
          <a:noFill/>
          <a:ln>
            <a:solidFill>
              <a:schemeClr val="tx2"/>
            </a:solidFill>
          </a:ln>
        </p:spPr>
        <p:txBody>
          <a:bodyPr wrap="square" rtlCol="0">
            <a:spAutoFit/>
          </a:bodyPr>
          <a:lstStyle/>
          <a:p>
            <a:pPr algn="ctr"/>
            <a:r>
              <a:rPr lang="en-US" dirty="0" err="1" smtClean="0"/>
              <a:t>Technopolis</a:t>
            </a:r>
            <a:r>
              <a:rPr lang="en-US" dirty="0" smtClean="0"/>
              <a:t> </a:t>
            </a:r>
            <a:r>
              <a:rPr lang="en-US" dirty="0" smtClean="0"/>
              <a:t>BIC</a:t>
            </a:r>
            <a:endParaRPr lang="en-US" dirty="0"/>
          </a:p>
        </p:txBody>
      </p:sp>
      <p:sp>
        <p:nvSpPr>
          <p:cNvPr id="29" name="TextBox 28"/>
          <p:cNvSpPr txBox="1"/>
          <p:nvPr/>
        </p:nvSpPr>
        <p:spPr>
          <a:xfrm>
            <a:off x="7044593" y="4781059"/>
            <a:ext cx="1361833" cy="646331"/>
          </a:xfrm>
          <a:prstGeom prst="rect">
            <a:avLst/>
          </a:prstGeom>
          <a:noFill/>
          <a:ln>
            <a:solidFill>
              <a:schemeClr val="tx2"/>
            </a:solidFill>
          </a:ln>
        </p:spPr>
        <p:txBody>
          <a:bodyPr wrap="square" rtlCol="0">
            <a:spAutoFit/>
          </a:bodyPr>
          <a:lstStyle/>
          <a:p>
            <a:pPr algn="ctr"/>
            <a:r>
              <a:rPr lang="en-US" dirty="0" smtClean="0"/>
              <a:t>Austrian BIC</a:t>
            </a:r>
            <a:endParaRPr lang="en-US" dirty="0"/>
          </a:p>
        </p:txBody>
      </p:sp>
    </p:spTree>
    <p:extLst>
      <p:ext uri="{BB962C8B-B14F-4D97-AF65-F5344CB8AC3E}">
        <p14:creationId xmlns:p14="http://schemas.microsoft.com/office/powerpoint/2010/main" val="183339823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Turning CERN technologies into new business opportunities</a:t>
            </a:r>
            <a:endParaRPr lang="en-GB" dirty="0"/>
          </a:p>
        </p:txBody>
      </p:sp>
      <p:pic>
        <p:nvPicPr>
          <p:cNvPr id="5" name="Content Placeholder 4"/>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712206" y="1464401"/>
            <a:ext cx="7860294" cy="4509361"/>
          </a:xfrm>
        </p:spPr>
      </p:pic>
    </p:spTree>
    <p:extLst>
      <p:ext uri="{BB962C8B-B14F-4D97-AF65-F5344CB8AC3E}">
        <p14:creationId xmlns:p14="http://schemas.microsoft.com/office/powerpoint/2010/main" val="351696414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KT Group Mandate</a:t>
            </a:r>
            <a:endParaRPr lang="en-US" dirty="0"/>
          </a:p>
        </p:txBody>
      </p:sp>
      <p:sp>
        <p:nvSpPr>
          <p:cNvPr id="3" name="Content Placeholder 2"/>
          <p:cNvSpPr>
            <a:spLocks noGrp="1"/>
          </p:cNvSpPr>
          <p:nvPr>
            <p:ph idx="1"/>
          </p:nvPr>
        </p:nvSpPr>
        <p:spPr>
          <a:xfrm>
            <a:off x="755576" y="1124744"/>
            <a:ext cx="7773987" cy="4896544"/>
          </a:xfrm>
        </p:spPr>
        <p:txBody>
          <a:bodyPr>
            <a:normAutofit/>
          </a:bodyPr>
          <a:lstStyle/>
          <a:p>
            <a:r>
              <a:rPr lang="en-US" sz="2400" dirty="0" smtClean="0"/>
              <a:t>Optimize the impact of CERN’s science, technology and know-how on society and promote knowledge exchange with CERN’s stakeholders.</a:t>
            </a:r>
          </a:p>
          <a:p>
            <a:r>
              <a:rPr lang="en-US" sz="2400" dirty="0" smtClean="0"/>
              <a:t>Function as a catalyst to foster KT transfer between the different stakeholders. Promote and sustain a culture of inventiveness and of knowledge and technology transfer.</a:t>
            </a:r>
          </a:p>
          <a:p>
            <a:r>
              <a:rPr lang="en-US" sz="2400" dirty="0" smtClean="0"/>
              <a:t>Promote, raise awareness and participate in multidisciplinary activities, in particular those relevant to life sciences application.</a:t>
            </a:r>
            <a:br>
              <a:rPr lang="en-US" sz="2400" dirty="0" smtClean="0"/>
            </a:br>
            <a:endParaRPr lang="en-US" sz="1400" dirty="0" smtClean="0"/>
          </a:p>
          <a:p>
            <a:pPr algn="ctr">
              <a:buNone/>
            </a:pPr>
            <a:r>
              <a:rPr lang="en-US" b="1" i="1" dirty="0" smtClean="0">
                <a:solidFill>
                  <a:srgbClr val="FF0000"/>
                </a:solidFill>
              </a:rPr>
              <a:t>Key words: dissemination and impact!</a:t>
            </a:r>
            <a:endParaRPr lang="en-US" b="1" i="1" dirty="0">
              <a:solidFill>
                <a:srgbClr val="FF0000"/>
              </a:solidFill>
            </a:endParaRPr>
          </a:p>
        </p:txBody>
      </p:sp>
    </p:spTree>
    <p:extLst>
      <p:ext uri="{BB962C8B-B14F-4D97-AF65-F5344CB8AC3E}">
        <p14:creationId xmlns:p14="http://schemas.microsoft.com/office/powerpoint/2010/main" val="276062475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a:xfrm>
            <a:off x="457200" y="5443307"/>
            <a:ext cx="8226854" cy="549720"/>
          </a:xfrm>
        </p:spPr>
        <p:txBody>
          <a:bodyPr/>
          <a:lstStyle/>
          <a:p>
            <a:pPr marL="36576" indent="0">
              <a:buNone/>
            </a:pPr>
            <a:r>
              <a:rPr lang="fr-FR" dirty="0" smtClean="0"/>
              <a:t>Financial Times, 19.10.2012</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4" y="5469"/>
            <a:ext cx="9160249" cy="543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221368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508104" y="151319"/>
            <a:ext cx="2513459" cy="1819780"/>
          </a:xfrm>
          <a:prstGeom prst="rect">
            <a:avLst/>
          </a:prstGeom>
          <a:noFill/>
          <a:ln w="9525">
            <a:noFill/>
            <a:miter lim="800000"/>
            <a:headEnd/>
            <a:tailEnd/>
          </a:ln>
        </p:spPr>
      </p:pic>
      <p:pic>
        <p:nvPicPr>
          <p:cNvPr id="5" name="Picture 2" descr="G:\Summer\Royal Society\Royal Society\LucidPhotos\Fig 3.jpg"/>
          <p:cNvPicPr>
            <a:picLocks noChangeAspect="1" noChangeArrowheads="1"/>
          </p:cNvPicPr>
          <p:nvPr/>
        </p:nvPicPr>
        <p:blipFill>
          <a:blip r:embed="rId3" cstate="print"/>
          <a:srcRect/>
          <a:stretch>
            <a:fillRect/>
          </a:stretch>
        </p:blipFill>
        <p:spPr bwMode="auto">
          <a:xfrm>
            <a:off x="7812360" y="871398"/>
            <a:ext cx="1152128" cy="1080121"/>
          </a:xfrm>
          <a:prstGeom prst="rect">
            <a:avLst/>
          </a:prstGeom>
          <a:noFill/>
          <a:ln w="9525">
            <a:noFill/>
            <a:miter lim="800000"/>
            <a:headEnd/>
            <a:tailEnd/>
          </a:ln>
        </p:spPr>
      </p:pic>
      <p:pic>
        <p:nvPicPr>
          <p:cNvPr id="7" name="Content Placeholder 3" descr="Kit.jpg"/>
          <p:cNvPicPr>
            <a:picLocks/>
          </p:cNvPicPr>
          <p:nvPr/>
        </p:nvPicPr>
        <p:blipFill>
          <a:blip r:embed="rId4" cstate="print"/>
          <a:srcRect/>
          <a:stretch>
            <a:fillRect/>
          </a:stretch>
        </p:blipFill>
        <p:spPr>
          <a:xfrm>
            <a:off x="1" y="0"/>
            <a:ext cx="4139952" cy="3717032"/>
          </a:xfrm>
          <a:prstGeom prst="rect">
            <a:avLst/>
          </a:prstGeom>
        </p:spPr>
      </p:pic>
      <p:pic>
        <p:nvPicPr>
          <p:cNvPr id="8" name="Content Placeholder 3" descr="Dataflow"/>
          <p:cNvPicPr>
            <a:picLocks/>
          </p:cNvPicPr>
          <p:nvPr/>
        </p:nvPicPr>
        <p:blipFill>
          <a:blip r:embed="rId5" cstate="print"/>
          <a:srcRect/>
          <a:stretch>
            <a:fillRect/>
          </a:stretch>
        </p:blipFill>
        <p:spPr>
          <a:xfrm>
            <a:off x="5724128" y="3175655"/>
            <a:ext cx="2769865" cy="2025327"/>
          </a:xfrm>
          <a:prstGeom prst="rect">
            <a:avLst/>
          </a:prstGeom>
        </p:spPr>
      </p:pic>
      <p:pic>
        <p:nvPicPr>
          <p:cNvPr id="9" name="Picture 9"/>
          <p:cNvPicPr>
            <a:picLocks noChangeAspect="1" noChangeArrowheads="1"/>
          </p:cNvPicPr>
          <p:nvPr/>
        </p:nvPicPr>
        <p:blipFill>
          <a:blip r:embed="rId6" cstate="print"/>
          <a:srcRect l="7381" t="18436" r="9744" b="10562"/>
          <a:stretch>
            <a:fillRect/>
          </a:stretch>
        </p:blipFill>
        <p:spPr bwMode="auto">
          <a:xfrm>
            <a:off x="1317571" y="4366740"/>
            <a:ext cx="2579325" cy="1887141"/>
          </a:xfrm>
          <a:prstGeom prst="rect">
            <a:avLst/>
          </a:prstGeom>
          <a:noFill/>
          <a:ln w="9525">
            <a:noFill/>
            <a:miter lim="800000"/>
            <a:headEnd/>
            <a:tailEnd/>
          </a:ln>
        </p:spPr>
      </p:pic>
      <p:sp>
        <p:nvSpPr>
          <p:cNvPr id="10" name="TextBox 9"/>
          <p:cNvSpPr txBox="1"/>
          <p:nvPr/>
        </p:nvSpPr>
        <p:spPr>
          <a:xfrm>
            <a:off x="2411760" y="2924944"/>
            <a:ext cx="2808312" cy="1323439"/>
          </a:xfrm>
          <a:prstGeom prst="rect">
            <a:avLst/>
          </a:prstGeom>
          <a:noFill/>
        </p:spPr>
        <p:txBody>
          <a:bodyPr wrap="square" rtlCol="0">
            <a:spAutoFit/>
          </a:bodyPr>
          <a:lstStyle/>
          <a:p>
            <a:pPr eaLnBrk="1" fontAlgn="auto" hangingPunct="1">
              <a:spcBef>
                <a:spcPts val="0"/>
              </a:spcBef>
              <a:spcAft>
                <a:spcPts val="0"/>
              </a:spcAft>
            </a:pPr>
            <a:r>
              <a:rPr lang="en-GB" sz="2000" dirty="0" smtClean="0">
                <a:solidFill>
                  <a:prstClr val="black"/>
                </a:solidFill>
                <a:latin typeface="Calibri"/>
                <a:cs typeface="+mn-cs"/>
              </a:rPr>
              <a:t>CERN@school allows students to use a Timepix chip in the lab to visualise radiation </a:t>
            </a:r>
            <a:endParaRPr lang="en-GB" sz="2000" dirty="0">
              <a:solidFill>
                <a:prstClr val="black"/>
              </a:solidFill>
              <a:latin typeface="Calibri"/>
              <a:cs typeface="+mn-cs"/>
            </a:endParaRPr>
          </a:p>
        </p:txBody>
      </p:sp>
      <p:sp>
        <p:nvSpPr>
          <p:cNvPr id="11" name="TextBox 10"/>
          <p:cNvSpPr txBox="1"/>
          <p:nvPr/>
        </p:nvSpPr>
        <p:spPr>
          <a:xfrm>
            <a:off x="5436096" y="1951519"/>
            <a:ext cx="3456384" cy="1200329"/>
          </a:xfrm>
          <a:prstGeom prst="rect">
            <a:avLst/>
          </a:prstGeom>
          <a:noFill/>
        </p:spPr>
        <p:txBody>
          <a:bodyPr wrap="square" rtlCol="0">
            <a:spAutoFit/>
          </a:bodyPr>
          <a:lstStyle/>
          <a:p>
            <a:pPr eaLnBrk="1" fontAlgn="auto" hangingPunct="1">
              <a:spcBef>
                <a:spcPts val="0"/>
              </a:spcBef>
              <a:spcAft>
                <a:spcPts val="0"/>
              </a:spcAft>
            </a:pPr>
            <a:r>
              <a:rPr lang="en-GB" sz="1800" dirty="0" smtClean="0">
                <a:solidFill>
                  <a:prstClr val="black"/>
                </a:solidFill>
                <a:latin typeface="Calibri"/>
                <a:cs typeface="+mn-cs"/>
              </a:rPr>
              <a:t>Langton Ultimate Cosmic ray Intensity Detector uses  5 </a:t>
            </a:r>
            <a:r>
              <a:rPr lang="en-GB" sz="1800" dirty="0">
                <a:solidFill>
                  <a:prstClr val="black"/>
                </a:solidFill>
                <a:latin typeface="Calibri"/>
                <a:cs typeface="+mn-cs"/>
              </a:rPr>
              <a:t>T</a:t>
            </a:r>
            <a:r>
              <a:rPr lang="en-GB" sz="1800" dirty="0" smtClean="0">
                <a:solidFill>
                  <a:prstClr val="black"/>
                </a:solidFill>
                <a:latin typeface="Calibri"/>
                <a:cs typeface="+mn-cs"/>
              </a:rPr>
              <a:t>imepix chips to monitor the radiation environment in Space</a:t>
            </a:r>
            <a:endParaRPr lang="en-GB" sz="1800" dirty="0">
              <a:solidFill>
                <a:prstClr val="black"/>
              </a:solidFill>
              <a:latin typeface="Calibri"/>
              <a:cs typeface="+mn-cs"/>
            </a:endParaRPr>
          </a:p>
        </p:txBody>
      </p:sp>
      <p:sp>
        <p:nvSpPr>
          <p:cNvPr id="12" name="TextBox 11"/>
          <p:cNvSpPr txBox="1"/>
          <p:nvPr/>
        </p:nvSpPr>
        <p:spPr>
          <a:xfrm>
            <a:off x="4716016" y="5263887"/>
            <a:ext cx="3312368" cy="1200329"/>
          </a:xfrm>
          <a:prstGeom prst="rect">
            <a:avLst/>
          </a:prstGeom>
          <a:noFill/>
        </p:spPr>
        <p:txBody>
          <a:bodyPr wrap="square" rtlCol="0">
            <a:spAutoFit/>
          </a:bodyPr>
          <a:lstStyle/>
          <a:p>
            <a:pPr eaLnBrk="1" fontAlgn="auto" hangingPunct="1">
              <a:spcBef>
                <a:spcPts val="0"/>
              </a:spcBef>
              <a:spcAft>
                <a:spcPts val="0"/>
              </a:spcAft>
            </a:pPr>
            <a:r>
              <a:rPr lang="en-GB" sz="1800" dirty="0" smtClean="0">
                <a:solidFill>
                  <a:prstClr val="black"/>
                </a:solidFill>
                <a:latin typeface="Calibri"/>
                <a:cs typeface="+mn-cs"/>
              </a:rPr>
              <a:t>Data from LUCID and CERN@school detectors will be uploaded to the Grid and made available for students to analyse</a:t>
            </a:r>
            <a:endParaRPr lang="en-GB" sz="1800" dirty="0">
              <a:solidFill>
                <a:prstClr val="black"/>
              </a:solidFill>
              <a:latin typeface="Calibri"/>
              <a:cs typeface="+mn-cs"/>
            </a:endParaRPr>
          </a:p>
        </p:txBody>
      </p:sp>
      <p:pic>
        <p:nvPicPr>
          <p:cNvPr id="14" name="Picture 8" descr="Cern@school Logo - Light Background copy"/>
          <p:cNvPicPr>
            <a:picLocks noChangeAspect="1" noChangeArrowheads="1"/>
          </p:cNvPicPr>
          <p:nvPr/>
        </p:nvPicPr>
        <p:blipFill>
          <a:blip r:embed="rId7" cstate="print"/>
          <a:srcRect/>
          <a:stretch>
            <a:fillRect/>
          </a:stretch>
        </p:blipFill>
        <p:spPr>
          <a:xfrm>
            <a:off x="2051720" y="404664"/>
            <a:ext cx="3162424" cy="613566"/>
          </a:xfrm>
          <a:prstGeom prst="rect">
            <a:avLst/>
          </a:prstGeom>
          <a:noFill/>
        </p:spPr>
      </p:pic>
    </p:spTree>
    <p:extLst>
      <p:ext uri="{BB962C8B-B14F-4D97-AF65-F5344CB8AC3E}">
        <p14:creationId xmlns:p14="http://schemas.microsoft.com/office/powerpoint/2010/main" val="88607618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800"/>
            <a:ext cx="8229600" cy="893977"/>
          </a:xfrm>
        </p:spPr>
        <p:txBody>
          <a:bodyPr>
            <a:normAutofit fontScale="90000"/>
          </a:bodyPr>
          <a:lstStyle/>
          <a:p>
            <a:r>
              <a:rPr lang="en-US" sz="3600" dirty="0" smtClean="0"/>
              <a:t>CERN Open Hardware </a:t>
            </a:r>
            <a:r>
              <a:rPr lang="en-US" sz="3600" dirty="0" err="1" smtClean="0"/>
              <a:t>Licence</a:t>
            </a:r>
            <a:r>
              <a:rPr lang="en-US" sz="3600" dirty="0" smtClean="0"/>
              <a:t/>
            </a:r>
            <a:br>
              <a:rPr lang="en-US" sz="3600" dirty="0" smtClean="0"/>
            </a:br>
            <a:endParaRPr lang="en-US" sz="3600" dirty="0"/>
          </a:p>
        </p:txBody>
      </p:sp>
      <p:sp>
        <p:nvSpPr>
          <p:cNvPr id="4" name="TextBox 3"/>
          <p:cNvSpPr txBox="1"/>
          <p:nvPr/>
        </p:nvSpPr>
        <p:spPr>
          <a:xfrm>
            <a:off x="951653" y="1445079"/>
            <a:ext cx="3995905" cy="3970318"/>
          </a:xfrm>
          <a:prstGeom prst="rect">
            <a:avLst/>
          </a:prstGeom>
          <a:noFill/>
        </p:spPr>
        <p:txBody>
          <a:bodyPr wrap="square" rtlCol="0">
            <a:spAutoFit/>
          </a:bodyPr>
          <a:lstStyle/>
          <a:p>
            <a:r>
              <a:rPr lang="en-US" dirty="0" smtClean="0"/>
              <a:t>A legal </a:t>
            </a:r>
            <a:r>
              <a:rPr lang="en-US" dirty="0"/>
              <a:t>framework to facilitate knowledge exchange across the electronic design community.</a:t>
            </a:r>
          </a:p>
          <a:p>
            <a:r>
              <a:rPr lang="en-US" dirty="0" smtClean="0"/>
              <a:t/>
            </a:r>
            <a:br>
              <a:rPr lang="en-US" dirty="0" smtClean="0"/>
            </a:br>
            <a:endParaRPr lang="en-US" dirty="0"/>
          </a:p>
          <a:p>
            <a:r>
              <a:rPr lang="en-US" dirty="0"/>
              <a:t>In the spirit of knowledge and technology dissemination, the CERN OHL was created to govern the use, copying, modification and distribution of hardware design documentation, and the manufacture and distribution of products. </a:t>
            </a:r>
          </a:p>
          <a:p>
            <a:endParaRPr lang="en-US" dirty="0"/>
          </a:p>
          <a:p>
            <a:endParaRPr lang="en-US"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970787" y="1549692"/>
            <a:ext cx="2716013" cy="3217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210194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800"/>
            <a:ext cx="8229600" cy="893977"/>
          </a:xfrm>
        </p:spPr>
        <p:txBody>
          <a:bodyPr>
            <a:normAutofit fontScale="90000"/>
          </a:bodyPr>
          <a:lstStyle/>
          <a:p>
            <a:r>
              <a:rPr lang="en-US" sz="3600" dirty="0" smtClean="0"/>
              <a:t>CERN OHL: it is making an impact!</a:t>
            </a:r>
            <a:br>
              <a:rPr lang="en-US" sz="3600" dirty="0" smtClean="0"/>
            </a:br>
            <a:endParaRPr lang="en-US" sz="3600" dirty="0"/>
          </a:p>
        </p:txBody>
      </p:sp>
      <p:sp>
        <p:nvSpPr>
          <p:cNvPr id="4" name="TextBox 3"/>
          <p:cNvSpPr txBox="1"/>
          <p:nvPr/>
        </p:nvSpPr>
        <p:spPr>
          <a:xfrm>
            <a:off x="457199" y="1129916"/>
            <a:ext cx="6624609" cy="2862323"/>
          </a:xfrm>
          <a:prstGeom prst="rect">
            <a:avLst/>
          </a:prstGeom>
          <a:noFill/>
        </p:spPr>
        <p:txBody>
          <a:bodyPr wrap="square" rtlCol="0">
            <a:spAutoFit/>
          </a:bodyPr>
          <a:lstStyle/>
          <a:p>
            <a:pPr marL="285750" indent="-285750">
              <a:buFont typeface="Arial"/>
              <a:buChar char="•"/>
            </a:pPr>
            <a:r>
              <a:rPr lang="en-US" dirty="0" smtClean="0"/>
              <a:t>CERN OHL v1.1 Launched in 2011, great interest from the worldwide community</a:t>
            </a:r>
          </a:p>
          <a:p>
            <a:pPr marL="285750" indent="-285750">
              <a:buFont typeface="Arial"/>
              <a:buChar char="•"/>
            </a:pPr>
            <a:r>
              <a:rPr lang="en-US" dirty="0" smtClean="0"/>
              <a:t>More than 50 hardware designs licensed under CERN OHL</a:t>
            </a:r>
          </a:p>
          <a:p>
            <a:pPr marL="285750" indent="-285750">
              <a:buFont typeface="Arial"/>
              <a:buChar char="•"/>
            </a:pPr>
            <a:r>
              <a:rPr lang="en-US" dirty="0" smtClean="0"/>
              <a:t>More than 20 companies are using it</a:t>
            </a:r>
          </a:p>
          <a:p>
            <a:pPr marL="285750" indent="-285750">
              <a:buFont typeface="Arial"/>
              <a:buChar char="•"/>
            </a:pPr>
            <a:r>
              <a:rPr lang="en-US" dirty="0" smtClean="0"/>
              <a:t>The license is being used by people outside our community as well (and for any kind of hardware)</a:t>
            </a:r>
          </a:p>
          <a:p>
            <a:pPr marL="285750" indent="-285750">
              <a:buFont typeface="Arial"/>
              <a:buChar char="•"/>
            </a:pPr>
            <a:r>
              <a:rPr lang="en-US" dirty="0" smtClean="0"/>
              <a:t>Thanks to the interactions with the community, we improved the license and prepared v1.2</a:t>
            </a:r>
          </a:p>
          <a:p>
            <a:endParaRPr lang="en-US" dirty="0"/>
          </a:p>
          <a:p>
            <a:pPr marL="285750" indent="-285750">
              <a:buFont typeface="Arial"/>
              <a:buChar char="•"/>
            </a:pPr>
            <a:endParaRPr lang="en-US"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196216" y="138248"/>
            <a:ext cx="1858818" cy="220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descr="OHL.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18678" y="3638744"/>
            <a:ext cx="3935610" cy="2676093"/>
          </a:xfrm>
          <a:prstGeom prst="rect">
            <a:avLst/>
          </a:prstGeom>
        </p:spPr>
      </p:pic>
    </p:spTree>
    <p:extLst>
      <p:ext uri="{BB962C8B-B14F-4D97-AF65-F5344CB8AC3E}">
        <p14:creationId xmlns:p14="http://schemas.microsoft.com/office/powerpoint/2010/main" val="356800099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CERN Easy Access IP</a:t>
            </a:r>
            <a:endParaRPr lang="en-GB" dirty="0"/>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8444" y="1726169"/>
            <a:ext cx="4393555" cy="3580132"/>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35830" y="1248370"/>
            <a:ext cx="4331765" cy="5024848"/>
          </a:xfrm>
          <a:prstGeom prst="rect">
            <a:avLst/>
          </a:prstGeom>
        </p:spPr>
      </p:pic>
    </p:spTree>
    <p:extLst>
      <p:ext uri="{BB962C8B-B14F-4D97-AF65-F5344CB8AC3E}">
        <p14:creationId xmlns:p14="http://schemas.microsoft.com/office/powerpoint/2010/main" val="373928931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52400"/>
            <a:ext cx="8136904" cy="762000"/>
          </a:xfrm>
        </p:spPr>
        <p:txBody>
          <a:bodyPr/>
          <a:lstStyle/>
          <a:p>
            <a:r>
              <a:rPr lang="fr-CH" sz="3200" dirty="0" err="1" smtClean="0"/>
              <a:t>Knowledge</a:t>
            </a:r>
            <a:r>
              <a:rPr lang="fr-CH" sz="3200" dirty="0" smtClean="0"/>
              <a:t> Transfer </a:t>
            </a:r>
            <a:r>
              <a:rPr lang="fr-CH" sz="3200" dirty="0" err="1" smtClean="0"/>
              <a:t>through</a:t>
            </a:r>
            <a:r>
              <a:rPr lang="fr-CH" sz="3200" dirty="0" smtClean="0"/>
              <a:t> </a:t>
            </a:r>
            <a:r>
              <a:rPr lang="fr-CH" sz="3200" dirty="0" err="1" smtClean="0"/>
              <a:t>Procurement</a:t>
            </a:r>
            <a:endParaRPr lang="en-GB" sz="3200" dirty="0"/>
          </a:p>
        </p:txBody>
      </p:sp>
      <p:sp>
        <p:nvSpPr>
          <p:cNvPr id="6" name="Rectangle 3"/>
          <p:cNvSpPr txBox="1">
            <a:spLocks noChangeArrowheads="1"/>
          </p:cNvSpPr>
          <p:nvPr/>
        </p:nvSpPr>
        <p:spPr bwMode="auto">
          <a:xfrm>
            <a:off x="457200" y="1500174"/>
            <a:ext cx="8229600" cy="45005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indent="-457200" eaLnBrk="1" hangingPunct="1"/>
            <a:r>
              <a:rPr lang="en-US" sz="2000" dirty="0" smtClean="0">
                <a:solidFill>
                  <a:schemeClr val="tx2"/>
                </a:solidFill>
              </a:rPr>
              <a:t>Results from a survey of companies involved in technology-intensive</a:t>
            </a:r>
          </a:p>
          <a:p>
            <a:pPr marL="457200" indent="-457200" eaLnBrk="1" hangingPunct="1"/>
            <a:r>
              <a:rPr lang="en-US" sz="2000" dirty="0" smtClean="0">
                <a:solidFill>
                  <a:schemeClr val="tx2"/>
                </a:solidFill>
              </a:rPr>
              <a:t>procurement contracts with CERN. </a:t>
            </a:r>
          </a:p>
          <a:p>
            <a:pPr marL="457200" indent="-457200" eaLnBrk="1" hangingPunct="1"/>
            <a:r>
              <a:rPr lang="en-US" sz="2000" dirty="0" smtClean="0">
                <a:solidFill>
                  <a:schemeClr val="tx2"/>
                </a:solidFill>
              </a:rPr>
              <a:t>178 questionnaires analyzed, related to 503 MCHF procurement </a:t>
            </a:r>
          </a:p>
          <a:p>
            <a:pPr marL="457200" indent="-457200" eaLnBrk="1" hangingPunct="1"/>
            <a:r>
              <a:rPr lang="en-US" sz="2000" dirty="0" smtClean="0">
                <a:solidFill>
                  <a:schemeClr val="tx2"/>
                </a:solidFill>
              </a:rPr>
              <a:t>budget</a:t>
            </a:r>
            <a:r>
              <a:rPr lang="en-US" sz="1800" dirty="0" smtClean="0">
                <a:solidFill>
                  <a:schemeClr val="tx2"/>
                </a:solidFill>
              </a:rPr>
              <a:t>.</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endParaRPr lang="en-GB" sz="2000" kern="0" dirty="0" smtClean="0">
              <a:solidFill>
                <a:srgbClr val="CC3300"/>
              </a:solidFill>
              <a:latin typeface="+mn-lt"/>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r>
              <a:rPr lang="en-GB" sz="2000" u="sng" kern="0" dirty="0" smtClean="0">
                <a:solidFill>
                  <a:srgbClr val="CC3300"/>
                </a:solidFill>
                <a:latin typeface="+mn-lt"/>
                <a:cs typeface="Times New Roman" pitchFamily="18" charset="0"/>
              </a:rPr>
              <a:t>R</a:t>
            </a:r>
            <a:r>
              <a:rPr kumimoji="0" lang="en-GB" sz="2000" b="0" i="0" u="sng" strike="noStrike" kern="0" cap="none" spc="0" normalizeH="0" baseline="0" noProof="0" dirty="0" err="1" smtClean="0">
                <a:ln>
                  <a:noFill/>
                </a:ln>
                <a:solidFill>
                  <a:srgbClr val="CC3300"/>
                </a:solidFill>
                <a:effectLst/>
                <a:uLnTx/>
                <a:uFillTx/>
                <a:latin typeface="+mn-lt"/>
                <a:ea typeface="ＭＳ Ｐゴシック" pitchFamily="-112" charset="-128"/>
                <a:cs typeface="Times New Roman" pitchFamily="18" charset="0"/>
              </a:rPr>
              <a:t>esults</a:t>
            </a:r>
            <a:r>
              <a:rPr kumimoji="0" lang="en-GB" sz="20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endParaRPr kumimoji="0" lang="en-GB" sz="20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44%</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indicated technological learning</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42%</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increased their international exposure</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38%</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developed new products</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36%</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indicated market learning</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13%</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started new R&amp;D teams </a:t>
            </a:r>
            <a:endPar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52%</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would have had poorer sales performance without CER</a:t>
            </a:r>
            <a:r>
              <a:rPr kumimoji="0" lang="fr-FR"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N</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41%</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would have had poorer technological performance</a:t>
            </a:r>
            <a:r>
              <a:rPr kumimoji="0" lang="fr-FR"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 </a:t>
            </a:r>
            <a:endParaRPr kumimoji="0" lang="fr-FR" sz="1800" b="0" i="0" u="none" strike="noStrike" kern="0" cap="none" spc="0" normalizeH="0" baseline="0" noProof="0" dirty="0">
              <a:ln>
                <a:noFill/>
              </a:ln>
              <a:effectLst/>
              <a:uLnTx/>
              <a:uFillTx/>
              <a:latin typeface="+mn-lt"/>
              <a:ea typeface="ＭＳ Ｐゴシック" pitchFamily="-112" charset="-128"/>
              <a:cs typeface="Times New Roman" pitchFamily="18" charset="0"/>
            </a:endParaRPr>
          </a:p>
        </p:txBody>
      </p:sp>
    </p:spTree>
    <p:extLst>
      <p:ext uri="{BB962C8B-B14F-4D97-AF65-F5344CB8AC3E}">
        <p14:creationId xmlns:p14="http://schemas.microsoft.com/office/powerpoint/2010/main" val="397987703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52400"/>
            <a:ext cx="8136904" cy="762000"/>
          </a:xfrm>
        </p:spPr>
        <p:txBody>
          <a:bodyPr/>
          <a:lstStyle/>
          <a:p>
            <a:r>
              <a:rPr lang="fr-CH" sz="3200" dirty="0" err="1" smtClean="0"/>
              <a:t>Knowledge</a:t>
            </a:r>
            <a:r>
              <a:rPr lang="fr-CH" sz="3200" dirty="0" smtClean="0"/>
              <a:t> Transfer </a:t>
            </a:r>
            <a:r>
              <a:rPr lang="fr-CH" sz="3200" dirty="0" err="1" smtClean="0"/>
              <a:t>through</a:t>
            </a:r>
            <a:r>
              <a:rPr lang="fr-CH" sz="3200" dirty="0" smtClean="0"/>
              <a:t> People</a:t>
            </a:r>
            <a:endParaRPr lang="en-GB" sz="3200" dirty="0"/>
          </a:p>
        </p:txBody>
      </p:sp>
      <p:sp>
        <p:nvSpPr>
          <p:cNvPr id="6" name="Rectangle 3"/>
          <p:cNvSpPr txBox="1">
            <a:spLocks noChangeArrowheads="1"/>
          </p:cNvSpPr>
          <p:nvPr/>
        </p:nvSpPr>
        <p:spPr bwMode="auto">
          <a:xfrm>
            <a:off x="457200" y="1291455"/>
            <a:ext cx="3110948" cy="45005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0000" eaLnBrk="1" hangingPunct="1"/>
            <a:r>
              <a:rPr lang="en-US" sz="2000" dirty="0" smtClean="0">
                <a:solidFill>
                  <a:schemeClr val="tx2"/>
                </a:solidFill>
              </a:rPr>
              <a:t>Every year, hundreds of students come to CERN to contribute to our research programs</a:t>
            </a:r>
          </a:p>
          <a:p>
            <a:pPr marL="180000" eaLnBrk="1" hangingPunct="1"/>
            <a:endParaRPr lang="en-US" sz="2000" dirty="0" smtClean="0">
              <a:solidFill>
                <a:schemeClr val="tx2"/>
              </a:solidFill>
            </a:endParaRPr>
          </a:p>
          <a:p>
            <a:pPr marL="180000" eaLnBrk="1" hangingPunct="1"/>
            <a:r>
              <a:rPr lang="en-US" sz="2000" dirty="0" smtClean="0">
                <a:solidFill>
                  <a:schemeClr val="tx2"/>
                </a:solidFill>
              </a:rPr>
              <a:t>An opportunity for young people to learn in a multicultural environment</a:t>
            </a:r>
          </a:p>
          <a:p>
            <a:pPr marL="180000" eaLnBrk="1" hangingPunct="1"/>
            <a:endParaRPr kumimoji="0" lang="en-US" sz="2000" b="0" i="0" u="none" strike="noStrike" kern="0" cap="none" spc="0" normalizeH="0" baseline="0" noProof="0" dirty="0" smtClean="0">
              <a:ln>
                <a:noFill/>
              </a:ln>
              <a:solidFill>
                <a:schemeClr val="tx2"/>
              </a:solidFill>
              <a:effectLst/>
              <a:uLnTx/>
              <a:uFillTx/>
              <a:latin typeface="+mn-lt"/>
              <a:ea typeface="ＭＳ Ｐゴシック" pitchFamily="-112" charset="-128"/>
              <a:cs typeface="Times New Roman" pitchFamily="18" charset="0"/>
            </a:endParaRPr>
          </a:p>
          <a:p>
            <a:pPr marL="180000" eaLnBrk="1" hangingPunct="1"/>
            <a:r>
              <a:rPr lang="en-US" sz="2000" kern="0" dirty="0" smtClean="0">
                <a:solidFill>
                  <a:schemeClr val="tx2"/>
                </a:solidFill>
                <a:ea typeface="ＭＳ Ｐゴシック" pitchFamily="-112" charset="-128"/>
                <a:cs typeface="Times New Roman" pitchFamily="18" charset="0"/>
              </a:rPr>
              <a:t>Not only for physicists! Also engineers, computer scientists, administrative students…</a:t>
            </a:r>
            <a:endParaRPr kumimoji="0" lang="fr-FR" sz="1800" b="0" i="0" u="none" strike="noStrike" kern="0" cap="none" spc="0" normalizeH="0" baseline="0" noProof="0" dirty="0">
              <a:ln>
                <a:noFill/>
              </a:ln>
              <a:effectLst/>
              <a:uLnTx/>
              <a:uFillTx/>
              <a:latin typeface="+mn-lt"/>
              <a:ea typeface="ＭＳ Ｐゴシック" pitchFamily="-112" charset="-128"/>
              <a:cs typeface="Times New Roman" pitchFamily="18" charset="0"/>
            </a:endParaRPr>
          </a:p>
        </p:txBody>
      </p:sp>
      <p:pic>
        <p:nvPicPr>
          <p:cNvPr id="30723" name="Picture 3"/>
          <p:cNvPicPr>
            <a:picLocks noChangeAspect="1" noChangeArrowheads="1"/>
          </p:cNvPicPr>
          <p:nvPr/>
        </p:nvPicPr>
        <p:blipFill>
          <a:blip r:embed="rId3" cstate="print"/>
          <a:srcRect/>
          <a:stretch>
            <a:fillRect/>
          </a:stretch>
        </p:blipFill>
        <p:spPr bwMode="auto">
          <a:xfrm>
            <a:off x="3717234" y="1338677"/>
            <a:ext cx="4800600" cy="2371725"/>
          </a:xfrm>
          <a:prstGeom prst="rect">
            <a:avLst/>
          </a:prstGeom>
          <a:noFill/>
          <a:ln w="9525">
            <a:noFill/>
            <a:miter lim="800000"/>
            <a:headEnd/>
            <a:tailEnd/>
          </a:ln>
        </p:spPr>
      </p:pic>
      <p:pic>
        <p:nvPicPr>
          <p:cNvPr id="30724" name="Picture 4"/>
          <p:cNvPicPr>
            <a:picLocks noChangeAspect="1" noChangeArrowheads="1"/>
          </p:cNvPicPr>
          <p:nvPr/>
        </p:nvPicPr>
        <p:blipFill>
          <a:blip r:embed="rId4" cstate="print"/>
          <a:srcRect/>
          <a:stretch>
            <a:fillRect/>
          </a:stretch>
        </p:blipFill>
        <p:spPr bwMode="auto">
          <a:xfrm>
            <a:off x="4323521" y="3918917"/>
            <a:ext cx="3826566" cy="2289793"/>
          </a:xfrm>
          <a:prstGeom prst="rect">
            <a:avLst/>
          </a:prstGeom>
          <a:noFill/>
          <a:ln w="9525">
            <a:noFill/>
            <a:miter lim="800000"/>
            <a:headEnd/>
            <a:tailEnd/>
          </a:ln>
        </p:spPr>
      </p:pic>
    </p:spTree>
    <p:extLst>
      <p:ext uri="{BB962C8B-B14F-4D97-AF65-F5344CB8AC3E}">
        <p14:creationId xmlns:p14="http://schemas.microsoft.com/office/powerpoint/2010/main" val="29087407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Students and fellows selected from </a:t>
            </a:r>
            <a:r>
              <a:rPr lang="en-US" sz="3600" dirty="0" smtClean="0"/>
              <a:t>Italy</a:t>
            </a:r>
            <a:endParaRPr lang="en-US" sz="3600" dirty="0"/>
          </a:p>
        </p:txBody>
      </p:sp>
      <p:graphicFrame>
        <p:nvGraphicFramePr>
          <p:cNvPr id="4" name="Chart 3"/>
          <p:cNvGraphicFramePr>
            <a:graphicFrameLocks/>
          </p:cNvGraphicFramePr>
          <p:nvPr>
            <p:extLst>
              <p:ext uri="{D42A27DB-BD31-4B8C-83A1-F6EECF244321}">
                <p14:modId xmlns:p14="http://schemas.microsoft.com/office/powerpoint/2010/main" val="4191698330"/>
              </p:ext>
            </p:extLst>
          </p:nvPr>
        </p:nvGraphicFramePr>
        <p:xfrm>
          <a:off x="457200" y="1260231"/>
          <a:ext cx="8226854" cy="461107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1176447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52400"/>
            <a:ext cx="7446588" cy="762000"/>
          </a:xfrm>
        </p:spPr>
        <p:txBody>
          <a:bodyPr/>
          <a:lstStyle/>
          <a:p>
            <a:r>
              <a:rPr lang="fr-CH" sz="3200" dirty="0" smtClean="0"/>
              <a:t>More info / Contacts</a:t>
            </a:r>
            <a:endParaRPr lang="en-GB" sz="3200" dirty="0"/>
          </a:p>
        </p:txBody>
      </p:sp>
      <p:sp>
        <p:nvSpPr>
          <p:cNvPr id="4" name="TextBox 3"/>
          <p:cNvSpPr txBox="1"/>
          <p:nvPr/>
        </p:nvSpPr>
        <p:spPr>
          <a:xfrm>
            <a:off x="1190209" y="1630017"/>
            <a:ext cx="6867939" cy="4031873"/>
          </a:xfrm>
          <a:prstGeom prst="rect">
            <a:avLst/>
          </a:prstGeom>
          <a:noFill/>
        </p:spPr>
        <p:txBody>
          <a:bodyPr wrap="square" rtlCol="0">
            <a:spAutoFit/>
          </a:bodyPr>
          <a:lstStyle/>
          <a:p>
            <a:r>
              <a:rPr lang="en-US" sz="3200" dirty="0" smtClean="0">
                <a:hlinkClick r:id="rId3"/>
              </a:rPr>
              <a:t>www.cern.ch/knowledgetransfer</a:t>
            </a:r>
            <a:endParaRPr lang="en-US" sz="3200" dirty="0" smtClean="0"/>
          </a:p>
          <a:p>
            <a:endParaRPr lang="en-US" sz="3200" dirty="0" smtClean="0"/>
          </a:p>
          <a:p>
            <a:endParaRPr lang="en-US" sz="3200" dirty="0" smtClean="0"/>
          </a:p>
          <a:p>
            <a:r>
              <a:rPr lang="en-US" sz="3200" dirty="0" smtClean="0">
                <a:hlinkClick r:id="rId4"/>
              </a:rPr>
              <a:t>giovanni.anelli@cern.ch</a:t>
            </a:r>
            <a:endParaRPr lang="en-US" sz="3200" dirty="0" smtClean="0"/>
          </a:p>
          <a:p>
            <a:endParaRPr lang="en-US" sz="3200" dirty="0" smtClean="0"/>
          </a:p>
          <a:p>
            <a:endParaRPr lang="en-US" sz="3200" dirty="0" smtClean="0"/>
          </a:p>
          <a:p>
            <a:r>
              <a:rPr lang="en-US" sz="3200" dirty="0" smtClean="0">
                <a:hlinkClick r:id="rId5"/>
              </a:rPr>
              <a:t>mail-KT@cern.ch</a:t>
            </a:r>
            <a:endParaRPr lang="en-US" sz="3200" dirty="0" smtClean="0"/>
          </a:p>
          <a:p>
            <a:endParaRPr lang="en-US" sz="3200" dirty="0"/>
          </a:p>
        </p:txBody>
      </p:sp>
    </p:spTree>
    <p:extLst>
      <p:ext uri="{BB962C8B-B14F-4D97-AF65-F5344CB8AC3E}">
        <p14:creationId xmlns:p14="http://schemas.microsoft.com/office/powerpoint/2010/main" val="2772726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 KT?</a:t>
            </a:r>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00200"/>
            <a:ext cx="7989590" cy="4504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060704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CERN’s areas of excellence</a:t>
            </a:r>
            <a:endParaRPr lang="en-US" dirty="0"/>
          </a:p>
        </p:txBody>
      </p:sp>
      <p:pic>
        <p:nvPicPr>
          <p:cNvPr id="4" name="Picture 2" descr="Capture-003924web"/>
          <p:cNvPicPr>
            <a:picLocks noChangeAspect="1" noChangeArrowheads="1"/>
          </p:cNvPicPr>
          <p:nvPr/>
        </p:nvPicPr>
        <p:blipFill>
          <a:blip r:embed="rId2" cstate="print"/>
          <a:srcRect/>
          <a:stretch>
            <a:fillRect/>
          </a:stretch>
        </p:blipFill>
        <p:spPr bwMode="auto">
          <a:xfrm>
            <a:off x="4999567" y="1815210"/>
            <a:ext cx="1975169" cy="1357322"/>
          </a:xfrm>
          <a:prstGeom prst="rect">
            <a:avLst/>
          </a:prstGeom>
          <a:noFill/>
          <a:ln w="9525">
            <a:noFill/>
            <a:miter lim="800000"/>
            <a:headEnd/>
            <a:tailEnd/>
          </a:ln>
        </p:spPr>
      </p:pic>
      <p:pic>
        <p:nvPicPr>
          <p:cNvPr id="5" name="Picture 9"/>
          <p:cNvPicPr>
            <a:picLocks noChangeAspect="1" noChangeArrowheads="1"/>
          </p:cNvPicPr>
          <p:nvPr/>
        </p:nvPicPr>
        <p:blipFill>
          <a:blip r:embed="rId3" cstate="print"/>
          <a:srcRect/>
          <a:stretch>
            <a:fillRect/>
          </a:stretch>
        </p:blipFill>
        <p:spPr bwMode="auto">
          <a:xfrm>
            <a:off x="4999569" y="3308676"/>
            <a:ext cx="1975168" cy="1214446"/>
          </a:xfrm>
          <a:prstGeom prst="rect">
            <a:avLst/>
          </a:prstGeom>
          <a:noFill/>
          <a:ln w="9525">
            <a:noFill/>
            <a:miter lim="800000"/>
            <a:headEnd/>
            <a:tailEnd/>
          </a:ln>
        </p:spPr>
      </p:pic>
      <p:pic>
        <p:nvPicPr>
          <p:cNvPr id="6" name="Picture 11" descr="Vue d'ensemble LHC"/>
          <p:cNvPicPr>
            <a:picLocks noChangeAspect="1" noChangeArrowheads="1"/>
          </p:cNvPicPr>
          <p:nvPr/>
        </p:nvPicPr>
        <p:blipFill>
          <a:blip r:embed="rId4" cstate="print"/>
          <a:srcRect/>
          <a:stretch>
            <a:fillRect/>
          </a:stretch>
        </p:blipFill>
        <p:spPr bwMode="auto">
          <a:xfrm>
            <a:off x="321794" y="1815210"/>
            <a:ext cx="4516692" cy="4124907"/>
          </a:xfrm>
          <a:prstGeom prst="rect">
            <a:avLst/>
          </a:prstGeom>
          <a:noFill/>
          <a:ln w="9525">
            <a:noFill/>
            <a:miter lim="800000"/>
            <a:headEnd/>
            <a:tailEnd/>
          </a:ln>
        </p:spPr>
      </p:pic>
      <p:sp>
        <p:nvSpPr>
          <p:cNvPr id="7" name="TextBox 6"/>
          <p:cNvSpPr txBox="1"/>
          <p:nvPr/>
        </p:nvSpPr>
        <p:spPr>
          <a:xfrm>
            <a:off x="7028747" y="1815210"/>
            <a:ext cx="1851789" cy="707886"/>
          </a:xfrm>
          <a:prstGeom prst="rect">
            <a:avLst/>
          </a:prstGeom>
          <a:noFill/>
          <a:ln>
            <a:noFill/>
          </a:ln>
        </p:spPr>
        <p:txBody>
          <a:bodyPr wrap="none" rtlCol="0">
            <a:spAutoFit/>
          </a:bodyPr>
          <a:lstStyle/>
          <a:p>
            <a:r>
              <a:rPr lang="fr-CH" sz="2000" dirty="0" err="1" smtClean="0">
                <a:solidFill>
                  <a:srgbClr val="FF0000"/>
                </a:solidFill>
              </a:rPr>
              <a:t>Accelerating</a:t>
            </a:r>
            <a:r>
              <a:rPr lang="fr-CH" sz="2000" dirty="0" smtClean="0"/>
              <a:t> </a:t>
            </a:r>
          </a:p>
          <a:p>
            <a:r>
              <a:rPr lang="fr-CH" sz="2000" dirty="0" err="1" smtClean="0"/>
              <a:t>particle</a:t>
            </a:r>
            <a:r>
              <a:rPr lang="fr-CH" sz="2000" dirty="0" smtClean="0"/>
              <a:t> </a:t>
            </a:r>
            <a:r>
              <a:rPr lang="fr-CH" sz="2000" dirty="0" err="1" smtClean="0"/>
              <a:t>beams</a:t>
            </a:r>
            <a:endParaRPr lang="en-GB" sz="2000" dirty="0"/>
          </a:p>
        </p:txBody>
      </p:sp>
      <p:sp>
        <p:nvSpPr>
          <p:cNvPr id="8" name="TextBox 7"/>
          <p:cNvSpPr txBox="1"/>
          <p:nvPr/>
        </p:nvSpPr>
        <p:spPr>
          <a:xfrm>
            <a:off x="7028747" y="3308676"/>
            <a:ext cx="1338828" cy="707886"/>
          </a:xfrm>
          <a:prstGeom prst="rect">
            <a:avLst/>
          </a:prstGeom>
          <a:noFill/>
          <a:ln>
            <a:noFill/>
          </a:ln>
        </p:spPr>
        <p:txBody>
          <a:bodyPr wrap="none" rtlCol="0">
            <a:spAutoFit/>
          </a:bodyPr>
          <a:lstStyle/>
          <a:p>
            <a:r>
              <a:rPr lang="fr-CH" sz="2000" dirty="0" err="1" smtClean="0">
                <a:solidFill>
                  <a:srgbClr val="FF0000"/>
                </a:solidFill>
              </a:rPr>
              <a:t>Detecting</a:t>
            </a:r>
            <a:r>
              <a:rPr lang="fr-CH" sz="2000" dirty="0" smtClean="0"/>
              <a:t> </a:t>
            </a:r>
          </a:p>
          <a:p>
            <a:r>
              <a:rPr lang="fr-CH" sz="2000" dirty="0" err="1" smtClean="0"/>
              <a:t>particles</a:t>
            </a:r>
            <a:endParaRPr lang="en-GB" sz="2000" dirty="0"/>
          </a:p>
        </p:txBody>
      </p:sp>
      <p:sp>
        <p:nvSpPr>
          <p:cNvPr id="9" name="TextBox 8"/>
          <p:cNvSpPr txBox="1"/>
          <p:nvPr/>
        </p:nvSpPr>
        <p:spPr>
          <a:xfrm>
            <a:off x="7041898" y="4945598"/>
            <a:ext cx="1825487" cy="707886"/>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CH" sz="2000" dirty="0" smtClean="0"/>
              <a:t>IT technologies</a:t>
            </a:r>
            <a:endParaRPr lang="en-GB" sz="2000" dirty="0"/>
          </a:p>
        </p:txBody>
      </p:sp>
      <p:cxnSp>
        <p:nvCxnSpPr>
          <p:cNvPr id="10" name="Shape 14"/>
          <p:cNvCxnSpPr>
            <a:endCxn id="4" idx="1"/>
          </p:cNvCxnSpPr>
          <p:nvPr/>
        </p:nvCxnSpPr>
        <p:spPr bwMode="auto">
          <a:xfrm rot="5400000" flipH="1" flipV="1">
            <a:off x="2520827" y="2859186"/>
            <a:ext cx="2844055" cy="2113426"/>
          </a:xfrm>
          <a:prstGeom prst="curvedConnector2">
            <a:avLst/>
          </a:prstGeom>
          <a:solidFill>
            <a:schemeClr val="accent1"/>
          </a:solidFill>
          <a:ln w="25400" cap="flat" cmpd="sng" algn="ctr">
            <a:solidFill>
              <a:srgbClr val="FF0000"/>
            </a:solidFill>
            <a:prstDash val="solid"/>
            <a:round/>
            <a:headEnd type="none" w="med" len="med"/>
            <a:tailEnd type="arrow"/>
          </a:ln>
          <a:effectLst/>
        </p:spPr>
      </p:cxnSp>
      <p:cxnSp>
        <p:nvCxnSpPr>
          <p:cNvPr id="11" name="Shape 18"/>
          <p:cNvCxnSpPr>
            <a:endCxn id="5" idx="1"/>
          </p:cNvCxnSpPr>
          <p:nvPr/>
        </p:nvCxnSpPr>
        <p:spPr bwMode="auto">
          <a:xfrm flipV="1">
            <a:off x="3856171" y="3915899"/>
            <a:ext cx="1143398" cy="607223"/>
          </a:xfrm>
          <a:prstGeom prst="curvedConnector3">
            <a:avLst>
              <a:gd name="adj1" fmla="val 50000"/>
            </a:avLst>
          </a:prstGeom>
          <a:solidFill>
            <a:schemeClr val="accent1"/>
          </a:solidFill>
          <a:ln w="25400" cap="flat" cmpd="sng" algn="ctr">
            <a:solidFill>
              <a:srgbClr val="FF0000"/>
            </a:solidFill>
            <a:prstDash val="solid"/>
            <a:round/>
            <a:headEnd type="none" w="med" len="med"/>
            <a:tailEnd type="arrow"/>
          </a:ln>
          <a:effectLst/>
        </p:spPr>
      </p:cxnSp>
      <p:sp>
        <p:nvSpPr>
          <p:cNvPr id="12" name="Oval 11"/>
          <p:cNvSpPr/>
          <p:nvPr/>
        </p:nvSpPr>
        <p:spPr>
          <a:xfrm>
            <a:off x="1410696" y="5139006"/>
            <a:ext cx="112295" cy="128337"/>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3" name="Oval 12"/>
          <p:cNvSpPr/>
          <p:nvPr/>
        </p:nvSpPr>
        <p:spPr>
          <a:xfrm>
            <a:off x="3728950" y="5074837"/>
            <a:ext cx="127221" cy="128337"/>
          </a:xfrm>
          <a:prstGeom prst="ellipse">
            <a:avLst/>
          </a:prstGeom>
          <a:solidFill>
            <a:srgbClr val="FF0000"/>
          </a:solidFill>
          <a:ln>
            <a:solidFill>
              <a:srgbClr val="C00000"/>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pic>
        <p:nvPicPr>
          <p:cNvPr id="14" name="Picture 2" descr="http://www.petinnergy.com/store/media/catalog/product/cache/2/thumbnail/600x600/9df78eab33525d08d6e5fb8d27136e95/d/v/dvd.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615989" y="5032852"/>
            <a:ext cx="742323" cy="74232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ttp://3.bp.blogspot.com/-S5zH2DZRU50/Tvd6sRRfMrI/AAAAAAAAAHY/0nKAsfhwcRs/s1600/wd%252520drive.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540728" y="4895810"/>
            <a:ext cx="892844" cy="89284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grid-small"/>
          <p:cNvPicPr>
            <a:picLocks noChangeAspect="1" noChangeArrowheads="1"/>
          </p:cNvPicPr>
          <p:nvPr/>
        </p:nvPicPr>
        <p:blipFill>
          <a:blip r:embed="rId7" cstate="print">
            <a:lum bright="42000" contrast="-52000"/>
          </a:blip>
          <a:srcRect/>
          <a:stretch>
            <a:fillRect/>
          </a:stretch>
        </p:blipFill>
        <p:spPr bwMode="auto">
          <a:xfrm>
            <a:off x="4999569" y="4688929"/>
            <a:ext cx="1929003" cy="1156828"/>
          </a:xfrm>
          <a:prstGeom prst="rect">
            <a:avLst/>
          </a:prstGeom>
          <a:noFill/>
          <a:ln w="9525">
            <a:noFill/>
            <a:miter lim="800000"/>
            <a:headEnd/>
            <a:tailEnd/>
          </a:ln>
        </p:spPr>
      </p:pic>
    </p:spTree>
    <p:extLst>
      <p:ext uri="{BB962C8B-B14F-4D97-AF65-F5344CB8AC3E}">
        <p14:creationId xmlns:p14="http://schemas.microsoft.com/office/powerpoint/2010/main" val="18647321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repeatCount="indefinite" fill="hold" grpId="0" nodeType="clickEffect">
                                  <p:stCondLst>
                                    <p:cond delay="0"/>
                                  </p:stCondLst>
                                  <p:childTnLst>
                                    <p:animMotion origin="layout" path="M 0.11632 0.02498 C 0.20834 0.02498 0.28525 -0.01157 0.28525 -0.05506 C 0.28525 -0.1004 0.20834 -0.1351 0.11632 -0.1351 C 0.02309 -0.1351 -0.05173 -0.1004 -0.05173 -0.05506 C -0.05173 -0.01157 0.02309 0.02498 0.11632 0.02498 Z " pathEditMode="relative" rAng="0" ptsTypes="fffff">
                                      <p:cBhvr>
                                        <p:cTn id="6" dur="2000" fill="hold"/>
                                        <p:tgtEl>
                                          <p:spTgt spid="12"/>
                                        </p:tgtEl>
                                        <p:attrNameLst>
                                          <p:attrName>ppt_x</p:attrName>
                                          <p:attrName>ppt_y</p:attrName>
                                        </p:attrNameLst>
                                      </p:cBhvr>
                                      <p:rCtr x="35" y="-8004"/>
                                    </p:animMotion>
                                  </p:childTnLst>
                                </p:cTn>
                              </p:par>
                              <p:par>
                                <p:cTn id="7" presetID="1" presetClass="path" presetSubtype="0" repeatCount="indefinite" fill="hold" grpId="0" nodeType="withEffect">
                                  <p:stCondLst>
                                    <p:cond delay="0"/>
                                  </p:stCondLst>
                                  <p:childTnLst>
                                    <p:animMotion origin="layout" path="M -0.13802 -0.12584 C -0.04531 -0.12584 0.03056 -0.09021 0.03056 -0.04603 C 0.03056 -0.00162 -0.04531 0.03424 -0.13802 0.03424 C -0.23107 0.03424 -0.30642 -0.00162 -0.30642 -0.04603 C -0.30642 -0.09021 -0.23107 -0.12584 -0.13802 -0.12584 Z " pathEditMode="relative" rAng="0" ptsTypes="fffff">
                                      <p:cBhvr>
                                        <p:cTn id="8" dur="2000" fill="hold"/>
                                        <p:tgtEl>
                                          <p:spTgt spid="13"/>
                                        </p:tgtEl>
                                        <p:attrNameLst>
                                          <p:attrName>ppt_x</p:attrName>
                                          <p:attrName>ppt_y</p:attrName>
                                        </p:attrNameLst>
                                      </p:cBhvr>
                                      <p:rCtr x="0" y="8004"/>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960"/>
            <a:ext cx="7470648" cy="1143000"/>
          </a:xfrm>
        </p:spPr>
        <p:txBody>
          <a:bodyPr/>
          <a:lstStyle/>
          <a:p>
            <a:r>
              <a:rPr lang="en-US" dirty="0" smtClean="0"/>
              <a:t>CERN Core Competences</a:t>
            </a:r>
            <a:endParaRPr lang="en-US" dirty="0"/>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39156" y="1268760"/>
            <a:ext cx="2411310" cy="1664845"/>
          </a:xfrm>
          <a:prstGeom prst="rect">
            <a:avLst/>
          </a:prstGeom>
          <a:noFill/>
          <a:ln w="38100">
            <a:solidFill>
              <a:srgbClr val="CC0000"/>
            </a:solidFill>
            <a:miter lim="800000"/>
            <a:headEnd/>
            <a:tailEnd/>
          </a:ln>
        </p:spPr>
      </p:pic>
      <p:pic>
        <p:nvPicPr>
          <p:cNvPr id="5"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68144" y="1484784"/>
            <a:ext cx="2304256" cy="1579995"/>
          </a:xfrm>
          <a:prstGeom prst="rect">
            <a:avLst/>
          </a:prstGeom>
          <a:noFill/>
          <a:ln w="38100">
            <a:solidFill>
              <a:srgbClr val="CC0000"/>
            </a:solidFill>
            <a:miter lim="800000"/>
            <a:headEnd/>
            <a:tailEnd/>
          </a:ln>
        </p:spPr>
      </p:pic>
      <p:pic>
        <p:nvPicPr>
          <p:cNvPr id="6"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51920" y="3717032"/>
            <a:ext cx="2415775" cy="1678235"/>
          </a:xfrm>
          <a:prstGeom prst="rect">
            <a:avLst/>
          </a:prstGeom>
          <a:noFill/>
          <a:ln w="38100">
            <a:solidFill>
              <a:srgbClr val="CC0000"/>
            </a:solidFill>
            <a:miter lim="800000"/>
            <a:headEnd/>
            <a:tailEnd/>
          </a:ln>
        </p:spPr>
      </p:pic>
      <p:sp>
        <p:nvSpPr>
          <p:cNvPr id="7" name="Rectangle 6"/>
          <p:cNvSpPr>
            <a:spLocks noChangeArrowheads="1"/>
          </p:cNvSpPr>
          <p:nvPr/>
        </p:nvSpPr>
        <p:spPr bwMode="auto">
          <a:xfrm>
            <a:off x="3886965" y="3284984"/>
            <a:ext cx="2532769" cy="400099"/>
          </a:xfrm>
          <a:prstGeom prst="rect">
            <a:avLst/>
          </a:prstGeom>
          <a:noFill/>
          <a:ln w="12700" cap="sq">
            <a:noFill/>
            <a:miter lim="800000"/>
            <a:headEnd type="none" w="sm" len="sm"/>
            <a:tailEnd type="none" w="sm" len="sm"/>
          </a:ln>
        </p:spPr>
        <p:txBody>
          <a:bodyPr wrap="square" lIns="91429" tIns="45715" rIns="91429" bIns="45715">
            <a:spAutoFit/>
          </a:bodyPr>
          <a:lstStyle/>
          <a:p>
            <a:r>
              <a:rPr lang="en-GB" sz="2000" dirty="0" smtClean="0"/>
              <a:t>Cryogenics (1.9 </a:t>
            </a:r>
            <a:r>
              <a:rPr lang="en-GB" sz="2000" dirty="0"/>
              <a:t>K)</a:t>
            </a:r>
          </a:p>
        </p:txBody>
      </p:sp>
      <p:sp>
        <p:nvSpPr>
          <p:cNvPr id="8" name="Rectangle 7"/>
          <p:cNvSpPr>
            <a:spLocks noChangeArrowheads="1"/>
          </p:cNvSpPr>
          <p:nvPr/>
        </p:nvSpPr>
        <p:spPr bwMode="auto">
          <a:xfrm>
            <a:off x="4644008" y="1772816"/>
            <a:ext cx="1339617" cy="707876"/>
          </a:xfrm>
          <a:prstGeom prst="rect">
            <a:avLst/>
          </a:prstGeom>
          <a:noFill/>
          <a:ln w="12700" cap="sq">
            <a:noFill/>
            <a:miter lim="800000"/>
            <a:headEnd type="none" w="sm" len="sm"/>
            <a:tailEnd type="none" w="sm" len="sm"/>
          </a:ln>
        </p:spPr>
        <p:txBody>
          <a:bodyPr lIns="91429" tIns="45715" rIns="91429" bIns="45715">
            <a:spAutoFit/>
          </a:bodyPr>
          <a:lstStyle/>
          <a:p>
            <a:r>
              <a:rPr lang="en-GB" sz="2000" dirty="0"/>
              <a:t>Vacuum</a:t>
            </a:r>
          </a:p>
          <a:p>
            <a:r>
              <a:rPr lang="en-GB" sz="2000" dirty="0"/>
              <a:t>(10</a:t>
            </a:r>
            <a:r>
              <a:rPr lang="en-GB" sz="2000" baseline="30000" dirty="0"/>
              <a:t>-12</a:t>
            </a:r>
            <a:r>
              <a:rPr lang="en-GB" sz="2000" dirty="0"/>
              <a:t> </a:t>
            </a:r>
            <a:r>
              <a:rPr lang="en-GB" sz="2000" dirty="0" err="1"/>
              <a:t>Torr</a:t>
            </a:r>
            <a:r>
              <a:rPr lang="en-GB" sz="2000" dirty="0"/>
              <a:t>)</a:t>
            </a:r>
          </a:p>
        </p:txBody>
      </p:sp>
      <p:sp>
        <p:nvSpPr>
          <p:cNvPr id="9" name="Rectangle 8"/>
          <p:cNvSpPr>
            <a:spLocks noChangeArrowheads="1"/>
          </p:cNvSpPr>
          <p:nvPr/>
        </p:nvSpPr>
        <p:spPr bwMode="auto">
          <a:xfrm>
            <a:off x="107504" y="1552212"/>
            <a:ext cx="1500371" cy="1200318"/>
          </a:xfrm>
          <a:prstGeom prst="rect">
            <a:avLst/>
          </a:prstGeom>
          <a:noFill/>
          <a:ln w="12700" cap="sq">
            <a:noFill/>
            <a:miter lim="800000"/>
            <a:headEnd type="none" w="sm" len="sm"/>
            <a:tailEnd type="none" w="sm" len="sm"/>
          </a:ln>
        </p:spPr>
        <p:txBody>
          <a:bodyPr lIns="91429" tIns="45715" rIns="91429" bIns="45715">
            <a:spAutoFit/>
          </a:bodyPr>
          <a:lstStyle/>
          <a:p>
            <a:r>
              <a:rPr lang="en-GB" dirty="0"/>
              <a:t>Super-conductivity</a:t>
            </a:r>
          </a:p>
          <a:p>
            <a:r>
              <a:rPr lang="en-GB" dirty="0"/>
              <a:t>(13kA, 7MJoules)</a:t>
            </a:r>
          </a:p>
        </p:txBody>
      </p:sp>
      <p:pic>
        <p:nvPicPr>
          <p:cNvPr id="10" name="Picture 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60232" y="3212976"/>
            <a:ext cx="2276232" cy="1515321"/>
          </a:xfrm>
          <a:prstGeom prst="rect">
            <a:avLst/>
          </a:prstGeom>
          <a:noFill/>
          <a:ln w="38100">
            <a:solidFill>
              <a:srgbClr val="CC0000"/>
            </a:solidFill>
            <a:miter lim="800000"/>
            <a:headEnd/>
            <a:tailEnd/>
          </a:ln>
        </p:spPr>
      </p:pic>
      <p:sp>
        <p:nvSpPr>
          <p:cNvPr id="11" name="Rectangle 10"/>
          <p:cNvSpPr>
            <a:spLocks noChangeArrowheads="1"/>
          </p:cNvSpPr>
          <p:nvPr/>
        </p:nvSpPr>
        <p:spPr bwMode="auto">
          <a:xfrm>
            <a:off x="6419735" y="4664971"/>
            <a:ext cx="1752665" cy="707876"/>
          </a:xfrm>
          <a:prstGeom prst="rect">
            <a:avLst/>
          </a:prstGeom>
          <a:noFill/>
          <a:ln w="12700" cap="sq">
            <a:noFill/>
            <a:miter lim="800000"/>
            <a:headEnd type="none" w="sm" len="sm"/>
            <a:tailEnd type="none" w="sm" len="sm"/>
          </a:ln>
        </p:spPr>
        <p:txBody>
          <a:bodyPr lIns="91429" tIns="45715" rIns="91429" bIns="45715">
            <a:spAutoFit/>
          </a:bodyPr>
          <a:lstStyle/>
          <a:p>
            <a:r>
              <a:rPr lang="en-GB" sz="2000" dirty="0"/>
              <a:t>Magnets</a:t>
            </a:r>
          </a:p>
          <a:p>
            <a:r>
              <a:rPr lang="en-GB" sz="2000" dirty="0" smtClean="0"/>
              <a:t>(10 </a:t>
            </a:r>
            <a:r>
              <a:rPr lang="en-GB" sz="2000" dirty="0"/>
              <a:t>T)</a:t>
            </a:r>
          </a:p>
        </p:txBody>
      </p:sp>
      <p:pic>
        <p:nvPicPr>
          <p:cNvPr id="12" name="Picture 5"/>
          <p:cNvPicPr>
            <a:picLocks noChangeAspect="1" noChangeArrowheads="1"/>
          </p:cNvPicPr>
          <p:nvPr/>
        </p:nvPicPr>
        <p:blipFill>
          <a:blip r:embed="rId6" cstate="print"/>
          <a:srcRect/>
          <a:stretch>
            <a:fillRect/>
          </a:stretch>
        </p:blipFill>
        <p:spPr bwMode="auto">
          <a:xfrm>
            <a:off x="179512" y="3284984"/>
            <a:ext cx="3000741" cy="1320047"/>
          </a:xfrm>
          <a:prstGeom prst="rect">
            <a:avLst/>
          </a:prstGeom>
          <a:noFill/>
          <a:ln w="38100">
            <a:solidFill>
              <a:schemeClr val="hlink"/>
            </a:solidFill>
            <a:miter lim="800000"/>
            <a:headEnd/>
            <a:tailEnd/>
          </a:ln>
        </p:spPr>
      </p:pic>
      <p:pic>
        <p:nvPicPr>
          <p:cNvPr id="13" name="Picture 10" descr="Crystal and APD"/>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763688" y="4797152"/>
            <a:ext cx="1894441" cy="1221853"/>
          </a:xfrm>
          <a:prstGeom prst="rect">
            <a:avLst/>
          </a:prstGeom>
          <a:noFill/>
          <a:ln w="38100">
            <a:solidFill>
              <a:srgbClr val="00B0F0"/>
            </a:solidFill>
            <a:miter lim="800000"/>
            <a:headEnd/>
            <a:tailEnd/>
          </a:ln>
        </p:spPr>
      </p:pic>
      <p:sp>
        <p:nvSpPr>
          <p:cNvPr id="14" name="Rectangle 8"/>
          <p:cNvSpPr>
            <a:spLocks noChangeArrowheads="1"/>
          </p:cNvSpPr>
          <p:nvPr/>
        </p:nvSpPr>
        <p:spPr bwMode="auto">
          <a:xfrm>
            <a:off x="179512" y="4797152"/>
            <a:ext cx="1656184" cy="1200318"/>
          </a:xfrm>
          <a:prstGeom prst="rect">
            <a:avLst/>
          </a:prstGeom>
          <a:noFill/>
          <a:ln w="12700" cap="sq">
            <a:noFill/>
            <a:miter lim="800000"/>
            <a:headEnd type="none" w="sm" len="sm"/>
            <a:tailEnd type="none" w="sm" len="sm"/>
          </a:ln>
        </p:spPr>
        <p:txBody>
          <a:bodyPr wrap="square" lIns="91429" tIns="45715" rIns="91429" bIns="45715">
            <a:spAutoFit/>
          </a:bodyPr>
          <a:lstStyle/>
          <a:p>
            <a:r>
              <a:rPr lang="en-GB" dirty="0"/>
              <a:t>Very high performance</a:t>
            </a:r>
          </a:p>
          <a:p>
            <a:r>
              <a:rPr lang="en-GB" dirty="0"/>
              <a:t>detectors and electronics</a:t>
            </a:r>
          </a:p>
        </p:txBody>
      </p:sp>
      <p:sp>
        <p:nvSpPr>
          <p:cNvPr id="15" name="Rectangle 44"/>
          <p:cNvSpPr>
            <a:spLocks noChangeArrowheads="1"/>
          </p:cNvSpPr>
          <p:nvPr/>
        </p:nvSpPr>
        <p:spPr bwMode="auto">
          <a:xfrm>
            <a:off x="6156176" y="5547672"/>
            <a:ext cx="1673480" cy="615553"/>
          </a:xfrm>
          <a:prstGeom prst="rect">
            <a:avLst/>
          </a:prstGeom>
          <a:noFill/>
          <a:ln w="9525">
            <a:noFill/>
            <a:miter lim="800000"/>
            <a:headEnd/>
            <a:tailEnd/>
          </a:ln>
        </p:spPr>
        <p:txBody>
          <a:bodyPr wrap="square" lIns="0" tIns="0" rIns="0" bIns="0">
            <a:spAutoFit/>
          </a:bodyPr>
          <a:lstStyle/>
          <a:p>
            <a:r>
              <a:rPr lang="en-US" sz="2000" dirty="0"/>
              <a:t>Data </a:t>
            </a:r>
            <a:r>
              <a:rPr lang="en-US" sz="2000" dirty="0" smtClean="0"/>
              <a:t>processing</a:t>
            </a:r>
            <a:endParaRPr lang="en-US" sz="2000" dirty="0"/>
          </a:p>
        </p:txBody>
      </p:sp>
      <p:pic>
        <p:nvPicPr>
          <p:cNvPr id="16" name="Picture 5"/>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698331" y="4941168"/>
            <a:ext cx="1445669" cy="1214042"/>
          </a:xfrm>
          <a:prstGeom prst="rect">
            <a:avLst/>
          </a:prstGeom>
          <a:noFill/>
          <a:ln w="38100">
            <a:solidFill>
              <a:srgbClr val="00B050"/>
            </a:solidFill>
            <a:miter lim="800000"/>
            <a:headEnd/>
            <a:tailEnd/>
          </a:ln>
        </p:spPr>
      </p:pic>
    </p:spTree>
    <p:extLst>
      <p:ext uri="{BB962C8B-B14F-4D97-AF65-F5344CB8AC3E}">
        <p14:creationId xmlns:p14="http://schemas.microsoft.com/office/powerpoint/2010/main" val="12343975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KT happens in many ways</a:t>
            </a:r>
            <a:endParaRPr lang="en-US" dirty="0"/>
          </a:p>
        </p:txBody>
      </p:sp>
      <p:sp>
        <p:nvSpPr>
          <p:cNvPr id="5" name="TextBox 4"/>
          <p:cNvSpPr txBox="1"/>
          <p:nvPr/>
        </p:nvSpPr>
        <p:spPr>
          <a:xfrm>
            <a:off x="5156325" y="1333842"/>
            <a:ext cx="2539848" cy="646331"/>
          </a:xfrm>
          <a:prstGeom prst="rect">
            <a:avLst/>
          </a:prstGeom>
          <a:noFill/>
        </p:spPr>
        <p:txBody>
          <a:bodyPr wrap="square" rtlCol="0">
            <a:spAutoFit/>
          </a:bodyPr>
          <a:lstStyle/>
          <a:p>
            <a:pPr algn="ctr"/>
            <a:r>
              <a:rPr lang="en-US" b="1" dirty="0" smtClean="0">
                <a:solidFill>
                  <a:srgbClr val="008000"/>
                </a:solidFill>
              </a:rPr>
              <a:t>CERN Open Hardware License</a:t>
            </a:r>
            <a:endParaRPr lang="en-US" b="1" dirty="0">
              <a:solidFill>
                <a:srgbClr val="008000"/>
              </a:solidFill>
            </a:endParaRPr>
          </a:p>
        </p:txBody>
      </p:sp>
      <p:sp>
        <p:nvSpPr>
          <p:cNvPr id="6" name="TextBox 5"/>
          <p:cNvSpPr txBox="1"/>
          <p:nvPr/>
        </p:nvSpPr>
        <p:spPr>
          <a:xfrm>
            <a:off x="5846025" y="2414743"/>
            <a:ext cx="2770615" cy="369332"/>
          </a:xfrm>
          <a:prstGeom prst="rect">
            <a:avLst/>
          </a:prstGeom>
          <a:noFill/>
        </p:spPr>
        <p:txBody>
          <a:bodyPr wrap="square" rtlCol="0">
            <a:spAutoFit/>
          </a:bodyPr>
          <a:lstStyle/>
          <a:p>
            <a:pPr algn="ctr"/>
            <a:r>
              <a:rPr lang="en-US" b="1" dirty="0" smtClean="0">
                <a:solidFill>
                  <a:srgbClr val="008000"/>
                </a:solidFill>
              </a:rPr>
              <a:t>CERN Easy Access IP</a:t>
            </a:r>
            <a:endParaRPr lang="en-US" b="1" dirty="0">
              <a:solidFill>
                <a:srgbClr val="008000"/>
              </a:solidFill>
            </a:endParaRPr>
          </a:p>
        </p:txBody>
      </p:sp>
      <p:sp>
        <p:nvSpPr>
          <p:cNvPr id="7" name="TextBox 6"/>
          <p:cNvSpPr txBox="1"/>
          <p:nvPr/>
        </p:nvSpPr>
        <p:spPr>
          <a:xfrm>
            <a:off x="5583282" y="3083625"/>
            <a:ext cx="2770615" cy="923330"/>
          </a:xfrm>
          <a:prstGeom prst="rect">
            <a:avLst/>
          </a:prstGeom>
          <a:noFill/>
        </p:spPr>
        <p:txBody>
          <a:bodyPr wrap="square" rtlCol="0">
            <a:spAutoFit/>
          </a:bodyPr>
          <a:lstStyle/>
          <a:p>
            <a:pPr algn="ctr"/>
            <a:r>
              <a:rPr lang="en-US" b="1" dirty="0" smtClean="0">
                <a:solidFill>
                  <a:srgbClr val="FF0000"/>
                </a:solidFill>
              </a:rPr>
              <a:t>A network of Business Incubator Centers in the Member States</a:t>
            </a:r>
            <a:endParaRPr lang="en-US" b="1" dirty="0">
              <a:solidFill>
                <a:srgbClr val="FF0000"/>
              </a:solidFill>
            </a:endParaRPr>
          </a:p>
        </p:txBody>
      </p:sp>
      <p:sp>
        <p:nvSpPr>
          <p:cNvPr id="8" name="TextBox 7"/>
          <p:cNvSpPr txBox="1"/>
          <p:nvPr/>
        </p:nvSpPr>
        <p:spPr>
          <a:xfrm>
            <a:off x="1994902" y="1479453"/>
            <a:ext cx="2770615" cy="369332"/>
          </a:xfrm>
          <a:prstGeom prst="rect">
            <a:avLst/>
          </a:prstGeom>
          <a:noFill/>
        </p:spPr>
        <p:txBody>
          <a:bodyPr wrap="square" rtlCol="0">
            <a:spAutoFit/>
          </a:bodyPr>
          <a:lstStyle/>
          <a:p>
            <a:pPr algn="ctr"/>
            <a:r>
              <a:rPr lang="en-US" b="1" dirty="0" smtClean="0">
                <a:solidFill>
                  <a:srgbClr val="0000FF"/>
                </a:solidFill>
              </a:rPr>
              <a:t>Licensing</a:t>
            </a:r>
            <a:endParaRPr lang="en-US" b="1" dirty="0">
              <a:solidFill>
                <a:srgbClr val="0000FF"/>
              </a:solidFill>
            </a:endParaRPr>
          </a:p>
        </p:txBody>
      </p:sp>
      <p:sp>
        <p:nvSpPr>
          <p:cNvPr id="9" name="TextBox 8"/>
          <p:cNvSpPr txBox="1"/>
          <p:nvPr/>
        </p:nvSpPr>
        <p:spPr>
          <a:xfrm>
            <a:off x="271951" y="2195179"/>
            <a:ext cx="2770615" cy="646331"/>
          </a:xfrm>
          <a:prstGeom prst="rect">
            <a:avLst/>
          </a:prstGeom>
          <a:noFill/>
        </p:spPr>
        <p:txBody>
          <a:bodyPr wrap="square" rtlCol="0">
            <a:spAutoFit/>
          </a:bodyPr>
          <a:lstStyle/>
          <a:p>
            <a:pPr algn="ctr"/>
            <a:r>
              <a:rPr lang="en-US" b="1" dirty="0" smtClean="0">
                <a:solidFill>
                  <a:srgbClr val="0000FF"/>
                </a:solidFill>
              </a:rPr>
              <a:t>Service and consultancy</a:t>
            </a:r>
          </a:p>
        </p:txBody>
      </p:sp>
      <p:sp>
        <p:nvSpPr>
          <p:cNvPr id="10" name="TextBox 9"/>
          <p:cNvSpPr txBox="1"/>
          <p:nvPr/>
        </p:nvSpPr>
        <p:spPr>
          <a:xfrm>
            <a:off x="795705" y="3331885"/>
            <a:ext cx="2770615" cy="369332"/>
          </a:xfrm>
          <a:prstGeom prst="rect">
            <a:avLst/>
          </a:prstGeom>
          <a:noFill/>
        </p:spPr>
        <p:txBody>
          <a:bodyPr wrap="square" rtlCol="0">
            <a:spAutoFit/>
          </a:bodyPr>
          <a:lstStyle/>
          <a:p>
            <a:pPr algn="ctr"/>
            <a:r>
              <a:rPr lang="en-US" b="1" dirty="0" smtClean="0">
                <a:solidFill>
                  <a:srgbClr val="0000FF"/>
                </a:solidFill>
              </a:rPr>
              <a:t>R&amp;D Collaborations</a:t>
            </a:r>
          </a:p>
        </p:txBody>
      </p:sp>
      <p:sp>
        <p:nvSpPr>
          <p:cNvPr id="11" name="TextBox 10"/>
          <p:cNvSpPr txBox="1"/>
          <p:nvPr/>
        </p:nvSpPr>
        <p:spPr>
          <a:xfrm>
            <a:off x="915263" y="4116442"/>
            <a:ext cx="2770615" cy="646331"/>
          </a:xfrm>
          <a:prstGeom prst="rect">
            <a:avLst/>
          </a:prstGeom>
          <a:noFill/>
        </p:spPr>
        <p:txBody>
          <a:bodyPr wrap="square" rtlCol="0">
            <a:spAutoFit/>
          </a:bodyPr>
          <a:lstStyle/>
          <a:p>
            <a:pPr algn="ctr"/>
            <a:r>
              <a:rPr lang="en-US" b="1" dirty="0" smtClean="0">
                <a:solidFill>
                  <a:srgbClr val="FF6600"/>
                </a:solidFill>
              </a:rPr>
              <a:t>KT through procurement</a:t>
            </a:r>
          </a:p>
        </p:txBody>
      </p:sp>
      <p:sp>
        <p:nvSpPr>
          <p:cNvPr id="12" name="TextBox 11"/>
          <p:cNvSpPr txBox="1"/>
          <p:nvPr/>
        </p:nvSpPr>
        <p:spPr>
          <a:xfrm>
            <a:off x="3075410" y="4872260"/>
            <a:ext cx="2770615" cy="369332"/>
          </a:xfrm>
          <a:prstGeom prst="rect">
            <a:avLst/>
          </a:prstGeom>
          <a:noFill/>
        </p:spPr>
        <p:txBody>
          <a:bodyPr wrap="square" rtlCol="0">
            <a:spAutoFit/>
          </a:bodyPr>
          <a:lstStyle/>
          <a:p>
            <a:pPr algn="ctr"/>
            <a:r>
              <a:rPr lang="en-US" b="1" dirty="0" smtClean="0">
                <a:solidFill>
                  <a:srgbClr val="FF6600"/>
                </a:solidFill>
              </a:rPr>
              <a:t>KT through People</a:t>
            </a:r>
          </a:p>
        </p:txBody>
      </p:sp>
      <p:sp>
        <p:nvSpPr>
          <p:cNvPr id="13" name="TextBox 12"/>
          <p:cNvSpPr txBox="1"/>
          <p:nvPr/>
        </p:nvSpPr>
        <p:spPr>
          <a:xfrm>
            <a:off x="5156325" y="4318262"/>
            <a:ext cx="2770615" cy="369332"/>
          </a:xfrm>
          <a:prstGeom prst="rect">
            <a:avLst/>
          </a:prstGeom>
          <a:noFill/>
        </p:spPr>
        <p:txBody>
          <a:bodyPr wrap="square" rtlCol="0">
            <a:spAutoFit/>
          </a:bodyPr>
          <a:lstStyle/>
          <a:p>
            <a:pPr algn="ctr"/>
            <a:r>
              <a:rPr lang="en-US" b="1" dirty="0" smtClean="0">
                <a:solidFill>
                  <a:srgbClr val="660066"/>
                </a:solidFill>
              </a:rPr>
              <a:t>EU Projects</a:t>
            </a:r>
            <a:endParaRPr lang="en-US" b="1" dirty="0">
              <a:solidFill>
                <a:srgbClr val="660066"/>
              </a:solidFill>
            </a:endParaRPr>
          </a:p>
        </p:txBody>
      </p:sp>
      <p:sp>
        <p:nvSpPr>
          <p:cNvPr id="3" name="TextBox 2"/>
          <p:cNvSpPr txBox="1"/>
          <p:nvPr/>
        </p:nvSpPr>
        <p:spPr>
          <a:xfrm>
            <a:off x="795705" y="5602111"/>
            <a:ext cx="7713295" cy="646331"/>
          </a:xfrm>
          <a:prstGeom prst="rect">
            <a:avLst/>
          </a:prstGeom>
          <a:noFill/>
        </p:spPr>
        <p:txBody>
          <a:bodyPr wrap="square" rtlCol="0">
            <a:spAutoFit/>
          </a:bodyPr>
          <a:lstStyle/>
          <a:p>
            <a:pPr algn="ctr"/>
            <a:r>
              <a:rPr lang="en-GB" dirty="0" smtClean="0"/>
              <a:t>The KT group helps making KT happen, and choosing the best dissemination channel</a:t>
            </a:r>
            <a:endParaRPr lang="en-GB" dirty="0"/>
          </a:p>
        </p:txBody>
      </p:sp>
    </p:spTree>
    <p:extLst>
      <p:ext uri="{BB962C8B-B14F-4D97-AF65-F5344CB8AC3E}">
        <p14:creationId xmlns:p14="http://schemas.microsoft.com/office/powerpoint/2010/main" val="20271903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CERN’s Technology Portfolio</a:t>
            </a:r>
            <a:r>
              <a:rPr lang="en-US" sz="3600" dirty="0" smtClean="0"/>
              <a:t/>
            </a:r>
            <a:br>
              <a:rPr lang="en-US" sz="3600" dirty="0" smtClean="0"/>
            </a:br>
            <a:endParaRPr lang="en-US" sz="3600" dirty="0"/>
          </a:p>
        </p:txBody>
      </p:sp>
      <p:pic>
        <p:nvPicPr>
          <p:cNvPr id="4101" name="Picture 5"/>
          <p:cNvPicPr>
            <a:picLocks noChangeAspect="1" noChangeArrowheads="1"/>
          </p:cNvPicPr>
          <p:nvPr/>
        </p:nvPicPr>
        <p:blipFill>
          <a:blip r:embed="rId2" cstate="print"/>
          <a:srcRect/>
          <a:stretch>
            <a:fillRect/>
          </a:stretch>
        </p:blipFill>
        <p:spPr bwMode="auto">
          <a:xfrm>
            <a:off x="0" y="972255"/>
            <a:ext cx="9144000" cy="5249635"/>
          </a:xfrm>
          <a:prstGeom prst="rect">
            <a:avLst/>
          </a:prstGeom>
          <a:noFill/>
          <a:ln w="9525">
            <a:noFill/>
            <a:miter lim="800000"/>
            <a:headEnd/>
            <a:tailEnd/>
          </a:ln>
          <a:effectLst/>
        </p:spPr>
      </p:pic>
    </p:spTree>
    <p:extLst>
      <p:ext uri="{BB962C8B-B14F-4D97-AF65-F5344CB8AC3E}">
        <p14:creationId xmlns:p14="http://schemas.microsoft.com/office/powerpoint/2010/main" val="6140343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4524028" y="488015"/>
            <a:ext cx="4401478" cy="5621992"/>
          </a:xfrm>
        </p:spPr>
      </p:pic>
      <p:sp>
        <p:nvSpPr>
          <p:cNvPr id="5" name="TextBox 4"/>
          <p:cNvSpPr txBox="1"/>
          <p:nvPr/>
        </p:nvSpPr>
        <p:spPr>
          <a:xfrm>
            <a:off x="622168" y="1432874"/>
            <a:ext cx="3525626" cy="3539430"/>
          </a:xfrm>
          <a:prstGeom prst="rect">
            <a:avLst/>
          </a:prstGeom>
          <a:noFill/>
        </p:spPr>
        <p:txBody>
          <a:bodyPr wrap="square" rtlCol="0">
            <a:spAutoFit/>
          </a:bodyPr>
          <a:lstStyle/>
          <a:p>
            <a:r>
              <a:rPr lang="en-US" sz="3200" dirty="0" smtClean="0"/>
              <a:t>Visit our website to have a look at our technology portfolio in detail</a:t>
            </a:r>
          </a:p>
          <a:p>
            <a:endParaRPr lang="en-US" sz="3200" dirty="0"/>
          </a:p>
          <a:p>
            <a:r>
              <a:rPr lang="en-US" sz="3200" dirty="0" smtClean="0">
                <a:hlinkClick r:id="rId3"/>
              </a:rPr>
              <a:t>www.cern.ch/</a:t>
            </a:r>
            <a:br>
              <a:rPr lang="en-US" sz="3200" dirty="0" smtClean="0">
                <a:hlinkClick r:id="rId3"/>
              </a:rPr>
            </a:br>
            <a:r>
              <a:rPr lang="en-US" sz="3200" dirty="0" err="1" smtClean="0">
                <a:hlinkClick r:id="rId3"/>
              </a:rPr>
              <a:t>knowledgetransfer</a:t>
            </a:r>
            <a:endParaRPr lang="en-GB" sz="3200" dirty="0"/>
          </a:p>
        </p:txBody>
      </p:sp>
    </p:spTree>
    <p:extLst>
      <p:ext uri="{BB962C8B-B14F-4D97-AF65-F5344CB8AC3E}">
        <p14:creationId xmlns:p14="http://schemas.microsoft.com/office/powerpoint/2010/main" val="71068684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PrésentationCERN2.thmx</Template>
  <TotalTime>2012</TotalTime>
  <Words>1292</Words>
  <Application>Microsoft Macintosh PowerPoint</Application>
  <PresentationFormat>On-screen Show (4:3)</PresentationFormat>
  <Paragraphs>256</Paragraphs>
  <Slides>38</Slides>
  <Notes>11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PrésentationCERN2</vt:lpstr>
      <vt:lpstr>Knowledge  Transfer  @CERN</vt:lpstr>
      <vt:lpstr>KT: one of CERN’s missions</vt:lpstr>
      <vt:lpstr>The KT Group Mandate</vt:lpstr>
      <vt:lpstr>Why KT?</vt:lpstr>
      <vt:lpstr>CERN’s areas of excellence</vt:lpstr>
      <vt:lpstr>CERN Core Competences</vt:lpstr>
      <vt:lpstr>KT happens in many ways</vt:lpstr>
      <vt:lpstr>CERN’s Technology Portfolio </vt:lpstr>
      <vt:lpstr>PowerPoint Presentation</vt:lpstr>
      <vt:lpstr>From high vacuum…</vt:lpstr>
      <vt:lpstr>… to solar energy!</vt:lpstr>
      <vt:lpstr>Vacuum is an excellent insulator!</vt:lpstr>
      <vt:lpstr>Solar panels plant</vt:lpstr>
      <vt:lpstr>Installation at GVA airport</vt:lpstr>
      <vt:lpstr>NEG</vt:lpstr>
      <vt:lpstr>Silicon pixel detectors (SPDs)</vt:lpstr>
      <vt:lpstr>Application: Medical imaging</vt:lpstr>
      <vt:lpstr>Application: Material analysis</vt:lpstr>
      <vt:lpstr>HPTDC</vt:lpstr>
      <vt:lpstr>Roxie</vt:lpstr>
      <vt:lpstr>Magnetic Measurement</vt:lpstr>
      <vt:lpstr>Recent cases</vt:lpstr>
      <vt:lpstr>CERN’s PIMMS Study</vt:lpstr>
      <vt:lpstr>CNAO</vt:lpstr>
      <vt:lpstr>ENLIGHT  CERN philosophy into health field</vt:lpstr>
      <vt:lpstr>       ENLIGHT platform projects</vt:lpstr>
      <vt:lpstr>KT implementation ways</vt:lpstr>
      <vt:lpstr>CERN Business Ideas Accelerator</vt:lpstr>
      <vt:lpstr>Turning CERN technologies into new business opportunities</vt:lpstr>
      <vt:lpstr>PowerPoint Presentation</vt:lpstr>
      <vt:lpstr>PowerPoint Presentation</vt:lpstr>
      <vt:lpstr>CERN Open Hardware Licence </vt:lpstr>
      <vt:lpstr>CERN OHL: it is making an impact! </vt:lpstr>
      <vt:lpstr>CERN Easy Access IP</vt:lpstr>
      <vt:lpstr>Knowledge Transfer through Procurement</vt:lpstr>
      <vt:lpstr>Knowledge Transfer through People</vt:lpstr>
      <vt:lpstr>Students and fellows selected from Italy</vt:lpstr>
      <vt:lpstr>More info / Contacts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Giovanni.Anelli@cern.ch</dc:creator>
  <cp:lastModifiedBy>Giovanni Anelli</cp:lastModifiedBy>
  <cp:revision>219</cp:revision>
  <dcterms:created xsi:type="dcterms:W3CDTF">2012-03-07T13:21:43Z</dcterms:created>
  <dcterms:modified xsi:type="dcterms:W3CDTF">2015-10-06T18:48:39Z</dcterms:modified>
</cp:coreProperties>
</file>