
<file path=[Content_Types].xml><?xml version="1.0" encoding="utf-8"?>
<Types xmlns="http://schemas.openxmlformats.org/package/2006/content-types">
  <Default Extension="png" ContentType="image/png"/>
  <Default Extension="m4a" ContentType="audio/unknown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05" r:id="rId1"/>
  </p:sldMasterIdLst>
  <p:notesMasterIdLst>
    <p:notesMasterId r:id="rId32"/>
  </p:notesMasterIdLst>
  <p:handoutMasterIdLst>
    <p:handoutMasterId r:id="rId33"/>
  </p:handoutMasterIdLst>
  <p:sldIdLst>
    <p:sldId id="256" r:id="rId2"/>
    <p:sldId id="341" r:id="rId3"/>
    <p:sldId id="342" r:id="rId4"/>
    <p:sldId id="323" r:id="rId5"/>
    <p:sldId id="343" r:id="rId6"/>
    <p:sldId id="336" r:id="rId7"/>
    <p:sldId id="308" r:id="rId8"/>
    <p:sldId id="324" r:id="rId9"/>
    <p:sldId id="329" r:id="rId10"/>
    <p:sldId id="364" r:id="rId11"/>
    <p:sldId id="365" r:id="rId12"/>
    <p:sldId id="374" r:id="rId13"/>
    <p:sldId id="366" r:id="rId14"/>
    <p:sldId id="375" r:id="rId15"/>
    <p:sldId id="377" r:id="rId16"/>
    <p:sldId id="376" r:id="rId17"/>
    <p:sldId id="367" r:id="rId18"/>
    <p:sldId id="378" r:id="rId19"/>
    <p:sldId id="379" r:id="rId20"/>
    <p:sldId id="372" r:id="rId21"/>
    <p:sldId id="368" r:id="rId22"/>
    <p:sldId id="369" r:id="rId23"/>
    <p:sldId id="373" r:id="rId24"/>
    <p:sldId id="370" r:id="rId25"/>
    <p:sldId id="371" r:id="rId26"/>
    <p:sldId id="347" r:id="rId27"/>
    <p:sldId id="319" r:id="rId28"/>
    <p:sldId id="332" r:id="rId29"/>
    <p:sldId id="333" r:id="rId30"/>
    <p:sldId id="265" r:id="rId31"/>
  </p:sldIdLst>
  <p:sldSz cx="12192000" cy="6858000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CC00"/>
    <a:srgbClr val="F45B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47" autoAdjust="0"/>
    <p:restoredTop sz="94660"/>
  </p:normalViewPr>
  <p:slideViewPr>
    <p:cSldViewPr snapToGrid="0">
      <p:cViewPr>
        <p:scale>
          <a:sx n="83" d="100"/>
          <a:sy n="83" d="100"/>
        </p:scale>
        <p:origin x="-114" y="-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Discussion</a:t>
            </a:r>
            <a:r>
              <a:rPr lang="en-US" baseline="0" dirty="0" smtClean="0"/>
              <a:t> = 1440</a:t>
            </a:r>
          </a:p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 dirty="0" smtClean="0"/>
              <a:t>Original Research = 1058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Discussions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Biomedical</c:v>
                </c:pt>
                <c:pt idx="1">
                  <c:v>Library &amp; Information</c:v>
                </c:pt>
                <c:pt idx="2">
                  <c:v>Other Social Sciences</c:v>
                </c:pt>
                <c:pt idx="3">
                  <c:v>Earth &amp; Agriculture</c:v>
                </c:pt>
                <c:pt idx="4">
                  <c:v>Computer Science</c:v>
                </c:pt>
                <c:pt idx="5">
                  <c:v>General</c:v>
                </c:pt>
                <c:pt idx="6">
                  <c:v>Chemistry &amp; Materials</c:v>
                </c:pt>
                <c:pt idx="7">
                  <c:v>Engineering</c:v>
                </c:pt>
                <c:pt idx="8">
                  <c:v>Physics &amp; Math</c:v>
                </c:pt>
                <c:pt idx="9">
                  <c:v>Arts &amp; Humanities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637</c:v>
                </c:pt>
                <c:pt idx="1">
                  <c:v>122</c:v>
                </c:pt>
                <c:pt idx="2">
                  <c:v>177</c:v>
                </c:pt>
                <c:pt idx="3">
                  <c:v>152</c:v>
                </c:pt>
                <c:pt idx="4">
                  <c:v>54</c:v>
                </c:pt>
                <c:pt idx="5">
                  <c:v>142</c:v>
                </c:pt>
                <c:pt idx="6">
                  <c:v>71</c:v>
                </c:pt>
                <c:pt idx="7">
                  <c:v>40</c:v>
                </c:pt>
                <c:pt idx="8">
                  <c:v>30</c:v>
                </c:pt>
                <c:pt idx="9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Original Research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Biomedical</c:v>
                </c:pt>
                <c:pt idx="1">
                  <c:v>Library &amp; Information</c:v>
                </c:pt>
                <c:pt idx="2">
                  <c:v>Other Social Sciences</c:v>
                </c:pt>
                <c:pt idx="3">
                  <c:v>Earth &amp; Agriculture</c:v>
                </c:pt>
                <c:pt idx="4">
                  <c:v>Computer Science</c:v>
                </c:pt>
                <c:pt idx="5">
                  <c:v>General</c:v>
                </c:pt>
                <c:pt idx="6">
                  <c:v>Chemistry &amp; Materials</c:v>
                </c:pt>
                <c:pt idx="7">
                  <c:v>Engineering</c:v>
                </c:pt>
                <c:pt idx="8">
                  <c:v>Physics &amp; Math</c:v>
                </c:pt>
                <c:pt idx="9">
                  <c:v>Arts &amp; Humanities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101</c:v>
                </c:pt>
                <c:pt idx="1">
                  <c:v>510</c:v>
                </c:pt>
                <c:pt idx="2">
                  <c:v>258</c:v>
                </c:pt>
                <c:pt idx="3">
                  <c:v>38</c:v>
                </c:pt>
                <c:pt idx="4">
                  <c:v>97</c:v>
                </c:pt>
                <c:pt idx="5">
                  <c:v>6</c:v>
                </c:pt>
                <c:pt idx="6">
                  <c:v>5</c:v>
                </c:pt>
                <c:pt idx="7">
                  <c:v>15</c:v>
                </c:pt>
                <c:pt idx="8">
                  <c:v>9</c:v>
                </c:pt>
                <c:pt idx="9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527808"/>
        <c:axId val="32663232"/>
      </c:barChart>
      <c:catAx>
        <c:axId val="33527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2663232"/>
        <c:crosses val="autoZero"/>
        <c:auto val="1"/>
        <c:lblAlgn val="ctr"/>
        <c:lblOffset val="100"/>
        <c:noMultiLvlLbl val="0"/>
      </c:catAx>
      <c:valAx>
        <c:axId val="32663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3527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Number of Open Access Policies</a:t>
            </a:r>
            <a:r>
              <a:rPr lang="en-US" baseline="0" dirty="0" smtClean="0"/>
              <a:t> 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 dirty="0" smtClean="0"/>
              <a:t>(by type of organizations)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roarmap!$I$1</c:f>
              <c:strCache>
                <c:ptCount val="1"/>
                <c:pt idx="0">
                  <c:v>research organization</c:v>
                </c:pt>
              </c:strCache>
            </c:strRef>
          </c:tx>
          <c:spPr>
            <a:ln w="19050" cap="rnd">
              <a:solidFill>
                <a:schemeClr val="accent5"/>
              </a:solidFill>
              <a:prstDash val="lgDash"/>
              <a:round/>
            </a:ln>
            <a:effectLst/>
          </c:spPr>
          <c:marker>
            <c:symbol val="none"/>
          </c:marker>
          <c:xVal>
            <c:numRef>
              <c:f>roarmap!$B$2:$B$12</c:f>
              <c:numCache>
                <c:formatCode>General</c:formatCod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numCache>
            </c:numRef>
          </c:xVal>
          <c:yVal>
            <c:numRef>
              <c:f>roarmap!$I$2:$I$12</c:f>
              <c:numCache>
                <c:formatCode>General</c:formatCode>
                <c:ptCount val="11"/>
                <c:pt idx="0">
                  <c:v>140</c:v>
                </c:pt>
                <c:pt idx="1">
                  <c:v>155</c:v>
                </c:pt>
                <c:pt idx="2">
                  <c:v>169</c:v>
                </c:pt>
                <c:pt idx="3">
                  <c:v>192</c:v>
                </c:pt>
                <c:pt idx="4">
                  <c:v>258</c:v>
                </c:pt>
                <c:pt idx="5">
                  <c:v>306</c:v>
                </c:pt>
                <c:pt idx="6">
                  <c:v>358</c:v>
                </c:pt>
                <c:pt idx="7">
                  <c:v>422</c:v>
                </c:pt>
                <c:pt idx="8">
                  <c:v>495</c:v>
                </c:pt>
                <c:pt idx="9">
                  <c:v>589</c:v>
                </c:pt>
                <c:pt idx="10">
                  <c:v>629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roarmap!$J$1</c:f>
              <c:strCache>
                <c:ptCount val="1"/>
                <c:pt idx="0">
                  <c:v>research funder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roarmap!$B$2:$B$12</c:f>
              <c:numCache>
                <c:formatCode>General</c:formatCod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numCache>
            </c:numRef>
          </c:xVal>
          <c:yVal>
            <c:numRef>
              <c:f>roarmap!$J$2:$J$12</c:f>
              <c:numCache>
                <c:formatCode>General</c:formatCode>
                <c:ptCount val="11"/>
                <c:pt idx="0">
                  <c:v>8</c:v>
                </c:pt>
                <c:pt idx="1">
                  <c:v>16</c:v>
                </c:pt>
                <c:pt idx="2">
                  <c:v>21</c:v>
                </c:pt>
                <c:pt idx="3">
                  <c:v>25</c:v>
                </c:pt>
                <c:pt idx="4">
                  <c:v>32</c:v>
                </c:pt>
                <c:pt idx="5">
                  <c:v>33</c:v>
                </c:pt>
                <c:pt idx="6">
                  <c:v>37</c:v>
                </c:pt>
                <c:pt idx="7">
                  <c:v>50</c:v>
                </c:pt>
                <c:pt idx="8">
                  <c:v>63</c:v>
                </c:pt>
                <c:pt idx="9">
                  <c:v>75</c:v>
                </c:pt>
                <c:pt idx="10">
                  <c:v>79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roarmap!$K$1</c:f>
              <c:strCache>
                <c:ptCount val="1"/>
                <c:pt idx="0">
                  <c:v>research&amp;fund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roarmap!$B$2:$B$12</c:f>
              <c:numCache>
                <c:formatCode>General</c:formatCod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numCache>
            </c:numRef>
          </c:xVal>
          <c:yVal>
            <c:numRef>
              <c:f>roarmap!$K$2:$K$12</c:f>
              <c:numCache>
                <c:formatCode>General</c:formatCode>
                <c:ptCount val="11"/>
                <c:pt idx="0">
                  <c:v>11</c:v>
                </c:pt>
                <c:pt idx="1">
                  <c:v>12</c:v>
                </c:pt>
                <c:pt idx="2">
                  <c:v>16</c:v>
                </c:pt>
                <c:pt idx="3">
                  <c:v>21</c:v>
                </c:pt>
                <c:pt idx="4">
                  <c:v>22</c:v>
                </c:pt>
                <c:pt idx="5">
                  <c:v>24</c:v>
                </c:pt>
                <c:pt idx="6">
                  <c:v>24</c:v>
                </c:pt>
                <c:pt idx="7">
                  <c:v>28</c:v>
                </c:pt>
                <c:pt idx="8">
                  <c:v>49</c:v>
                </c:pt>
                <c:pt idx="9">
                  <c:v>53</c:v>
                </c:pt>
                <c:pt idx="10">
                  <c:v>54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666112"/>
        <c:axId val="32666688"/>
      </c:scatterChart>
      <c:valAx>
        <c:axId val="326661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2666688"/>
        <c:crosses val="autoZero"/>
        <c:crossBetween val="midCat"/>
      </c:valAx>
      <c:valAx>
        <c:axId val="32666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26661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039" y="1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528CB-7FE0-4CCF-BDFB-BB8648696ED9}" type="datetimeFigureOut">
              <a:rPr lang="en-US" smtClean="0"/>
              <a:t>6/23/2017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0864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039" y="9440864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61A0C-1E8D-457F-AD70-4044A32F342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289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B81C8-4033-4CFF-94B5-EC8D0E887905}" type="datetimeFigureOut">
              <a:rPr lang="en-US" smtClean="0"/>
              <a:t>6/23/2017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0648"/>
            <a:ext cx="2949787" cy="4986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9" y="9440648"/>
            <a:ext cx="2949787" cy="4986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120C8-DB8D-41CA-BF8D-ADC1EE9169B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02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486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691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53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149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347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183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1/13/2016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06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1/13/2016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823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1/13/2016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498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547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09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1/13/2016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26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89304"/>
            <a:ext cx="9144000" cy="2387600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accent6">
                    <a:lumMod val="75000"/>
                  </a:schemeClr>
                </a:solidFill>
              </a:rPr>
              <a:t>The Societal Impact of Open Access to </a:t>
            </a:r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</a:rPr>
              <a:t>Research</a:t>
            </a:r>
            <a:endParaRPr lang="en-US" sz="31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9079"/>
            <a:ext cx="9144000" cy="2702509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 smtClean="0">
                <a:solidFill>
                  <a:srgbClr val="FFC000"/>
                </a:solidFill>
              </a:rPr>
              <a:t>ElHassan ElSabry</a:t>
            </a:r>
          </a:p>
          <a:p>
            <a:r>
              <a:rPr lang="en-US" dirty="0" smtClean="0"/>
              <a:t>Doctoral Candidate</a:t>
            </a:r>
          </a:p>
          <a:p>
            <a:r>
              <a:rPr lang="en-US" dirty="0" smtClean="0"/>
              <a:t>Science, Technology &amp; Innovation Policy Program</a:t>
            </a:r>
          </a:p>
          <a:p>
            <a:r>
              <a:rPr lang="en-US" dirty="0" smtClean="0"/>
              <a:t>National Graduate Institute for Policy Studies (GRIPS)</a:t>
            </a:r>
          </a:p>
          <a:p>
            <a:endParaRPr lang="en-US" dirty="0"/>
          </a:p>
          <a:p>
            <a:r>
              <a:rPr lang="en-US" i="1" dirty="0" smtClean="0">
                <a:latin typeface="+mj-lt"/>
                <a:cs typeface="Arial" panose="020B0604020202020204" pitchFamily="34" charset="0"/>
              </a:rPr>
              <a:t>OAI10-CERN Workshop on Innovations in Scholarly Communication</a:t>
            </a:r>
          </a:p>
          <a:p>
            <a:r>
              <a:rPr lang="en-US" i="1" dirty="0" smtClean="0">
                <a:latin typeface="+mj-lt"/>
                <a:cs typeface="Arial" panose="020B0604020202020204" pitchFamily="34" charset="0"/>
              </a:rPr>
              <a:t>June 22, 2017</a:t>
            </a:r>
            <a:endParaRPr lang="en-US" i="1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59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7"/>
    </mc:Choice>
    <mc:Fallback xmlns="">
      <p:transition spd="slow" advTm="18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Large-scale studies: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/>
            <a:r>
              <a:rPr lang="en-US" dirty="0"/>
              <a:t>“The Public Impact of Latin America’s Approach to Open Access” </a:t>
            </a:r>
            <a:r>
              <a:rPr lang="en-US" sz="2200" dirty="0" err="1" smtClean="0"/>
              <a:t>Alperin</a:t>
            </a:r>
            <a:r>
              <a:rPr lang="en-US" sz="2200" dirty="0" smtClean="0"/>
              <a:t> 2015</a:t>
            </a:r>
          </a:p>
          <a:p>
            <a:pPr marL="742950" lvl="1" indent="-285750"/>
            <a:r>
              <a:rPr lang="en-US" dirty="0" smtClean="0"/>
              <a:t>demographic </a:t>
            </a:r>
            <a:r>
              <a:rPr lang="en-US" dirty="0"/>
              <a:t>data of </a:t>
            </a:r>
            <a:r>
              <a:rPr lang="en-US" dirty="0" smtClean="0"/>
              <a:t>on readers on articles on </a:t>
            </a:r>
            <a:r>
              <a:rPr lang="en-US" dirty="0" err="1" smtClean="0"/>
              <a:t>SciElo</a:t>
            </a:r>
            <a:r>
              <a:rPr lang="en-US" dirty="0" smtClean="0"/>
              <a:t> &amp; </a:t>
            </a:r>
            <a:r>
              <a:rPr lang="en-US" dirty="0" err="1" smtClean="0"/>
              <a:t>RedALyC</a:t>
            </a:r>
            <a:endParaRPr lang="en-US" dirty="0" smtClean="0"/>
          </a:p>
          <a:p>
            <a:pPr marL="742950" lvl="1" indent="-285750"/>
            <a:r>
              <a:rPr lang="en-US" dirty="0"/>
              <a:t>44.5% </a:t>
            </a:r>
            <a:r>
              <a:rPr lang="en-US" dirty="0" smtClean="0"/>
              <a:t>students – 20% </a:t>
            </a:r>
            <a:r>
              <a:rPr lang="en-US" dirty="0"/>
              <a:t>university employees (including </a:t>
            </a:r>
            <a:r>
              <a:rPr lang="en-US" dirty="0" smtClean="0"/>
              <a:t>faculty) – 35% </a:t>
            </a:r>
            <a:r>
              <a:rPr lang="en-US" dirty="0"/>
              <a:t>unaffiliated with </a:t>
            </a:r>
            <a:r>
              <a:rPr lang="en-US" dirty="0" smtClean="0"/>
              <a:t>university</a:t>
            </a:r>
          </a:p>
          <a:p>
            <a:pPr marL="742950" lvl="1" indent="-285750"/>
            <a:r>
              <a:rPr lang="en-US" dirty="0" smtClean="0"/>
              <a:t>40</a:t>
            </a:r>
            <a:r>
              <a:rPr lang="en-US" dirty="0"/>
              <a:t>% </a:t>
            </a:r>
            <a:r>
              <a:rPr lang="en-US" dirty="0" smtClean="0"/>
              <a:t>public </a:t>
            </a:r>
            <a:r>
              <a:rPr lang="en-US" dirty="0"/>
              <a:t>sector </a:t>
            </a:r>
            <a:r>
              <a:rPr lang="en-US" dirty="0" smtClean="0"/>
              <a:t>employees - </a:t>
            </a:r>
            <a:r>
              <a:rPr lang="en-US" dirty="0"/>
              <a:t>40% from the private sector </a:t>
            </a:r>
            <a:r>
              <a:rPr lang="en-US" dirty="0" smtClean="0"/>
              <a:t>- 20</a:t>
            </a:r>
            <a:r>
              <a:rPr lang="en-US" dirty="0"/>
              <a:t>% </a:t>
            </a:r>
            <a:r>
              <a:rPr lang="en-US" dirty="0" smtClean="0"/>
              <a:t>nonprofits </a:t>
            </a:r>
          </a:p>
          <a:p>
            <a:pPr marL="285750" indent="-285750"/>
            <a:r>
              <a:rPr lang="en-US" dirty="0"/>
              <a:t>“Citizens Demand for open access to Academic Papers” </a:t>
            </a:r>
            <a:r>
              <a:rPr lang="en-US" dirty="0" smtClean="0"/>
              <a:t>Sato et al </a:t>
            </a:r>
            <a:endParaRPr lang="en-US" dirty="0"/>
          </a:p>
          <a:p>
            <a:pPr marL="742950" lvl="1" indent="-285750"/>
            <a:r>
              <a:rPr lang="en-US" dirty="0" smtClean="0"/>
              <a:t>survey of </a:t>
            </a:r>
            <a:r>
              <a:rPr lang="en-US" dirty="0"/>
              <a:t>800 Japanese </a:t>
            </a:r>
            <a:r>
              <a:rPr lang="en-US" dirty="0" smtClean="0"/>
              <a:t>adults</a:t>
            </a:r>
          </a:p>
          <a:p>
            <a:pPr marL="742950" lvl="1" indent="-285750"/>
            <a:r>
              <a:rPr lang="en-US" dirty="0" smtClean="0"/>
              <a:t>55% </a:t>
            </a:r>
            <a:r>
              <a:rPr lang="en-US" dirty="0"/>
              <a:t>claimed that open access is useful or slightly useful to </a:t>
            </a:r>
            <a:r>
              <a:rPr lang="en-US" dirty="0" smtClean="0"/>
              <a:t>them</a:t>
            </a:r>
          </a:p>
          <a:p>
            <a:pPr marL="742950" lvl="1" indent="-285750"/>
            <a:r>
              <a:rPr lang="en-US" dirty="0" smtClean="0"/>
              <a:t>“</a:t>
            </a:r>
            <a:r>
              <a:rPr lang="en-US" dirty="0"/>
              <a:t>satisfying curiosity” and “research articles being a credible source of </a:t>
            </a:r>
            <a:r>
              <a:rPr lang="en-US" dirty="0" smtClean="0"/>
              <a:t>information”</a:t>
            </a:r>
          </a:p>
          <a:p>
            <a:pPr marL="742950" lvl="1" indent="-285750"/>
            <a:r>
              <a:rPr lang="en-US" dirty="0" smtClean="0"/>
              <a:t>“</a:t>
            </a:r>
            <a:r>
              <a:rPr lang="en-US" dirty="0"/>
              <a:t>the gap between academic research and daily life” and “the difficulty to comprehend academic jargon</a:t>
            </a:r>
            <a:r>
              <a:rPr lang="en-US" dirty="0" smtClean="0"/>
              <a:t>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OA &amp; Society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 General / Laypeople 1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4429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focus </a:t>
            </a:r>
            <a:r>
              <a:rPr lang="en-US" dirty="0" smtClean="0"/>
              <a:t>group of </a:t>
            </a:r>
            <a:r>
              <a:rPr lang="en-US" dirty="0"/>
              <a:t>23 Dutch </a:t>
            </a:r>
            <a:r>
              <a:rPr lang="en-US" dirty="0" smtClean="0"/>
              <a:t>citizens (</a:t>
            </a:r>
            <a:r>
              <a:rPr lang="en-US" dirty="0" err="1" smtClean="0"/>
              <a:t>Zuccala</a:t>
            </a:r>
            <a:r>
              <a:rPr lang="en-US" dirty="0" smtClean="0"/>
              <a:t>)</a:t>
            </a:r>
          </a:p>
          <a:p>
            <a:r>
              <a:rPr lang="en-US" dirty="0"/>
              <a:t>80% </a:t>
            </a:r>
            <a:r>
              <a:rPr lang="en-US" dirty="0" smtClean="0"/>
              <a:t>of respondents to a US poll agreed that medical </a:t>
            </a:r>
            <a:r>
              <a:rPr lang="en-US" dirty="0"/>
              <a:t>research </a:t>
            </a:r>
            <a:r>
              <a:rPr lang="en-US" dirty="0" smtClean="0"/>
              <a:t>should be free (Harris Interactive)</a:t>
            </a:r>
          </a:p>
          <a:p>
            <a:r>
              <a:rPr lang="en-US" dirty="0" smtClean="0"/>
              <a:t>links from hobby blogs &amp; patient pages to papers in Kyoto University IR (Sato &amp; </a:t>
            </a:r>
            <a:r>
              <a:rPr lang="en-US" dirty="0" err="1" smtClean="0"/>
              <a:t>Itsumura</a:t>
            </a:r>
            <a:r>
              <a:rPr lang="en-US" dirty="0" smtClean="0"/>
              <a:t>)</a:t>
            </a:r>
          </a:p>
          <a:p>
            <a:r>
              <a:rPr lang="en-US" dirty="0" smtClean="0"/>
              <a:t>Links to OA papers from 100 random Wikipedia articles (Willinsky)</a:t>
            </a:r>
          </a:p>
          <a:p>
            <a:r>
              <a:rPr lang="en-US" dirty="0" smtClean="0"/>
              <a:t>OA journals 47% more likely to be cited by Wikipedia (</a:t>
            </a:r>
            <a:r>
              <a:rPr lang="en-US" dirty="0" err="1"/>
              <a:t>Teplitskiy</a:t>
            </a:r>
            <a:r>
              <a:rPr lang="en-US" dirty="0"/>
              <a:t> </a:t>
            </a:r>
            <a:r>
              <a:rPr lang="en-US" dirty="0" smtClean="0"/>
              <a:t>et 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OA &amp; Society in General / Laypeople 2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2640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 and examples of societal impact (Tennant et al)</a:t>
            </a:r>
          </a:p>
          <a:p>
            <a:r>
              <a:rPr lang="en-US" dirty="0" smtClean="0"/>
              <a:t>example </a:t>
            </a:r>
            <a:r>
              <a:rPr lang="en-US" dirty="0"/>
              <a:t>cases (</a:t>
            </a:r>
            <a:r>
              <a:rPr lang="en-US" i="1" dirty="0" err="1"/>
              <a:t>bepress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“</a:t>
            </a:r>
            <a:r>
              <a:rPr lang="en-US" dirty="0"/>
              <a:t>100 Stories of Impact” report </a:t>
            </a:r>
            <a:endParaRPr lang="en-US" dirty="0" smtClean="0"/>
          </a:p>
          <a:p>
            <a:pPr lvl="1"/>
            <a:r>
              <a:rPr lang="en-US" dirty="0" smtClean="0"/>
              <a:t>34 </a:t>
            </a:r>
            <a:r>
              <a:rPr lang="en-US" dirty="0"/>
              <a:t>stories </a:t>
            </a:r>
            <a:r>
              <a:rPr lang="en-US" dirty="0" smtClean="0"/>
              <a:t>of </a:t>
            </a:r>
            <a:r>
              <a:rPr lang="en-US" dirty="0"/>
              <a:t>non-academic </a:t>
            </a:r>
            <a:r>
              <a:rPr lang="en-US" dirty="0" smtClean="0"/>
              <a:t>readers</a:t>
            </a:r>
          </a:p>
          <a:p>
            <a:pPr lvl="1"/>
            <a:r>
              <a:rPr lang="en-US" dirty="0" smtClean="0"/>
              <a:t>only 16 were </a:t>
            </a:r>
            <a:r>
              <a:rPr lang="en-US" dirty="0"/>
              <a:t>not about open access to </a:t>
            </a:r>
            <a:r>
              <a:rPr lang="en-US" dirty="0" smtClean="0"/>
              <a:t>research papers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OA &amp; Society in General / Laypeople 3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056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“spillover effects in all sectors of society” which drive “economic, social and technological progress</a:t>
            </a:r>
            <a:r>
              <a:rPr lang="en-US" dirty="0" smtClean="0"/>
              <a:t>” – European SMEs (</a:t>
            </a:r>
            <a:r>
              <a:rPr lang="en-US" dirty="0" err="1" smtClean="0"/>
              <a:t>Piccara</a:t>
            </a:r>
            <a:r>
              <a:rPr lang="en-US" dirty="0" smtClean="0"/>
              <a:t>)</a:t>
            </a:r>
          </a:p>
          <a:p>
            <a:r>
              <a:rPr lang="en-US" dirty="0" smtClean="0"/>
              <a:t>Crisis US biotech SMEs (Lyman)</a:t>
            </a:r>
          </a:p>
          <a:p>
            <a:r>
              <a:rPr lang="en-US" dirty="0" smtClean="0"/>
              <a:t>3 company surveys in the UK 1 in Denmark &amp; 1 in Japan</a:t>
            </a:r>
            <a:endParaRPr lang="en-US" dirty="0"/>
          </a:p>
          <a:p>
            <a:r>
              <a:rPr lang="en-US" dirty="0"/>
              <a:t>(</a:t>
            </a:r>
            <a:r>
              <a:rPr lang="en-US" dirty="0" err="1"/>
              <a:t>prc,JISC,RIN</a:t>
            </a:r>
            <a:r>
              <a:rPr lang="en-US" dirty="0" smtClean="0"/>
              <a:t>) 1,130 respondents</a:t>
            </a:r>
            <a:endParaRPr lang="en-US" dirty="0"/>
          </a:p>
          <a:p>
            <a:pPr lvl="1"/>
            <a:r>
              <a:rPr lang="en-US" dirty="0" smtClean="0"/>
              <a:t>compare </a:t>
            </a:r>
            <a:r>
              <a:rPr lang="en-US" dirty="0"/>
              <a:t>access </a:t>
            </a:r>
            <a:r>
              <a:rPr lang="en-US" dirty="0" smtClean="0"/>
              <a:t>between: </a:t>
            </a:r>
            <a:r>
              <a:rPr lang="en-US" dirty="0"/>
              <a:t>universities and colleges, medical schools and health providers, industry and commerce, and research </a:t>
            </a:r>
            <a:r>
              <a:rPr lang="en-US" dirty="0" smtClean="0"/>
              <a:t>institutes</a:t>
            </a:r>
          </a:p>
          <a:p>
            <a:pPr lvl="1"/>
            <a:r>
              <a:rPr lang="en-US" dirty="0" smtClean="0"/>
              <a:t>easy access 94% universities, 86% large, 71% SMEs</a:t>
            </a:r>
          </a:p>
          <a:p>
            <a:pPr lvl="1"/>
            <a:r>
              <a:rPr lang="en-US" dirty="0" smtClean="0"/>
              <a:t>dependence on personal subscriptions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OA &amp; Researchers in Industry 1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9502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</a:t>
            </a:r>
            <a:r>
              <a:rPr lang="en-US" dirty="0" err="1"/>
              <a:t>prc,JISC,RIN</a:t>
            </a:r>
            <a:r>
              <a:rPr lang="en-US" dirty="0" smtClean="0"/>
              <a:t>) 2,645 respondents</a:t>
            </a:r>
            <a:endParaRPr lang="en-US" dirty="0"/>
          </a:p>
          <a:p>
            <a:pPr lvl="1"/>
            <a:r>
              <a:rPr lang="en-US" dirty="0" smtClean="0"/>
              <a:t>easy access 78% large, 69% SMEs</a:t>
            </a:r>
          </a:p>
          <a:p>
            <a:pPr lvl="1"/>
            <a:r>
              <a:rPr lang="en-US" dirty="0" smtClean="0"/>
              <a:t>recent unsolved access problem 44% universities, 86% companies</a:t>
            </a:r>
          </a:p>
          <a:p>
            <a:r>
              <a:rPr lang="en-US" dirty="0" smtClean="0"/>
              <a:t>(JISC) 44 interviews, 9 case studies</a:t>
            </a:r>
          </a:p>
          <a:p>
            <a:pPr lvl="1"/>
            <a:r>
              <a:rPr lang="en-US" dirty="0" smtClean="0"/>
              <a:t>no cases of systematic usage of OA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ir</a:t>
            </a:r>
            <a:r>
              <a:rPr lang="en-US" dirty="0" smtClean="0"/>
              <a:t>)relevance of academic research to industry</a:t>
            </a:r>
          </a:p>
          <a:p>
            <a:r>
              <a:rPr lang="en-US" dirty="0" smtClean="0"/>
              <a:t>(Houghton et al) 98 responses , 23 interviews</a:t>
            </a:r>
          </a:p>
          <a:p>
            <a:pPr lvl="1"/>
            <a:r>
              <a:rPr lang="en-US" dirty="0"/>
              <a:t>64</a:t>
            </a:r>
            <a:r>
              <a:rPr lang="en-US" dirty="0" smtClean="0"/>
              <a:t>% of those in research roles need access</a:t>
            </a:r>
          </a:p>
          <a:p>
            <a:pPr lvl="1"/>
            <a:r>
              <a:rPr lang="en-US" dirty="0" smtClean="0"/>
              <a:t>OA in third place as a means of access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OA &amp; Researchers in Industry 2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9406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(Abe et al) 2 surveys</a:t>
            </a:r>
          </a:p>
          <a:p>
            <a:pPr lvl="1"/>
            <a:r>
              <a:rPr lang="en-US" dirty="0" smtClean="0"/>
              <a:t>budgetary constraints as a reason for not using electronic journals</a:t>
            </a:r>
          </a:p>
          <a:p>
            <a:pPr lvl="1"/>
            <a:r>
              <a:rPr lang="en-US" dirty="0" smtClean="0"/>
              <a:t>those with 100 or more titles increased</a:t>
            </a:r>
          </a:p>
          <a:p>
            <a:endParaRPr lang="en-US" dirty="0" smtClean="0"/>
          </a:p>
          <a:p>
            <a:r>
              <a:rPr lang="en-US" dirty="0" smtClean="0"/>
              <a:t>Pay-per-view</a:t>
            </a:r>
          </a:p>
          <a:p>
            <a:pPr lvl="1"/>
            <a:r>
              <a:rPr lang="en-US" dirty="0" smtClean="0"/>
              <a:t>a way to cope with lack of access</a:t>
            </a:r>
          </a:p>
          <a:p>
            <a:pPr lvl="1"/>
            <a:r>
              <a:rPr lang="en-US" dirty="0" smtClean="0"/>
              <a:t>issues with credit card payment</a:t>
            </a:r>
          </a:p>
          <a:p>
            <a:pPr lvl="1"/>
            <a:r>
              <a:rPr lang="en-US" dirty="0" smtClean="0"/>
              <a:t>55% of </a:t>
            </a:r>
            <a:r>
              <a:rPr lang="en-US" dirty="0" err="1" smtClean="0"/>
              <a:t>DeepDyve</a:t>
            </a:r>
            <a:r>
              <a:rPr lang="en-US" dirty="0" smtClean="0"/>
              <a:t> users from organizations with less than 100 employees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OA &amp; Researchers in Industry 3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9088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(Bryan &amp; </a:t>
            </a:r>
            <a:r>
              <a:rPr lang="en-US" dirty="0" err="1" smtClean="0"/>
              <a:t>Ozcan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3 million patent applications with 130,000 articles from 43 journals</a:t>
            </a:r>
          </a:p>
          <a:p>
            <a:pPr lvl="1"/>
            <a:r>
              <a:rPr lang="en-US" dirty="0" smtClean="0"/>
              <a:t>OA articles received 28-59% more patent citations</a:t>
            </a:r>
          </a:p>
          <a:p>
            <a:endParaRPr lang="en-US" dirty="0" smtClean="0"/>
          </a:p>
          <a:p>
            <a:r>
              <a:rPr lang="en-US" dirty="0" smtClean="0"/>
              <a:t>(myself </a:t>
            </a:r>
            <a:r>
              <a:rPr lang="en-US" dirty="0" smtClean="0">
                <a:sym typeface="Wingdings" panose="05000000000000000000" pitchFamily="2" charset="2"/>
              </a:rPr>
              <a:t> )</a:t>
            </a:r>
          </a:p>
          <a:p>
            <a:pPr lvl="1"/>
            <a:r>
              <a:rPr lang="en-US" dirty="0" smtClean="0"/>
              <a:t>1,104 patents (about 30,000 citations) matched with company financial data</a:t>
            </a:r>
          </a:p>
          <a:p>
            <a:pPr lvl="1"/>
            <a:r>
              <a:rPr lang="en-US" dirty="0" smtClean="0"/>
              <a:t>smaller companies use OA more </a:t>
            </a:r>
            <a:r>
              <a:rPr lang="en-US" smtClean="0"/>
              <a:t>than large ones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OA &amp; Researchers in Industry 3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5819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many might not be aware of available opportunities</a:t>
            </a:r>
          </a:p>
          <a:p>
            <a:r>
              <a:rPr lang="en-US" dirty="0" smtClean="0"/>
              <a:t>review study by </a:t>
            </a:r>
            <a:r>
              <a:rPr lang="en-US" dirty="0" err="1" smtClean="0"/>
              <a:t>Spedding</a:t>
            </a:r>
            <a:endParaRPr lang="en-US" dirty="0" smtClean="0"/>
          </a:p>
          <a:p>
            <a:r>
              <a:rPr lang="en-US" dirty="0" smtClean="0"/>
              <a:t>(O'Keeffe et al)</a:t>
            </a:r>
          </a:p>
          <a:p>
            <a:pPr lvl="1"/>
            <a:r>
              <a:rPr lang="en-US" dirty="0" smtClean="0"/>
              <a:t>90 US health personnel</a:t>
            </a:r>
          </a:p>
          <a:p>
            <a:pPr lvl="1"/>
            <a:r>
              <a:rPr lang="en-US" dirty="0" smtClean="0"/>
              <a:t>primary research their least favorite</a:t>
            </a:r>
          </a:p>
          <a:p>
            <a:r>
              <a:rPr lang="en-US" dirty="0" smtClean="0"/>
              <a:t>(Lawton &amp; Flynn)</a:t>
            </a:r>
          </a:p>
          <a:p>
            <a:pPr lvl="1"/>
            <a:r>
              <a:rPr lang="en-US" dirty="0" smtClean="0"/>
              <a:t>lack of awareness about OA among Irish practitioners (80% expressed interest)</a:t>
            </a:r>
          </a:p>
          <a:p>
            <a:pPr lvl="1"/>
            <a:r>
              <a:rPr lang="en-US" dirty="0" smtClean="0"/>
              <a:t>over half of repository users are practitioners (not researchers)</a:t>
            </a:r>
          </a:p>
          <a:p>
            <a:r>
              <a:rPr lang="en-US" dirty="0" smtClean="0"/>
              <a:t>(Andrews) </a:t>
            </a:r>
          </a:p>
          <a:p>
            <a:pPr lvl="1"/>
            <a:r>
              <a:rPr lang="en-US" dirty="0" smtClean="0"/>
              <a:t>33% family doctors </a:t>
            </a:r>
            <a:r>
              <a:rPr lang="en-US" dirty="0"/>
              <a:t>claimed cost to be a barrier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OA &amp; Medical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Practitioners 1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9942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</a:t>
            </a:r>
            <a:r>
              <a:rPr lang="en-US" dirty="0" err="1"/>
              <a:t>Hardisty</a:t>
            </a:r>
            <a:r>
              <a:rPr lang="en-US" dirty="0"/>
              <a:t> and </a:t>
            </a:r>
            <a:r>
              <a:rPr lang="en-US" dirty="0" err="1"/>
              <a:t>Haaga</a:t>
            </a:r>
            <a:r>
              <a:rPr lang="en-US" dirty="0"/>
              <a:t> 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those given full-text link twice more likely to read</a:t>
            </a:r>
          </a:p>
          <a:p>
            <a:endParaRPr lang="en-US" dirty="0" smtClean="0"/>
          </a:p>
          <a:p>
            <a:r>
              <a:rPr lang="en-US" dirty="0" smtClean="0"/>
              <a:t>(Moorhead et al)</a:t>
            </a:r>
          </a:p>
          <a:p>
            <a:pPr lvl="1"/>
            <a:r>
              <a:rPr lang="en-US" dirty="0" smtClean="0"/>
              <a:t>336 US practitioners (including a control group)</a:t>
            </a:r>
          </a:p>
          <a:p>
            <a:pPr lvl="1"/>
            <a:r>
              <a:rPr lang="en-US" dirty="0"/>
              <a:t>practitioners consult the full text of the articles when given the </a:t>
            </a:r>
            <a:r>
              <a:rPr lang="en-US" dirty="0" smtClean="0"/>
              <a:t>chance</a:t>
            </a:r>
          </a:p>
          <a:p>
            <a:pPr lvl="1"/>
            <a:r>
              <a:rPr lang="en-US" dirty="0"/>
              <a:t>49.9% of the articles consulted by physicians were published within </a:t>
            </a:r>
            <a:r>
              <a:rPr lang="en-US" dirty="0" smtClean="0"/>
              <a:t>the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18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OA &amp; Medical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Practitioners 2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805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(Maggio et al)</a:t>
            </a:r>
          </a:p>
          <a:p>
            <a:pPr lvl="1"/>
            <a:r>
              <a:rPr lang="en-US" dirty="0" smtClean="0"/>
              <a:t>web </a:t>
            </a:r>
            <a:r>
              <a:rPr lang="en-US" dirty="0"/>
              <a:t>log data of over 5000 health personnel working in the Stanford University </a:t>
            </a:r>
            <a:r>
              <a:rPr lang="en-US" dirty="0" smtClean="0"/>
              <a:t>Hospitals</a:t>
            </a:r>
          </a:p>
          <a:p>
            <a:pPr lvl="1"/>
            <a:r>
              <a:rPr lang="en-US" dirty="0" smtClean="0"/>
              <a:t>20</a:t>
            </a:r>
            <a:r>
              <a:rPr lang="en-US" dirty="0"/>
              <a:t>% of the research papers consulted </a:t>
            </a:r>
            <a:r>
              <a:rPr lang="en-US" dirty="0" smtClean="0"/>
              <a:t>in </a:t>
            </a:r>
            <a:r>
              <a:rPr lang="en-US" dirty="0"/>
              <a:t>2011 </a:t>
            </a:r>
            <a:r>
              <a:rPr lang="en-US" dirty="0" smtClean="0"/>
              <a:t>were published </a:t>
            </a:r>
            <a:r>
              <a:rPr lang="en-US" dirty="0"/>
              <a:t>in 2011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(Maggio et al)</a:t>
            </a:r>
          </a:p>
          <a:p>
            <a:pPr lvl="1"/>
            <a:r>
              <a:rPr lang="en-US" dirty="0"/>
              <a:t>while 50% of the news stories </a:t>
            </a:r>
            <a:r>
              <a:rPr lang="en-US" dirty="0" smtClean="0"/>
              <a:t>about cancer papers where </a:t>
            </a:r>
            <a:r>
              <a:rPr lang="en-US" dirty="0"/>
              <a:t>published within 2 weeks of publishing the research </a:t>
            </a:r>
            <a:r>
              <a:rPr lang="en-US" dirty="0" smtClean="0"/>
              <a:t>paper</a:t>
            </a:r>
          </a:p>
          <a:p>
            <a:pPr lvl="1"/>
            <a:r>
              <a:rPr lang="en-US" dirty="0" smtClean="0"/>
              <a:t>25</a:t>
            </a:r>
            <a:r>
              <a:rPr lang="en-US" dirty="0"/>
              <a:t>% within one day only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19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OA &amp; Medical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Practitioners 3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3013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Benefits of Open Access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Benefits to the Academic Community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e.g. citation advantage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Economic Efficiency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Societal Benefits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not systematically studied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16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(Danner)</a:t>
            </a:r>
          </a:p>
          <a:p>
            <a:pPr lvl="1"/>
            <a:r>
              <a:rPr lang="en-US" dirty="0"/>
              <a:t>legal scholarship is more important for practitioners in civil law countries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err="1"/>
              <a:t>Scherlen</a:t>
            </a:r>
            <a:r>
              <a:rPr lang="en-US" dirty="0"/>
              <a:t> </a:t>
            </a:r>
            <a:r>
              <a:rPr lang="en-US" dirty="0" smtClean="0"/>
              <a:t>&amp; Robinson)</a:t>
            </a:r>
            <a:endParaRPr lang="en-US" dirty="0"/>
          </a:p>
          <a:p>
            <a:pPr lvl="1"/>
            <a:r>
              <a:rPr lang="en-US" dirty="0" smtClean="0"/>
              <a:t>arguing for OA using social justice theory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20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OA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&amp; Legal Practice 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12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earliest two studies (Willinsky) … 2003 &amp; 2004</a:t>
            </a:r>
          </a:p>
          <a:p>
            <a:pPr lvl="1"/>
            <a:r>
              <a:rPr lang="en-US" dirty="0" smtClean="0"/>
              <a:t>29 interviews … insights evidence-based policymaking</a:t>
            </a:r>
          </a:p>
          <a:p>
            <a:pPr lvl="1"/>
            <a:r>
              <a:rPr lang="en-US" dirty="0" smtClean="0"/>
              <a:t>pilot of the “Research Support Tool” with 13 Canadian policymakers</a:t>
            </a:r>
          </a:p>
          <a:p>
            <a:r>
              <a:rPr lang="en-US" dirty="0" smtClean="0"/>
              <a:t>(</a:t>
            </a:r>
            <a:r>
              <a:rPr lang="en-US" dirty="0" err="1"/>
              <a:t>Nwagwu</a:t>
            </a:r>
            <a:r>
              <a:rPr lang="en-US" dirty="0"/>
              <a:t> </a:t>
            </a:r>
            <a:r>
              <a:rPr lang="en-US" dirty="0" smtClean="0"/>
              <a:t>&amp; </a:t>
            </a:r>
            <a:r>
              <a:rPr lang="en-US" dirty="0" err="1" smtClean="0"/>
              <a:t>Iheanetu</a:t>
            </a:r>
            <a:r>
              <a:rPr lang="en-US" dirty="0" smtClean="0"/>
              <a:t> )</a:t>
            </a:r>
          </a:p>
          <a:p>
            <a:pPr lvl="1"/>
            <a:r>
              <a:rPr lang="en-US" dirty="0"/>
              <a:t>availability of journals was not a good predictor of their </a:t>
            </a:r>
            <a:r>
              <a:rPr lang="en-US" dirty="0" smtClean="0"/>
              <a:t>usage</a:t>
            </a:r>
          </a:p>
          <a:p>
            <a:pPr lvl="1"/>
            <a:r>
              <a:rPr lang="en-US" dirty="0"/>
              <a:t>journal usage </a:t>
            </a:r>
            <a:r>
              <a:rPr lang="en-US" dirty="0" smtClean="0"/>
              <a:t>correlates with policymakers</a:t>
            </a:r>
            <a:r>
              <a:rPr lang="en-US" dirty="0"/>
              <a:t>’ educational </a:t>
            </a:r>
            <a:r>
              <a:rPr lang="en-US" dirty="0" smtClean="0"/>
              <a:t>qualification</a:t>
            </a:r>
          </a:p>
          <a:p>
            <a:r>
              <a:rPr lang="en-US" dirty="0" smtClean="0"/>
              <a:t>(JISC)</a:t>
            </a:r>
          </a:p>
          <a:p>
            <a:pPr lvl="1"/>
            <a:r>
              <a:rPr lang="en-US" dirty="0" smtClean="0"/>
              <a:t>17% cost savings (one tenth .. time saving)</a:t>
            </a:r>
          </a:p>
          <a:p>
            <a:pPr lvl="1"/>
            <a:r>
              <a:rPr lang="en-US" dirty="0" smtClean="0"/>
              <a:t>a discussion of indirect benefits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21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OA &amp;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Policymakers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9077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(JISC)</a:t>
            </a:r>
          </a:p>
          <a:p>
            <a:pPr lvl="1"/>
            <a:r>
              <a:rPr lang="en-US" dirty="0" smtClean="0"/>
              <a:t>survey of 101 British charities , 10 case studies</a:t>
            </a:r>
          </a:p>
          <a:p>
            <a:pPr lvl="1"/>
            <a:r>
              <a:rPr lang="en-US" dirty="0" smtClean="0"/>
              <a:t>78% used government report most often , 14% research papers</a:t>
            </a:r>
          </a:p>
          <a:p>
            <a:pPr lvl="1"/>
            <a:r>
              <a:rPr lang="en-US" dirty="0"/>
              <a:t>80% cited high cost as barrier</a:t>
            </a:r>
          </a:p>
          <a:p>
            <a:pPr lvl="1"/>
            <a:r>
              <a:rPr lang="en-US" dirty="0" smtClean="0"/>
              <a:t>majority used research papers – 95% claimed more access, more usage</a:t>
            </a:r>
          </a:p>
          <a:p>
            <a:pPr lvl="1"/>
            <a:r>
              <a:rPr lang="en-US" dirty="0" smtClean="0"/>
              <a:t>structure of academic disciplines</a:t>
            </a:r>
          </a:p>
          <a:p>
            <a:r>
              <a:rPr lang="en-US" dirty="0" smtClean="0"/>
              <a:t>(Moorhead et al)</a:t>
            </a:r>
          </a:p>
          <a:p>
            <a:pPr lvl="1"/>
            <a:r>
              <a:rPr lang="en-US" dirty="0" smtClean="0"/>
              <a:t>92 researchers from US nonprofits</a:t>
            </a:r>
          </a:p>
          <a:p>
            <a:pPr lvl="1"/>
            <a:r>
              <a:rPr lang="en-US" dirty="0" smtClean="0"/>
              <a:t>67% of those given access used it</a:t>
            </a:r>
          </a:p>
          <a:p>
            <a:pPr lvl="1"/>
            <a:r>
              <a:rPr lang="en-US" dirty="0" smtClean="0"/>
              <a:t>2.2 articles/week</a:t>
            </a:r>
            <a:endParaRPr lang="en-US" dirty="0"/>
          </a:p>
          <a:p>
            <a:r>
              <a:rPr lang="en-US" dirty="0" smtClean="0"/>
              <a:t>role of NPO associations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22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OA &amp;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NGOs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515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PXE </a:t>
            </a:r>
            <a:r>
              <a:rPr lang="en-US" dirty="0" smtClean="0"/>
              <a:t>International (</a:t>
            </a:r>
            <a:r>
              <a:rPr lang="en-US" dirty="0"/>
              <a:t>Sharon </a:t>
            </a:r>
            <a:r>
              <a:rPr lang="en-US" dirty="0" smtClean="0"/>
              <a:t>Terry)</a:t>
            </a:r>
          </a:p>
          <a:p>
            <a:r>
              <a:rPr lang="en-US" dirty="0"/>
              <a:t>one third of the 104 members of the Alliance of Taxpayer </a:t>
            </a:r>
            <a:r>
              <a:rPr lang="en-US" dirty="0" smtClean="0"/>
              <a:t>Access are </a:t>
            </a:r>
            <a:r>
              <a:rPr lang="en-US" dirty="0"/>
              <a:t>patient groups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23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OA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&amp; Patients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9925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3072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someone with an interest and can spare enough time (whether related to or separate from their daily job)</a:t>
            </a:r>
          </a:p>
          <a:p>
            <a:r>
              <a:rPr lang="en-US" dirty="0"/>
              <a:t>a professional (normally affiliated) researcher in transition</a:t>
            </a:r>
          </a:p>
          <a:p>
            <a:r>
              <a:rPr lang="en-US" dirty="0"/>
              <a:t>affiliated but has reasons not to mention affiliation</a:t>
            </a:r>
          </a:p>
          <a:p>
            <a:pPr lvl="1"/>
            <a:r>
              <a:rPr lang="en-US" dirty="0"/>
              <a:t>governmental research units</a:t>
            </a:r>
          </a:p>
          <a:p>
            <a:pPr lvl="1"/>
            <a:r>
              <a:rPr lang="en-US" dirty="0"/>
              <a:t>consultants</a:t>
            </a:r>
          </a:p>
          <a:p>
            <a:r>
              <a:rPr lang="en-US" dirty="0"/>
              <a:t>publishing from time to time after </a:t>
            </a:r>
            <a:r>
              <a:rPr lang="en-US" dirty="0" smtClean="0"/>
              <a:t>retirement</a:t>
            </a:r>
          </a:p>
          <a:p>
            <a:r>
              <a:rPr lang="en-US" dirty="0" smtClean="0"/>
              <a:t>requests </a:t>
            </a:r>
            <a:r>
              <a:rPr lang="en-US" dirty="0"/>
              <a:t>handled by the document supply service of the British Library </a:t>
            </a:r>
            <a:endParaRPr lang="en-US" dirty="0" smtClean="0"/>
          </a:p>
          <a:p>
            <a:pPr lvl="1"/>
            <a:r>
              <a:rPr lang="en-US" dirty="0"/>
              <a:t>16% </a:t>
            </a:r>
            <a:r>
              <a:rPr lang="en-US" dirty="0" smtClean="0"/>
              <a:t>individuals </a:t>
            </a:r>
          </a:p>
          <a:p>
            <a:pPr lvl="1"/>
            <a:r>
              <a:rPr lang="en-US" dirty="0" smtClean="0"/>
              <a:t>55</a:t>
            </a:r>
            <a:r>
              <a:rPr lang="en-US" dirty="0"/>
              <a:t>% from academic </a:t>
            </a:r>
            <a:r>
              <a:rPr lang="en-US" dirty="0" smtClean="0"/>
              <a:t>sector</a:t>
            </a:r>
          </a:p>
          <a:p>
            <a:pPr lvl="1"/>
            <a:r>
              <a:rPr lang="en-US" dirty="0" smtClean="0"/>
              <a:t>17</a:t>
            </a:r>
            <a:r>
              <a:rPr lang="en-US" dirty="0"/>
              <a:t>% from professional sources </a:t>
            </a:r>
            <a:endParaRPr lang="en-US" dirty="0" smtClean="0"/>
          </a:p>
          <a:p>
            <a:pPr lvl="1"/>
            <a:r>
              <a:rPr lang="en-US" dirty="0" smtClean="0"/>
              <a:t>11</a:t>
            </a:r>
            <a:r>
              <a:rPr lang="en-US" dirty="0"/>
              <a:t>% from businesses)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24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OA &amp;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Unaffiliated Researchers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131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open access political science journal will enhance public engagement with the </a:t>
            </a:r>
            <a:r>
              <a:rPr lang="en-US" dirty="0" smtClean="0"/>
              <a:t>discipline (Smith)</a:t>
            </a:r>
          </a:p>
          <a:p>
            <a:pPr>
              <a:lnSpc>
                <a:spcPct val="150000"/>
              </a:lnSpc>
            </a:pPr>
            <a:r>
              <a:rPr lang="en-US" dirty="0"/>
              <a:t>importance of open access to philosophical literature based on Derrida’s notion of the right to philosophy </a:t>
            </a:r>
            <a:r>
              <a:rPr lang="en-US" dirty="0" smtClean="0"/>
              <a:t>(Willinsky)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correlating citations &amp; reviews on </a:t>
            </a:r>
            <a:r>
              <a:rPr lang="en-US" dirty="0" err="1" smtClean="0"/>
              <a:t>Goodreads</a:t>
            </a:r>
            <a:r>
              <a:rPr lang="en-US" dirty="0" smtClean="0"/>
              <a:t> (</a:t>
            </a:r>
            <a:r>
              <a:rPr lang="en-US" dirty="0" err="1" smtClean="0"/>
              <a:t>Zuccala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25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OA &amp;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Individual Enrichment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0900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26</a:t>
            </a:fld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3491345" y="1192274"/>
            <a:ext cx="7561121" cy="5319587"/>
            <a:chOff x="3409571" y="1960408"/>
            <a:chExt cx="5795183" cy="4180061"/>
          </a:xfrm>
        </p:grpSpPr>
        <p:sp>
          <p:nvSpPr>
            <p:cNvPr id="5" name="Oval 4"/>
            <p:cNvSpPr/>
            <p:nvPr/>
          </p:nvSpPr>
          <p:spPr>
            <a:xfrm>
              <a:off x="3409571" y="1960408"/>
              <a:ext cx="3266209" cy="2310245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564084" y="2431464"/>
              <a:ext cx="2208205" cy="166254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5793071" y="2731065"/>
              <a:ext cx="813679" cy="768929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409571" y="4791086"/>
              <a:ext cx="3266209" cy="1349383"/>
            </a:xfrm>
            <a:prstGeom prst="ellipse">
              <a:avLst/>
            </a:prstGeom>
            <a:ln>
              <a:prstDash val="lgDash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Typology of Non-academic Beneficiaries</a:t>
              </a:r>
            </a:p>
          </p:txBody>
        </p:sp>
        <p:sp>
          <p:nvSpPr>
            <p:cNvPr id="9" name="Down Arrow 8"/>
            <p:cNvSpPr/>
            <p:nvPr/>
          </p:nvSpPr>
          <p:spPr>
            <a:xfrm>
              <a:off x="5033124" y="4288378"/>
              <a:ext cx="274320" cy="502708"/>
            </a:xfrm>
            <a:prstGeom prst="downArrow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50571" y="2033818"/>
              <a:ext cx="1724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Societal Benefits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42379" y="2508339"/>
              <a:ext cx="1724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Claims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785927" y="2847777"/>
              <a:ext cx="8898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Scarce</a:t>
              </a:r>
            </a:p>
            <a:p>
              <a:pPr algn="ctr"/>
              <a:r>
                <a:rPr lang="en-US" sz="1400" dirty="0" smtClean="0"/>
                <a:t>Evidence</a:t>
              </a:r>
              <a:endParaRPr lang="en-US" sz="1400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3564084" y="2431464"/>
              <a:ext cx="2208205" cy="166254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4016273" y="2931707"/>
              <a:ext cx="1238064" cy="25014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3810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advocates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4016272" y="3276338"/>
              <a:ext cx="1238064" cy="25014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28575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policymakers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4016272" y="3589797"/>
              <a:ext cx="1238064" cy="25014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28575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researchers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822042" y="2515265"/>
              <a:ext cx="1724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Claims</a:t>
              </a:r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7333198" y="3160451"/>
              <a:ext cx="1871556" cy="987713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review of literature from other fields</a:t>
              </a:r>
              <a:endParaRPr lang="en-US" dirty="0"/>
            </a:p>
          </p:txBody>
        </p:sp>
      </p:grpSp>
      <p:sp>
        <p:nvSpPr>
          <p:cNvPr id="20" name="Title 1"/>
          <p:cNvSpPr txBox="1">
            <a:spLocks/>
          </p:cNvSpPr>
          <p:nvPr/>
        </p:nvSpPr>
        <p:spPr>
          <a:xfrm>
            <a:off x="838200" y="2222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Typology if OA Users</a:t>
            </a:r>
          </a:p>
        </p:txBody>
      </p:sp>
      <p:sp>
        <p:nvSpPr>
          <p:cNvPr id="22" name="Down Arrow 21"/>
          <p:cNvSpPr/>
          <p:nvPr/>
        </p:nvSpPr>
        <p:spPr>
          <a:xfrm rot="2906589">
            <a:off x="7818721" y="3345669"/>
            <a:ext cx="357912" cy="2077349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9982200" y="3941977"/>
            <a:ext cx="1918854" cy="10749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Citizen Science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Public Understanding of Science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Information-seeking Behavior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0355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27</a:t>
            </a:fld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28" y="1018313"/>
            <a:ext cx="10048008" cy="562898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8200" y="22222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Typology if OA Users</a:t>
            </a:r>
          </a:p>
        </p:txBody>
      </p:sp>
    </p:spTree>
    <p:extLst>
      <p:ext uri="{BB962C8B-B14F-4D97-AF65-F5344CB8AC3E}">
        <p14:creationId xmlns:p14="http://schemas.microsoft.com/office/powerpoint/2010/main" val="309340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Conclusion: </a:t>
            </a:r>
            <a:r>
              <a:rPr lang="en-US" sz="3200" b="1" dirty="0">
                <a:solidFill>
                  <a:schemeClr val="accent2"/>
                </a:solidFill>
              </a:rPr>
              <a:t>What Impact does Open Access have on Society</a:t>
            </a:r>
            <a:r>
              <a:rPr lang="en-US" sz="3200" b="1" dirty="0" smtClean="0">
                <a:solidFill>
                  <a:schemeClr val="accent2"/>
                </a:solidFill>
              </a:rPr>
              <a:t>?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76811" cy="435133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Industry … </a:t>
            </a:r>
            <a:r>
              <a:rPr lang="en-US" dirty="0" smtClean="0"/>
              <a:t>OA is very useful, serious crisis for SMEs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medical practice … </a:t>
            </a:r>
            <a:r>
              <a:rPr lang="en-US" dirty="0" smtClean="0"/>
              <a:t>services built using (e.g. clinical guidelines)</a:t>
            </a:r>
          </a:p>
          <a:p>
            <a:r>
              <a:rPr lang="en-US" dirty="0">
                <a:solidFill>
                  <a:srgbClr val="0070C0"/>
                </a:solidFill>
              </a:rPr>
              <a:t>unaffiliated </a:t>
            </a:r>
            <a:r>
              <a:rPr lang="en-US" dirty="0" smtClean="0">
                <a:solidFill>
                  <a:srgbClr val="0070C0"/>
                </a:solidFill>
              </a:rPr>
              <a:t>researchers … </a:t>
            </a:r>
            <a:r>
              <a:rPr lang="en-US" dirty="0" smtClean="0"/>
              <a:t>lack of understanding of the phenomenon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legal practice … </a:t>
            </a:r>
            <a:r>
              <a:rPr lang="en-US" dirty="0" smtClean="0"/>
              <a:t>judges but not lawyers, more in civil law countries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policymakers … </a:t>
            </a:r>
            <a:r>
              <a:rPr lang="en-US" dirty="0" smtClean="0"/>
              <a:t>those in research units/technical positions</a:t>
            </a:r>
          </a:p>
          <a:p>
            <a:r>
              <a:rPr lang="en-US" dirty="0">
                <a:solidFill>
                  <a:srgbClr val="0070C0"/>
                </a:solidFill>
              </a:rPr>
              <a:t>NGO … </a:t>
            </a:r>
            <a:r>
              <a:rPr lang="en-US" dirty="0"/>
              <a:t>slightly useful, perhaps more important for </a:t>
            </a:r>
            <a:r>
              <a:rPr lang="en-US" dirty="0" smtClean="0"/>
              <a:t>unions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patient groups … </a:t>
            </a:r>
            <a:r>
              <a:rPr lang="en-US" dirty="0" smtClean="0"/>
              <a:t>more systematic research needed (individual vs group)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laypeople … </a:t>
            </a:r>
            <a:r>
              <a:rPr lang="en-US" dirty="0" smtClean="0"/>
              <a:t>only speculations (except for rare disease patients/families)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540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Conclusion: </a:t>
            </a:r>
            <a:r>
              <a:rPr lang="en-US" sz="3200" b="1" smtClean="0">
                <a:solidFill>
                  <a:schemeClr val="accent2"/>
                </a:solidFill>
              </a:rPr>
              <a:t>Policy Implications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4680"/>
            <a:ext cx="10515600" cy="4351338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1600" dirty="0" smtClean="0"/>
              <a:t>more groups should be on the table</a:t>
            </a:r>
          </a:p>
          <a:p>
            <a:pPr>
              <a:lnSpc>
                <a:spcPct val="200000"/>
              </a:lnSpc>
            </a:pPr>
            <a:r>
              <a:rPr lang="en-US" sz="1600" dirty="0"/>
              <a:t>more research than </a:t>
            </a:r>
            <a:r>
              <a:rPr lang="en-US" sz="1600" dirty="0" smtClean="0"/>
              <a:t>talk, i.e. more funding should target studies about open access </a:t>
            </a:r>
          </a:p>
          <a:p>
            <a:pPr>
              <a:lnSpc>
                <a:spcPct val="200000"/>
              </a:lnSpc>
            </a:pPr>
            <a:r>
              <a:rPr lang="en-US" sz="1600" dirty="0"/>
              <a:t>companies participating in national site </a:t>
            </a:r>
            <a:r>
              <a:rPr lang="en-US" sz="1600" dirty="0" smtClean="0"/>
              <a:t>licenses</a:t>
            </a:r>
          </a:p>
          <a:p>
            <a:pPr lvl="1">
              <a:lnSpc>
                <a:spcPct val="200000"/>
              </a:lnSpc>
            </a:pPr>
            <a:r>
              <a:rPr lang="en-US" sz="1400" dirty="0"/>
              <a:t>15-17% of subscription revenue from corporations</a:t>
            </a:r>
          </a:p>
          <a:p>
            <a:pPr lvl="1">
              <a:lnSpc>
                <a:spcPct val="200000"/>
              </a:lnSpc>
            </a:pPr>
            <a:r>
              <a:rPr lang="en-US" sz="1400" dirty="0"/>
              <a:t>SMEs and NGOs taking part through their </a:t>
            </a:r>
            <a:r>
              <a:rPr lang="en-US" sz="1400" dirty="0" smtClean="0"/>
              <a:t>unions</a:t>
            </a:r>
            <a:endParaRPr lang="en-US" sz="1400" dirty="0"/>
          </a:p>
          <a:p>
            <a:pPr>
              <a:lnSpc>
                <a:spcPct val="200000"/>
              </a:lnSpc>
            </a:pPr>
            <a:r>
              <a:rPr lang="en-US" sz="1600" dirty="0"/>
              <a:t>one to one partnerships (between journals and beneficiary entities)</a:t>
            </a:r>
          </a:p>
          <a:p>
            <a:pPr lvl="1">
              <a:lnSpc>
                <a:spcPct val="200000"/>
              </a:lnSpc>
            </a:pPr>
            <a:r>
              <a:rPr lang="en-US" sz="1400" dirty="0"/>
              <a:t>“adopting” journals</a:t>
            </a:r>
          </a:p>
          <a:p>
            <a:pPr lvl="1">
              <a:lnSpc>
                <a:spcPct val="200000"/>
              </a:lnSpc>
            </a:pPr>
            <a:r>
              <a:rPr lang="en-US" sz="1400" dirty="0"/>
              <a:t>e.g. </a:t>
            </a:r>
            <a:r>
              <a:rPr lang="en-US" sz="1400" i="1" dirty="0"/>
              <a:t>Health Policy </a:t>
            </a:r>
            <a:r>
              <a:rPr lang="en-US" sz="1400" dirty="0"/>
              <a:t>&amp; European Observatory on Health Systems and </a:t>
            </a:r>
            <a:r>
              <a:rPr lang="en-US" sz="1400" dirty="0" smtClean="0"/>
              <a:t>Policies</a:t>
            </a:r>
          </a:p>
          <a:p>
            <a:pPr>
              <a:lnSpc>
                <a:spcPct val="200000"/>
              </a:lnSpc>
            </a:pPr>
            <a:r>
              <a:rPr lang="en-US" sz="1600" dirty="0" smtClean="0"/>
              <a:t>all of this in parallel with discussions on extensive profits of publishers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01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Research Gap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838200" y="1492914"/>
            <a:ext cx="10730023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cs typeface="Times New Roman" panose="02020603050405020304" pitchFamily="18" charset="0"/>
              </a:rPr>
              <a:t>“little is known about the impact that free scholarly research literature might have on the knowledge and interests of laypeople” </a:t>
            </a:r>
            <a:r>
              <a:rPr lang="en-US" altLang="ja-JP" sz="2000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(</a:t>
            </a:r>
            <a:r>
              <a:rPr lang="en-US" altLang="ja-JP" sz="2000" dirty="0" err="1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Zuccala</a:t>
            </a:r>
            <a:r>
              <a:rPr lang="en-US" altLang="ja-JP" sz="2000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, 2010)</a:t>
            </a:r>
            <a:endParaRPr lang="en-US" altLang="ja-JP" sz="2000" dirty="0">
              <a:solidFill>
                <a:schemeClr val="accent2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cs typeface="Times New Roman" panose="02020603050405020304" pitchFamily="18" charset="0"/>
              </a:rPr>
              <a:t>“almost no studies have evaluated whether free access to the scientific literature has had an impact […] in non-research contexts” </a:t>
            </a:r>
            <a:r>
              <a:rPr lang="en-US" altLang="ja-JP" sz="2000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(Davis &amp; Walters, 2011)</a:t>
            </a:r>
            <a:endParaRPr lang="en-US" altLang="ja-JP" sz="2000" dirty="0">
              <a:solidFill>
                <a:schemeClr val="accent2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cs typeface="Times New Roman" panose="02020603050405020304" pitchFamily="18" charset="0"/>
              </a:rPr>
              <a:t>the societal impact of open access “still needs to be systematically investigated and documented” </a:t>
            </a:r>
            <a:r>
              <a:rPr lang="en-US" altLang="ja-JP" sz="2000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(</a:t>
            </a:r>
            <a:r>
              <a:rPr lang="en-US" altLang="ja-JP" sz="2000" dirty="0" err="1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Pinfield</a:t>
            </a:r>
            <a:r>
              <a:rPr lang="en-US" altLang="ja-JP" sz="2000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, 2015)</a:t>
            </a: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cs typeface="Times New Roman" panose="02020603050405020304" pitchFamily="18" charset="0"/>
              </a:rPr>
              <a:t>“a gap between the hypothetical societal good of open access and the minutiae of usage and interest measurements”  </a:t>
            </a:r>
            <a:r>
              <a:rPr lang="en-US" altLang="ja-JP" sz="2000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solidFill>
                  <a:schemeClr val="accent2">
                    <a:lumMod val="75000"/>
                  </a:schemeClr>
                </a:solidFill>
              </a:rPr>
              <a:t>Bankier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&amp; </a:t>
            </a:r>
            <a:r>
              <a:rPr lang="en-US" sz="2000" dirty="0" err="1" smtClean="0">
                <a:solidFill>
                  <a:schemeClr val="accent2">
                    <a:lumMod val="75000"/>
                  </a:schemeClr>
                </a:solidFill>
              </a:rPr>
              <a:t>Chatterji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, 2016)</a:t>
            </a:r>
            <a:endParaRPr lang="en-US" altLang="ja-JP" sz="2000" dirty="0">
              <a:solidFill>
                <a:schemeClr val="accent2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29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Thank You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94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Discussion about OA vs. Original Research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328741"/>
              </p:ext>
            </p:extLst>
          </p:nvPr>
        </p:nvGraphicFramePr>
        <p:xfrm>
          <a:off x="618281" y="1690688"/>
          <a:ext cx="10515600" cy="450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946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Research Significance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084618" cy="435133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rising interest among policy makers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open access as an </a:t>
            </a:r>
            <a:r>
              <a:rPr lang="en-US" dirty="0" smtClean="0">
                <a:solidFill>
                  <a:srgbClr val="FF0000"/>
                </a:solidFill>
              </a:rPr>
              <a:t>academic</a:t>
            </a:r>
            <a:r>
              <a:rPr lang="en-US" dirty="0" smtClean="0"/>
              <a:t> versus a </a:t>
            </a:r>
            <a:r>
              <a:rPr lang="en-US" dirty="0" smtClean="0">
                <a:solidFill>
                  <a:srgbClr val="FF0000"/>
                </a:solidFill>
              </a:rPr>
              <a:t>social issue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20766166"/>
              </p:ext>
            </p:extLst>
          </p:nvPr>
        </p:nvGraphicFramePr>
        <p:xfrm>
          <a:off x="5704609" y="1825625"/>
          <a:ext cx="6296891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457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Main Question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3898"/>
            <a:ext cx="10515600" cy="4842452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i="1" dirty="0" smtClean="0"/>
              <a:t>What </a:t>
            </a:r>
            <a:r>
              <a:rPr lang="en-US" i="1" dirty="0"/>
              <a:t>groups of people outside the academic community benefit (or would potentially benefit) from open access to scholarly research?</a:t>
            </a:r>
            <a:endParaRPr lang="en-US" dirty="0"/>
          </a:p>
          <a:p>
            <a:pPr lvl="1">
              <a:lnSpc>
                <a:spcPct val="200000"/>
              </a:lnSpc>
            </a:pPr>
            <a:r>
              <a:rPr lang="en-US" i="1" dirty="0" smtClean="0"/>
              <a:t>Who </a:t>
            </a:r>
            <a:r>
              <a:rPr lang="en-US" i="1" dirty="0"/>
              <a:t>is claimed to be a beneficiary of open access</a:t>
            </a:r>
            <a:r>
              <a:rPr lang="en-US" i="1" dirty="0" smtClean="0"/>
              <a:t>? (ELPUB2017 paper)</a:t>
            </a:r>
            <a:endParaRPr lang="en-US" dirty="0"/>
          </a:p>
          <a:p>
            <a:pPr lvl="1">
              <a:lnSpc>
                <a:spcPct val="200000"/>
              </a:lnSpc>
            </a:pPr>
            <a:r>
              <a:rPr lang="en-US" i="1" dirty="0" smtClean="0"/>
              <a:t>What </a:t>
            </a:r>
            <a:r>
              <a:rPr lang="en-US" i="1" dirty="0"/>
              <a:t>evidence is available to support those claims</a:t>
            </a:r>
            <a:r>
              <a:rPr lang="en-US" i="1" dirty="0" smtClean="0"/>
              <a:t>?</a:t>
            </a:r>
          </a:p>
          <a:p>
            <a:pPr lvl="1">
              <a:lnSpc>
                <a:spcPct val="200000"/>
              </a:lnSpc>
            </a:pPr>
            <a:r>
              <a:rPr lang="en-US" i="1" dirty="0" smtClean="0"/>
              <a:t>What do we know from other relevant fields of research?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70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Method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indent="-285750"/>
            <a:r>
              <a:rPr lang="en-US" dirty="0"/>
              <a:t>eyeball search </a:t>
            </a:r>
            <a:r>
              <a:rPr lang="en-US" dirty="0" smtClean="0"/>
              <a:t>(papers collected in a previous study)</a:t>
            </a:r>
            <a:endParaRPr lang="en-US" dirty="0"/>
          </a:p>
          <a:p>
            <a:pPr marL="285750" indent="-285750"/>
            <a:r>
              <a:rPr lang="en-US" dirty="0"/>
              <a:t>relevant keyword search (Scopus &amp; Google Scholar) </a:t>
            </a:r>
          </a:p>
          <a:p>
            <a:pPr marL="285750" indent="-285750"/>
            <a:r>
              <a:rPr lang="en-US" dirty="0"/>
              <a:t>citation tracking (forward and backward)</a:t>
            </a:r>
          </a:p>
          <a:p>
            <a:endParaRPr lang="en-US" dirty="0"/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Data: </a:t>
            </a:r>
          </a:p>
          <a:p>
            <a:r>
              <a:rPr lang="en-US" dirty="0"/>
              <a:t>54 </a:t>
            </a:r>
            <a:r>
              <a:rPr lang="en-US" dirty="0" smtClean="0"/>
              <a:t>publication discussing </a:t>
            </a:r>
            <a:r>
              <a:rPr lang="en-US" dirty="0"/>
              <a:t>societal benefits</a:t>
            </a:r>
          </a:p>
          <a:p>
            <a:endParaRPr lang="en-US" dirty="0"/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Main Finding:</a:t>
            </a:r>
          </a:p>
          <a:p>
            <a:r>
              <a:rPr lang="en-US" dirty="0"/>
              <a:t>most studies </a:t>
            </a:r>
            <a:r>
              <a:rPr lang="en-US" dirty="0" smtClean="0"/>
              <a:t>are about </a:t>
            </a:r>
            <a:r>
              <a:rPr lang="en-US" dirty="0"/>
              <a:t>industry </a:t>
            </a:r>
            <a:r>
              <a:rPr lang="en-US" dirty="0" smtClean="0"/>
              <a:t>researchers and </a:t>
            </a:r>
            <a:r>
              <a:rPr lang="en-US" dirty="0"/>
              <a:t>medical </a:t>
            </a:r>
            <a:r>
              <a:rPr lang="en-US" dirty="0" smtClean="0"/>
              <a:t>practitioners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sp>
        <p:nvSpPr>
          <p:cNvPr id="19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137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Collecting 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&amp; Synthesizing Literature on Societal Benefits</a:t>
            </a:r>
          </a:p>
        </p:txBody>
      </p:sp>
    </p:spTree>
    <p:extLst>
      <p:ext uri="{BB962C8B-B14F-4D97-AF65-F5344CB8AC3E}">
        <p14:creationId xmlns:p14="http://schemas.microsoft.com/office/powerpoint/2010/main" val="18419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Breakdown of Studies on Societal Benefits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6399886"/>
              </p:ext>
            </p:extLst>
          </p:nvPr>
        </p:nvGraphicFramePr>
        <p:xfrm>
          <a:off x="1319645" y="1475511"/>
          <a:ext cx="9227127" cy="5023963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1970223"/>
                <a:gridCol w="4891590"/>
                <a:gridCol w="2365314"/>
              </a:tblGrid>
              <a:tr h="26321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Property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Category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Count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4049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Publication </a:t>
                      </a:r>
                      <a:r>
                        <a:rPr lang="en-US" sz="1800" dirty="0" smtClean="0">
                          <a:effectLst/>
                        </a:rPr>
                        <a:t>Year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2001 - 2005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7817"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2006 - 2010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7817"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2011 - 2015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7817"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2016 - …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7817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Document </a:t>
                      </a:r>
                      <a:r>
                        <a:rPr lang="en-US" sz="1800" dirty="0" smtClean="0">
                          <a:effectLst/>
                        </a:rPr>
                        <a:t>Type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journal / conference paper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7817"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dissertation / book chapter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7817"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report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7817"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opinion article (in academic journal)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7817">
                <a:tc row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Methodology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multiple methodologies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7817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theoretical analysis (including review studies)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7817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survey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7817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interviews / focus group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7817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bibliometric analysis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7817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experiment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7817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case study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7817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anecdotal evidence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27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Open Access Beneficiaries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7556586"/>
              </p:ext>
            </p:extLst>
          </p:nvPr>
        </p:nvGraphicFramePr>
        <p:xfrm>
          <a:off x="1319644" y="1475511"/>
          <a:ext cx="9412523" cy="4252360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6344607"/>
                <a:gridCol w="3067916"/>
              </a:tblGrid>
              <a:tr h="3388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Beneficiary Group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  <a:r>
                        <a:rPr lang="en-US" sz="2000" b="1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“Studies”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7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</a:rPr>
                        <a:t>Industrial</a:t>
                      </a:r>
                      <a:r>
                        <a:rPr lang="en-US" sz="2400" b="0" baseline="0" dirty="0" smtClean="0">
                          <a:effectLst/>
                        </a:rPr>
                        <a:t> R&amp;D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34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Medical</a:t>
                      </a:r>
                      <a:r>
                        <a:rPr lang="en-US" sz="2400" b="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Practice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</a:rPr>
                        <a:t>10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34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Patients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34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Policymakers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34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</a:rPr>
                        <a:t>Individuals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</a:rPr>
                        <a:t>3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34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</a:rPr>
                        <a:t>Unaffiliated researchers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34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Nonprofit</a:t>
                      </a:r>
                      <a:r>
                        <a:rPr lang="en-US" sz="2400" b="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Organizations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34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</a:rPr>
                        <a:t>Students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34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Legal </a:t>
                      </a:r>
                      <a:r>
                        <a:rPr lang="en-US" sz="2400" b="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Practice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34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</a:rPr>
                        <a:t>Society</a:t>
                      </a:r>
                      <a:r>
                        <a:rPr lang="en-US" sz="2400" b="0" baseline="0" dirty="0" smtClean="0">
                          <a:effectLst/>
                        </a:rPr>
                        <a:t> in general / laypeople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42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10489</TotalTime>
  <Words>1761</Words>
  <Application>Microsoft Office PowerPoint</Application>
  <PresentationFormat>Personnalisé</PresentationFormat>
  <Paragraphs>301</Paragraphs>
  <Slides>30</Slides>
  <Notes>0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1" baseType="lpstr">
      <vt:lpstr>Office Theme</vt:lpstr>
      <vt:lpstr>The Societal Impact of Open Access to Research</vt:lpstr>
      <vt:lpstr>Benefits of Open Access</vt:lpstr>
      <vt:lpstr>Research Gap</vt:lpstr>
      <vt:lpstr>Discussion about OA vs. Original Research</vt:lpstr>
      <vt:lpstr>Research Significance</vt:lpstr>
      <vt:lpstr>Main Question</vt:lpstr>
      <vt:lpstr>Collecting &amp; Synthesizing Literature on Societal Benefits</vt:lpstr>
      <vt:lpstr>Breakdown of Studies on Societal Benefits</vt:lpstr>
      <vt:lpstr>Open Access Beneficiaries</vt:lpstr>
      <vt:lpstr>OA &amp; Society in General / Laypeople 1</vt:lpstr>
      <vt:lpstr>OA &amp; Society in General / Laypeople 2</vt:lpstr>
      <vt:lpstr>OA &amp; Society in General / Laypeople 3</vt:lpstr>
      <vt:lpstr>OA &amp; Researchers in Industry 1</vt:lpstr>
      <vt:lpstr>OA &amp; Researchers in Industry 2</vt:lpstr>
      <vt:lpstr>OA &amp; Researchers in Industry 3</vt:lpstr>
      <vt:lpstr>OA &amp; Researchers in Industry 3</vt:lpstr>
      <vt:lpstr>OA &amp; Medical Practitioners 1</vt:lpstr>
      <vt:lpstr>OA &amp; Medical Practitioners 2</vt:lpstr>
      <vt:lpstr>OA &amp; Medical Practitioners 3</vt:lpstr>
      <vt:lpstr>OA &amp; Legal Practice </vt:lpstr>
      <vt:lpstr>OA &amp; Policymakers</vt:lpstr>
      <vt:lpstr>OA &amp; NGOs</vt:lpstr>
      <vt:lpstr>OA &amp; Patients</vt:lpstr>
      <vt:lpstr>OA &amp; Unaffiliated Researchers</vt:lpstr>
      <vt:lpstr>OA &amp; Individual Enrichment</vt:lpstr>
      <vt:lpstr>Présentation PowerPoint</vt:lpstr>
      <vt:lpstr>Typology if OA Users</vt:lpstr>
      <vt:lpstr>Conclusion: What Impact does Open Access have on Society?</vt:lpstr>
      <vt:lpstr>Conclusion: Policy Implications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ElHassan Anas ElSabry</dc:creator>
  <cp:lastModifiedBy>DISMAIL</cp:lastModifiedBy>
  <cp:revision>293</cp:revision>
  <cp:lastPrinted>2017-05-11T04:43:53Z</cp:lastPrinted>
  <dcterms:created xsi:type="dcterms:W3CDTF">2016-01-13T06:56:23Z</dcterms:created>
  <dcterms:modified xsi:type="dcterms:W3CDTF">2017-06-23T07:09:51Z</dcterms:modified>
</cp:coreProperties>
</file>