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18"/>
  </p:notesMasterIdLst>
  <p:handoutMasterIdLst>
    <p:handoutMasterId r:id="rId19"/>
  </p:handoutMasterIdLst>
  <p:sldIdLst>
    <p:sldId id="427" r:id="rId3"/>
    <p:sldId id="635" r:id="rId4"/>
    <p:sldId id="662" r:id="rId5"/>
    <p:sldId id="610" r:id="rId6"/>
    <p:sldId id="613" r:id="rId7"/>
    <p:sldId id="661" r:id="rId8"/>
    <p:sldId id="659" r:id="rId9"/>
    <p:sldId id="631" r:id="rId10"/>
    <p:sldId id="668" r:id="rId11"/>
    <p:sldId id="666" r:id="rId12"/>
    <p:sldId id="667" r:id="rId13"/>
    <p:sldId id="663" r:id="rId14"/>
    <p:sldId id="664" r:id="rId15"/>
    <p:sldId id="665" r:id="rId16"/>
    <p:sldId id="669" r:id="rId17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BB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8" autoAdjust="0"/>
    <p:restoredTop sz="81299" autoAdjust="0"/>
  </p:normalViewPr>
  <p:slideViewPr>
    <p:cSldViewPr>
      <p:cViewPr>
        <p:scale>
          <a:sx n="68" d="100"/>
          <a:sy n="68" d="100"/>
        </p:scale>
        <p:origin x="-224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36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FFDCF-19C6-2C41-AAB7-F1E3B0CB7E05}" type="datetimeFigureOut">
              <a:rPr lang="en-US" smtClean="0"/>
              <a:t>03/08/15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F151A-BD38-6C44-A1EB-DF08C64F5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323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/>
          <a:lstStyle>
            <a:lvl1pPr algn="r">
              <a:defRPr sz="1200"/>
            </a:lvl1pPr>
          </a:lstStyle>
          <a:p>
            <a:fld id="{B06922AC-C035-4B05-8F4F-EB95ABF93EA2}" type="datetimeFigureOut">
              <a:rPr lang="en-US" smtClean="0"/>
              <a:pPr/>
              <a:t>03/08/15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9013" y="766763"/>
            <a:ext cx="5121275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79" tIns="47540" rIns="95079" bIns="4754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5"/>
          </a:xfrm>
          <a:prstGeom prst="rect">
            <a:avLst/>
          </a:prstGeom>
        </p:spPr>
        <p:txBody>
          <a:bodyPr vert="horz" lIns="95079" tIns="47540" rIns="95079" bIns="475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0"/>
          </a:xfrm>
          <a:prstGeom prst="rect">
            <a:avLst/>
          </a:prstGeom>
        </p:spPr>
        <p:txBody>
          <a:bodyPr vert="horz" lIns="95079" tIns="47540" rIns="95079" bIns="47540" rtlCol="0" anchor="b"/>
          <a:lstStyle>
            <a:lvl1pPr algn="r">
              <a:defRPr sz="1200"/>
            </a:lvl1pPr>
          </a:lstStyle>
          <a:p>
            <a:fld id="{6461547C-E9CD-4301-8541-0138C0AC32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634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 Cable unplugged from the recorder (ADC noise).</a:t>
            </a: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 Voltage source alone, when it supplies 9 V (Source noise).</a:t>
            </a: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 The voltage source supplies 9 V to the circuit, but the photodiode is not connected (Circuit noise)</a:t>
            </a: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 The voltage source supplies 9 V to the circuit, the photodiode is connected, but the laser switched off (Laser OFF)</a:t>
            </a:r>
          </a:p>
          <a:p>
            <a:pPr algn="just">
              <a:buFont typeface="Arial" pitchFamily="34" charset="0"/>
              <a:buChar char="•"/>
            </a:pPr>
            <a:r>
              <a:rPr lang="en-US" sz="1200" dirty="0" smtClean="0"/>
              <a:t> The voltage source supplies 9 V to the circuit, the photodiode is connected, and the laser switched on (Laser ON)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1547C-E9CD-4301-8541-0138C0AC32F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9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13" y="0"/>
            <a:ext cx="8151812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9900" y="571500"/>
            <a:ext cx="3998913" cy="6057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13" y="571500"/>
            <a:ext cx="4000500" cy="2952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21213" y="3676650"/>
            <a:ext cx="4000500" cy="2952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12775" y="1600200"/>
            <a:ext cx="8153400" cy="4525963"/>
          </a:xfrm>
        </p:spPr>
        <p:txBody>
          <a:bodyPr/>
          <a:lstStyle/>
          <a:p>
            <a:pPr lvl="0"/>
            <a:endParaRPr lang="fr-BE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smtClean="0"/>
              <a:t>04/08/15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1152-06C7-421A-8BB1-323743B4A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714375"/>
            <a:ext cx="8169275" cy="681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874713" y="1582738"/>
            <a:ext cx="3630612" cy="4543425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7725" y="1582738"/>
            <a:ext cx="3632200" cy="4543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lb.ac.be/" TargetMode="External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57200" y="2209800"/>
            <a:ext cx="8382000" cy="1274153"/>
          </a:xfrm>
          <a:noFill/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fr-BE" sz="3200" dirty="0">
                <a:solidFill>
                  <a:schemeClr val="bg1">
                    <a:lumMod val="50000"/>
                    <a:lumOff val="50000"/>
                  </a:schemeClr>
                </a:solidFill>
              </a:rPr>
              <a:t>Recent experimental results on non-magnetic vibration isolation </a:t>
            </a:r>
            <a:endParaRPr lang="en-US" sz="32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95600"/>
            <a:ext cx="6477000" cy="2819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fr-CH" sz="20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		     Christophe Collette   				</a:t>
            </a:r>
          </a:p>
          <a:p>
            <a:pPr>
              <a:defRPr/>
            </a:pPr>
            <a:endParaRPr lang="fr-CH" sz="2000" b="1" u="sng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endParaRPr lang="fr-CH" sz="2000" dirty="0" smtClean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624840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christophe.collette@ulb.ac.be</a:t>
            </a:r>
            <a:endParaRPr lang="en-US" sz="1400" dirty="0"/>
          </a:p>
        </p:txBody>
      </p:sp>
      <p:pic>
        <p:nvPicPr>
          <p:cNvPr id="1030" name="Picture 6" descr="searc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162623" cy="990600"/>
          </a:xfrm>
          <a:prstGeom prst="rect">
            <a:avLst/>
          </a:prstGeom>
          <a:noFill/>
        </p:spPr>
      </p:pic>
      <p:pic>
        <p:nvPicPr>
          <p:cNvPr id="32770" name="Picture 2" descr="Hom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228600"/>
            <a:ext cx="1914526" cy="55874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38200" y="43434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Credits </a:t>
            </a:r>
            <a:r>
              <a:rPr lang="en-US" dirty="0" smtClean="0">
                <a:solidFill>
                  <a:srgbClr val="800000"/>
                </a:solidFill>
              </a:rPr>
              <a:t>to: </a:t>
            </a:r>
          </a:p>
          <a:p>
            <a:pPr algn="ctr"/>
            <a:r>
              <a:rPr lang="en-US" dirty="0" smtClean="0">
                <a:solidFill>
                  <a:srgbClr val="800000"/>
                </a:solidFill>
              </a:rPr>
              <a:t>David </a:t>
            </a:r>
            <a:r>
              <a:rPr lang="en-US" dirty="0" err="1" smtClean="0">
                <a:solidFill>
                  <a:srgbClr val="800000"/>
                </a:solidFill>
              </a:rPr>
              <a:t>Tshilumba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r>
              <a:rPr lang="en-US" dirty="0" err="1" smtClean="0">
                <a:solidFill>
                  <a:srgbClr val="800000"/>
                </a:solidFill>
              </a:rPr>
              <a:t>Stef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Janssens</a:t>
            </a:r>
            <a:r>
              <a:rPr lang="en-US" dirty="0" smtClean="0">
                <a:solidFill>
                  <a:srgbClr val="800000"/>
                </a:solidFill>
              </a:rPr>
              <a:t>, Kurt </a:t>
            </a:r>
            <a:r>
              <a:rPr lang="en-US" dirty="0" err="1" smtClean="0">
                <a:solidFill>
                  <a:srgbClr val="800000"/>
                </a:solidFill>
              </a:rPr>
              <a:t>Artoos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r>
              <a:rPr lang="en-US" dirty="0" err="1" smtClean="0">
                <a:solidFill>
                  <a:srgbClr val="800000"/>
                </a:solidFill>
              </a:rPr>
              <a:t>Julien</a:t>
            </a:r>
            <a:r>
              <a:rPr lang="en-US" dirty="0" smtClean="0">
                <a:solidFill>
                  <a:srgbClr val="800000"/>
                </a:solidFill>
              </a:rPr>
              <a:t> Amar, Fares </a:t>
            </a:r>
            <a:r>
              <a:rPr lang="en-US" dirty="0" err="1" smtClean="0">
                <a:solidFill>
                  <a:srgbClr val="800000"/>
                </a:solidFill>
              </a:rPr>
              <a:t>Nassif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r>
              <a:rPr lang="en-US" dirty="0" err="1" smtClean="0">
                <a:solidFill>
                  <a:srgbClr val="800000"/>
                </a:solidFill>
              </a:rPr>
              <a:t>Raphaël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Furnémont</a:t>
            </a:r>
            <a:r>
              <a:rPr lang="en-US" dirty="0" smtClean="0">
                <a:solidFill>
                  <a:srgbClr val="800000"/>
                </a:solidFill>
              </a:rPr>
              <a:t>, Lionel </a:t>
            </a:r>
            <a:r>
              <a:rPr lang="en-US" dirty="0" err="1" smtClean="0">
                <a:solidFill>
                  <a:srgbClr val="800000"/>
                </a:solidFill>
              </a:rPr>
              <a:t>Fueyo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Roza</a:t>
            </a:r>
            <a:r>
              <a:rPr lang="en-US" dirty="0" smtClean="0">
                <a:solidFill>
                  <a:srgbClr val="800000"/>
                </a:solidFill>
              </a:rPr>
              <a:t>, Céline </a:t>
            </a:r>
            <a:r>
              <a:rPr lang="en-US" dirty="0" err="1" smtClean="0">
                <a:solidFill>
                  <a:srgbClr val="800000"/>
                </a:solidFill>
              </a:rPr>
              <a:t>Depouhon</a:t>
            </a:r>
            <a:r>
              <a:rPr lang="en-US" dirty="0" smtClean="0">
                <a:solidFill>
                  <a:srgbClr val="800000"/>
                </a:solidFill>
              </a:rPr>
              <a:t>, </a:t>
            </a:r>
            <a:r>
              <a:rPr lang="en-US" dirty="0" err="1" smtClean="0">
                <a:solidFill>
                  <a:srgbClr val="800000"/>
                </a:solidFill>
              </a:rPr>
              <a:t>Fabrice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Matichard</a:t>
            </a:r>
            <a:r>
              <a:rPr lang="en-US" dirty="0" smtClean="0">
                <a:solidFill>
                  <a:srgbClr val="800000"/>
                </a:solidFill>
              </a:rPr>
              <a:t>, Brian Lantz, Simon-Pierre </a:t>
            </a:r>
            <a:r>
              <a:rPr lang="en-US" dirty="0" err="1" smtClean="0">
                <a:solidFill>
                  <a:srgbClr val="800000"/>
                </a:solidFill>
              </a:rPr>
              <a:t>Gorza</a:t>
            </a:r>
            <a:r>
              <a:rPr lang="en-US" dirty="0" smtClean="0">
                <a:solidFill>
                  <a:srgbClr val="800000"/>
                </a:solidFill>
              </a:rPr>
              <a:t>, Jennifer </a:t>
            </a:r>
            <a:r>
              <a:rPr lang="en-US" dirty="0" err="1" smtClean="0">
                <a:solidFill>
                  <a:srgbClr val="800000"/>
                </a:solidFill>
              </a:rPr>
              <a:t>Watchi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Supporting an extended object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2286000"/>
            <a:ext cx="6854952" cy="3200400"/>
          </a:xfrm>
        </p:spPr>
        <p:txBody>
          <a:bodyPr>
            <a:normAutofit/>
          </a:bodyPr>
          <a:lstStyle/>
          <a:p>
            <a:r>
              <a:rPr lang="en-US" dirty="0"/>
              <a:t>Rigid extended </a:t>
            </a:r>
            <a:r>
              <a:rPr lang="en-US" dirty="0" smtClean="0"/>
              <a:t>frame</a:t>
            </a:r>
          </a:p>
          <a:p>
            <a:r>
              <a:rPr lang="en-US" dirty="0" smtClean="0"/>
              <a:t>High authority along z</a:t>
            </a:r>
          </a:p>
          <a:p>
            <a:r>
              <a:rPr lang="en-US" dirty="0" smtClean="0"/>
              <a:t>Low authority along x</a:t>
            </a:r>
          </a:p>
          <a:p>
            <a:r>
              <a:rPr lang="en-US" dirty="0" smtClean="0"/>
              <a:t>Some stiffness along y</a:t>
            </a:r>
          </a:p>
          <a:p>
            <a:r>
              <a:rPr lang="en-US" dirty="0" smtClean="0"/>
              <a:t>Redundancy: 8 mounts</a:t>
            </a:r>
          </a:p>
          <a:p>
            <a:r>
              <a:rPr lang="en-US" dirty="0" smtClean="0"/>
              <a:t>Tunable vertical/horizontal decoupling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675512"/>
              </p:ext>
            </p:extLst>
          </p:nvPr>
        </p:nvGraphicFramePr>
        <p:xfrm>
          <a:off x="4419600" y="2020104"/>
          <a:ext cx="5867400" cy="2475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3" imgW="5981700" imgH="2540000" progId="Word.Document.12">
                  <p:embed/>
                </p:oleObj>
              </mc:Choice>
              <mc:Fallback>
                <p:oleObj name="Document" r:id="rId3" imgW="5981700" imgH="2540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19600" y="2020104"/>
                        <a:ext cx="5867400" cy="2475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8264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Test bench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8" name="Content Placeholder 5"/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l="10988" t="19804" r="12432" b="19804"/>
          <a:stretch/>
        </p:blipFill>
        <p:spPr>
          <a:xfrm>
            <a:off x="0" y="1600200"/>
            <a:ext cx="4572000" cy="329200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463" y="2438400"/>
            <a:ext cx="4706737" cy="352498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84" y="4953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COLLETTE C., TSHILUMBA D., NASSIF F., FURNEMONT R., JANSSENS S., ARTOOS K., Vibration isolation of an extended object, </a:t>
            </a:r>
            <a:r>
              <a:rPr lang="en-US" dirty="0" err="1"/>
              <a:t>Euspen’s</a:t>
            </a:r>
            <a:r>
              <a:rPr lang="en-US" dirty="0"/>
              <a:t> </a:t>
            </a:r>
            <a:r>
              <a:rPr lang="en-US" dirty="0" smtClean="0"/>
              <a:t>15</a:t>
            </a:r>
            <a:r>
              <a:rPr lang="en-US" baseline="30000" dirty="0" smtClean="0"/>
              <a:t>th</a:t>
            </a:r>
            <a:r>
              <a:rPr lang="en-US" dirty="0" smtClean="0"/>
              <a:t> conference, </a:t>
            </a:r>
            <a:r>
              <a:rPr lang="en-US" dirty="0"/>
              <a:t>June 2015 (Leuven, Belgium).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0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1534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bench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6" name="Picture 5" descr="C:\Christophe\Report\Conferences\Euspen_2015\Backup_of_Backup_of_Nose_geo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" y="1905000"/>
            <a:ext cx="3429000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lphaUcParenBoth"/>
            </a:pPr>
            <a:r>
              <a:rPr lang="en-GB" sz="2400" dirty="0" smtClean="0"/>
              <a:t>COIL-FREE ACTUATOR (piezoelectric </a:t>
            </a:r>
            <a:r>
              <a:rPr lang="en-GB" sz="2400" dirty="0"/>
              <a:t>in series with a metallic </a:t>
            </a:r>
            <a:r>
              <a:rPr lang="en-GB" sz="2400" dirty="0" smtClean="0"/>
              <a:t>suspension). 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514350" indent="-514350">
              <a:buAutoNum type="alphaUcParenBoth"/>
            </a:pPr>
            <a:r>
              <a:rPr lang="en-GB" sz="2400" dirty="0" smtClean="0"/>
              <a:t>COIL-FREE SENSOR (optical inertial sensor used </a:t>
            </a:r>
            <a:r>
              <a:rPr lang="en-GB" sz="2400" dirty="0"/>
              <a:t>in the feedback </a:t>
            </a:r>
            <a:r>
              <a:rPr lang="en-GB" sz="2400" dirty="0" smtClean="0"/>
              <a:t>loop).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7586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Active control strategy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121152" cy="4495800"/>
          </a:xfrm>
        </p:spPr>
        <p:txBody>
          <a:bodyPr/>
          <a:lstStyle/>
          <a:p>
            <a:r>
              <a:rPr lang="en-US" u="sng" dirty="0" smtClean="0"/>
              <a:t>Low frequency:</a:t>
            </a:r>
          </a:p>
          <a:p>
            <a:pPr marL="0" indent="0">
              <a:buNone/>
            </a:pPr>
            <a:r>
              <a:rPr lang="en-US" dirty="0" smtClean="0"/>
              <a:t>Centralized inertial control</a:t>
            </a:r>
          </a:p>
          <a:p>
            <a:r>
              <a:rPr lang="en-US" u="sng" dirty="0" smtClean="0"/>
              <a:t>High frequency: </a:t>
            </a:r>
          </a:p>
          <a:p>
            <a:pPr marL="0" indent="0">
              <a:buNone/>
            </a:pPr>
            <a:r>
              <a:rPr lang="en-US" dirty="0" smtClean="0"/>
              <a:t>Decentralized force control</a:t>
            </a:r>
            <a:endParaRPr lang="en-US" dirty="0"/>
          </a:p>
        </p:txBody>
      </p:sp>
      <p:pic>
        <p:nvPicPr>
          <p:cNvPr id="6" name="Picture 5" descr="C:\Christophe\Report\Conferences\Euspen_2015\controller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752600"/>
            <a:ext cx="4343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" y="54102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COLLETTE C. and MATICHARD F., Sensor fusion methods for high performance active vibration isolation systems, </a:t>
            </a:r>
            <a:r>
              <a:rPr lang="en-US" i="1" dirty="0"/>
              <a:t>Journal of sound and vibration</a:t>
            </a:r>
            <a:r>
              <a:rPr lang="en-US" dirty="0"/>
              <a:t>, 2015, vol.342, 1-21.</a:t>
            </a:r>
          </a:p>
        </p:txBody>
      </p:sp>
    </p:spTree>
    <p:extLst>
      <p:ext uri="{BB962C8B-B14F-4D97-AF65-F5344CB8AC3E}">
        <p14:creationId xmlns:p14="http://schemas.microsoft.com/office/powerpoint/2010/main" val="240478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Closed loop performance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6" name="Content Placeholder 5" descr="Macintosh HD:Users:ccollett:Documents:Christophe:Report:Conferences:Euspen_2015:closed.TIF"/>
          <p:cNvPicPr>
            <a:picLocks noGrp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83" r="-3414"/>
          <a:stretch/>
        </p:blipFill>
        <p:spPr bwMode="auto">
          <a:xfrm>
            <a:off x="93669" y="1600200"/>
            <a:ext cx="5621331" cy="3962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0" y="555367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COLLETTE C., TSHILUMBA D., NASSIF F., FURNEMONT R., JANSSENS S., ARTOOS K., Vibration isolation of an extended object, </a:t>
            </a:r>
            <a:r>
              <a:rPr lang="en-US" dirty="0" err="1"/>
              <a:t>Euspen’s</a:t>
            </a:r>
            <a:r>
              <a:rPr lang="en-US" dirty="0"/>
              <a:t> 15th international conference and exhibition, June 2015 (Leuven, Belgium).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200" y="1905000"/>
            <a:ext cx="30479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400" dirty="0" smtClean="0"/>
              <a:t>Reduction of 2</a:t>
            </a:r>
            <a:r>
              <a:rPr lang="en-US" sz="2400" dirty="0"/>
              <a:t>-3 orders of magnitude between 1Hz and 100 </a:t>
            </a:r>
            <a:r>
              <a:rPr lang="en-US" sz="2400" dirty="0" smtClean="0"/>
              <a:t>Hz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/>
              <a:t>Large stability margins</a:t>
            </a:r>
          </a:p>
          <a:p>
            <a:pPr marL="285750" indent="-285750">
              <a:buFont typeface="Wingdings" charset="2"/>
              <a:buChar char="§"/>
            </a:pPr>
            <a:r>
              <a:rPr lang="en-US" sz="2400" dirty="0" smtClean="0"/>
              <a:t>Sensor noise limited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5371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Conclusion:</a:t>
            </a:r>
            <a:endParaRPr lang="en-US" dirty="0" smtClean="0"/>
          </a:p>
          <a:p>
            <a:pPr lvl="1"/>
            <a:r>
              <a:rPr lang="en-US" dirty="0" smtClean="0"/>
              <a:t>Optical </a:t>
            </a:r>
            <a:r>
              <a:rPr lang="en-US" dirty="0" smtClean="0"/>
              <a:t>inertial sensor (resolution: 3pm/</a:t>
            </a:r>
            <a:r>
              <a:rPr lang="en-US" dirty="0" err="1" smtClean="0"/>
              <a:t>rtHz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Active isolation system validated for 1dof (vertical)</a:t>
            </a:r>
          </a:p>
          <a:p>
            <a:endParaRPr lang="en-US" dirty="0" smtClean="0"/>
          </a:p>
          <a:p>
            <a:r>
              <a:rPr lang="en-US" dirty="0" smtClean="0"/>
              <a:t>Future </a:t>
            </a:r>
            <a:r>
              <a:rPr lang="en-US" dirty="0" smtClean="0"/>
              <a:t>work: </a:t>
            </a:r>
            <a:endParaRPr lang="en-US" dirty="0" smtClean="0"/>
          </a:p>
          <a:p>
            <a:pPr lvl="1"/>
            <a:r>
              <a:rPr lang="en-US" dirty="0" smtClean="0"/>
              <a:t>Test </a:t>
            </a:r>
            <a:r>
              <a:rPr lang="en-US" dirty="0" smtClean="0"/>
              <a:t>the other directions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131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Optical inertial </a:t>
            </a:r>
            <a:r>
              <a:rPr lang="en-US" dirty="0"/>
              <a:t>sensor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Active isolation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Sensor size and noise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2896"/>
          <a:stretch>
            <a:fillRect/>
          </a:stretch>
        </p:blipFill>
        <p:spPr bwMode="auto">
          <a:xfrm>
            <a:off x="2277294" y="1519237"/>
            <a:ext cx="6638106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1" y="4751754"/>
            <a:ext cx="3733800" cy="210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 rot="5400000" flipH="1" flipV="1">
            <a:off x="1333500" y="3086100"/>
            <a:ext cx="2133600" cy="19050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124200" y="3352800"/>
            <a:ext cx="1447800" cy="17526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733800" y="3505200"/>
            <a:ext cx="2209800" cy="25908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6211669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(Courtesy of Brian Lantz)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228500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17524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458200" cy="990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Inertial sensor for active vibration isolation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7" name="Picture 3" descr="G:\Travail\Présentation mémoire\Comp_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2" y="1785926"/>
            <a:ext cx="9068050" cy="435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G:\Travail\Présentation mémoire\Comp_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000504"/>
            <a:ext cx="6643733" cy="146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285720" y="1571612"/>
            <a:ext cx="3929058" cy="8572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Microsoft YaHei" charset="-122"/>
              </a:rPr>
              <a:t>+ Compatible with magnetic field + Compatible with radiation</a:t>
            </a: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lang="en-US" sz="2000" dirty="0" smtClean="0">
                <a:solidFill>
                  <a:srgbClr val="FF0000"/>
                </a:solidFill>
              </a:rPr>
              <a:t>+ Small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Microsoft YaHei" charset="-122"/>
            </a:endParaRPr>
          </a:p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Non-magnetic Optical Inertial </a:t>
            </a:r>
            <a:r>
              <a:rPr lang="en-GB" sz="3200" dirty="0" err="1" smtClean="0"/>
              <a:t>SEnsor</a:t>
            </a:r>
            <a:r>
              <a:rPr lang="en-GB" sz="3200" dirty="0" smtClean="0"/>
              <a:t> (NOSE)</a:t>
            </a:r>
            <a:endParaRPr lang="en-US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0" y="1600200"/>
            <a:ext cx="434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Mechanics:</a:t>
            </a:r>
          </a:p>
          <a:p>
            <a:pPr>
              <a:buFontTx/>
              <a:buChar char="-"/>
            </a:pPr>
            <a:r>
              <a:rPr lang="en-US" dirty="0" smtClean="0"/>
              <a:t> Damping coefficient : 0.0085</a:t>
            </a:r>
          </a:p>
          <a:p>
            <a:pPr>
              <a:buFontTx/>
              <a:buChar char="-"/>
            </a:pPr>
            <a:r>
              <a:rPr lang="en-US" dirty="0" smtClean="0"/>
              <a:t> Resonance ~ 6 Hz (tunable)</a:t>
            </a:r>
          </a:p>
          <a:p>
            <a:pPr>
              <a:buFontTx/>
              <a:buChar char="-"/>
            </a:pPr>
            <a:r>
              <a:rPr lang="en-US" dirty="0" smtClean="0"/>
              <a:t> Spurious resonances above 100 Hz</a:t>
            </a:r>
          </a:p>
          <a:p>
            <a:pPr>
              <a:buFontTx/>
              <a:buChar char="-"/>
            </a:pPr>
            <a:r>
              <a:rPr lang="en-US" dirty="0" smtClean="0"/>
              <a:t> Flexural joint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b="1" dirty="0" smtClean="0"/>
              <a:t>Optics:</a:t>
            </a:r>
          </a:p>
          <a:p>
            <a:pPr>
              <a:buFontTx/>
              <a:buChar char="-"/>
            </a:pPr>
            <a:r>
              <a:rPr lang="en-US" dirty="0" smtClean="0"/>
              <a:t> Home made Michelson interferometer</a:t>
            </a:r>
          </a:p>
          <a:p>
            <a:pPr>
              <a:buFontTx/>
              <a:buChar char="-"/>
            </a:pPr>
            <a:r>
              <a:rPr lang="en-US" dirty="0" smtClean="0"/>
              <a:t> Low cost components (~ 1k$)</a:t>
            </a:r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7" name="Picture 2" descr="Laser Poin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0425" y="4114800"/>
            <a:ext cx="2520175" cy="914400"/>
          </a:xfrm>
          <a:prstGeom prst="rect">
            <a:avLst/>
          </a:prstGeom>
          <a:noFill/>
        </p:spPr>
      </p:pic>
      <p:pic>
        <p:nvPicPr>
          <p:cNvPr id="8" name="Picture 7" descr="figure_02.TIF"/>
          <p:cNvPicPr>
            <a:picLocks noChangeAspect="1"/>
          </p:cNvPicPr>
          <p:nvPr/>
        </p:nvPicPr>
        <p:blipFill>
          <a:blip r:embed="rId3" cstate="print"/>
          <a:srcRect r="54783"/>
          <a:stretch>
            <a:fillRect/>
          </a:stretch>
        </p:blipFill>
        <p:spPr>
          <a:xfrm>
            <a:off x="381000" y="1614569"/>
            <a:ext cx="3962400" cy="31860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068669"/>
            <a:ext cx="7404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 coil and digital demodulation:</a:t>
            </a:r>
            <a:r>
              <a:rPr lang="en-US" dirty="0" smtClean="0"/>
              <a:t> </a:t>
            </a:r>
          </a:p>
          <a:p>
            <a:pPr marL="342900" indent="-342900">
              <a:buAutoNum type="arabicPeriod"/>
            </a:pPr>
            <a:r>
              <a:rPr lang="en-US" dirty="0" smtClean="0"/>
              <a:t>High sensitivity			3. Low thermal noise</a:t>
            </a:r>
          </a:p>
          <a:p>
            <a:pPr marL="342900" indent="-342900">
              <a:buAutoNum type="arabicPeriod"/>
            </a:pPr>
            <a:r>
              <a:rPr lang="en-US" dirty="0" smtClean="0"/>
              <a:t>Continuous calibration		4. Compatibility with hash environment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Resonant sensor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t="-4308" b="-4308"/>
          <a:stretch>
            <a:fillRect/>
          </a:stretch>
        </p:blipFill>
        <p:spPr>
          <a:xfrm>
            <a:off x="612775" y="1600200"/>
            <a:ext cx="8153400" cy="449580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44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Noise </a:t>
            </a:r>
            <a:r>
              <a:rPr lang="en-US" sz="3200" dirty="0" smtClean="0"/>
              <a:t>budget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pic>
        <p:nvPicPr>
          <p:cNvPr id="5" name="Content Placeholder 4" descr="budget.TIF"/>
          <p:cNvPicPr>
            <a:picLocks noGrp="1" noChangeAspect="1"/>
          </p:cNvPicPr>
          <p:nvPr>
            <p:ph sz="quarter" idx="1"/>
          </p:nvPr>
        </p:nvPicPr>
        <p:blipFill rotWithShape="1">
          <a:blip r:embed="rId3"/>
          <a:srcRect l="-3277" t="-3344" r="-2612" b="-2271"/>
          <a:stretch/>
        </p:blipFill>
        <p:spPr>
          <a:xfrm>
            <a:off x="714257" y="1447800"/>
            <a:ext cx="8119263" cy="4714596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64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Resolution</a:t>
            </a:r>
            <a:endParaRPr lang="en-US" sz="3200" dirty="0"/>
          </a:p>
        </p:txBody>
      </p:sp>
      <p:sp>
        <p:nvSpPr>
          <p:cNvPr id="5" name="Rectangle 4"/>
          <p:cNvSpPr/>
          <p:nvPr/>
        </p:nvSpPr>
        <p:spPr>
          <a:xfrm>
            <a:off x="152400" y="6096000"/>
            <a:ext cx="899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COLLETTE C., NASSIF F., AMAR J., DEPOUHON C. and GORZA S.-P., Prototype of </a:t>
            </a:r>
            <a:r>
              <a:rPr lang="en-US" dirty="0" err="1"/>
              <a:t>interferometric</a:t>
            </a:r>
            <a:r>
              <a:rPr lang="en-US" dirty="0"/>
              <a:t> absolute motion sensor, </a:t>
            </a:r>
            <a:r>
              <a:rPr lang="en-US" i="1" dirty="0"/>
              <a:t>Sensors and Actuators A: Physical</a:t>
            </a:r>
            <a:r>
              <a:rPr lang="en-US" dirty="0"/>
              <a:t>, 2015, vol.224, 72-77.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00200"/>
            <a:ext cx="8763000" cy="459759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600200" y="4572000"/>
            <a:ext cx="2544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3 pm/</a:t>
            </a:r>
            <a:r>
              <a:rPr lang="en-US" dirty="0" err="1" smtClean="0">
                <a:solidFill>
                  <a:srgbClr val="FFC000"/>
                </a:solidFill>
              </a:rPr>
              <a:t>rtHz</a:t>
            </a:r>
            <a:r>
              <a:rPr lang="en-US" dirty="0" smtClean="0">
                <a:solidFill>
                  <a:srgbClr val="FFC000"/>
                </a:solidFill>
              </a:rPr>
              <a:t> above 4 Hz. </a:t>
            </a:r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447800" y="4419600"/>
            <a:ext cx="7010400" cy="0"/>
          </a:xfrm>
          <a:prstGeom prst="line">
            <a:avLst/>
          </a:prstGeom>
          <a:ln w="38100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6" descr="C:\jens\BOOK-2003\guralp\cmg3_inter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62400" y="228600"/>
            <a:ext cx="1066800" cy="188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7" descr="C:\jens\BOOK-2003\guralp\cmg5t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002900" y="264141"/>
            <a:ext cx="1169300" cy="186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 flipH="1">
            <a:off x="4724400" y="2133600"/>
            <a:ext cx="228600" cy="1219200"/>
          </a:xfrm>
          <a:prstGeom prst="straightConnector1">
            <a:avLst/>
          </a:prstGeom>
          <a:ln w="5715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962400" y="228600"/>
            <a:ext cx="2209800" cy="1905000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Collette, MDI meeting (CERN)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Optical inertial </a:t>
            </a:r>
            <a:r>
              <a:rPr lang="en-US" dirty="0">
                <a:solidFill>
                  <a:srgbClr val="7F7F7F"/>
                </a:solidFill>
              </a:rPr>
              <a:t>sensor</a:t>
            </a:r>
          </a:p>
          <a:p>
            <a:r>
              <a:rPr lang="en-US" dirty="0" smtClean="0"/>
              <a:t>Active isolation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04/08/15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6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58643</TotalTime>
  <Words>728</Words>
  <Application>Microsoft Macintosh PowerPoint</Application>
  <PresentationFormat>On-screen Show (4:3)</PresentationFormat>
  <Paragraphs>97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Median</vt:lpstr>
      <vt:lpstr>1_Median</vt:lpstr>
      <vt:lpstr>Document</vt:lpstr>
      <vt:lpstr>Recent experimental results on non-magnetic vibration isolation </vt:lpstr>
      <vt:lpstr>Outline</vt:lpstr>
      <vt:lpstr>Sensor size and noise</vt:lpstr>
      <vt:lpstr>Inertial sensor for active vibration isolation</vt:lpstr>
      <vt:lpstr>Non-magnetic Optical Inertial SEnsor (NOSE)</vt:lpstr>
      <vt:lpstr>Resonant sensor</vt:lpstr>
      <vt:lpstr>Noise budget</vt:lpstr>
      <vt:lpstr>Resolution</vt:lpstr>
      <vt:lpstr>Outline</vt:lpstr>
      <vt:lpstr>Supporting an extended object</vt:lpstr>
      <vt:lpstr>Test bench</vt:lpstr>
      <vt:lpstr>Test bench</vt:lpstr>
      <vt:lpstr>Active control strategy</vt:lpstr>
      <vt:lpstr>Closed loop performance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stabilization of CLIC main beam quadrupoles</dc:title>
  <dc:creator>ASL</dc:creator>
  <cp:lastModifiedBy>Christophe Collette</cp:lastModifiedBy>
  <cp:revision>771</cp:revision>
  <dcterms:created xsi:type="dcterms:W3CDTF">2006-08-16T00:00:00Z</dcterms:created>
  <dcterms:modified xsi:type="dcterms:W3CDTF">2015-08-04T09:45:49Z</dcterms:modified>
</cp:coreProperties>
</file>