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  <p:sldMasterId id="2147483704" r:id="rId2"/>
  </p:sldMasterIdLst>
  <p:notesMasterIdLst>
    <p:notesMasterId r:id="rId8"/>
  </p:notesMasterIdLst>
  <p:handoutMasterIdLst>
    <p:handoutMasterId r:id="rId9"/>
  </p:handoutMasterIdLst>
  <p:sldIdLst>
    <p:sldId id="315" r:id="rId3"/>
    <p:sldId id="318" r:id="rId4"/>
    <p:sldId id="314" r:id="rId5"/>
    <p:sldId id="316" r:id="rId6"/>
    <p:sldId id="317" r:id="rId7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06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75307550-C3ED-4B42-9A98-60656DCBE708}" type="datetimeFigureOut">
              <a:rPr lang="en-US" altLang="fr-FR"/>
              <a:pPr>
                <a:defRPr/>
              </a:pPr>
              <a:t>8/5/2015</a:t>
            </a:fld>
            <a:endParaRPr lang="en-US" alt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6D1A7BEA-6239-494B-8422-882937EB7A70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1545060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5B398CAC-7AE3-4720-B433-37ABB52B9FF5}" type="datetimeFigureOut">
              <a:rPr lang="en-US" altLang="fr-FR"/>
              <a:pPr>
                <a:defRPr/>
              </a:pPr>
              <a:t>8/5/2015</a:t>
            </a:fld>
            <a:endParaRPr lang="en-US" alt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B7B23821-F86A-4250-8AE0-FE1F1B6B4DA5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3278914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E844893-C447-4139-ACB7-AA71A9781C29}" type="slidenum">
              <a:rPr lang="en-GB" altLang="fr-FR">
                <a:latin typeface="Calibri" pitchFamily="34" charset="0"/>
              </a:rPr>
              <a:pPr eaLnBrk="1" hangingPunct="1"/>
              <a:t>1</a:t>
            </a:fld>
            <a:endParaRPr lang="en-GB" altLang="fr-FR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950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D55B062-71B2-4047-99D7-7AEE691F4BFF}" type="slidenum">
              <a:rPr lang="en-GB" altLang="fr-FR">
                <a:latin typeface="Calibri" pitchFamily="34" charset="0"/>
              </a:rPr>
              <a:pPr eaLnBrk="1" hangingPunct="1"/>
              <a:t>3</a:t>
            </a:fld>
            <a:endParaRPr lang="en-GB" altLang="fr-FR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629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26DBB6C-0DD2-4DAD-823D-4F4663864132}" type="slidenum">
              <a:rPr lang="en-GB" altLang="fr-FR">
                <a:latin typeface="Calibri" pitchFamily="34" charset="0"/>
              </a:rPr>
              <a:pPr eaLnBrk="1" hangingPunct="1"/>
              <a:t>4</a:t>
            </a:fld>
            <a:endParaRPr lang="en-GB" altLang="fr-FR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088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ERN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kern="1200" cap="none" spc="0" baseline="0" dirty="0">
                <a:ln w="12700">
                  <a:noFill/>
                  <a:prstDash val="solid"/>
                </a:ln>
                <a:solidFill>
                  <a:srgbClr val="0055A0"/>
                </a:solidFill>
                <a:effectLst>
                  <a:outerShdw blurRad="63500" dist="63500" dir="2700000" algn="tl" rotWithShape="0">
                    <a:schemeClr val="bg1">
                      <a:lumMod val="50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8265984" cy="1066688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2325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1950" y="727791"/>
            <a:ext cx="5486400" cy="3529143"/>
          </a:xfrm>
        </p:spPr>
        <p:txBody>
          <a:bodyPr anchor="b"/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4419600"/>
            <a:ext cx="5499100" cy="1167384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FABDF471-AAB9-45C8-AC45-51B4821CE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27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737938"/>
            <a:ext cx="2606040" cy="483270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737939"/>
            <a:ext cx="2606040" cy="483270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49F9DE41-39DC-4F65-8E2D-B266AC40D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0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73187" y="768789"/>
            <a:ext cx="5927060" cy="239447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2773187" y="3422341"/>
            <a:ext cx="5927060" cy="2107602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09837" y="857359"/>
            <a:ext cx="2125980" cy="2377440"/>
          </a:xfrm>
        </p:spPr>
        <p:txBody>
          <a:bodyPr anchor="b"/>
          <a:lstStyle>
            <a:lvl1pPr>
              <a:defRPr sz="3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837" y="3207367"/>
            <a:ext cx="212598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B695CEE-D339-464A-B570-200C1B8A8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308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0" y="742849"/>
            <a:ext cx="2606040" cy="787058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50" y="1650199"/>
            <a:ext cx="2606040" cy="392044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4864" y="742850"/>
            <a:ext cx="2606040" cy="79237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4864" y="1650199"/>
            <a:ext cx="2606040" cy="392044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4CD56DD1-A426-47CC-A91C-27146BBB2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9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/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1950" y="756386"/>
            <a:ext cx="5486400" cy="479418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4176"/>
            <a:ext cx="2125980" cy="188795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B0B11883-6CDA-49C0-ABD2-390F742E5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816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040" y="918410"/>
            <a:ext cx="2125980" cy="2188270"/>
          </a:xfrm>
        </p:spPr>
        <p:txBody>
          <a:bodyPr anchor="b"/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89441" y="745958"/>
            <a:ext cx="6040964" cy="4836696"/>
          </a:xfrm>
          <a:solidFill>
            <a:schemeClr val="bg1">
              <a:lumMod val="75000"/>
            </a:schemeClr>
          </a:solidFill>
        </p:spPr>
        <p:txBody>
          <a:bodyPr rtlCol="0" anchor="t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040" y="3268419"/>
            <a:ext cx="2125980" cy="2137771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78DE011-3B89-4380-A66C-3B830B5379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56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clic-logo2010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413" y="5942013"/>
            <a:ext cx="468312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5902325"/>
            <a:ext cx="754062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0" y="5942013"/>
            <a:ext cx="554038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318" y="948671"/>
            <a:ext cx="3862483" cy="784880"/>
          </a:xfrm>
        </p:spPr>
        <p:txBody>
          <a:bodyPr anchor="b"/>
          <a:lstStyle>
            <a:lvl1pPr algn="l">
              <a:defRPr sz="3200" spc="-100" baseline="0">
                <a:solidFill>
                  <a:srgbClr val="3264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AB0A4EBD-989B-474D-8215-302D341699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07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912" y="356488"/>
            <a:ext cx="3862483" cy="784880"/>
          </a:xfrm>
        </p:spPr>
        <p:txBody>
          <a:bodyPr anchor="b"/>
          <a:lstStyle>
            <a:lvl1pPr algn="l">
              <a:defRPr sz="3200" spc="-100" baseline="0">
                <a:solidFill>
                  <a:srgbClr val="3264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C2C1251-B2A2-49E9-A961-E54FAAECC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345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June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TE-MSC Safety Morning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9EDB3-784F-4D8C-BDA2-7F8F16F94357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43779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June 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TE-MSC Safety Morning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6664D-9F85-4C61-A8EF-30D3C9FDE8F8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874868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June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TE-MSC Safety Morning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04E41-6E18-4F93-B0AB-69AAFEFA31A0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044743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_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0" y="702576"/>
            <a:ext cx="8226854" cy="54550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000"/>
            </a:lvl1pPr>
            <a:lvl2pPr marL="231775" indent="0">
              <a:buNone/>
              <a:defRPr/>
            </a:lvl2pPr>
            <a:lvl3pPr marL="460375" indent="0">
              <a:buNone/>
              <a:defRPr/>
            </a:lvl3pPr>
            <a:lvl4pPr marL="685800" indent="0">
              <a:buNone/>
              <a:defRPr/>
            </a:lvl4pPr>
            <a:lvl5pPr marL="909637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6939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_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3000375"/>
            <a:ext cx="1103312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34141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2878138"/>
            <a:ext cx="1222375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90227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4070350"/>
            <a:ext cx="5413375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858838"/>
            <a:ext cx="6856413" cy="3240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7008813" y="858838"/>
            <a:ext cx="2114550" cy="3240087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15" descr="clic-logo2010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413" y="5942013"/>
            <a:ext cx="468312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0" y="5942013"/>
            <a:ext cx="554038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091363" y="930275"/>
            <a:ext cx="1963737" cy="306387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Midterm Review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28-29/05/2015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0" name="Picture 2" descr="C:\Users\hmainaud\AppData\Local\Microsoft\Windows\Temporary Internet Files\Content.Outlook\396J94DN\EU flag_yellow_high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50" y="5942013"/>
            <a:ext cx="649288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956647"/>
            <a:ext cx="5486400" cy="1621301"/>
          </a:xfrm>
        </p:spPr>
        <p:txBody>
          <a:bodyPr anchor="b"/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2784899"/>
            <a:ext cx="5486400" cy="1106424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1B22938-9C0E-4ABB-9414-16C108343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14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01950" y="5902325"/>
            <a:ext cx="2386013" cy="779463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47E48386-C2E0-406A-9E7D-79176B98B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4" descr="bande-01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57913"/>
            <a:ext cx="91440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101725" y="6356350"/>
            <a:ext cx="13700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55A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s-ES_tradnl"/>
              <a:t>June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71738" y="6356350"/>
            <a:ext cx="5484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55A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GB"/>
              <a:t>TE-MSC Safety Morning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99BE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2CCBFEF7-B1CC-4BA1-8E6F-3A819725DE36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  <p:sp>
        <p:nvSpPr>
          <p:cNvPr id="1030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Slide title</a:t>
            </a:r>
          </a:p>
        </p:txBody>
      </p:sp>
      <p:sp>
        <p:nvSpPr>
          <p:cNvPr id="1031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73163"/>
            <a:ext cx="8226425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 smtClean="0"/>
              <a:t>Fist level</a:t>
            </a:r>
          </a:p>
          <a:p>
            <a:pPr lvl="1"/>
            <a:r>
              <a:rPr lang="fr-CH" altLang="fr-FR" smtClean="0"/>
              <a:t>Second level</a:t>
            </a:r>
          </a:p>
          <a:p>
            <a:pPr lvl="2"/>
            <a:r>
              <a:rPr lang="fr-CH" altLang="fr-FR" smtClean="0"/>
              <a:t>Third level</a:t>
            </a:r>
          </a:p>
          <a:p>
            <a:pPr lvl="3"/>
            <a:r>
              <a:rPr lang="fr-CH" altLang="fr-FR" smtClean="0"/>
              <a:t>Fourth level</a:t>
            </a:r>
          </a:p>
          <a:p>
            <a:pPr lvl="4"/>
            <a:r>
              <a:rPr lang="fr-CH" altLang="fr-FR" smtClean="0"/>
              <a:t>Fifth level</a:t>
            </a:r>
            <a:endParaRPr lang="en-US" alt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0" r:id="rId2"/>
    <p:sldLayoutId id="2147483741" r:id="rId3"/>
    <p:sldLayoutId id="2147483742" r:id="rId4"/>
    <p:sldLayoutId id="2147483744" r:id="rId5"/>
    <p:sldLayoutId id="2147483745" r:id="rId6"/>
    <p:sldLayoutId id="214748374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225425" indent="-225425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3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460375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7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685800" indent="-225425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accent2"/>
        </a:buClr>
        <a:buSzPct val="100000"/>
        <a:buFont typeface="Arial" charset="0"/>
        <a:buChar char="•"/>
        <a:defRPr sz="27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909638" indent="-223838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rgbClr val="969696"/>
        </a:buClr>
        <a:buSzPct val="100000"/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1146175" indent="-236538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rgbClr val="808080"/>
        </a:buClr>
        <a:buSzPct val="100000"/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350" y="723900"/>
            <a:ext cx="2582863" cy="4846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913" y="969963"/>
            <a:ext cx="2211387" cy="4600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56663" y="723900"/>
            <a:ext cx="287337" cy="484663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790825" y="723900"/>
            <a:ext cx="5656263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01950" y="5922963"/>
            <a:ext cx="2386013" cy="779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Calibri" panose="020F0502020204030204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3438" y="5902325"/>
            <a:ext cx="669925" cy="76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fontAlgn="auto">
              <a:spcBef>
                <a:spcPts val="0"/>
              </a:spcBef>
              <a:spcAft>
                <a:spcPts val="0"/>
              </a:spcAft>
              <a:defRPr sz="1200" b="1" dirty="0">
                <a:solidFill>
                  <a:srgbClr val="3264A0"/>
                </a:solidFill>
                <a:latin typeface="Calibri" panose="020F0502020204030204"/>
                <a:ea typeface="+mn-ea"/>
              </a:defRPr>
            </a:lvl1pPr>
          </a:lstStyle>
          <a:p>
            <a:pPr>
              <a:defRPr/>
            </a:pPr>
            <a:fld id="{E306B047-A8D7-4E4E-97D1-006F78BF6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8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5722938"/>
            <a:ext cx="204787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0" descr="clic-logo2010t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513" y="5942013"/>
            <a:ext cx="468312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0" y="5942013"/>
            <a:ext cx="554038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2" descr="C:\Users\hmainaud\AppData\Local\Microsoft\Windows\Temporary Internet Files\Content.Outlook\396J94DN\EU flag_yellow_high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838" y="5970588"/>
            <a:ext cx="649287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alibri Light" pitchFamily="34" charset="0"/>
        </a:defRPr>
      </a:lvl9pPr>
    </p:titleStyle>
    <p:bodyStyle>
      <a:lvl1pPr marL="182563" indent="-182563" algn="l" rtl="0" fontAlgn="base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563" algn="l" rtl="0" fontAlgn="base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563" algn="l" rtl="0" fontAlgn="base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563" algn="l" rtl="0" fontAlgn="base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563" algn="l" rtl="0" fontAlgn="base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TextBox 9"/>
          <p:cNvSpPr txBox="1">
            <a:spLocks noChangeArrowheads="1"/>
          </p:cNvSpPr>
          <p:nvPr/>
        </p:nvSpPr>
        <p:spPr bwMode="auto">
          <a:xfrm>
            <a:off x="323528" y="1556792"/>
            <a:ext cx="756084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fr-FR" sz="3200" i="1" u="sng" dirty="0" smtClean="0"/>
              <a:t>Other magnets procurement status:</a:t>
            </a:r>
          </a:p>
          <a:p>
            <a:pPr algn="ctr" eaLnBrk="1" hangingPunct="1"/>
            <a:endParaRPr lang="en-GB" altLang="fr-FR" sz="3200" i="1" dirty="0"/>
          </a:p>
          <a:p>
            <a:pPr marL="457200" indent="-457200" eaLnBrk="1" hangingPunct="1">
              <a:buFontTx/>
              <a:buChar char="-"/>
            </a:pPr>
            <a:r>
              <a:rPr lang="en-GB" altLang="fr-FR" sz="3200" i="1" dirty="0" smtClean="0"/>
              <a:t>SD0</a:t>
            </a:r>
          </a:p>
          <a:p>
            <a:pPr marL="457200" indent="-457200" eaLnBrk="1" hangingPunct="1">
              <a:buFontTx/>
              <a:buChar char="-"/>
            </a:pPr>
            <a:r>
              <a:rPr lang="en-GB" altLang="fr-FR" sz="3200" i="1" dirty="0" smtClean="0"/>
              <a:t>2 </a:t>
            </a:r>
            <a:r>
              <a:rPr lang="en-GB" altLang="fr-FR" sz="3200" i="1" dirty="0" err="1" smtClean="0"/>
              <a:t>Otupoles</a:t>
            </a:r>
            <a:r>
              <a:rPr lang="en-GB" altLang="fr-FR" sz="3200" i="1" dirty="0" smtClean="0"/>
              <a:t> for ATF, Japan</a:t>
            </a:r>
            <a:endParaRPr lang="fr-FR" altLang="fr-FR" sz="3200" i="1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101725" y="6356350"/>
            <a:ext cx="1370013" cy="365125"/>
          </a:xfrm>
        </p:spPr>
        <p:txBody>
          <a:bodyPr/>
          <a:lstStyle/>
          <a:p>
            <a:pPr>
              <a:defRPr/>
            </a:pPr>
            <a:r>
              <a:rPr lang="es-ES_tradnl" dirty="0" smtClean="0"/>
              <a:t>4 </a:t>
            </a:r>
            <a:r>
              <a:rPr lang="es-ES_tradnl" dirty="0" err="1" smtClean="0"/>
              <a:t>August</a:t>
            </a:r>
            <a:r>
              <a:rPr lang="es-ES_tradnl" dirty="0" smtClean="0"/>
              <a:t> 2015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71738" y="6356350"/>
            <a:ext cx="5484812" cy="3651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34</a:t>
            </a:r>
            <a:r>
              <a:rPr lang="en-GB" baseline="30000" dirty="0" smtClean="0"/>
              <a:t>th</a:t>
            </a:r>
            <a:r>
              <a:rPr lang="en-GB" dirty="0" smtClean="0"/>
              <a:t> CLIC MDI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226425" cy="498475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SD0 procurement: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sz="2400" dirty="0" smtClean="0"/>
              <a:t>Meet the company VDL (NL) that will provide the core parts (</a:t>
            </a:r>
            <a:r>
              <a:rPr lang="en-GB" sz="2400" dirty="0" err="1" smtClean="0"/>
              <a:t>Permendur</a:t>
            </a:r>
            <a:r>
              <a:rPr lang="en-GB" sz="2400" dirty="0" smtClean="0"/>
              <a:t> core by EDM, PM blocks). </a:t>
            </a:r>
          </a:p>
          <a:p>
            <a:pPr marL="0" indent="0">
              <a:buNone/>
            </a:pPr>
            <a:r>
              <a:rPr lang="en-GB" sz="2400" dirty="0" smtClean="0"/>
              <a:t>No major news (Summer period is still a rough material procurement phase).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4 </a:t>
            </a:r>
            <a:r>
              <a:rPr lang="es-ES_tradnl" dirty="0" err="1" smtClean="0"/>
              <a:t>August</a:t>
            </a:r>
            <a:r>
              <a:rPr lang="es-ES_tradnl" dirty="0" smtClean="0"/>
              <a:t>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34</a:t>
            </a:r>
            <a:r>
              <a:rPr lang="en-GB" baseline="30000" dirty="0" smtClean="0"/>
              <a:t>th</a:t>
            </a:r>
            <a:r>
              <a:rPr lang="en-GB" dirty="0" smtClean="0"/>
              <a:t> CLIC MDI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09EDB3-784F-4D8C-BDA2-7F8F16F94357}" type="slidenum">
              <a:rPr lang="en-US" altLang="fr-FR" smtClean="0"/>
              <a:pPr>
                <a:defRPr/>
              </a:pPr>
              <a:t>2</a:t>
            </a:fld>
            <a:endParaRPr lang="en-US" altLang="fr-FR" dirty="0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539552" y="4313789"/>
            <a:ext cx="7578998" cy="1734617"/>
            <a:chOff x="83128" y="1172336"/>
            <a:chExt cx="8826786" cy="305497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38" t="18831" r="32823" b="20393"/>
            <a:stretch>
              <a:fillRect/>
            </a:stretch>
          </p:blipFill>
          <p:spPr bwMode="auto">
            <a:xfrm>
              <a:off x="83128" y="1172336"/>
              <a:ext cx="1896804" cy="2968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177" t="19696" r="4247" b="18797"/>
            <a:stretch>
              <a:fillRect/>
            </a:stretch>
          </p:blipFill>
          <p:spPr bwMode="auto">
            <a:xfrm>
              <a:off x="2100031" y="1223542"/>
              <a:ext cx="6809883" cy="3003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1312"/>
            <a:ext cx="2019300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545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223" y="912579"/>
            <a:ext cx="8226425" cy="2357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051720" y="1947281"/>
            <a:ext cx="552467" cy="288032"/>
          </a:xfrm>
          <a:prstGeom prst="ellipse">
            <a:avLst/>
          </a:prstGeom>
          <a:noFill/>
          <a:ln>
            <a:solidFill>
              <a:srgbClr val="FF66CC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4466550" y="1628800"/>
            <a:ext cx="576064" cy="280796"/>
          </a:xfrm>
          <a:prstGeom prst="ellipse">
            <a:avLst/>
          </a:prstGeom>
          <a:noFill/>
          <a:ln>
            <a:solidFill>
              <a:srgbClr val="FF66CC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380450" y="3645024"/>
            <a:ext cx="859912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GB" b="1" i="1" u="sng" dirty="0" smtClean="0">
                <a:latin typeface="Arial" pitchFamily="34" charset="0"/>
              </a:rPr>
              <a:t>Aim</a:t>
            </a:r>
            <a:r>
              <a:rPr lang="en-GB" i="1" u="sng" dirty="0" smtClean="0">
                <a:latin typeface="Arial" pitchFamily="34" charset="0"/>
              </a:rPr>
              <a:t>: </a:t>
            </a:r>
            <a:r>
              <a:rPr lang="en-GB" i="1" dirty="0" smtClean="0">
                <a:latin typeface="Arial" pitchFamily="34" charset="0"/>
              </a:rPr>
              <a:t>improve the beam size reduction from </a:t>
            </a:r>
            <a:r>
              <a:rPr lang="en-GB" i="1" dirty="0" err="1" smtClean="0">
                <a:latin typeface="Arial" pitchFamily="34" charset="0"/>
              </a:rPr>
              <a:t>σ</a:t>
            </a:r>
            <a:r>
              <a:rPr lang="en-GB" i="1" baseline="-25000" dirty="0" err="1" smtClean="0">
                <a:latin typeface="Arial" pitchFamily="34" charset="0"/>
              </a:rPr>
              <a:t>y</a:t>
            </a:r>
            <a:r>
              <a:rPr lang="en-GB" i="1" dirty="0" smtClean="0">
                <a:latin typeface="Arial" pitchFamily="34" charset="0"/>
              </a:rPr>
              <a:t> 45nm </a:t>
            </a:r>
            <a:r>
              <a:rPr lang="en-GB" i="1" dirty="0">
                <a:latin typeface="Arial" pitchFamily="34" charset="0"/>
              </a:rPr>
              <a:t>(achieved</a:t>
            </a:r>
            <a:r>
              <a:rPr lang="en-GB" i="1" dirty="0" smtClean="0">
                <a:latin typeface="Arial" pitchFamily="34" charset="0"/>
              </a:rPr>
              <a:t>) toward a potential minimum of 23 nm.</a:t>
            </a:r>
          </a:p>
          <a:p>
            <a:pPr marL="0" lvl="1">
              <a:defRPr/>
            </a:pPr>
            <a:endParaRPr lang="en-GB" i="1" dirty="0">
              <a:latin typeface="Arial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GB" i="1" dirty="0" smtClean="0">
                <a:latin typeface="Arial" pitchFamily="34" charset="0"/>
              </a:rPr>
              <a:t>Magnets, MM, </a:t>
            </a:r>
            <a:r>
              <a:rPr lang="en-GB" i="1" dirty="0" err="1" smtClean="0">
                <a:latin typeface="Arial" pitchFamily="34" charset="0"/>
              </a:rPr>
              <a:t>fiducialization</a:t>
            </a:r>
            <a:r>
              <a:rPr lang="en-GB" i="1" dirty="0" smtClean="0">
                <a:latin typeface="Arial" pitchFamily="34" charset="0"/>
              </a:rPr>
              <a:t>, power supplies procured by CERN.</a:t>
            </a:r>
            <a:endParaRPr lang="en-GB" i="1" dirty="0">
              <a:latin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i="1" dirty="0">
              <a:latin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i="1" dirty="0" smtClean="0">
                <a:latin typeface="Arial" pitchFamily="34" charset="0"/>
              </a:rPr>
              <a:t>Installation and </a:t>
            </a:r>
            <a:r>
              <a:rPr lang="en-GB" i="1" dirty="0">
                <a:latin typeface="Arial" pitchFamily="34" charset="0"/>
              </a:rPr>
              <a:t>alignment </a:t>
            </a:r>
            <a:r>
              <a:rPr lang="en-GB" i="1" dirty="0" smtClean="0">
                <a:latin typeface="Arial" pitchFamily="34" charset="0"/>
              </a:rPr>
              <a:t>will shared </a:t>
            </a:r>
            <a:r>
              <a:rPr lang="en-GB" i="1" dirty="0">
                <a:latin typeface="Arial" pitchFamily="34" charset="0"/>
              </a:rPr>
              <a:t>responsibility (under discussion)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i="1" dirty="0" smtClean="0">
              <a:latin typeface="Arial" pitchFamily="34" charset="0"/>
            </a:endParaRPr>
          </a:p>
          <a:p>
            <a:pPr>
              <a:defRPr/>
            </a:pPr>
            <a:r>
              <a:rPr lang="en-GB" sz="1200" i="1" dirty="0" smtClean="0">
                <a:solidFill>
                  <a:srgbClr val="00B050"/>
                </a:solidFill>
                <a:latin typeface="Arial" pitchFamily="34" charset="0"/>
              </a:rPr>
              <a:t>(</a:t>
            </a:r>
            <a:r>
              <a:rPr lang="en-GB" sz="1200" i="1" dirty="0">
                <a:solidFill>
                  <a:srgbClr val="00B050"/>
                </a:solidFill>
                <a:latin typeface="Arial" pitchFamily="34" charset="0"/>
              </a:rPr>
              <a:t>Ref: “Towards Ultra-Low beta* in ATF2” by </a:t>
            </a:r>
            <a:r>
              <a:rPr lang="en-GB" sz="1200" i="1" dirty="0" err="1">
                <a:solidFill>
                  <a:srgbClr val="00B050"/>
                </a:solidFill>
                <a:latin typeface="Arial" pitchFamily="34" charset="0"/>
              </a:rPr>
              <a:t>M.Patecki</a:t>
            </a:r>
            <a:r>
              <a:rPr lang="en-GB" sz="1200" i="1" dirty="0">
                <a:solidFill>
                  <a:srgbClr val="00B050"/>
                </a:solidFill>
                <a:latin typeface="Arial" pitchFamily="34" charset="0"/>
              </a:rPr>
              <a:t> (CERN, Geneva) et al. presented at IPAC’15, May 2015,Richmond, Virginia, USA)</a:t>
            </a:r>
            <a:endParaRPr lang="fr-FR" sz="1200" dirty="0">
              <a:solidFill>
                <a:srgbClr val="00B050"/>
              </a:solidFill>
              <a:latin typeface="Arial" pitchFamily="34" charset="0"/>
            </a:endParaRPr>
          </a:p>
          <a:p>
            <a:pPr>
              <a:defRPr/>
            </a:pPr>
            <a:endParaRPr lang="en-GB" i="1" dirty="0">
              <a:latin typeface="Arial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11560" y="47784"/>
            <a:ext cx="8136904" cy="55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5425" indent="-2254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460375" indent="-22860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2pPr>
            <a:lvl3pPr marL="685800" indent="-2254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3pPr>
            <a:lvl4pPr marL="909638" indent="-223838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969696"/>
              </a:buClr>
              <a:buSzPct val="100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4pPr>
            <a:lvl5pPr marL="1146175" indent="-236538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ATF </a:t>
            </a:r>
            <a:r>
              <a:rPr lang="en-GB" dirty="0" err="1" smtClean="0"/>
              <a:t>Octupoles</a:t>
            </a:r>
            <a:r>
              <a:rPr lang="en-GB" dirty="0" smtClean="0"/>
              <a:t>  procurement: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101725" y="6356350"/>
            <a:ext cx="1370013" cy="365125"/>
          </a:xfrm>
        </p:spPr>
        <p:txBody>
          <a:bodyPr/>
          <a:lstStyle/>
          <a:p>
            <a:pPr>
              <a:defRPr/>
            </a:pPr>
            <a:r>
              <a:rPr lang="es-ES_tradnl" dirty="0" smtClean="0"/>
              <a:t>4 </a:t>
            </a:r>
            <a:r>
              <a:rPr lang="es-ES_tradnl" dirty="0" err="1" smtClean="0"/>
              <a:t>August</a:t>
            </a:r>
            <a:r>
              <a:rPr lang="es-ES_tradnl" dirty="0" smtClean="0"/>
              <a:t> 2015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71738" y="6356350"/>
            <a:ext cx="5484812" cy="3651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34</a:t>
            </a:r>
            <a:r>
              <a:rPr lang="en-GB" baseline="30000" dirty="0" smtClean="0"/>
              <a:t>th</a:t>
            </a:r>
            <a:r>
              <a:rPr lang="en-GB" dirty="0" smtClean="0"/>
              <a:t> CLIC MDI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4836660"/>
              </p:ext>
            </p:extLst>
          </p:nvPr>
        </p:nvGraphicFramePr>
        <p:xfrm>
          <a:off x="251520" y="213765"/>
          <a:ext cx="6625861" cy="468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Acrobat Document" r:id="rId4" imgW="22707375" imgH="16040100" progId="Acrobat.Document.11">
                  <p:embed/>
                </p:oleObj>
              </mc:Choice>
              <mc:Fallback>
                <p:oleObj name="Acrobat Document" r:id="rId4" imgW="22707375" imgH="160401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1520" y="213765"/>
                        <a:ext cx="6625861" cy="4680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859" y="2618354"/>
            <a:ext cx="2661149" cy="1613421"/>
          </a:xfrm>
          <a:ln w="0"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16632"/>
            <a:ext cx="2943251" cy="2304256"/>
          </a:xfrm>
          <a:prstGeom prst="rect">
            <a:avLst/>
          </a:prstGeom>
          <a:ln w="0">
            <a:solidFill>
              <a:schemeClr val="accent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95536" y="5123336"/>
            <a:ext cx="59766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defRPr/>
            </a:pPr>
            <a:r>
              <a:rPr lang="en-GB" i="1" dirty="0" smtClean="0">
                <a:latin typeface="Arial" pitchFamily="34" charset="0"/>
              </a:rPr>
              <a:t>Converging discussions and decisions </a:t>
            </a:r>
            <a:r>
              <a:rPr lang="en-GB" i="1" dirty="0">
                <a:latin typeface="Arial" pitchFamily="34" charset="0"/>
              </a:rPr>
              <a:t>(</a:t>
            </a:r>
            <a:r>
              <a:rPr lang="en-GB" i="1" dirty="0" smtClean="0">
                <a:latin typeface="Arial" pitchFamily="34" charset="0"/>
              </a:rPr>
              <a:t>long) about integration, alignment, safety aspects, etc…</a:t>
            </a:r>
          </a:p>
          <a:p>
            <a:pPr>
              <a:defRPr/>
            </a:pPr>
            <a:endParaRPr lang="en-GB" i="1" dirty="0"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870" y="4293096"/>
            <a:ext cx="1966649" cy="1823546"/>
          </a:xfrm>
          <a:prstGeom prst="rect">
            <a:avLst/>
          </a:prstGeom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101725" y="6356350"/>
            <a:ext cx="1370013" cy="365125"/>
          </a:xfrm>
        </p:spPr>
        <p:txBody>
          <a:bodyPr/>
          <a:lstStyle/>
          <a:p>
            <a:pPr>
              <a:defRPr/>
            </a:pPr>
            <a:r>
              <a:rPr lang="es-ES_tradnl" dirty="0" smtClean="0"/>
              <a:t>4 </a:t>
            </a:r>
            <a:r>
              <a:rPr lang="es-ES_tradnl" dirty="0" err="1" smtClean="0"/>
              <a:t>August</a:t>
            </a:r>
            <a:r>
              <a:rPr lang="es-ES_tradnl" dirty="0" smtClean="0"/>
              <a:t> 2015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71738" y="6356350"/>
            <a:ext cx="5484812" cy="3651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34</a:t>
            </a:r>
            <a:r>
              <a:rPr lang="en-GB" baseline="30000" dirty="0" smtClean="0"/>
              <a:t>th</a:t>
            </a:r>
            <a:r>
              <a:rPr lang="en-GB" dirty="0" smtClean="0"/>
              <a:t> CLIC MDI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4795838" y="6151563"/>
            <a:ext cx="4165600" cy="336550"/>
          </a:xfrm>
        </p:spPr>
        <p:txBody>
          <a:bodyPr/>
          <a:lstStyle/>
          <a:p>
            <a:pPr eaLnBrk="1" hangingPunct="1"/>
            <a:r>
              <a:rPr lang="en-GB" altLang="fr-FR" sz="1600" smtClean="0"/>
              <a:t>Prototype coils </a:t>
            </a:r>
            <a:r>
              <a:rPr lang="en-GB" altLang="fr-FR" sz="1600" i="1" smtClean="0"/>
              <a:t>(courtesy of SEF- Toulouse)</a:t>
            </a:r>
            <a:endParaRPr lang="fr-FR" altLang="fr-FR" sz="1600" i="1" smtClean="0"/>
          </a:p>
        </p:txBody>
      </p:sp>
      <p:pic>
        <p:nvPicPr>
          <p:cNvPr id="563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1" y="188640"/>
            <a:ext cx="3888433" cy="291591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8309"/>
            <a:ext cx="4165600" cy="3124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04" y="3429000"/>
            <a:ext cx="3429000" cy="2571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64087" y="3490197"/>
            <a:ext cx="3370643" cy="2527982"/>
          </a:xfrm>
          <a:prstGeom prst="rect">
            <a:avLst/>
          </a:prstGeom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101725" y="6356350"/>
            <a:ext cx="1370013" cy="365125"/>
          </a:xfrm>
        </p:spPr>
        <p:txBody>
          <a:bodyPr/>
          <a:lstStyle/>
          <a:p>
            <a:pPr>
              <a:defRPr/>
            </a:pPr>
            <a:r>
              <a:rPr lang="es-ES_tradnl" dirty="0" smtClean="0"/>
              <a:t>4 </a:t>
            </a:r>
            <a:r>
              <a:rPr lang="es-ES_tradnl" dirty="0" err="1" smtClean="0"/>
              <a:t>August</a:t>
            </a:r>
            <a:r>
              <a:rPr lang="es-ES_tradnl" dirty="0" smtClean="0"/>
              <a:t> 2015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71738" y="6356350"/>
            <a:ext cx="5484812" cy="3651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34</a:t>
            </a:r>
            <a:r>
              <a:rPr lang="en-GB" baseline="30000" dirty="0" smtClean="0"/>
              <a:t>th</a:t>
            </a:r>
            <a:r>
              <a:rPr lang="en-GB" dirty="0" smtClean="0"/>
              <a:t> CLIC MDI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NC Retreat 2015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ACMAN">
  <a:themeElements>
    <a:clrScheme name="Custom 1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3264A0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MNC Retreat 2015</Template>
  <TotalTime>95</TotalTime>
  <Words>194</Words>
  <Application>Microsoft Office PowerPoint</Application>
  <PresentationFormat>On-screen Show (4:3)</PresentationFormat>
  <Paragraphs>35</Paragraphs>
  <Slides>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Wingdings 2</vt:lpstr>
      <vt:lpstr>MNC Retreat 2015</vt:lpstr>
      <vt:lpstr>PACMAN</vt:lpstr>
      <vt:lpstr>Acrobat Document</vt:lpstr>
      <vt:lpstr>PowerPoint Presentation</vt:lpstr>
      <vt:lpstr>PowerPoint Presentation</vt:lpstr>
      <vt:lpstr>PowerPoint Presentation</vt:lpstr>
      <vt:lpstr>PowerPoint Presentation</vt:lpstr>
      <vt:lpstr>Prototype coils (courtesy of SEF- Toulouse)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TE/MSC-MNC Retreat 2015</dc:title>
  <dc:creator>Michele Modena</dc:creator>
  <cp:lastModifiedBy>Michele Modena</cp:lastModifiedBy>
  <cp:revision>21</cp:revision>
  <cp:lastPrinted>2014-03-26T10:34:42Z</cp:lastPrinted>
  <dcterms:created xsi:type="dcterms:W3CDTF">2015-06-18T12:28:38Z</dcterms:created>
  <dcterms:modified xsi:type="dcterms:W3CDTF">2015-08-05T09:04:56Z</dcterms:modified>
</cp:coreProperties>
</file>