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306" r:id="rId4"/>
    <p:sldId id="307" r:id="rId5"/>
    <p:sldId id="311" r:id="rId6"/>
    <p:sldId id="314" r:id="rId7"/>
    <p:sldId id="312" r:id="rId8"/>
    <p:sldId id="313" r:id="rId9"/>
    <p:sldId id="308" r:id="rId10"/>
    <p:sldId id="309" r:id="rId11"/>
    <p:sldId id="260" r:id="rId12"/>
    <p:sldId id="304" r:id="rId13"/>
    <p:sldId id="30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2828"/>
    <a:srgbClr val="70AD47"/>
    <a:srgbClr val="008DBB"/>
    <a:srgbClr val="1E5AAE"/>
    <a:srgbClr val="6B8EC4"/>
    <a:srgbClr val="F4F803"/>
    <a:srgbClr val="777914"/>
    <a:srgbClr val="B9221E"/>
    <a:srgbClr val="103D5F"/>
    <a:srgbClr val="AC6C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786" y="138"/>
      </p:cViewPr>
      <p:guideLst>
        <p:guide orient="horz" pos="365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CBA88-1EC4-4D0C-8445-4282B20405AF}" type="datetimeFigureOut">
              <a:rPr lang="de-DE" smtClean="0"/>
              <a:t>15.07.2015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ECED4-2AA2-4B76-9304-54F37DFB4A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1901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ECED4-2AA2-4B76-9304-54F37DFB4AC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135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0000" y="1080000"/>
            <a:ext cx="8424000" cy="4878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Espace réservé du titre 8"/>
          <p:cNvSpPr>
            <a:spLocks noGrp="1"/>
          </p:cNvSpPr>
          <p:nvPr>
            <p:ph type="title"/>
          </p:nvPr>
        </p:nvSpPr>
        <p:spPr>
          <a:xfrm>
            <a:off x="900000" y="0"/>
            <a:ext cx="7884000" cy="54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900000" y="6318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DB96A-C4F0-43CF-BD8A-FA9D002F14A8}" type="datetime1">
              <a:rPr lang="en-US" smtClean="0"/>
              <a:t>7/15/2015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2000" y="6318000"/>
            <a:ext cx="36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HL-LHC WP 2.4 and 2.7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64000" y="6318000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759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4000" b="1" baseline="0">
                <a:solidFill>
                  <a:srgbClr val="FFFFFF"/>
                </a:solidFill>
                <a:latin typeface="+mj-lt"/>
                <a:cs typeface="Arial"/>
              </a:defRPr>
            </a:lvl1pPr>
          </a:lstStyle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subtitle</a:t>
            </a:r>
            <a:r>
              <a:rPr lang="fr-CH" dirty="0" smtClean="0"/>
              <a:t> Style</a:t>
            </a:r>
            <a:endParaRPr lang="en-US" dirty="0"/>
          </a:p>
        </p:txBody>
      </p:sp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6102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98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he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9600" cy="940443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199" y="3392807"/>
            <a:ext cx="3175907" cy="534214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900000" y="6318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C05E4-D893-4A17-9A52-A7809BA3DFAB}" type="datetime1">
              <a:rPr lang="en-US" smtClean="0"/>
              <a:t>7/15/2015</a:t>
            </a:fld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2000" y="6318000"/>
            <a:ext cx="36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HL-LHC WP 2.4 and 2.7 Meeting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64000" y="6318000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nothe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9600" cy="940443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199" y="3392807"/>
            <a:ext cx="3175907" cy="534214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0821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8"/>
          <p:cNvSpPr>
            <a:spLocks noGrp="1"/>
          </p:cNvSpPr>
          <p:nvPr>
            <p:ph type="title"/>
          </p:nvPr>
        </p:nvSpPr>
        <p:spPr>
          <a:xfrm>
            <a:off x="900000" y="0"/>
            <a:ext cx="7884000" cy="54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900000" y="6318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F20A4-BB3B-4A8C-8BAA-9C0FFF5CECB9}" type="datetime1">
              <a:rPr lang="en-US" smtClean="0"/>
              <a:t>7/15/2015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2000" y="6318000"/>
            <a:ext cx="36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HL-LHC WP 2.4 and 2.7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64000" y="6318000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138000"/>
            <a:ext cx="9144000" cy="720000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900000" y="0"/>
            <a:ext cx="7884000" cy="54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360000" y="1080000"/>
            <a:ext cx="8424000" cy="4878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900000" y="6318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1088F-0B41-42AC-981D-4E1392E8E983}" type="datetime1">
              <a:rPr lang="en-US" smtClean="0"/>
              <a:t>7/15/2015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2000" y="6318000"/>
            <a:ext cx="36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HL-LHC WP 2.4 and 2.7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64000" y="6318000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64643" cy="9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6174000"/>
            <a:ext cx="648000" cy="64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4" r:id="rId5"/>
    <p:sldLayoutId id="2147483685" r:id="rId6"/>
    <p:sldLayoutId id="2147483681" r:id="rId7"/>
    <p:sldLayoutId id="2147483682" r:id="rId8"/>
    <p:sldLayoutId id="2147483667" r:id="rId9"/>
    <p:sldLayoutId id="2147483679" r:id="rId10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3600" kern="1200">
          <a:solidFill>
            <a:srgbClr val="008DBB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impedance.web.cern.ch/impedance/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3" y="904521"/>
            <a:ext cx="4320000" cy="2444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Wakes for BNL and SLAC crab cavities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34DB96A-C4F0-43CF-BD8A-FA9D002F14A8}" type="datetime1">
              <a:rPr lang="en-US" smtClean="0"/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 WP 2.4 and 2.7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3" y="3611260"/>
            <a:ext cx="4320000" cy="2444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371" y="904520"/>
            <a:ext cx="4320000" cy="2444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452915" y="3771385"/>
            <a:ext cx="864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BNL</a:t>
            </a:r>
          </a:p>
          <a:p>
            <a:pPr algn="ctr"/>
            <a:r>
              <a:rPr lang="en-US" sz="1400" dirty="0" smtClean="0"/>
              <a:t>updated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452915" y="1028185"/>
            <a:ext cx="864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BNL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78915" y="1028185"/>
            <a:ext cx="864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SLAC</a:t>
            </a:r>
          </a:p>
        </p:txBody>
      </p:sp>
    </p:spTree>
    <p:extLst>
      <p:ext uri="{BB962C8B-B14F-4D97-AF65-F5344CB8AC3E}">
        <p14:creationId xmlns:p14="http://schemas.microsoft.com/office/powerpoint/2010/main" val="32571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84822" y="1448488"/>
            <a:ext cx="4739223" cy="3807090"/>
          </a:xfrm>
        </p:spPr>
        <p:txBody>
          <a:bodyPr>
            <a:normAutofit/>
          </a:bodyPr>
          <a:lstStyle/>
          <a:p>
            <a:r>
              <a:rPr lang="en-US" sz="2000" dirty="0"/>
              <a:t>Use these 4 wake tables together with the current HL-LHC impedance model </a:t>
            </a:r>
            <a:r>
              <a:rPr lang="en-US" sz="1600" dirty="0"/>
              <a:t>(</a:t>
            </a:r>
            <a:r>
              <a:rPr lang="en-US" sz="1600" dirty="0" smtClean="0"/>
              <a:t>HL-LHC_15cm_7TeV_5umMo+MoC_IP7_TCT5)</a:t>
            </a:r>
          </a:p>
          <a:p>
            <a:r>
              <a:rPr lang="en-US" sz="2000" dirty="0" smtClean="0"/>
              <a:t>Scan</a:t>
            </a:r>
          </a:p>
          <a:p>
            <a:pPr lvl="1"/>
            <a:r>
              <a:rPr lang="en-US" sz="1600" dirty="0" smtClean="0"/>
              <a:t>Intensity [2.3e11, 3e11, 4e11, 5e11]</a:t>
            </a:r>
          </a:p>
          <a:p>
            <a:pPr lvl="1"/>
            <a:r>
              <a:rPr lang="en-US" sz="1400" dirty="0" smtClean="0"/>
              <a:t>Chroma [-20…20]</a:t>
            </a:r>
          </a:p>
          <a:p>
            <a:pPr lvl="1"/>
            <a:r>
              <a:rPr lang="en-US" sz="1400" dirty="0"/>
              <a:t>D</a:t>
            </a:r>
            <a:r>
              <a:rPr lang="en-US" sz="1400" dirty="0" smtClean="0"/>
              <a:t>amper gain [25, 50, 250, 5000]</a:t>
            </a:r>
            <a:endParaRPr lang="en-US" sz="1800" dirty="0" smtClean="0"/>
          </a:p>
          <a:p>
            <a:r>
              <a:rPr lang="en-US" sz="2000" dirty="0" smtClean="0"/>
              <a:t>Study &amp; compare instability rise times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dynamics 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2B3720F-828C-4CEB-A3F2-B3F4BAE7D76F}" type="datetime1">
              <a:rPr lang="en-US" smtClean="0"/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 WP 2.4 and 2.7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15" y="1448488"/>
            <a:ext cx="3340794" cy="442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8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smtClean="0"/>
              <a:t>We prepared a set of wake tables taking into account the most recent full HOM model for the crab cavities.</a:t>
            </a:r>
          </a:p>
          <a:p>
            <a:pPr algn="just"/>
            <a:r>
              <a:rPr lang="en-US" sz="2000" dirty="0" smtClean="0"/>
              <a:t>These wake tables will be used in conjunction with the HL=-LHC impedance model for beam dynamics simulations.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CE29FB-BBFA-4BB2-AA8F-985B53141BD3}" type="datetime1">
              <a:rPr lang="en-US" smtClean="0"/>
              <a:t>7/15/2015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 WP 2.4 and 2.7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76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51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HL-LHC 7 </a:t>
            </a:r>
            <a:r>
              <a:rPr lang="en-US" sz="3200" dirty="0" err="1"/>
              <a:t>TeV</a:t>
            </a:r>
            <a:r>
              <a:rPr lang="en-US" sz="3200" dirty="0"/>
              <a:t> instabilities: impedance </a:t>
            </a:r>
            <a:r>
              <a:rPr lang="en-US" sz="3200" dirty="0" smtClean="0"/>
              <a:t>model with crab cavities – continued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3392807"/>
            <a:ext cx="4368801" cy="534214"/>
          </a:xfrm>
        </p:spPr>
        <p:txBody>
          <a:bodyPr/>
          <a:lstStyle/>
          <a:p>
            <a:r>
              <a:rPr lang="en-US" dirty="0"/>
              <a:t>Kevin Li, N. </a:t>
            </a:r>
            <a:r>
              <a:rPr lang="en-US" dirty="0" err="1"/>
              <a:t>Biancacci</a:t>
            </a:r>
            <a:r>
              <a:rPr lang="en-US" dirty="0"/>
              <a:t>, E. </a:t>
            </a:r>
            <a:r>
              <a:rPr lang="en-US" dirty="0" smtClean="0"/>
              <a:t>Metral, B. </a:t>
            </a:r>
            <a:r>
              <a:rPr lang="en-US" dirty="0" err="1" smtClean="0"/>
              <a:t>Salvant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330EC7-1330-401E-A49A-D7F5C5DEA9A8}" type="datetime1">
              <a:rPr lang="en-US" smtClean="0"/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 WP 2.4 and 2.7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17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We extend the previous wake table by the full table of specified HOMs</a:t>
            </a:r>
          </a:p>
          <a:p>
            <a:r>
              <a:rPr lang="en-US" sz="2000" dirty="0" smtClean="0"/>
              <a:t>At this point, we have 2 crab cavity designs with the </a:t>
            </a:r>
            <a:r>
              <a:rPr lang="en-US" sz="2000" dirty="0"/>
              <a:t>corresponding </a:t>
            </a:r>
            <a:r>
              <a:rPr lang="en-US" sz="2000" dirty="0" smtClean="0"/>
              <a:t>HOMs (taken </a:t>
            </a:r>
            <a:r>
              <a:rPr lang="en-US" sz="2000" dirty="0"/>
              <a:t>from </a:t>
            </a:r>
            <a:r>
              <a:rPr lang="en-US" sz="2000" dirty="0">
                <a:hlinkClick r:id="rId2"/>
              </a:rPr>
              <a:t>http://impedance.web.cern.ch/impedance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):</a:t>
            </a:r>
          </a:p>
          <a:p>
            <a:pPr lvl="1"/>
            <a:r>
              <a:rPr lang="en-US" sz="1800" dirty="0" smtClean="0"/>
              <a:t>BNL design: old and updated version</a:t>
            </a:r>
          </a:p>
          <a:p>
            <a:pPr lvl="1"/>
            <a:r>
              <a:rPr lang="en-US" sz="1800" dirty="0" smtClean="0"/>
              <a:t>SLAC design: old and updated version</a:t>
            </a:r>
          </a:p>
          <a:p>
            <a:r>
              <a:rPr lang="en-US" sz="2000" dirty="0" smtClean="0"/>
              <a:t>Goal: create new extended wake tables from the HOMs, compare them with each other and agree on common wake/impedance model</a:t>
            </a:r>
          </a:p>
          <a:p>
            <a:endParaRPr lang="en-US" sz="2000" dirty="0" smtClean="0"/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HOM wake tables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34DB96A-C4F0-43CF-BD8A-FA9D002F14A8}" type="datetime1">
              <a:rPr lang="en-US" smtClean="0"/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 WP 2.4 and 2.7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1579" t="4988" r="989" b="5006"/>
          <a:stretch/>
        </p:blipFill>
        <p:spPr>
          <a:xfrm>
            <a:off x="794951" y="1431196"/>
            <a:ext cx="7554098" cy="43742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173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HOMs for BNL and SLAC crab cavities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3686629" y="540000"/>
            <a:ext cx="5220000" cy="5548956"/>
            <a:chOff x="3686629" y="554514"/>
            <a:chExt cx="5220000" cy="554895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6629" y="554514"/>
              <a:ext cx="5220000" cy="295395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6629" y="3149517"/>
              <a:ext cx="5220000" cy="2953953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1661886" y="1690914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BNL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661886" y="4165600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BNL updated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357087" y="2934874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R/Q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422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629" y="540000"/>
            <a:ext cx="5220000" cy="29539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629" y="3135002"/>
            <a:ext cx="5220000" cy="295395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HOMs for BNL and SLAC crab cavities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661886" y="1690914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BNL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661886" y="4165600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BNL updated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357087" y="2934874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259557" y="756832"/>
            <a:ext cx="4074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Damped in the wake tables to Q=1 while keeping R/Q=constant</a:t>
            </a:r>
            <a:endParaRPr lang="en-GB" dirty="0"/>
          </a:p>
        </p:txBody>
      </p:sp>
      <p:sp>
        <p:nvSpPr>
          <p:cNvPr id="8" name="Bent Arrow 7"/>
          <p:cNvSpPr/>
          <p:nvPr/>
        </p:nvSpPr>
        <p:spPr>
          <a:xfrm rot="10800000">
            <a:off x="4315112" y="1403165"/>
            <a:ext cx="413657" cy="287749"/>
          </a:xfrm>
          <a:prstGeom prst="ben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rot="10800000" flipH="1">
            <a:off x="7438571" y="1403163"/>
            <a:ext cx="413657" cy="287749"/>
          </a:xfrm>
          <a:prstGeom prst="ben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Bent Arrow 17"/>
          <p:cNvSpPr/>
          <p:nvPr/>
        </p:nvSpPr>
        <p:spPr>
          <a:xfrm rot="10800000">
            <a:off x="4315112" y="3999956"/>
            <a:ext cx="413657" cy="287749"/>
          </a:xfrm>
          <a:prstGeom prst="ben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Bent Arrow 21"/>
          <p:cNvSpPr/>
          <p:nvPr/>
        </p:nvSpPr>
        <p:spPr>
          <a:xfrm rot="10800000" flipH="1">
            <a:off x="7438571" y="3999954"/>
            <a:ext cx="413657" cy="287749"/>
          </a:xfrm>
          <a:prstGeom prst="ben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89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34DB96A-C4F0-43CF-BD8A-FA9D002F14A8}" type="datetime1">
              <a:rPr lang="en-US" smtClean="0"/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 WP 2.4 and 2.7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18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629" y="539999"/>
            <a:ext cx="5220000" cy="295395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HOMs for BNL and SLAC crab cavities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661886" y="1690914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SLAC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661886" y="4165600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BNL updated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357087" y="2934874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R/Q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628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629" y="540000"/>
            <a:ext cx="5220000" cy="295395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HOMs for BNL and SLAC crab cavities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661886" y="1690914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SLAC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661886" y="4165600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BNL updated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357087" y="2934874"/>
            <a:ext cx="1625599" cy="463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8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9" y="910391"/>
            <a:ext cx="4320000" cy="2444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Wakes for BNL and SLAC crab cavities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34DB96A-C4F0-43CF-BD8A-FA9D002F14A8}" type="datetime1">
              <a:rPr lang="en-US" smtClean="0"/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 WP 2.4 and 2.7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9" y="3614195"/>
            <a:ext cx="4320000" cy="2444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371" y="910392"/>
            <a:ext cx="4320000" cy="2444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452915" y="3771385"/>
            <a:ext cx="864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BNL</a:t>
            </a:r>
          </a:p>
          <a:p>
            <a:pPr algn="ctr"/>
            <a:r>
              <a:rPr lang="en-US" sz="1400" dirty="0" smtClean="0"/>
              <a:t>updated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452915" y="1028185"/>
            <a:ext cx="864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BNL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78915" y="1028185"/>
            <a:ext cx="864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SLAC</a:t>
            </a:r>
          </a:p>
        </p:txBody>
      </p:sp>
    </p:spTree>
    <p:extLst>
      <p:ext uri="{BB962C8B-B14F-4D97-AF65-F5344CB8AC3E}">
        <p14:creationId xmlns:p14="http://schemas.microsoft.com/office/powerpoint/2010/main" val="8728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418.448"/>
  <p:tag name="ORIGINALWIDTH" val="1826.772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begin{displaymath}&#10;\rowcolors{1}{cern1!5}{cern1!15}&#10;\begin{tabular}{|rl|}&#10;\hline\hline&#10;Macroparticles &amp; 1\,000\,000 \\&#10;Slices &amp; 500 \\&#10;Turns  &amp; 300\,000 \\&#10;\hline\hline&#10;Damping time &amp; 50 turns \\&#10;\hline\hline&#10;Energy &amp; 7 TeV \\&#10;$\alpha$ &amp; 3.225e-4 \\&#10;Q$_x$ &amp; 62.31 \\&#10;Q$_y$ &amp; 60.32 \\&#10;$\beta_x$ &amp; 70 m \\&#10;$\beta_y$ &amp; 70 m \\&#10;\hline\hline&#10;$Q'_x$          &amp; 0 \\&#10;$Q'_y$          &amp; 0 \\&#10;$\varepsilon_x$ &amp; 2.5 \textmu m \\&#10;$\varepsilon_y$ &amp; 2.5 \textmu m \\&#10;$\sigma_z$      &amp; 8.1 cm \\&#10;\hline\hline&#10;\end{tabular}&#10;\end{displaymath}&#10;&#10;&#10;\end{document}"/>
  <p:tag name="IGUANATEXSIZE" val="18"/>
  <p:tag name="IGUANATEXCURSOR" val="1257"/>
  <p:tag name="TRANSPARENCY" val="True"/>
  <p:tag name="FILENAME" val=""/>
  <p:tag name="INPUTTYPE" val="0"/>
  <p:tag name="LATEXENGINEID" val="0"/>
  <p:tag name="TEMPFOLDER" val="c:\Users\kli\temp\"/>
</p:tagLst>
</file>

<file path=ppt/theme/theme1.xml><?xml version="1.0" encoding="utf-8"?>
<a:theme xmlns:a="http://schemas.openxmlformats.org/drawingml/2006/main" name="CERNCorporate4-3">
  <a:themeElements>
    <a:clrScheme name="LIU_Theme">
      <a:dk1>
        <a:srgbClr val="0B66AC"/>
      </a:dk1>
      <a:lt1>
        <a:srgbClr val="FFFFFF"/>
      </a:lt1>
      <a:dk2>
        <a:srgbClr val="FFFFFF"/>
      </a:dk2>
      <a:lt2>
        <a:srgbClr val="0B66AC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HL-LHC_Template2" id="{AF669429-3846-47D0-8887-276CEF0D8E95}" vid="{95A60C0A-A035-413E-A3CD-8D1AEDAAA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CERN_HL-LHC_Template2</Template>
  <TotalTime>3172</TotalTime>
  <Words>325</Words>
  <Application>Microsoft Office PowerPoint</Application>
  <PresentationFormat>On-screen Show (4:3)</PresentationFormat>
  <Paragraphs>67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CERNCorporate4-3</vt:lpstr>
      <vt:lpstr>PowerPoint Presentation</vt:lpstr>
      <vt:lpstr>HL-LHC 7 TeV instabilities: impedance model with crab cavities – continued</vt:lpstr>
      <vt:lpstr>New HOM wake tables</vt:lpstr>
      <vt:lpstr>HOMs for BNL and SLAC crab cavities</vt:lpstr>
      <vt:lpstr>HOMs for BNL and SLAC crab cavities</vt:lpstr>
      <vt:lpstr>PowerPoint Presentation</vt:lpstr>
      <vt:lpstr>HOMs for BNL and SLAC crab cavities</vt:lpstr>
      <vt:lpstr>HOMs for BNL and SLAC crab cavities</vt:lpstr>
      <vt:lpstr>Wakes for BNL and SLAC crab cavities</vt:lpstr>
      <vt:lpstr>Wakes for BNL and SLAC crab cavities</vt:lpstr>
      <vt:lpstr>Beam dynamics simulations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Kevin Shing Bruce Li</cp:lastModifiedBy>
  <cp:revision>129</cp:revision>
  <dcterms:created xsi:type="dcterms:W3CDTF">2015-05-26T07:42:53Z</dcterms:created>
  <dcterms:modified xsi:type="dcterms:W3CDTF">2015-07-15T15:46:51Z</dcterms:modified>
</cp:coreProperties>
</file>