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68" r:id="rId3"/>
    <p:sldId id="273" r:id="rId4"/>
    <p:sldId id="272" r:id="rId5"/>
    <p:sldId id="274" r:id="rId6"/>
    <p:sldId id="257" r:id="rId7"/>
    <p:sldId id="258" r:id="rId8"/>
    <p:sldId id="265" r:id="rId9"/>
    <p:sldId id="264" r:id="rId10"/>
    <p:sldId id="266" r:id="rId11"/>
    <p:sldId id="270" r:id="rId12"/>
    <p:sldId id="271" r:id="rId13"/>
    <p:sldId id="276" r:id="rId14"/>
    <p:sldId id="275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B08714-9B1D-44FC-9FBB-7D0E47937C71}">
          <p14:sldIdLst>
            <p14:sldId id="269"/>
            <p14:sldId id="268"/>
            <p14:sldId id="273"/>
            <p14:sldId id="272"/>
            <p14:sldId id="274"/>
            <p14:sldId id="257"/>
            <p14:sldId id="258"/>
            <p14:sldId id="265"/>
            <p14:sldId id="264"/>
            <p14:sldId id="266"/>
            <p14:sldId id="270"/>
            <p14:sldId id="271"/>
            <p14:sldId id="276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4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5E7B4-B4B1-4EAD-8053-AC8028202C04}" type="datetimeFigureOut">
              <a:rPr lang="fr-FR" smtClean="0"/>
              <a:t>02/07/2015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9B5581-EC0F-4F0F-9114-F494B199CB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6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B5581-EC0F-4F0F-9114-F494B199CB5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94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B5581-EC0F-4F0F-9114-F494B199CB53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031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9B5581-EC0F-4F0F-9114-F494B199CB5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305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F7A22-9CAA-443D-853A-C4B8D8802287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34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08D9-34FB-4574-920B-4943433FBDC4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2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0C64-4A1E-45E4-B525-3693B18103E6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31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B9D2-AA57-4B38-BC11-8D5B8A6FB672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22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3D7F-A1D7-4C44-A892-359C42FB5A2D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964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2D216-6E55-4335-92DF-30DBECA5CA1D}" type="datetime1">
              <a:rPr lang="fr-FR" smtClean="0"/>
              <a:t>02/07/2015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60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8B8-8010-4C3B-B14A-1A29D7F63379}" type="datetime1">
              <a:rPr lang="fr-FR" smtClean="0"/>
              <a:t>02/07/2015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61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527E-A457-4482-8F78-9F97840A356C}" type="datetime1">
              <a:rPr lang="fr-FR" smtClean="0"/>
              <a:t>02/07/2015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5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0CC17-6716-4D00-93CB-EFE836C67168}" type="datetime1">
              <a:rPr lang="fr-FR" smtClean="0"/>
              <a:t>02/07/2015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58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6052-9391-432B-A78C-282D4A77F3F2}" type="datetime1">
              <a:rPr lang="fr-FR" smtClean="0"/>
              <a:t>02/07/2015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183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D452-DBFB-45E1-BB17-08A75BCBCA8A}" type="datetime1">
              <a:rPr lang="fr-FR" smtClean="0"/>
              <a:t>02/07/2015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7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C7873-5C2A-498C-87F8-78EF0C2B471B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2F93-F993-4C64-B168-49573D3BFB7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8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8312"/>
            <a:ext cx="8229600" cy="3052936"/>
          </a:xfrm>
        </p:spPr>
        <p:txBody>
          <a:bodyPr/>
          <a:lstStyle/>
          <a:p>
            <a:r>
              <a:rPr lang="en-GB" dirty="0" smtClean="0"/>
              <a:t>Premieres </a:t>
            </a:r>
            <a:r>
              <a:rPr lang="en-GB" dirty="0" err="1" smtClean="0"/>
              <a:t>investiguations</a:t>
            </a:r>
            <a:endParaRPr lang="en-GB" dirty="0" smtClean="0"/>
          </a:p>
          <a:p>
            <a:r>
              <a:rPr lang="en-GB" dirty="0" smtClean="0"/>
              <a:t>1ère Action : Correction des circuits </a:t>
            </a:r>
            <a:r>
              <a:rPr lang="en-GB" dirty="0" err="1" smtClean="0"/>
              <a:t>Wildes</a:t>
            </a:r>
            <a:endParaRPr lang="en-GB" dirty="0" smtClean="0"/>
          </a:p>
          <a:p>
            <a:r>
              <a:rPr lang="en-GB" dirty="0" smtClean="0"/>
              <a:t>2ème Action : </a:t>
            </a:r>
            <a:r>
              <a:rPr lang="en-GB" dirty="0" err="1" smtClean="0"/>
              <a:t>Nouvelles</a:t>
            </a:r>
            <a:r>
              <a:rPr lang="en-GB" dirty="0" smtClean="0"/>
              <a:t> inductances / Narrow</a:t>
            </a:r>
          </a:p>
          <a:p>
            <a:r>
              <a:rPr lang="en-GB" dirty="0" smtClean="0"/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757C4-D3D5-4FF8-A78B-0222C8FB292C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1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627667" y="764704"/>
            <a:ext cx="972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Meeting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1222" y="1053131"/>
            <a:ext cx="270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TE-EPC-HPC </a:t>
            </a:r>
            <a:r>
              <a:rPr lang="en-US" dirty="0" err="1" smtClean="0">
                <a:solidFill>
                  <a:srgbClr val="C00000"/>
                </a:solidFill>
              </a:rPr>
              <a:t>Karsten</a:t>
            </a:r>
            <a:r>
              <a:rPr lang="en-US" dirty="0" smtClean="0">
                <a:solidFill>
                  <a:srgbClr val="C00000"/>
                </a:solidFill>
              </a:rPr>
              <a:t> KAHLE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97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259632" y="2123564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1259632" y="2843644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/>
          <p:cNvCxnSpPr>
            <a:stCxn id="4" idx="4"/>
            <a:endCxn id="5" idx="0"/>
          </p:cNvCxnSpPr>
          <p:nvPr/>
        </p:nvCxnSpPr>
        <p:spPr>
          <a:xfrm>
            <a:off x="1475656" y="26276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0"/>
          </p:cNvCxnSpPr>
          <p:nvPr/>
        </p:nvCxnSpPr>
        <p:spPr>
          <a:xfrm flipV="1">
            <a:off x="1475656" y="197954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4"/>
          </p:cNvCxnSpPr>
          <p:nvPr/>
        </p:nvCxnSpPr>
        <p:spPr>
          <a:xfrm>
            <a:off x="1475656" y="334770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86147" y="1925803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>
          <a:xfrm>
            <a:off x="1475656" y="1997811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55776" y="1997811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086147" y="3437971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>
            <a:off x="1475656" y="3509979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55776" y="3509979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115616" y="212356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127487" y="28436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02022" y="2186701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Straight Connector 25"/>
          <p:cNvCxnSpPr>
            <a:stCxn id="24" idx="0"/>
          </p:cNvCxnSpPr>
          <p:nvPr/>
        </p:nvCxnSpPr>
        <p:spPr>
          <a:xfrm flipV="1">
            <a:off x="3274030" y="1997811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5576" y="1619508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798385" y="1610216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FW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086147" y="2186701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23728" y="334770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123728" y="2186701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80901" y="1615332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107" name="TextBox 106"/>
          <p:cNvSpPr txBox="1"/>
          <p:nvPr/>
        </p:nvSpPr>
        <p:spPr>
          <a:xfrm>
            <a:off x="6037632" y="751193"/>
            <a:ext cx="292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Correction des circuits </a:t>
            </a:r>
            <a:r>
              <a:rPr lang="en-US" dirty="0" err="1" smtClean="0">
                <a:solidFill>
                  <a:srgbClr val="0070C0"/>
                </a:solidFill>
              </a:rPr>
              <a:t>wildes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4082-B2BB-4FCD-B68F-56DCE12524B1}" type="datetime1">
              <a:rPr lang="fr-FR" smtClean="0"/>
              <a:t>02/07/2015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10</a:t>
            </a:fld>
            <a:endParaRPr lang="fr-FR" dirty="0"/>
          </a:p>
        </p:txBody>
      </p:sp>
      <p:sp>
        <p:nvSpPr>
          <p:cNvPr id="108" name="TextBox 107"/>
          <p:cNvSpPr txBox="1"/>
          <p:nvPr/>
        </p:nvSpPr>
        <p:spPr>
          <a:xfrm>
            <a:off x="3346038" y="2142534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FWi</a:t>
            </a:r>
            <a:endParaRPr lang="fr-FR" dirty="0"/>
          </a:p>
        </p:txBody>
      </p:sp>
      <p:sp>
        <p:nvSpPr>
          <p:cNvPr id="109" name="Rectangle 108"/>
          <p:cNvSpPr/>
          <p:nvPr/>
        </p:nvSpPr>
        <p:spPr>
          <a:xfrm>
            <a:off x="3202022" y="2900072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0" name="Straight Connector 109"/>
          <p:cNvCxnSpPr>
            <a:stCxn id="109" idx="0"/>
          </p:cNvCxnSpPr>
          <p:nvPr/>
        </p:nvCxnSpPr>
        <p:spPr>
          <a:xfrm flipV="1">
            <a:off x="3274030" y="2529001"/>
            <a:ext cx="0" cy="371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3346038" y="2872292"/>
            <a:ext cx="61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FWp</a:t>
            </a:r>
            <a:endParaRPr lang="fr-FR" dirty="0"/>
          </a:p>
        </p:txBody>
      </p:sp>
      <p:cxnSp>
        <p:nvCxnSpPr>
          <p:cNvPr id="112" name="Straight Connector 111"/>
          <p:cNvCxnSpPr/>
          <p:nvPr/>
        </p:nvCxnSpPr>
        <p:spPr>
          <a:xfrm flipV="1">
            <a:off x="3274030" y="3253255"/>
            <a:ext cx="0" cy="256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1259632" y="493187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Oval 113"/>
          <p:cNvSpPr/>
          <p:nvPr/>
        </p:nvSpPr>
        <p:spPr>
          <a:xfrm>
            <a:off x="1259632" y="565195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5" name="Straight Connector 114"/>
          <p:cNvCxnSpPr>
            <a:stCxn id="113" idx="4"/>
            <a:endCxn id="114" idx="0"/>
          </p:cNvCxnSpPr>
          <p:nvPr/>
        </p:nvCxnSpPr>
        <p:spPr>
          <a:xfrm>
            <a:off x="1475656" y="543593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113" idx="0"/>
          </p:cNvCxnSpPr>
          <p:nvPr/>
        </p:nvCxnSpPr>
        <p:spPr>
          <a:xfrm flipV="1">
            <a:off x="1475656" y="47878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114" idx="4"/>
          </p:cNvCxnSpPr>
          <p:nvPr/>
        </p:nvCxnSpPr>
        <p:spPr>
          <a:xfrm>
            <a:off x="1475656" y="615601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2086147" y="4734115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9" name="Straight Connector 118"/>
          <p:cNvCxnSpPr>
            <a:endCxn id="118" idx="1"/>
          </p:cNvCxnSpPr>
          <p:nvPr/>
        </p:nvCxnSpPr>
        <p:spPr>
          <a:xfrm>
            <a:off x="1475656" y="4806123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555776" y="4806123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2086147" y="6246283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2" name="Straight Connector 121"/>
          <p:cNvCxnSpPr>
            <a:endCxn id="121" idx="1"/>
          </p:cNvCxnSpPr>
          <p:nvPr/>
        </p:nvCxnSpPr>
        <p:spPr>
          <a:xfrm>
            <a:off x="1475656" y="6318291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555776" y="6318291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V="1">
            <a:off x="1115616" y="493187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V="1">
            <a:off x="1127487" y="56519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3202022" y="4995013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7" name="Straight Connector 126"/>
          <p:cNvCxnSpPr>
            <a:stCxn id="126" idx="0"/>
          </p:cNvCxnSpPr>
          <p:nvPr/>
        </p:nvCxnSpPr>
        <p:spPr>
          <a:xfrm flipV="1">
            <a:off x="3274030" y="4806123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>
            <a:off x="755576" y="4427820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TextBox 128"/>
          <p:cNvSpPr txBox="1"/>
          <p:nvPr/>
        </p:nvSpPr>
        <p:spPr>
          <a:xfrm>
            <a:off x="798385" y="441852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W</a:t>
            </a:r>
            <a:endParaRPr lang="fr-FR" dirty="0"/>
          </a:p>
        </p:txBody>
      </p:sp>
      <p:cxnSp>
        <p:nvCxnSpPr>
          <p:cNvPr id="130" name="Straight Connector 129"/>
          <p:cNvCxnSpPr/>
          <p:nvPr/>
        </p:nvCxnSpPr>
        <p:spPr>
          <a:xfrm>
            <a:off x="2086147" y="4995013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123728" y="615601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2123728" y="4995013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780901" y="4423644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134" name="TextBox 133"/>
          <p:cNvSpPr txBox="1"/>
          <p:nvPr/>
        </p:nvSpPr>
        <p:spPr>
          <a:xfrm>
            <a:off x="3346038" y="495084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Wi</a:t>
            </a:r>
            <a:endParaRPr lang="fr-FR" dirty="0"/>
          </a:p>
        </p:txBody>
      </p:sp>
      <p:sp>
        <p:nvSpPr>
          <p:cNvPr id="135" name="Rectangle 134"/>
          <p:cNvSpPr/>
          <p:nvPr/>
        </p:nvSpPr>
        <p:spPr>
          <a:xfrm>
            <a:off x="3202022" y="5708384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6" name="Straight Connector 135"/>
          <p:cNvCxnSpPr>
            <a:stCxn id="135" idx="0"/>
          </p:cNvCxnSpPr>
          <p:nvPr/>
        </p:nvCxnSpPr>
        <p:spPr>
          <a:xfrm flipV="1">
            <a:off x="3274030" y="5337313"/>
            <a:ext cx="0" cy="371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346038" y="5680604"/>
            <a:ext cx="64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Wp</a:t>
            </a:r>
            <a:endParaRPr lang="fr-FR" dirty="0"/>
          </a:p>
        </p:txBody>
      </p:sp>
      <p:cxnSp>
        <p:nvCxnSpPr>
          <p:cNvPr id="138" name="Straight Connector 137"/>
          <p:cNvCxnSpPr/>
          <p:nvPr/>
        </p:nvCxnSpPr>
        <p:spPr>
          <a:xfrm flipV="1">
            <a:off x="3274030" y="6061567"/>
            <a:ext cx="0" cy="256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Oval 138"/>
          <p:cNvSpPr/>
          <p:nvPr/>
        </p:nvSpPr>
        <p:spPr>
          <a:xfrm>
            <a:off x="5295967" y="213285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Oval 139"/>
          <p:cNvSpPr/>
          <p:nvPr/>
        </p:nvSpPr>
        <p:spPr>
          <a:xfrm>
            <a:off x="5295967" y="285293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1" name="Straight Connector 140"/>
          <p:cNvCxnSpPr>
            <a:stCxn id="139" idx="4"/>
            <a:endCxn id="140" idx="0"/>
          </p:cNvCxnSpPr>
          <p:nvPr/>
        </p:nvCxnSpPr>
        <p:spPr>
          <a:xfrm>
            <a:off x="5511991" y="263691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>
            <a:stCxn id="139" idx="0"/>
          </p:cNvCxnSpPr>
          <p:nvPr/>
        </p:nvCxnSpPr>
        <p:spPr>
          <a:xfrm flipV="1">
            <a:off x="5511991" y="2007103"/>
            <a:ext cx="0" cy="125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40" idx="4"/>
          </p:cNvCxnSpPr>
          <p:nvPr/>
        </p:nvCxnSpPr>
        <p:spPr>
          <a:xfrm>
            <a:off x="5511991" y="3356992"/>
            <a:ext cx="0" cy="162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/>
          <p:cNvSpPr/>
          <p:nvPr/>
        </p:nvSpPr>
        <p:spPr>
          <a:xfrm>
            <a:off x="6122482" y="1935095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5" name="Straight Connector 144"/>
          <p:cNvCxnSpPr>
            <a:endCxn id="144" idx="1"/>
          </p:cNvCxnSpPr>
          <p:nvPr/>
        </p:nvCxnSpPr>
        <p:spPr>
          <a:xfrm>
            <a:off x="5511991" y="2007103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6592111" y="2007103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Rectangle 146"/>
          <p:cNvSpPr/>
          <p:nvPr/>
        </p:nvSpPr>
        <p:spPr>
          <a:xfrm>
            <a:off x="6122482" y="2578762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6554530" y="2636912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5511991" y="3519271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 flipV="1">
            <a:off x="5151951" y="21328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flipV="1">
            <a:off x="5163822" y="285293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 151"/>
          <p:cNvSpPr/>
          <p:nvPr/>
        </p:nvSpPr>
        <p:spPr>
          <a:xfrm>
            <a:off x="7238357" y="2195993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3" name="Straight Connector 152"/>
          <p:cNvCxnSpPr>
            <a:stCxn id="152" idx="0"/>
          </p:cNvCxnSpPr>
          <p:nvPr/>
        </p:nvCxnSpPr>
        <p:spPr>
          <a:xfrm flipV="1">
            <a:off x="7310365" y="2007103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153"/>
          <p:cNvSpPr/>
          <p:nvPr/>
        </p:nvSpPr>
        <p:spPr>
          <a:xfrm>
            <a:off x="4791911" y="1628800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TextBox 154"/>
          <p:cNvSpPr txBox="1"/>
          <p:nvPr/>
        </p:nvSpPr>
        <p:spPr>
          <a:xfrm>
            <a:off x="4834720" y="1619508"/>
            <a:ext cx="49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FW</a:t>
            </a:r>
            <a:endParaRPr lang="fr-FR" dirty="0"/>
          </a:p>
        </p:txBody>
      </p:sp>
      <p:cxnSp>
        <p:nvCxnSpPr>
          <p:cNvPr id="156" name="Straight Connector 155"/>
          <p:cNvCxnSpPr/>
          <p:nvPr/>
        </p:nvCxnSpPr>
        <p:spPr>
          <a:xfrm>
            <a:off x="6122482" y="2195993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6122482" y="250692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H="1">
            <a:off x="6120657" y="2195993"/>
            <a:ext cx="433875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5817236" y="1624624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160" name="TextBox 159"/>
          <p:cNvSpPr txBox="1"/>
          <p:nvPr/>
        </p:nvSpPr>
        <p:spPr>
          <a:xfrm>
            <a:off x="7382373" y="2151826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FWi</a:t>
            </a:r>
            <a:endParaRPr lang="fr-FR" dirty="0"/>
          </a:p>
        </p:txBody>
      </p:sp>
      <p:sp>
        <p:nvSpPr>
          <p:cNvPr id="161" name="Rectangle 160"/>
          <p:cNvSpPr/>
          <p:nvPr/>
        </p:nvSpPr>
        <p:spPr>
          <a:xfrm>
            <a:off x="7238357" y="2909364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7310365" y="2538294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7382373" y="2881584"/>
            <a:ext cx="61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FWp</a:t>
            </a:r>
            <a:endParaRPr lang="fr-FR" dirty="0"/>
          </a:p>
        </p:txBody>
      </p:sp>
      <p:cxnSp>
        <p:nvCxnSpPr>
          <p:cNvPr id="164" name="Straight Connector 163"/>
          <p:cNvCxnSpPr/>
          <p:nvPr/>
        </p:nvCxnSpPr>
        <p:spPr>
          <a:xfrm flipV="1">
            <a:off x="7310365" y="3262547"/>
            <a:ext cx="0" cy="256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6048902" y="2843644"/>
            <a:ext cx="1261463" cy="9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>
            <a:endCxn id="147" idx="1"/>
          </p:cNvCxnSpPr>
          <p:nvPr/>
        </p:nvCxnSpPr>
        <p:spPr>
          <a:xfrm>
            <a:off x="6048902" y="2650770"/>
            <a:ext cx="73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V="1">
            <a:off x="6048902" y="2650771"/>
            <a:ext cx="1524" cy="20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 flipV="1">
            <a:off x="7310365" y="2843644"/>
            <a:ext cx="2054" cy="493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Oval 180"/>
          <p:cNvSpPr/>
          <p:nvPr/>
        </p:nvSpPr>
        <p:spPr>
          <a:xfrm>
            <a:off x="5295967" y="4941168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Oval 181"/>
          <p:cNvSpPr/>
          <p:nvPr/>
        </p:nvSpPr>
        <p:spPr>
          <a:xfrm>
            <a:off x="5295967" y="5661248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3" name="Straight Connector 182"/>
          <p:cNvCxnSpPr>
            <a:stCxn id="181" idx="4"/>
            <a:endCxn id="182" idx="0"/>
          </p:cNvCxnSpPr>
          <p:nvPr/>
        </p:nvCxnSpPr>
        <p:spPr>
          <a:xfrm>
            <a:off x="5511991" y="544522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>
            <a:stCxn id="181" idx="0"/>
          </p:cNvCxnSpPr>
          <p:nvPr/>
        </p:nvCxnSpPr>
        <p:spPr>
          <a:xfrm flipV="1">
            <a:off x="5511991" y="4815415"/>
            <a:ext cx="0" cy="125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>
            <a:stCxn id="182" idx="4"/>
          </p:cNvCxnSpPr>
          <p:nvPr/>
        </p:nvCxnSpPr>
        <p:spPr>
          <a:xfrm>
            <a:off x="5511991" y="6165304"/>
            <a:ext cx="0" cy="162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6122482" y="4743407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7" name="Straight Connector 186"/>
          <p:cNvCxnSpPr>
            <a:endCxn id="186" idx="1"/>
          </p:cNvCxnSpPr>
          <p:nvPr/>
        </p:nvCxnSpPr>
        <p:spPr>
          <a:xfrm>
            <a:off x="5511991" y="4815415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6592111" y="4815415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ctangle 188"/>
          <p:cNvSpPr/>
          <p:nvPr/>
        </p:nvSpPr>
        <p:spPr>
          <a:xfrm>
            <a:off x="6122482" y="5387074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0" name="Straight Connector 189"/>
          <p:cNvCxnSpPr/>
          <p:nvPr/>
        </p:nvCxnSpPr>
        <p:spPr>
          <a:xfrm>
            <a:off x="6554530" y="5445224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5511991" y="6327583"/>
            <a:ext cx="18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 flipV="1">
            <a:off x="5151951" y="494116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 flipV="1">
            <a:off x="5163822" y="566124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Rectangle 193"/>
          <p:cNvSpPr/>
          <p:nvPr/>
        </p:nvSpPr>
        <p:spPr>
          <a:xfrm>
            <a:off x="7238357" y="5004305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5" name="Straight Connector 194"/>
          <p:cNvCxnSpPr>
            <a:stCxn id="194" idx="0"/>
          </p:cNvCxnSpPr>
          <p:nvPr/>
        </p:nvCxnSpPr>
        <p:spPr>
          <a:xfrm flipV="1">
            <a:off x="7310365" y="4815415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Rectangle 195"/>
          <p:cNvSpPr/>
          <p:nvPr/>
        </p:nvSpPr>
        <p:spPr>
          <a:xfrm>
            <a:off x="4791911" y="4437112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7" name="TextBox 196"/>
          <p:cNvSpPr txBox="1"/>
          <p:nvPr/>
        </p:nvSpPr>
        <p:spPr>
          <a:xfrm>
            <a:off x="4834720" y="442782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W</a:t>
            </a:r>
            <a:endParaRPr lang="fr-FR" dirty="0"/>
          </a:p>
        </p:txBody>
      </p:sp>
      <p:cxnSp>
        <p:nvCxnSpPr>
          <p:cNvPr id="198" name="Straight Connector 197"/>
          <p:cNvCxnSpPr/>
          <p:nvPr/>
        </p:nvCxnSpPr>
        <p:spPr>
          <a:xfrm>
            <a:off x="6122482" y="5004305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6122482" y="531524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H="1">
            <a:off x="6120657" y="5004305"/>
            <a:ext cx="433875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/>
          <p:nvPr/>
        </p:nvSpPr>
        <p:spPr>
          <a:xfrm>
            <a:off x="5817236" y="4432936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202" name="TextBox 201"/>
          <p:cNvSpPr txBox="1"/>
          <p:nvPr/>
        </p:nvSpPr>
        <p:spPr>
          <a:xfrm>
            <a:off x="7382373" y="496013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Wi</a:t>
            </a:r>
            <a:endParaRPr lang="fr-FR" dirty="0"/>
          </a:p>
        </p:txBody>
      </p:sp>
      <p:sp>
        <p:nvSpPr>
          <p:cNvPr id="203" name="Rectangle 202"/>
          <p:cNvSpPr/>
          <p:nvPr/>
        </p:nvSpPr>
        <p:spPr>
          <a:xfrm>
            <a:off x="7238357" y="5717676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4" name="Straight Connector 203"/>
          <p:cNvCxnSpPr/>
          <p:nvPr/>
        </p:nvCxnSpPr>
        <p:spPr>
          <a:xfrm flipV="1">
            <a:off x="7310365" y="5346606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7382373" y="5689896"/>
            <a:ext cx="64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Wp</a:t>
            </a:r>
            <a:endParaRPr lang="fr-FR" dirty="0"/>
          </a:p>
        </p:txBody>
      </p:sp>
      <p:cxnSp>
        <p:nvCxnSpPr>
          <p:cNvPr id="206" name="Straight Connector 205"/>
          <p:cNvCxnSpPr/>
          <p:nvPr/>
        </p:nvCxnSpPr>
        <p:spPr>
          <a:xfrm flipV="1">
            <a:off x="7310365" y="6070859"/>
            <a:ext cx="0" cy="256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 flipV="1">
            <a:off x="6048902" y="5651956"/>
            <a:ext cx="1261463" cy="9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endCxn id="189" idx="1"/>
          </p:cNvCxnSpPr>
          <p:nvPr/>
        </p:nvCxnSpPr>
        <p:spPr>
          <a:xfrm>
            <a:off x="6048902" y="5459082"/>
            <a:ext cx="73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 flipV="1">
            <a:off x="6048902" y="5459083"/>
            <a:ext cx="1524" cy="202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 flipV="1">
            <a:off x="7310365" y="5651956"/>
            <a:ext cx="2054" cy="493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213" name="Straight Connector 212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491222" y="1053131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1ere action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22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259632" y="1855857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val 4"/>
          <p:cNvSpPr/>
          <p:nvPr/>
        </p:nvSpPr>
        <p:spPr>
          <a:xfrm>
            <a:off x="1259632" y="2575937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/>
          <p:cNvCxnSpPr>
            <a:stCxn id="4" idx="4"/>
            <a:endCxn id="5" idx="0"/>
          </p:cNvCxnSpPr>
          <p:nvPr/>
        </p:nvCxnSpPr>
        <p:spPr>
          <a:xfrm>
            <a:off x="1475656" y="2359913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4" idx="0"/>
          </p:cNvCxnSpPr>
          <p:nvPr/>
        </p:nvCxnSpPr>
        <p:spPr>
          <a:xfrm flipV="1">
            <a:off x="1475656" y="1711841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4"/>
          </p:cNvCxnSpPr>
          <p:nvPr/>
        </p:nvCxnSpPr>
        <p:spPr>
          <a:xfrm>
            <a:off x="1475656" y="3079993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86147" y="1658096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Connector 13"/>
          <p:cNvCxnSpPr>
            <a:endCxn id="12" idx="1"/>
          </p:cNvCxnSpPr>
          <p:nvPr/>
        </p:nvCxnSpPr>
        <p:spPr>
          <a:xfrm>
            <a:off x="1475656" y="1730104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55776" y="173010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086147" y="3170264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Straight Connector 18"/>
          <p:cNvCxnSpPr>
            <a:endCxn id="18" idx="1"/>
          </p:cNvCxnSpPr>
          <p:nvPr/>
        </p:nvCxnSpPr>
        <p:spPr>
          <a:xfrm>
            <a:off x="1475656" y="3242272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55776" y="324227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115616" y="1855857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127487" y="2575937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03848" y="2107885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Straight Connector 25"/>
          <p:cNvCxnSpPr>
            <a:stCxn id="24" idx="0"/>
          </p:cNvCxnSpPr>
          <p:nvPr/>
        </p:nvCxnSpPr>
        <p:spPr>
          <a:xfrm flipV="1">
            <a:off x="3275856" y="1730104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4" idx="2"/>
          </p:cNvCxnSpPr>
          <p:nvPr/>
        </p:nvCxnSpPr>
        <p:spPr>
          <a:xfrm>
            <a:off x="3275856" y="2827965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55576" y="1351801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798385" y="134250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FNi</a:t>
            </a:r>
            <a:endParaRPr lang="fr-FR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086147" y="191899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23728" y="3079993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123728" y="1918994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024601" y="1310243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5mH</a:t>
            </a:r>
            <a:endParaRPr lang="fr-FR" dirty="0"/>
          </a:p>
        </p:txBody>
      </p:sp>
      <p:sp>
        <p:nvSpPr>
          <p:cNvPr id="37" name="Oval 36"/>
          <p:cNvSpPr/>
          <p:nvPr/>
        </p:nvSpPr>
        <p:spPr>
          <a:xfrm>
            <a:off x="5004048" y="185585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Oval 37"/>
          <p:cNvSpPr/>
          <p:nvPr/>
        </p:nvSpPr>
        <p:spPr>
          <a:xfrm>
            <a:off x="5004048" y="2575936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Straight Connector 38"/>
          <p:cNvCxnSpPr>
            <a:stCxn id="37" idx="4"/>
            <a:endCxn id="38" idx="0"/>
          </p:cNvCxnSpPr>
          <p:nvPr/>
        </p:nvCxnSpPr>
        <p:spPr>
          <a:xfrm>
            <a:off x="5220072" y="235991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37" idx="0"/>
          </p:cNvCxnSpPr>
          <p:nvPr/>
        </p:nvCxnSpPr>
        <p:spPr>
          <a:xfrm flipV="1">
            <a:off x="5220072" y="171184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8" idx="4"/>
          </p:cNvCxnSpPr>
          <p:nvPr/>
        </p:nvCxnSpPr>
        <p:spPr>
          <a:xfrm>
            <a:off x="5220072" y="3079992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5830563" y="1658095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3" name="Straight Connector 42"/>
          <p:cNvCxnSpPr>
            <a:endCxn id="42" idx="1"/>
          </p:cNvCxnSpPr>
          <p:nvPr/>
        </p:nvCxnSpPr>
        <p:spPr>
          <a:xfrm>
            <a:off x="5220072" y="1730103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300192" y="1730103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830563" y="3170263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6" name="Straight Connector 45"/>
          <p:cNvCxnSpPr>
            <a:endCxn id="45" idx="1"/>
          </p:cNvCxnSpPr>
          <p:nvPr/>
        </p:nvCxnSpPr>
        <p:spPr>
          <a:xfrm>
            <a:off x="5220072" y="3242271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300192" y="3242271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860032" y="18558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4871903" y="257593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6948264" y="2107884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Straight Connector 50"/>
          <p:cNvCxnSpPr>
            <a:stCxn id="50" idx="0"/>
          </p:cNvCxnSpPr>
          <p:nvPr/>
        </p:nvCxnSpPr>
        <p:spPr>
          <a:xfrm flipV="1">
            <a:off x="7020272" y="1730103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50" idx="2"/>
          </p:cNvCxnSpPr>
          <p:nvPr/>
        </p:nvCxnSpPr>
        <p:spPr>
          <a:xfrm>
            <a:off x="7020272" y="2827964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499992" y="1351800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TextBox 53"/>
          <p:cNvSpPr txBox="1"/>
          <p:nvPr/>
        </p:nvSpPr>
        <p:spPr>
          <a:xfrm>
            <a:off x="4542801" y="1342508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FNp</a:t>
            </a:r>
            <a:endParaRPr lang="fr-FR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5830563" y="1918993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868144" y="307999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868144" y="1918993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769017" y="1310242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5mH</a:t>
            </a:r>
            <a:endParaRPr lang="fr-FR" dirty="0"/>
          </a:p>
        </p:txBody>
      </p:sp>
      <p:sp>
        <p:nvSpPr>
          <p:cNvPr id="59" name="Oval 58"/>
          <p:cNvSpPr/>
          <p:nvPr/>
        </p:nvSpPr>
        <p:spPr>
          <a:xfrm>
            <a:off x="1259632" y="4434972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Oval 59"/>
          <p:cNvSpPr/>
          <p:nvPr/>
        </p:nvSpPr>
        <p:spPr>
          <a:xfrm>
            <a:off x="1259632" y="5155052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Straight Connector 60"/>
          <p:cNvCxnSpPr>
            <a:stCxn id="59" idx="4"/>
            <a:endCxn id="60" idx="0"/>
          </p:cNvCxnSpPr>
          <p:nvPr/>
        </p:nvCxnSpPr>
        <p:spPr>
          <a:xfrm>
            <a:off x="1475656" y="4939028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9" idx="0"/>
          </p:cNvCxnSpPr>
          <p:nvPr/>
        </p:nvCxnSpPr>
        <p:spPr>
          <a:xfrm flipV="1">
            <a:off x="1475656" y="429095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60" idx="4"/>
          </p:cNvCxnSpPr>
          <p:nvPr/>
        </p:nvCxnSpPr>
        <p:spPr>
          <a:xfrm>
            <a:off x="1475656" y="565910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2086147" y="4237211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5" name="Straight Connector 64"/>
          <p:cNvCxnSpPr>
            <a:endCxn id="64" idx="1"/>
          </p:cNvCxnSpPr>
          <p:nvPr/>
        </p:nvCxnSpPr>
        <p:spPr>
          <a:xfrm>
            <a:off x="1475656" y="4309219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555776" y="4309219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2086147" y="574937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Straight Connector 67"/>
          <p:cNvCxnSpPr>
            <a:endCxn id="67" idx="1"/>
          </p:cNvCxnSpPr>
          <p:nvPr/>
        </p:nvCxnSpPr>
        <p:spPr>
          <a:xfrm>
            <a:off x="1475656" y="5821387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2555776" y="582138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1115616" y="443497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127487" y="51550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203848" y="4687000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3" name="Straight Connector 72"/>
          <p:cNvCxnSpPr>
            <a:stCxn id="72" idx="0"/>
          </p:cNvCxnSpPr>
          <p:nvPr/>
        </p:nvCxnSpPr>
        <p:spPr>
          <a:xfrm flipV="1">
            <a:off x="3275856" y="4309219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72" idx="2"/>
          </p:cNvCxnSpPr>
          <p:nvPr/>
        </p:nvCxnSpPr>
        <p:spPr>
          <a:xfrm>
            <a:off x="3275856" y="5407080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55576" y="3930916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TextBox 75"/>
          <p:cNvSpPr txBox="1"/>
          <p:nvPr/>
        </p:nvSpPr>
        <p:spPr>
          <a:xfrm>
            <a:off x="798385" y="3921624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Ni</a:t>
            </a:r>
            <a:endParaRPr lang="fr-FR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2086147" y="4498109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123728" y="56591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>
            <a:off x="2123728" y="4498109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024601" y="3889358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20mH</a:t>
            </a:r>
            <a:endParaRPr lang="fr-FR" dirty="0"/>
          </a:p>
        </p:txBody>
      </p:sp>
      <p:sp>
        <p:nvSpPr>
          <p:cNvPr id="81" name="Oval 80"/>
          <p:cNvSpPr/>
          <p:nvPr/>
        </p:nvSpPr>
        <p:spPr>
          <a:xfrm>
            <a:off x="5004048" y="443497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Oval 81"/>
          <p:cNvSpPr/>
          <p:nvPr/>
        </p:nvSpPr>
        <p:spPr>
          <a:xfrm>
            <a:off x="5004048" y="5155051"/>
            <a:ext cx="432048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3" name="Straight Connector 82"/>
          <p:cNvCxnSpPr>
            <a:stCxn id="81" idx="4"/>
            <a:endCxn id="82" idx="0"/>
          </p:cNvCxnSpPr>
          <p:nvPr/>
        </p:nvCxnSpPr>
        <p:spPr>
          <a:xfrm>
            <a:off x="5220072" y="4939027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81" idx="0"/>
          </p:cNvCxnSpPr>
          <p:nvPr/>
        </p:nvCxnSpPr>
        <p:spPr>
          <a:xfrm flipV="1">
            <a:off x="5220072" y="4290955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82" idx="4"/>
          </p:cNvCxnSpPr>
          <p:nvPr/>
        </p:nvCxnSpPr>
        <p:spPr>
          <a:xfrm>
            <a:off x="5220072" y="5659107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5830563" y="4237210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7" name="Straight Connector 86"/>
          <p:cNvCxnSpPr>
            <a:endCxn id="86" idx="1"/>
          </p:cNvCxnSpPr>
          <p:nvPr/>
        </p:nvCxnSpPr>
        <p:spPr>
          <a:xfrm>
            <a:off x="5220072" y="4309218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300192" y="430921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5830563" y="5749378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0" name="Straight Connector 89"/>
          <p:cNvCxnSpPr>
            <a:endCxn id="89" idx="1"/>
          </p:cNvCxnSpPr>
          <p:nvPr/>
        </p:nvCxnSpPr>
        <p:spPr>
          <a:xfrm>
            <a:off x="5220072" y="5821386"/>
            <a:ext cx="6104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300192" y="5821386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4860032" y="443497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4871903" y="5155051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6948264" y="4686999"/>
            <a:ext cx="144016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5" name="Straight Connector 94"/>
          <p:cNvCxnSpPr>
            <a:stCxn id="94" idx="0"/>
          </p:cNvCxnSpPr>
          <p:nvPr/>
        </p:nvCxnSpPr>
        <p:spPr>
          <a:xfrm flipV="1">
            <a:off x="7020272" y="4309218"/>
            <a:ext cx="0" cy="377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94" idx="2"/>
          </p:cNvCxnSpPr>
          <p:nvPr/>
        </p:nvCxnSpPr>
        <p:spPr>
          <a:xfrm>
            <a:off x="7020272" y="5407079"/>
            <a:ext cx="0" cy="414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4499992" y="3930915"/>
            <a:ext cx="1152128" cy="2304256"/>
          </a:xfrm>
          <a:prstGeom prst="rect">
            <a:avLst/>
          </a:prstGeom>
          <a:noFill/>
          <a:ln w="12700"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TextBox 97"/>
          <p:cNvSpPr txBox="1"/>
          <p:nvPr/>
        </p:nvSpPr>
        <p:spPr>
          <a:xfrm>
            <a:off x="4542801" y="3921623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Np</a:t>
            </a:r>
            <a:endParaRPr lang="fr-FR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5830563" y="4498108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5868144" y="565910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H="1">
            <a:off x="5868144" y="4498108"/>
            <a:ext cx="394467" cy="116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769017" y="3889357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20mH</a:t>
            </a:r>
            <a:endParaRPr lang="fr-FR" dirty="0"/>
          </a:p>
        </p:txBody>
      </p:sp>
      <p:sp>
        <p:nvSpPr>
          <p:cNvPr id="103" name="TextBox 102"/>
          <p:cNvSpPr txBox="1"/>
          <p:nvPr/>
        </p:nvSpPr>
        <p:spPr>
          <a:xfrm>
            <a:off x="2051720" y="3284984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5mH : Z=157 ohm@5KHz</a:t>
            </a:r>
            <a:endParaRPr lang="fr-FR" sz="1200" i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2051720" y="5877272"/>
            <a:ext cx="19030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4</a:t>
            </a:r>
            <a:r>
              <a:rPr lang="en-US" sz="1200" i="1" dirty="0" smtClean="0"/>
              <a:t>0mH : Z=1256 ohm@5KHz</a:t>
            </a:r>
            <a:endParaRPr lang="fr-FR" sz="1200" i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2070549" y="3467590"/>
            <a:ext cx="16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Reduction  du bruit 1/16</a:t>
            </a:r>
            <a:endParaRPr lang="fr-FR" sz="1200" i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2120457" y="6095437"/>
            <a:ext cx="1772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Reduction  du bruit 1/120</a:t>
            </a:r>
            <a:endParaRPr lang="fr-FR" sz="1200" i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4316572" y="766444"/>
            <a:ext cx="468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Installation de 4 Inductances sur circuits Narrow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F5C0-E125-41CF-AED8-BDA93073D216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796-783D-4342-90EC-44C58BE5D36C}" type="slidenum">
              <a:rPr lang="fr-FR" smtClean="0"/>
              <a:t>11</a:t>
            </a:fld>
            <a:endParaRPr lang="fr-FR"/>
          </a:p>
        </p:txBody>
      </p:sp>
      <p:sp>
        <p:nvSpPr>
          <p:cNvPr id="10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91222" y="1053131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Deuxieme</a:t>
            </a:r>
            <a:r>
              <a:rPr lang="en-US" dirty="0" smtClean="0">
                <a:solidFill>
                  <a:srgbClr val="C00000"/>
                </a:solidFill>
              </a:rPr>
              <a:t> action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305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A888-0E94-4A57-B7D9-EAF2CF4DB15D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12</a:t>
            </a:fld>
            <a:endParaRPr lang="fr-FR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6840" y="1057426"/>
            <a:ext cx="249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Mesures</a:t>
            </a:r>
            <a:r>
              <a:rPr lang="en-US" dirty="0">
                <a:solidFill>
                  <a:srgbClr val="C00000"/>
                </a:solidFill>
              </a:rPr>
              <a:t> du 30 </a:t>
            </a:r>
            <a:r>
              <a:rPr lang="en-US" dirty="0" err="1">
                <a:solidFill>
                  <a:srgbClr val="C00000"/>
                </a:solidFill>
              </a:rPr>
              <a:t>juin</a:t>
            </a:r>
            <a:r>
              <a:rPr lang="en-US" dirty="0">
                <a:solidFill>
                  <a:srgbClr val="C00000"/>
                </a:solidFill>
              </a:rPr>
              <a:t> 2015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574" y="836401"/>
            <a:ext cx="28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Mesures</a:t>
            </a:r>
            <a:r>
              <a:rPr lang="en-US" dirty="0" smtClean="0">
                <a:solidFill>
                  <a:srgbClr val="0070C0"/>
                </a:solidFill>
              </a:rPr>
              <a:t> sur </a:t>
            </a:r>
            <a:r>
              <a:rPr lang="en-US" dirty="0" smtClean="0">
                <a:solidFill>
                  <a:srgbClr val="0070C0"/>
                </a:solidFill>
              </a:rPr>
              <a:t>circuits Narrow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50043" y="2184326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619672" y="2256334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50043" y="2827993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82091" y="2886143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65918" y="2445224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Straight Connector 17"/>
          <p:cNvCxnSpPr>
            <a:stCxn id="17" idx="0"/>
          </p:cNvCxnSpPr>
          <p:nvPr/>
        </p:nvCxnSpPr>
        <p:spPr>
          <a:xfrm flipV="1">
            <a:off x="2337926" y="2256334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50043" y="244522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150043" y="2756159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148218" y="2445224"/>
            <a:ext cx="433875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4797" y="1873855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2409934" y="2401057"/>
            <a:ext cx="86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Aimant</a:t>
            </a:r>
            <a:endParaRPr lang="fr-FR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2337926" y="2787525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5" idx="1"/>
          </p:cNvCxnSpPr>
          <p:nvPr/>
        </p:nvCxnSpPr>
        <p:spPr>
          <a:xfrm>
            <a:off x="827584" y="2900001"/>
            <a:ext cx="3224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27584" y="227687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719572" y="2445503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719572" y="2534116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827584" y="2276875"/>
            <a:ext cx="0" cy="16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27584" y="2694579"/>
            <a:ext cx="0" cy="202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2070197" y="2198184"/>
            <a:ext cx="45719" cy="1447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Arrow Connector 70"/>
          <p:cNvCxnSpPr>
            <a:stCxn id="69" idx="7"/>
          </p:cNvCxnSpPr>
          <p:nvPr/>
        </p:nvCxnSpPr>
        <p:spPr>
          <a:xfrm flipV="1">
            <a:off x="2109221" y="2060848"/>
            <a:ext cx="300713" cy="158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1791578" y="2243187"/>
            <a:ext cx="45719" cy="670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Arrow Connector 73"/>
          <p:cNvCxnSpPr>
            <a:stCxn id="72" idx="4"/>
          </p:cNvCxnSpPr>
          <p:nvPr/>
        </p:nvCxnSpPr>
        <p:spPr>
          <a:xfrm>
            <a:off x="1814438" y="2913859"/>
            <a:ext cx="93266" cy="15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580785" y="2993617"/>
            <a:ext cx="172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mode </a:t>
            </a:r>
            <a:r>
              <a:rPr lang="en-US" dirty="0" err="1" smtClean="0"/>
              <a:t>commun</a:t>
            </a:r>
            <a:endParaRPr lang="fr-FR" dirty="0"/>
          </a:p>
        </p:txBody>
      </p:sp>
      <p:sp>
        <p:nvSpPr>
          <p:cNvPr id="76" name="TextBox 75"/>
          <p:cNvSpPr txBox="1"/>
          <p:nvPr/>
        </p:nvSpPr>
        <p:spPr>
          <a:xfrm>
            <a:off x="2263387" y="1751647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endParaRPr lang="fr-FR" dirty="0"/>
          </a:p>
        </p:txBody>
      </p:sp>
      <p:sp>
        <p:nvSpPr>
          <p:cNvPr id="77" name="Rectangle 76"/>
          <p:cNvSpPr/>
          <p:nvPr/>
        </p:nvSpPr>
        <p:spPr>
          <a:xfrm>
            <a:off x="5804009" y="217836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Straight Connector 77"/>
          <p:cNvCxnSpPr/>
          <p:nvPr/>
        </p:nvCxnSpPr>
        <p:spPr>
          <a:xfrm>
            <a:off x="6273638" y="225037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5804009" y="2822036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0" name="Straight Connector 79"/>
          <p:cNvCxnSpPr/>
          <p:nvPr/>
        </p:nvCxnSpPr>
        <p:spPr>
          <a:xfrm>
            <a:off x="6236057" y="2880186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6919884" y="2439267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Straight Connector 81"/>
          <p:cNvCxnSpPr>
            <a:stCxn id="81" idx="0"/>
          </p:cNvCxnSpPr>
          <p:nvPr/>
        </p:nvCxnSpPr>
        <p:spPr>
          <a:xfrm flipV="1">
            <a:off x="6991892" y="2250377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804009" y="243926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804009" y="275020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6215574" y="2439267"/>
            <a:ext cx="20486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498763" y="1867898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87" name="TextBox 86"/>
          <p:cNvSpPr txBox="1"/>
          <p:nvPr/>
        </p:nvSpPr>
        <p:spPr>
          <a:xfrm>
            <a:off x="7063900" y="2395100"/>
            <a:ext cx="86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Aimant</a:t>
            </a:r>
            <a:endParaRPr lang="fr-FR" dirty="0"/>
          </a:p>
        </p:txBody>
      </p:sp>
      <p:cxnSp>
        <p:nvCxnSpPr>
          <p:cNvPr id="88" name="Straight Connector 87"/>
          <p:cNvCxnSpPr/>
          <p:nvPr/>
        </p:nvCxnSpPr>
        <p:spPr>
          <a:xfrm flipV="1">
            <a:off x="6991892" y="2781568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endCxn id="79" idx="1"/>
          </p:cNvCxnSpPr>
          <p:nvPr/>
        </p:nvCxnSpPr>
        <p:spPr>
          <a:xfrm>
            <a:off x="5481550" y="2894044"/>
            <a:ext cx="3224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481550" y="2270915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5373538" y="2439546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5373538" y="2528159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5481550" y="2270918"/>
            <a:ext cx="0" cy="16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481550" y="2688622"/>
            <a:ext cx="0" cy="202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6724163" y="2192227"/>
            <a:ext cx="45719" cy="1447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>
            <a:stCxn id="95" idx="7"/>
          </p:cNvCxnSpPr>
          <p:nvPr/>
        </p:nvCxnSpPr>
        <p:spPr>
          <a:xfrm flipV="1">
            <a:off x="6763187" y="2054891"/>
            <a:ext cx="300713" cy="158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6445544" y="2237230"/>
            <a:ext cx="45719" cy="670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>
            <a:stCxn id="97" idx="4"/>
          </p:cNvCxnSpPr>
          <p:nvPr/>
        </p:nvCxnSpPr>
        <p:spPr>
          <a:xfrm>
            <a:off x="6468404" y="2907902"/>
            <a:ext cx="93266" cy="15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234751" y="2987660"/>
            <a:ext cx="172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mode </a:t>
            </a:r>
            <a:r>
              <a:rPr lang="en-US" dirty="0" err="1" smtClean="0"/>
              <a:t>commun</a:t>
            </a:r>
            <a:endParaRPr lang="fr-FR" dirty="0"/>
          </a:p>
        </p:txBody>
      </p:sp>
      <p:sp>
        <p:nvSpPr>
          <p:cNvPr id="100" name="TextBox 99"/>
          <p:cNvSpPr txBox="1"/>
          <p:nvPr/>
        </p:nvSpPr>
        <p:spPr>
          <a:xfrm>
            <a:off x="6917353" y="174569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endParaRPr lang="fr-FR" dirty="0"/>
          </a:p>
        </p:txBody>
      </p:sp>
      <p:sp>
        <p:nvSpPr>
          <p:cNvPr id="101" name="TextBox 100"/>
          <p:cNvSpPr txBox="1"/>
          <p:nvPr/>
        </p:nvSpPr>
        <p:spPr>
          <a:xfrm>
            <a:off x="827584" y="4005064"/>
            <a:ext cx="7872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Circuit</a:t>
            </a:r>
          </a:p>
          <a:p>
            <a:r>
              <a:rPr lang="en-GB" dirty="0" smtClean="0"/>
              <a:t>DNI</a:t>
            </a:r>
          </a:p>
          <a:p>
            <a:r>
              <a:rPr lang="en-GB" dirty="0" smtClean="0"/>
              <a:t>DNP</a:t>
            </a:r>
          </a:p>
          <a:p>
            <a:r>
              <a:rPr lang="en-GB" dirty="0" smtClean="0"/>
              <a:t>FNI</a:t>
            </a:r>
          </a:p>
          <a:p>
            <a:r>
              <a:rPr lang="en-GB" dirty="0" smtClean="0"/>
              <a:t>FNP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89544" y="4005064"/>
            <a:ext cx="8531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</a:t>
            </a:r>
            <a:r>
              <a:rPr lang="en-GB" dirty="0" smtClean="0"/>
              <a:t> AC</a:t>
            </a:r>
            <a:endParaRPr lang="en-GB" dirty="0"/>
          </a:p>
          <a:p>
            <a:r>
              <a:rPr lang="en-GB" dirty="0" smtClean="0"/>
              <a:t>175mA</a:t>
            </a:r>
          </a:p>
          <a:p>
            <a:r>
              <a:rPr lang="en-GB" dirty="0" smtClean="0"/>
              <a:t>170mA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03" name="TextBox 102"/>
          <p:cNvSpPr txBox="1"/>
          <p:nvPr/>
        </p:nvSpPr>
        <p:spPr>
          <a:xfrm>
            <a:off x="2710769" y="4005064"/>
            <a:ext cx="9220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IModeC</a:t>
            </a:r>
            <a:endParaRPr lang="en-GB" dirty="0"/>
          </a:p>
          <a:p>
            <a:r>
              <a:rPr lang="en-GB" dirty="0" smtClean="0"/>
              <a:t>120mA</a:t>
            </a:r>
          </a:p>
          <a:p>
            <a:r>
              <a:rPr lang="en-GB" dirty="0" smtClean="0"/>
              <a:t>120mA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5079136" y="4005064"/>
            <a:ext cx="78720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Circuit</a:t>
            </a:r>
          </a:p>
          <a:p>
            <a:r>
              <a:rPr lang="en-GB" dirty="0" smtClean="0"/>
              <a:t>DNI</a:t>
            </a:r>
          </a:p>
          <a:p>
            <a:r>
              <a:rPr lang="en-GB" dirty="0" smtClean="0"/>
              <a:t>DNP</a:t>
            </a:r>
          </a:p>
          <a:p>
            <a:r>
              <a:rPr lang="en-GB" dirty="0" smtClean="0"/>
              <a:t>FNI</a:t>
            </a:r>
          </a:p>
          <a:p>
            <a:r>
              <a:rPr lang="en-GB" dirty="0" smtClean="0"/>
              <a:t>FNP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941096" y="4005064"/>
            <a:ext cx="8531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</a:t>
            </a:r>
            <a:r>
              <a:rPr lang="en-GB" dirty="0" smtClean="0"/>
              <a:t> AC</a:t>
            </a:r>
            <a:endParaRPr lang="en-GB" dirty="0"/>
          </a:p>
          <a:p>
            <a:r>
              <a:rPr lang="en-GB" dirty="0" smtClean="0"/>
              <a:t>70mA</a:t>
            </a:r>
          </a:p>
          <a:p>
            <a:r>
              <a:rPr lang="en-GB" dirty="0" smtClean="0"/>
              <a:t>60mA</a:t>
            </a:r>
          </a:p>
          <a:p>
            <a:r>
              <a:rPr lang="en-GB" dirty="0" smtClean="0"/>
              <a:t>130mA</a:t>
            </a:r>
          </a:p>
          <a:p>
            <a:r>
              <a:rPr lang="en-GB" dirty="0" smtClean="0"/>
              <a:t>130mA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962321" y="4005064"/>
            <a:ext cx="9220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IModeC</a:t>
            </a:r>
            <a:endParaRPr lang="en-GB" dirty="0"/>
          </a:p>
          <a:p>
            <a:r>
              <a:rPr lang="en-GB" dirty="0" smtClean="0"/>
              <a:t>120mA</a:t>
            </a:r>
          </a:p>
          <a:p>
            <a:r>
              <a:rPr lang="en-GB" dirty="0" smtClean="0"/>
              <a:t>110mA</a:t>
            </a:r>
          </a:p>
          <a:p>
            <a:r>
              <a:rPr lang="en-GB" dirty="0" smtClean="0"/>
              <a:t>200mA</a:t>
            </a:r>
          </a:p>
          <a:p>
            <a:r>
              <a:rPr lang="en-GB" dirty="0" smtClean="0"/>
              <a:t>400mA</a:t>
            </a:r>
          </a:p>
        </p:txBody>
      </p:sp>
    </p:spTree>
    <p:extLst>
      <p:ext uri="{BB962C8B-B14F-4D97-AF65-F5344CB8AC3E}">
        <p14:creationId xmlns:p14="http://schemas.microsoft.com/office/powerpoint/2010/main" val="4165041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A888-0E94-4A57-B7D9-EAF2CF4DB15D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13</a:t>
            </a:fld>
            <a:endParaRPr lang="fr-FR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1222" y="1053131"/>
            <a:ext cx="2499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Mesures</a:t>
            </a:r>
            <a:r>
              <a:rPr lang="en-US" dirty="0" smtClean="0">
                <a:solidFill>
                  <a:srgbClr val="C00000"/>
                </a:solidFill>
              </a:rPr>
              <a:t> du 30 </a:t>
            </a:r>
            <a:r>
              <a:rPr lang="en-US" dirty="0" err="1" smtClean="0">
                <a:solidFill>
                  <a:srgbClr val="C00000"/>
                </a:solidFill>
              </a:rPr>
              <a:t>juin</a:t>
            </a:r>
            <a:r>
              <a:rPr lang="en-US" dirty="0" smtClean="0">
                <a:solidFill>
                  <a:srgbClr val="C00000"/>
                </a:solidFill>
              </a:rPr>
              <a:t> 2015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15574" y="836401"/>
            <a:ext cx="2810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Mesures</a:t>
            </a:r>
            <a:r>
              <a:rPr lang="en-US" dirty="0" smtClean="0">
                <a:solidFill>
                  <a:srgbClr val="0070C0"/>
                </a:solidFill>
              </a:rPr>
              <a:t> sur </a:t>
            </a:r>
            <a:r>
              <a:rPr lang="en-US" dirty="0" smtClean="0">
                <a:solidFill>
                  <a:srgbClr val="0070C0"/>
                </a:solidFill>
              </a:rPr>
              <a:t>circuits Narrow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308065" y="217836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8" name="Straight Connector 77"/>
          <p:cNvCxnSpPr/>
          <p:nvPr/>
        </p:nvCxnSpPr>
        <p:spPr>
          <a:xfrm>
            <a:off x="6777694" y="225037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6308065" y="2822036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0" name="Straight Connector 79"/>
          <p:cNvCxnSpPr/>
          <p:nvPr/>
        </p:nvCxnSpPr>
        <p:spPr>
          <a:xfrm>
            <a:off x="6740113" y="2880186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7423940" y="2439267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Straight Connector 81"/>
          <p:cNvCxnSpPr>
            <a:stCxn id="81" idx="0"/>
          </p:cNvCxnSpPr>
          <p:nvPr/>
        </p:nvCxnSpPr>
        <p:spPr>
          <a:xfrm flipV="1">
            <a:off x="7495948" y="2250377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308065" y="243926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308065" y="275020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6719630" y="2439267"/>
            <a:ext cx="20486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002819" y="1867898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87" name="TextBox 86"/>
          <p:cNvSpPr txBox="1"/>
          <p:nvPr/>
        </p:nvSpPr>
        <p:spPr>
          <a:xfrm>
            <a:off x="7567956" y="2395100"/>
            <a:ext cx="86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Aimant</a:t>
            </a:r>
            <a:endParaRPr lang="fr-FR" dirty="0"/>
          </a:p>
        </p:txBody>
      </p:sp>
      <p:cxnSp>
        <p:nvCxnSpPr>
          <p:cNvPr id="88" name="Straight Connector 87"/>
          <p:cNvCxnSpPr/>
          <p:nvPr/>
        </p:nvCxnSpPr>
        <p:spPr>
          <a:xfrm flipV="1">
            <a:off x="7495948" y="2781568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endCxn id="79" idx="1"/>
          </p:cNvCxnSpPr>
          <p:nvPr/>
        </p:nvCxnSpPr>
        <p:spPr>
          <a:xfrm>
            <a:off x="5985606" y="2894044"/>
            <a:ext cx="3224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985606" y="2270915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90"/>
          <p:cNvSpPr/>
          <p:nvPr/>
        </p:nvSpPr>
        <p:spPr>
          <a:xfrm>
            <a:off x="5877594" y="2439546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5877594" y="2528159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5985606" y="2270918"/>
            <a:ext cx="0" cy="16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5985606" y="2688622"/>
            <a:ext cx="0" cy="202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7228219" y="2192227"/>
            <a:ext cx="45719" cy="1447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>
            <a:stCxn id="95" idx="7"/>
          </p:cNvCxnSpPr>
          <p:nvPr/>
        </p:nvCxnSpPr>
        <p:spPr>
          <a:xfrm flipV="1">
            <a:off x="7267243" y="2054891"/>
            <a:ext cx="300713" cy="158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/>
          <p:cNvSpPr/>
          <p:nvPr/>
        </p:nvSpPr>
        <p:spPr>
          <a:xfrm>
            <a:off x="6949600" y="2237230"/>
            <a:ext cx="45719" cy="670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Arrow Connector 97"/>
          <p:cNvCxnSpPr>
            <a:stCxn id="97" idx="4"/>
          </p:cNvCxnSpPr>
          <p:nvPr/>
        </p:nvCxnSpPr>
        <p:spPr>
          <a:xfrm>
            <a:off x="6972460" y="2907902"/>
            <a:ext cx="93266" cy="15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738807" y="2987660"/>
            <a:ext cx="172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mode </a:t>
            </a:r>
            <a:r>
              <a:rPr lang="en-US" dirty="0" err="1" smtClean="0"/>
              <a:t>commun</a:t>
            </a:r>
            <a:endParaRPr lang="fr-FR" dirty="0"/>
          </a:p>
        </p:txBody>
      </p:sp>
      <p:sp>
        <p:nvSpPr>
          <p:cNvPr id="100" name="TextBox 99"/>
          <p:cNvSpPr txBox="1"/>
          <p:nvPr/>
        </p:nvSpPr>
        <p:spPr>
          <a:xfrm>
            <a:off x="7421409" y="174569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endParaRPr lang="fr-FR" dirty="0"/>
          </a:p>
        </p:txBody>
      </p:sp>
      <p:sp>
        <p:nvSpPr>
          <p:cNvPr id="101" name="TextBox 100"/>
          <p:cNvSpPr txBox="1"/>
          <p:nvPr/>
        </p:nvSpPr>
        <p:spPr>
          <a:xfrm>
            <a:off x="827584" y="4005064"/>
            <a:ext cx="80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Circuit</a:t>
            </a:r>
          </a:p>
          <a:p>
            <a:r>
              <a:rPr lang="en-GB" dirty="0"/>
              <a:t>F</a:t>
            </a:r>
            <a:r>
              <a:rPr lang="en-GB" dirty="0" smtClean="0"/>
              <a:t>NP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689544" y="4005064"/>
            <a:ext cx="853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</a:t>
            </a:r>
            <a:r>
              <a:rPr lang="en-GB" dirty="0" smtClean="0"/>
              <a:t> AC</a:t>
            </a:r>
            <a:endParaRPr lang="en-GB" dirty="0"/>
          </a:p>
          <a:p>
            <a:r>
              <a:rPr lang="en-GB" dirty="0" smtClean="0"/>
              <a:t>130mA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03" name="TextBox 102"/>
          <p:cNvSpPr txBox="1"/>
          <p:nvPr/>
        </p:nvSpPr>
        <p:spPr>
          <a:xfrm>
            <a:off x="2710769" y="4005064"/>
            <a:ext cx="9220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IModeC</a:t>
            </a:r>
            <a:endParaRPr lang="en-GB" dirty="0"/>
          </a:p>
          <a:p>
            <a:r>
              <a:rPr lang="en-GB" dirty="0" smtClean="0"/>
              <a:t>400mA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04" name="TextBox 103"/>
          <p:cNvSpPr txBox="1"/>
          <p:nvPr/>
        </p:nvSpPr>
        <p:spPr>
          <a:xfrm>
            <a:off x="5583192" y="4005064"/>
            <a:ext cx="787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Circuit</a:t>
            </a:r>
          </a:p>
          <a:p>
            <a:r>
              <a:rPr lang="en-GB" dirty="0" smtClean="0"/>
              <a:t>FNP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445152" y="4005064"/>
            <a:ext cx="73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</a:t>
            </a:r>
            <a:r>
              <a:rPr lang="en-GB" dirty="0" smtClean="0"/>
              <a:t> AC</a:t>
            </a:r>
            <a:endParaRPr lang="en-GB" dirty="0"/>
          </a:p>
          <a:p>
            <a:r>
              <a:rPr lang="en-GB" dirty="0" smtClean="0"/>
              <a:t>65mA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466377" y="4005064"/>
            <a:ext cx="922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IModeC</a:t>
            </a:r>
            <a:endParaRPr lang="en-GB" dirty="0"/>
          </a:p>
          <a:p>
            <a:r>
              <a:rPr lang="en-GB" dirty="0" smtClean="0"/>
              <a:t>200mA</a:t>
            </a:r>
          </a:p>
        </p:txBody>
      </p:sp>
      <p:sp>
        <p:nvSpPr>
          <p:cNvPr id="63" name="Rectangle 62"/>
          <p:cNvSpPr/>
          <p:nvPr/>
        </p:nvSpPr>
        <p:spPr>
          <a:xfrm>
            <a:off x="1915577" y="2178369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4" name="Straight Connector 63"/>
          <p:cNvCxnSpPr/>
          <p:nvPr/>
        </p:nvCxnSpPr>
        <p:spPr>
          <a:xfrm>
            <a:off x="2385206" y="2250377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915577" y="2822036"/>
            <a:ext cx="43204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6" name="Straight Connector 65"/>
          <p:cNvCxnSpPr/>
          <p:nvPr/>
        </p:nvCxnSpPr>
        <p:spPr>
          <a:xfrm>
            <a:off x="2347625" y="2880186"/>
            <a:ext cx="7558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3031452" y="2439267"/>
            <a:ext cx="144016" cy="342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Straight Connector 67"/>
          <p:cNvCxnSpPr>
            <a:stCxn id="67" idx="0"/>
          </p:cNvCxnSpPr>
          <p:nvPr/>
        </p:nvCxnSpPr>
        <p:spPr>
          <a:xfrm flipV="1">
            <a:off x="3103460" y="2250377"/>
            <a:ext cx="0" cy="188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915577" y="2439267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915577" y="275020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>
            <a:off x="2327142" y="2439267"/>
            <a:ext cx="20486" cy="310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610331" y="1867898"/>
            <a:ext cx="122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Inductance</a:t>
            </a:r>
            <a:endParaRPr lang="fr-FR" dirty="0"/>
          </a:p>
        </p:txBody>
      </p:sp>
      <p:sp>
        <p:nvSpPr>
          <p:cNvPr id="109" name="TextBox 108"/>
          <p:cNvSpPr txBox="1"/>
          <p:nvPr/>
        </p:nvSpPr>
        <p:spPr>
          <a:xfrm>
            <a:off x="3175468" y="2395100"/>
            <a:ext cx="862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Aimant</a:t>
            </a:r>
            <a:endParaRPr lang="fr-FR" dirty="0"/>
          </a:p>
        </p:txBody>
      </p:sp>
      <p:cxnSp>
        <p:nvCxnSpPr>
          <p:cNvPr id="110" name="Straight Connector 109"/>
          <p:cNvCxnSpPr/>
          <p:nvPr/>
        </p:nvCxnSpPr>
        <p:spPr>
          <a:xfrm flipV="1">
            <a:off x="3103460" y="2781568"/>
            <a:ext cx="0" cy="986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endCxn id="65" idx="1"/>
          </p:cNvCxnSpPr>
          <p:nvPr/>
        </p:nvCxnSpPr>
        <p:spPr>
          <a:xfrm>
            <a:off x="1593118" y="2894044"/>
            <a:ext cx="3224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93118" y="2270915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1485106" y="2439546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/>
          <p:cNvSpPr/>
          <p:nvPr/>
        </p:nvSpPr>
        <p:spPr>
          <a:xfrm>
            <a:off x="1485106" y="2528159"/>
            <a:ext cx="216024" cy="163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1593118" y="2270918"/>
            <a:ext cx="0" cy="16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1593118" y="2688622"/>
            <a:ext cx="0" cy="202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/>
          <p:cNvSpPr/>
          <p:nvPr/>
        </p:nvSpPr>
        <p:spPr>
          <a:xfrm>
            <a:off x="2835731" y="2192227"/>
            <a:ext cx="45719" cy="1447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8" name="Straight Arrow Connector 117"/>
          <p:cNvCxnSpPr>
            <a:stCxn id="117" idx="7"/>
          </p:cNvCxnSpPr>
          <p:nvPr/>
        </p:nvCxnSpPr>
        <p:spPr>
          <a:xfrm flipV="1">
            <a:off x="2874755" y="2054891"/>
            <a:ext cx="300713" cy="158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2557112" y="2237230"/>
            <a:ext cx="45719" cy="670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0" name="Straight Arrow Connector 119"/>
          <p:cNvCxnSpPr>
            <a:stCxn id="119" idx="4"/>
          </p:cNvCxnSpPr>
          <p:nvPr/>
        </p:nvCxnSpPr>
        <p:spPr>
          <a:xfrm>
            <a:off x="2579972" y="2907902"/>
            <a:ext cx="93266" cy="155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2346319" y="2987660"/>
            <a:ext cx="172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mode </a:t>
            </a:r>
            <a:r>
              <a:rPr lang="en-US" dirty="0" err="1" smtClean="0"/>
              <a:t>commun</a:t>
            </a:r>
            <a:endParaRPr lang="fr-FR" dirty="0"/>
          </a:p>
        </p:txBody>
      </p:sp>
      <p:sp>
        <p:nvSpPr>
          <p:cNvPr id="122" name="TextBox 121"/>
          <p:cNvSpPr txBox="1"/>
          <p:nvPr/>
        </p:nvSpPr>
        <p:spPr>
          <a:xfrm>
            <a:off x="3028921" y="1745690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endParaRPr lang="fr-FR" dirty="0"/>
          </a:p>
        </p:txBody>
      </p:sp>
      <p:sp>
        <p:nvSpPr>
          <p:cNvPr id="123" name="Rectangle 122"/>
          <p:cNvSpPr/>
          <p:nvPr/>
        </p:nvSpPr>
        <p:spPr>
          <a:xfrm>
            <a:off x="827584" y="2420888"/>
            <a:ext cx="432048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971600" y="2688622"/>
            <a:ext cx="0" cy="2192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1032228" y="2688622"/>
            <a:ext cx="0" cy="21928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32228" y="2781567"/>
            <a:ext cx="29941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23" idx="3"/>
          </p:cNvCxnSpPr>
          <p:nvPr/>
        </p:nvCxnSpPr>
        <p:spPr>
          <a:xfrm>
            <a:off x="1259632" y="2492896"/>
            <a:ext cx="720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331640" y="2492896"/>
            <a:ext cx="0" cy="2886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23" idx="1"/>
          </p:cNvCxnSpPr>
          <p:nvPr/>
        </p:nvCxnSpPr>
        <p:spPr>
          <a:xfrm>
            <a:off x="755576" y="2492896"/>
            <a:ext cx="720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55576" y="2781567"/>
            <a:ext cx="216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755576" y="2492896"/>
            <a:ext cx="0" cy="2886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55576" y="2736769"/>
            <a:ext cx="0" cy="2186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14" idx="2"/>
          </p:cNvCxnSpPr>
          <p:nvPr/>
        </p:nvCxnSpPr>
        <p:spPr>
          <a:xfrm>
            <a:off x="1331640" y="2603393"/>
            <a:ext cx="153466" cy="669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5221673" y="2528159"/>
            <a:ext cx="432048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0" name="Straight Connector 129"/>
          <p:cNvCxnSpPr>
            <a:stCxn id="126" idx="3"/>
            <a:endCxn id="92" idx="2"/>
          </p:cNvCxnSpPr>
          <p:nvPr/>
        </p:nvCxnSpPr>
        <p:spPr>
          <a:xfrm>
            <a:off x="5653721" y="2600167"/>
            <a:ext cx="223873" cy="991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endCxn id="126" idx="1"/>
          </p:cNvCxnSpPr>
          <p:nvPr/>
        </p:nvCxnSpPr>
        <p:spPr>
          <a:xfrm>
            <a:off x="5149665" y="2600167"/>
            <a:ext cx="720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5149665" y="2600167"/>
            <a:ext cx="0" cy="28867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5149665" y="2844040"/>
            <a:ext cx="0" cy="2186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03541" y="2926685"/>
            <a:ext cx="1331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</a:t>
            </a:r>
          </a:p>
          <a:p>
            <a:r>
              <a:rPr lang="en-US" dirty="0" err="1" smtClean="0"/>
              <a:t>Défaut</a:t>
            </a:r>
            <a:r>
              <a:rPr lang="en-US" dirty="0" smtClean="0"/>
              <a:t> </a:t>
            </a:r>
            <a:r>
              <a:rPr lang="en-US" dirty="0" err="1" smtClean="0"/>
              <a:t>terre</a:t>
            </a:r>
            <a:endParaRPr lang="fr-FR" dirty="0"/>
          </a:p>
        </p:txBody>
      </p:sp>
      <p:sp>
        <p:nvSpPr>
          <p:cNvPr id="138" name="TextBox 137"/>
          <p:cNvSpPr txBox="1"/>
          <p:nvPr/>
        </p:nvSpPr>
        <p:spPr>
          <a:xfrm>
            <a:off x="4608569" y="2924350"/>
            <a:ext cx="1331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</a:t>
            </a:r>
          </a:p>
          <a:p>
            <a:r>
              <a:rPr lang="en-US" dirty="0" err="1" smtClean="0"/>
              <a:t>Défaut</a:t>
            </a:r>
            <a:r>
              <a:rPr lang="en-US" dirty="0" smtClean="0"/>
              <a:t> </a:t>
            </a:r>
            <a:r>
              <a:rPr lang="en-US" dirty="0" err="1" smtClean="0"/>
              <a:t>terre</a:t>
            </a:r>
            <a:endParaRPr lang="en-US" dirty="0" smtClean="0"/>
          </a:p>
          <a:p>
            <a:r>
              <a:rPr lang="en-US" dirty="0" err="1" smtClean="0"/>
              <a:t>modifié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2217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2980928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A888-0E94-4A57-B7D9-EAF2CF4DB15D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14</a:t>
            </a:fld>
            <a:endParaRPr lang="fr-FR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1222" y="105313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Conclusions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709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1FB2-112A-43DE-88EB-9D16E6FA424F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2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627667" y="764704"/>
            <a:ext cx="297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Constatation</a:t>
            </a:r>
            <a:r>
              <a:rPr lang="en-US" dirty="0" smtClean="0">
                <a:solidFill>
                  <a:srgbClr val="0070C0"/>
                </a:solidFill>
              </a:rPr>
              <a:t> d’un ripple 5KHz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5" name="Content Placeholder 5"/>
          <p:cNvSpPr txBox="1">
            <a:spLocks/>
          </p:cNvSpPr>
          <p:nvPr/>
        </p:nvSpPr>
        <p:spPr>
          <a:xfrm>
            <a:off x="395536" y="1495628"/>
            <a:ext cx="8208912" cy="45256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000" kern="0" dirty="0" err="1" smtClean="0">
                <a:latin typeface="Comic Sans MS" pitchFamily="66" charset="0"/>
                <a:ea typeface="+mn-ea"/>
              </a:rPr>
              <a:t>Mesures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réalisées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le 4 Mars 2015 sur PR.FW @57A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>
              <a:spcBef>
                <a:spcPct val="20000"/>
              </a:spcBef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Comic Sans MS" pitchFamily="66" charset="0"/>
                <a:ea typeface="+mn-ea"/>
              </a:rPr>
              <a:t>Le Ripple peak-peak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est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de 120mA environ @5kHz</a:t>
            </a:r>
            <a:endParaRPr lang="en-GB" sz="2000" kern="0" dirty="0">
              <a:latin typeface="Comic Sans MS" pitchFamily="66" charset="0"/>
              <a:ea typeface="+mn-ea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9"/>
            <a:ext cx="6336704" cy="35283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3545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1FB2-112A-43DE-88EB-9D16E6FA424F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3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627667" y="764704"/>
            <a:ext cx="3284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Topologie</a:t>
            </a:r>
            <a:r>
              <a:rPr lang="en-US" dirty="0" smtClean="0">
                <a:solidFill>
                  <a:srgbClr val="0070C0"/>
                </a:solidFill>
              </a:rPr>
              <a:t> des </a:t>
            </a:r>
            <a:r>
              <a:rPr lang="en-US" dirty="0" err="1" smtClean="0">
                <a:solidFill>
                  <a:srgbClr val="0070C0"/>
                </a:solidFill>
              </a:rPr>
              <a:t>Conertisseurs</a:t>
            </a:r>
            <a:r>
              <a:rPr lang="en-US" dirty="0" smtClean="0">
                <a:solidFill>
                  <a:srgbClr val="0070C0"/>
                </a:solidFill>
              </a:rPr>
              <a:t> PFW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5" name="Content Placeholder 5"/>
          <p:cNvSpPr txBox="1">
            <a:spLocks/>
          </p:cNvSpPr>
          <p:nvPr/>
        </p:nvSpPr>
        <p:spPr>
          <a:xfrm>
            <a:off x="395536" y="1351613"/>
            <a:ext cx="8208912" cy="560577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000" kern="0" dirty="0" err="1" smtClean="0">
                <a:latin typeface="Comic Sans MS" pitchFamily="66" charset="0"/>
                <a:ea typeface="+mn-ea"/>
              </a:rPr>
              <a:t>Deux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modules (A-B)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assemblés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en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série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,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000" kern="0" dirty="0" smtClean="0">
                <a:latin typeface="Comic Sans MS" pitchFamily="66" charset="0"/>
                <a:ea typeface="+mn-ea"/>
              </a:rPr>
              <a:t>Pilotage de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chaque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 module (IGBT H bridge) à 5kHz avec un Phase Shift de 180º (interleaving) des </a:t>
            </a:r>
            <a:r>
              <a:rPr lang="en-GB" sz="2000" kern="0" dirty="0" err="1" smtClean="0">
                <a:latin typeface="Comic Sans MS" pitchFamily="66" charset="0"/>
                <a:ea typeface="+mn-ea"/>
              </a:rPr>
              <a:t>commandes</a:t>
            </a:r>
            <a:r>
              <a:rPr lang="en-GB" sz="2000" kern="0" dirty="0" smtClean="0">
                <a:latin typeface="Comic Sans MS" pitchFamily="66" charset="0"/>
                <a:ea typeface="+mn-ea"/>
              </a:rPr>
              <a:t>,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1844825"/>
            <a:ext cx="6804368" cy="379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5" name="Rectangle 64"/>
          <p:cNvSpPr/>
          <p:nvPr/>
        </p:nvSpPr>
        <p:spPr bwMode="auto">
          <a:xfrm>
            <a:off x="899592" y="1844825"/>
            <a:ext cx="6336704" cy="1800200"/>
          </a:xfrm>
          <a:prstGeom prst="rect">
            <a:avLst/>
          </a:prstGeom>
          <a:solidFill>
            <a:srgbClr val="FFFF00">
              <a:alpha val="5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899592" y="3645025"/>
            <a:ext cx="6336704" cy="1999589"/>
          </a:xfrm>
          <a:prstGeom prst="rect">
            <a:avLst/>
          </a:prstGeom>
          <a:solidFill>
            <a:srgbClr val="FF0000">
              <a:alpha val="50000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l"/>
            <a:endParaRPr lang="fr-FR" sz="2800" dirty="0">
              <a:solidFill>
                <a:schemeClr val="bg1"/>
              </a:solidFill>
              <a:sym typeface="Monotype Sorts" pitchFamily="2" charset="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99592" y="1844825"/>
            <a:ext cx="32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99592" y="3629324"/>
            <a:ext cx="323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B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849336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1FB2-112A-43DE-88EB-9D16E6FA424F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4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627667" y="764704"/>
            <a:ext cx="242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Impédance</a:t>
            </a:r>
            <a:r>
              <a:rPr lang="en-US" dirty="0" smtClean="0">
                <a:solidFill>
                  <a:srgbClr val="0070C0"/>
                </a:solidFill>
              </a:rPr>
              <a:t> de la charge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5" name="Slide Number Placeholder 18"/>
          <p:cNvSpPr txBox="1">
            <a:spLocks/>
          </p:cNvSpPr>
          <p:nvPr/>
        </p:nvSpPr>
        <p:spPr>
          <a:xfrm>
            <a:off x="4191000" y="6492875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8ABCAFC-721C-4537-A222-459A2384DDFF}" type="slidenum">
              <a:rPr lang="en-US" sz="1600" smtClean="0">
                <a:latin typeface="Comic Sans MS" pitchFamily="66" charset="0"/>
              </a:rPr>
              <a:pPr algn="ctr"/>
              <a:t>4</a:t>
            </a:fld>
            <a:endParaRPr lang="en-US" sz="1600" dirty="0">
              <a:latin typeface="Comic Sans MS" pitchFamily="66" charset="0"/>
            </a:endParaRPr>
          </a:p>
        </p:txBody>
      </p:sp>
      <p:sp>
        <p:nvSpPr>
          <p:cNvPr id="58" name="Content Placeholder 5"/>
          <p:cNvSpPr txBox="1">
            <a:spLocks/>
          </p:cNvSpPr>
          <p:nvPr/>
        </p:nvSpPr>
        <p:spPr>
          <a:xfrm>
            <a:off x="395536" y="1297092"/>
            <a:ext cx="8208912" cy="50842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 smtClean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en-GB" sz="2000" kern="0" dirty="0">
              <a:latin typeface="Comic Sans MS" pitchFamily="66" charset="0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1200" kern="0" dirty="0" smtClean="0">
                <a:latin typeface="Comic Sans MS" pitchFamily="66" charset="0"/>
                <a:ea typeface="+mn-ea"/>
              </a:rPr>
              <a:t>Le circuit électrique est plus complexe qu’un circuit inductif,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fr-FR" sz="1200" kern="0" dirty="0" smtClean="0">
                <a:latin typeface="Comic Sans MS" pitchFamily="66" charset="0"/>
                <a:ea typeface="+mn-ea"/>
              </a:rPr>
              <a:t>@</a:t>
            </a:r>
            <a:r>
              <a:rPr lang="fr-FR" sz="1200" kern="0" dirty="0">
                <a:latin typeface="Comic Sans MS" pitchFamily="66" charset="0"/>
                <a:ea typeface="+mn-ea"/>
              </a:rPr>
              <a:t>5kHz, l’impédance </a:t>
            </a:r>
            <a:r>
              <a:rPr lang="fr-FR" sz="1200" kern="0" dirty="0" smtClean="0">
                <a:latin typeface="Comic Sans MS" pitchFamily="66" charset="0"/>
                <a:ea typeface="+mn-ea"/>
              </a:rPr>
              <a:t>est </a:t>
            </a:r>
            <a:r>
              <a:rPr lang="fr-FR" sz="1200" kern="0" dirty="0">
                <a:latin typeface="Comic Sans MS" pitchFamily="66" charset="0"/>
                <a:ea typeface="+mn-ea"/>
              </a:rPr>
              <a:t>de </a:t>
            </a:r>
            <a:r>
              <a:rPr lang="fr-FR" sz="1200" kern="0" dirty="0" smtClean="0">
                <a:latin typeface="Comic Sans MS" pitchFamily="66" charset="0"/>
                <a:ea typeface="+mn-ea"/>
              </a:rPr>
              <a:t>50Ω </a:t>
            </a:r>
            <a:r>
              <a:rPr lang="fr-FR" sz="1200" kern="0" dirty="0">
                <a:latin typeface="Comic Sans MS" pitchFamily="66" charset="0"/>
                <a:ea typeface="+mn-ea"/>
              </a:rPr>
              <a:t>(</a:t>
            </a:r>
            <a:r>
              <a:rPr lang="fr-FR" sz="1200" kern="0" dirty="0" smtClean="0">
                <a:latin typeface="Comic Sans MS" pitchFamily="66" charset="0"/>
                <a:ea typeface="+mn-ea"/>
              </a:rPr>
              <a:t>34 </a:t>
            </a:r>
            <a:r>
              <a:rPr lang="fr-FR" sz="1200" kern="0" dirty="0">
                <a:latin typeface="Comic Sans MS" pitchFamily="66" charset="0"/>
                <a:ea typeface="+mn-ea"/>
              </a:rPr>
              <a:t>dB</a:t>
            </a:r>
            <a:r>
              <a:rPr lang="fr-FR" sz="1200" kern="0" dirty="0" smtClean="0">
                <a:latin typeface="Comic Sans MS" pitchFamily="66" charset="0"/>
                <a:ea typeface="+mn-ea"/>
              </a:rPr>
              <a:t>).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1200" kern="0" dirty="0" smtClean="0">
                <a:latin typeface="Comic Sans MS" pitchFamily="66" charset="0"/>
                <a:ea typeface="+mn-ea"/>
              </a:rPr>
              <a:t>Pour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expliquer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120mApp @5kHz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il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faudrait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donc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mesurer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un Ripple </a:t>
            </a:r>
            <a:r>
              <a:rPr lang="en-GB" sz="1200" kern="0" dirty="0" err="1" smtClean="0">
                <a:latin typeface="Comic Sans MS" pitchFamily="66" charset="0"/>
                <a:ea typeface="+mn-ea"/>
              </a:rPr>
              <a:t>en</a:t>
            </a:r>
            <a:r>
              <a:rPr lang="en-GB" sz="1200" kern="0" dirty="0" smtClean="0">
                <a:latin typeface="Comic Sans MS" pitchFamily="66" charset="0"/>
                <a:ea typeface="+mn-ea"/>
              </a:rPr>
              <a:t> tension de 0.12 * 50 = 6Vpp</a:t>
            </a:r>
          </a:p>
        </p:txBody>
      </p:sp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2" y="1570731"/>
            <a:ext cx="7704856" cy="401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7" name="Straight Arrow Connector 66"/>
          <p:cNvCxnSpPr/>
          <p:nvPr/>
        </p:nvCxnSpPr>
        <p:spPr bwMode="auto">
          <a:xfrm>
            <a:off x="6516216" y="1845191"/>
            <a:ext cx="432048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1" name="TextBox 70"/>
          <p:cNvSpPr txBox="1"/>
          <p:nvPr/>
        </p:nvSpPr>
        <p:spPr>
          <a:xfrm>
            <a:off x="5272633" y="1445081"/>
            <a:ext cx="1872208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5kHz – 34 dB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208069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5786270" y="2909838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endCxn id="19" idx="0"/>
          </p:cNvCxnSpPr>
          <p:nvPr/>
        </p:nvCxnSpPr>
        <p:spPr>
          <a:xfrm flipH="1">
            <a:off x="5858278" y="2765822"/>
            <a:ext cx="291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1" y="3341886"/>
            <a:ext cx="291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185392" y="391243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7" name="Oval 76"/>
          <p:cNvSpPr/>
          <p:nvPr/>
        </p:nvSpPr>
        <p:spPr>
          <a:xfrm>
            <a:off x="4572758" y="391243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9" name="TextBox 78"/>
          <p:cNvSpPr txBox="1"/>
          <p:nvPr/>
        </p:nvSpPr>
        <p:spPr>
          <a:xfrm>
            <a:off x="3990088" y="3666212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8176" y="3666212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2" name="Rectangle 51"/>
          <p:cNvSpPr/>
          <p:nvPr/>
        </p:nvSpPr>
        <p:spPr>
          <a:xfrm>
            <a:off x="5398264" y="1841634"/>
            <a:ext cx="90192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3" name="TextBox 52"/>
          <p:cNvSpPr txBox="1"/>
          <p:nvPr/>
        </p:nvSpPr>
        <p:spPr>
          <a:xfrm>
            <a:off x="5492633" y="1828850"/>
            <a:ext cx="8242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Magnet FW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1FB2-112A-43DE-88EB-9D16E6FA424F}" type="datetime1">
              <a:rPr lang="fr-FR" smtClean="0"/>
              <a:t>02/07/2015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5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627667" y="764704"/>
            <a:ext cx="3367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Chaines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Mesures</a:t>
            </a:r>
            <a:r>
              <a:rPr lang="en-US" dirty="0" smtClean="0">
                <a:solidFill>
                  <a:srgbClr val="0070C0"/>
                </a:solidFill>
              </a:rPr>
              <a:t> des courants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25558" y="5085184"/>
            <a:ext cx="289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DCCTs </a:t>
            </a:r>
            <a:r>
              <a:rPr lang="en-US" dirty="0" err="1" smtClean="0"/>
              <a:t>sortis</a:t>
            </a:r>
            <a:r>
              <a:rPr lang="en-US" dirty="0" smtClean="0"/>
              <a:t> : 2.5mA de bruit</a:t>
            </a:r>
            <a:endParaRPr lang="fr-FR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15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2" y="3269878"/>
            <a:ext cx="145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18676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553750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4017091" y="3810518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7170" y="3816020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733770" y="2981846"/>
            <a:ext cx="19827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33026" y="3125862"/>
            <a:ext cx="19901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2981846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934953" y="3267968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224677" y="32085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extBox 66"/>
          <p:cNvSpPr txBox="1"/>
          <p:nvPr/>
        </p:nvSpPr>
        <p:spPr>
          <a:xfrm>
            <a:off x="5057806" y="3339683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A</a:t>
            </a:r>
            <a:endParaRPr lang="fr-FR" sz="800" dirty="0"/>
          </a:p>
        </p:txBody>
      </p:sp>
      <p:sp>
        <p:nvSpPr>
          <p:cNvPr id="71" name="Oval 70"/>
          <p:cNvSpPr/>
          <p:nvPr/>
        </p:nvSpPr>
        <p:spPr>
          <a:xfrm>
            <a:off x="4380957" y="2039330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/>
          <p:cNvSpPr txBox="1"/>
          <p:nvPr/>
        </p:nvSpPr>
        <p:spPr>
          <a:xfrm>
            <a:off x="4214086" y="2170415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76" name="TextBox 75"/>
          <p:cNvSpPr txBox="1"/>
          <p:nvPr/>
        </p:nvSpPr>
        <p:spPr>
          <a:xfrm>
            <a:off x="5933199" y="2405832"/>
            <a:ext cx="3978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FWi</a:t>
            </a:r>
            <a:endParaRPr lang="fr-FR" sz="1050" dirty="0"/>
          </a:p>
        </p:txBody>
      </p:sp>
      <p:sp>
        <p:nvSpPr>
          <p:cNvPr id="78" name="TextBox 77"/>
          <p:cNvSpPr txBox="1"/>
          <p:nvPr/>
        </p:nvSpPr>
        <p:spPr>
          <a:xfrm>
            <a:off x="5940152" y="3544688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FWp</a:t>
            </a:r>
            <a:endParaRPr lang="fr-FR" sz="10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7AB26-C147-4E3A-B5B3-8595BD0F476A}" type="datetime1">
              <a:rPr lang="fr-FR" smtClean="0"/>
              <a:t>02/07/2015</a:t>
            </a:fld>
            <a:endParaRPr lang="fr-FR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6</a:t>
            </a:fld>
            <a:endParaRPr lang="fr-FR"/>
          </a:p>
        </p:txBody>
      </p:sp>
      <p:sp>
        <p:nvSpPr>
          <p:cNvPr id="83" name="TextBox 82"/>
          <p:cNvSpPr txBox="1"/>
          <p:nvPr/>
        </p:nvSpPr>
        <p:spPr>
          <a:xfrm>
            <a:off x="4547863" y="772028"/>
            <a:ext cx="451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Mesures</a:t>
            </a:r>
            <a:r>
              <a:rPr lang="en-US" dirty="0" smtClean="0">
                <a:solidFill>
                  <a:srgbClr val="0070C0"/>
                </a:solidFill>
              </a:rPr>
              <a:t> des courants avec 3  DCCTs </a:t>
            </a:r>
            <a:r>
              <a:rPr lang="en-US" dirty="0" err="1" smtClean="0">
                <a:solidFill>
                  <a:srgbClr val="0070C0"/>
                </a:solidFill>
              </a:rPr>
              <a:t>différents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25558" y="5085184"/>
            <a:ext cx="2005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 1 &amp; 2  = 1App</a:t>
            </a:r>
          </a:p>
          <a:p>
            <a:r>
              <a:rPr lang="en-US" dirty="0" smtClean="0"/>
              <a:t>DCCT A = 0.25 App</a:t>
            </a:r>
          </a:p>
          <a:p>
            <a:r>
              <a:rPr lang="en-US" dirty="0" smtClean="0"/>
              <a:t>DCCT B = 0A</a:t>
            </a:r>
            <a:endParaRPr lang="fr-FR" dirty="0"/>
          </a:p>
        </p:txBody>
      </p:sp>
      <p:sp>
        <p:nvSpPr>
          <p:cNvPr id="8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88" name="Straight Connector 87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84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61192" y="3269878"/>
            <a:ext cx="1455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18676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553750" y="4061966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4017091" y="3810518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397170" y="3816020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4733770" y="2981846"/>
            <a:ext cx="19827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733026" y="3125862"/>
            <a:ext cx="19901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2040" y="2981846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934953" y="3267968"/>
            <a:ext cx="9291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5224677" y="32085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TextBox 66"/>
          <p:cNvSpPr txBox="1"/>
          <p:nvPr/>
        </p:nvSpPr>
        <p:spPr>
          <a:xfrm>
            <a:off x="5057806" y="3339683"/>
            <a:ext cx="441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A</a:t>
            </a:r>
            <a:endParaRPr lang="fr-FR" sz="800" dirty="0"/>
          </a:p>
        </p:txBody>
      </p:sp>
      <p:sp>
        <p:nvSpPr>
          <p:cNvPr id="71" name="Oval 70"/>
          <p:cNvSpPr/>
          <p:nvPr/>
        </p:nvSpPr>
        <p:spPr>
          <a:xfrm>
            <a:off x="3890005" y="4048398"/>
            <a:ext cx="5400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/>
          <p:cNvSpPr txBox="1"/>
          <p:nvPr/>
        </p:nvSpPr>
        <p:spPr>
          <a:xfrm>
            <a:off x="3723134" y="4179483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5933199" y="2405832"/>
            <a:ext cx="3978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FWi</a:t>
            </a:r>
            <a:endParaRPr lang="fr-FR" sz="1050" dirty="0"/>
          </a:p>
        </p:txBody>
      </p:sp>
      <p:sp>
        <p:nvSpPr>
          <p:cNvPr id="76" name="TextBox 75"/>
          <p:cNvSpPr txBox="1"/>
          <p:nvPr/>
        </p:nvSpPr>
        <p:spPr>
          <a:xfrm>
            <a:off x="5940152" y="3544688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FWp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022BC-D8FA-4719-A86A-BF719ED4E13A}" type="datetime1">
              <a:rPr lang="fr-FR" smtClean="0"/>
              <a:t>02/07/2015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7</a:t>
            </a:fld>
            <a:endParaRPr lang="fr-FR"/>
          </a:p>
        </p:txBody>
      </p:sp>
      <p:sp>
        <p:nvSpPr>
          <p:cNvPr id="84" name="TextBox 83"/>
          <p:cNvSpPr txBox="1"/>
          <p:nvPr/>
        </p:nvSpPr>
        <p:spPr>
          <a:xfrm>
            <a:off x="2825558" y="5085184"/>
            <a:ext cx="20052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DCCT 1 &amp; 2  = 1App</a:t>
            </a:r>
          </a:p>
          <a:p>
            <a:r>
              <a:rPr lang="en-US" dirty="0" smtClean="0"/>
              <a:t>DCCT A = 0.25 App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DCCT B = 1App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27667" y="764704"/>
            <a:ext cx="3199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Chaines</a:t>
            </a:r>
            <a:r>
              <a:rPr lang="en-US" dirty="0" smtClean="0">
                <a:solidFill>
                  <a:srgbClr val="0070C0"/>
                </a:solidFill>
              </a:rPr>
              <a:t> de </a:t>
            </a:r>
            <a:r>
              <a:rPr lang="en-US" dirty="0" err="1" smtClean="0">
                <a:solidFill>
                  <a:srgbClr val="0070C0"/>
                </a:solidFill>
              </a:rPr>
              <a:t>Mesures</a:t>
            </a:r>
            <a:r>
              <a:rPr lang="en-US" dirty="0" smtClean="0">
                <a:solidFill>
                  <a:srgbClr val="0070C0"/>
                </a:solidFill>
              </a:rPr>
              <a:t> ds courants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72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77886" y="2333774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5789183" y="3485902"/>
            <a:ext cx="14401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Straight Connector 21"/>
          <p:cNvCxnSpPr>
            <a:endCxn id="18" idx="0"/>
          </p:cNvCxnSpPr>
          <p:nvPr/>
        </p:nvCxnSpPr>
        <p:spPr>
          <a:xfrm>
            <a:off x="5849894" y="21177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58278" y="2765822"/>
            <a:ext cx="291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858278" y="2981846"/>
            <a:ext cx="2915" cy="50405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872311" y="391795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020654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Oval 76"/>
          <p:cNvSpPr/>
          <p:nvPr/>
        </p:nvSpPr>
        <p:spPr>
          <a:xfrm>
            <a:off x="4355728" y="2045742"/>
            <a:ext cx="5400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extBox 78"/>
          <p:cNvSpPr txBox="1"/>
          <p:nvPr/>
        </p:nvSpPr>
        <p:spPr>
          <a:xfrm>
            <a:off x="3819069" y="1794294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DCCT1</a:t>
            </a:r>
            <a:endParaRPr lang="fr-FR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199148" y="1799796"/>
            <a:ext cx="457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DCCT2</a:t>
            </a:r>
            <a:endParaRPr lang="fr-FR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933199" y="2405832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8A242-3398-4744-BCE3-34C9055590F3}" type="datetime1">
              <a:rPr lang="fr-FR" smtClean="0"/>
              <a:t>02/07/2015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8</a:t>
            </a:fld>
            <a:endParaRPr lang="fr-FR"/>
          </a:p>
        </p:txBody>
      </p:sp>
      <p:sp>
        <p:nvSpPr>
          <p:cNvPr id="48" name="Oval 47"/>
          <p:cNvSpPr/>
          <p:nvPr/>
        </p:nvSpPr>
        <p:spPr>
          <a:xfrm>
            <a:off x="4602318" y="2045742"/>
            <a:ext cx="45719" cy="216024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TextBox 48"/>
          <p:cNvSpPr txBox="1"/>
          <p:nvPr/>
        </p:nvSpPr>
        <p:spPr>
          <a:xfrm>
            <a:off x="4435447" y="4193051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DCCT</a:t>
            </a:r>
          </a:p>
          <a:p>
            <a:r>
              <a:rPr lang="en-US" sz="800" dirty="0" smtClean="0"/>
              <a:t>Test B</a:t>
            </a:r>
            <a:endParaRPr lang="fr-FR" sz="800" dirty="0"/>
          </a:p>
        </p:txBody>
      </p:sp>
      <p:sp>
        <p:nvSpPr>
          <p:cNvPr id="52" name="TextBox 51"/>
          <p:cNvSpPr txBox="1"/>
          <p:nvPr/>
        </p:nvSpPr>
        <p:spPr>
          <a:xfrm>
            <a:off x="6499004" y="755266"/>
            <a:ext cx="239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Mesure</a:t>
            </a:r>
            <a:r>
              <a:rPr lang="en-US" dirty="0" smtClean="0">
                <a:solidFill>
                  <a:srgbClr val="0070C0"/>
                </a:solidFill>
              </a:rPr>
              <a:t> Mode </a:t>
            </a:r>
            <a:r>
              <a:rPr lang="en-US" dirty="0" err="1" smtClean="0">
                <a:solidFill>
                  <a:srgbClr val="0070C0"/>
                </a:solidFill>
              </a:rPr>
              <a:t>commun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25558" y="5085184"/>
            <a:ext cx="1580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DCCT B = 1App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35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329614" y="2405782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617646" y="254979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329614" y="3269878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17646" y="341389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4"/>
            <a:endCxn id="8" idx="0"/>
          </p:cNvCxnSpPr>
          <p:nvPr/>
        </p:nvCxnSpPr>
        <p:spPr>
          <a:xfrm>
            <a:off x="3617646" y="298184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616158" y="211775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617646" y="384594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6158" y="2117750"/>
            <a:ext cx="22337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7646" y="4133974"/>
            <a:ext cx="22401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4832" y="2121446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7" idx="1"/>
          </p:cNvCxnSpPr>
          <p:nvPr/>
        </p:nvCxnSpPr>
        <p:spPr>
          <a:xfrm>
            <a:off x="5857788" y="4058293"/>
            <a:ext cx="0" cy="756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319972" y="308682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Connector 28"/>
          <p:cNvCxnSpPr>
            <a:endCxn id="27" idx="1"/>
          </p:cNvCxnSpPr>
          <p:nvPr/>
        </p:nvCxnSpPr>
        <p:spPr>
          <a:xfrm>
            <a:off x="3617646" y="3114822"/>
            <a:ext cx="702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410230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446234" y="3341885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46234" y="3449897"/>
            <a:ext cx="19777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4247964" y="3449898"/>
            <a:ext cx="1622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27" idx="3"/>
          </p:cNvCxnSpPr>
          <p:nvPr/>
        </p:nvCxnSpPr>
        <p:spPr>
          <a:xfrm>
            <a:off x="4535996" y="3114822"/>
            <a:ext cx="110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44008" y="3114822"/>
            <a:ext cx="0" cy="335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247964" y="3125861"/>
            <a:ext cx="0" cy="32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646966" y="3591005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644008" y="3449898"/>
            <a:ext cx="0" cy="162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609534" y="1829718"/>
            <a:ext cx="2232248" cy="2736304"/>
          </a:xfrm>
          <a:prstGeom prst="rect">
            <a:avLst/>
          </a:prstGeom>
          <a:noFill/>
          <a:ln w="6350">
            <a:solidFill>
              <a:schemeClr val="accent1">
                <a:shade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9611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30359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113590" y="2621806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 flipV="1">
            <a:off x="3188339" y="2616981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30443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 flipV="1">
            <a:off x="3119072" y="3494820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3196723" y="3499645"/>
            <a:ext cx="72008" cy="100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966958" y="3499645"/>
            <a:ext cx="80392" cy="106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897566" y="240578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2825558" y="290983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2912722" y="326987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840714" y="377393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876954" y="2669996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891874" y="3545590"/>
            <a:ext cx="407169" cy="1811"/>
          </a:xfrm>
          <a:prstGeom prst="line">
            <a:avLst/>
          </a:prstGeom>
          <a:ln w="63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057806" y="18416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5587" y="1828850"/>
            <a:ext cx="7312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Converter</a:t>
            </a:r>
            <a:endParaRPr lang="fr-FR" sz="1050" dirty="0"/>
          </a:p>
        </p:txBody>
      </p:sp>
      <p:sp>
        <p:nvSpPr>
          <p:cNvPr id="58" name="TextBox 57"/>
          <p:cNvSpPr txBox="1"/>
          <p:nvPr/>
        </p:nvSpPr>
        <p:spPr>
          <a:xfrm>
            <a:off x="5057806" y="3701926"/>
            <a:ext cx="32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-</a:t>
            </a:r>
            <a:endParaRPr lang="fr-FR" sz="3600" dirty="0"/>
          </a:p>
        </p:txBody>
      </p:sp>
      <p:sp>
        <p:nvSpPr>
          <p:cNvPr id="76" name="TextBox 75"/>
          <p:cNvSpPr txBox="1"/>
          <p:nvPr/>
        </p:nvSpPr>
        <p:spPr>
          <a:xfrm>
            <a:off x="5650961" y="1694724"/>
            <a:ext cx="367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FW</a:t>
            </a:r>
            <a:endParaRPr lang="fr-FR" sz="1050" dirty="0"/>
          </a:p>
        </p:txBody>
      </p:sp>
      <p:sp>
        <p:nvSpPr>
          <p:cNvPr id="71" name="Rectangle 70"/>
          <p:cNvSpPr/>
          <p:nvPr/>
        </p:nvSpPr>
        <p:spPr>
          <a:xfrm rot="16200000">
            <a:off x="4013690" y="281079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/>
          <p:nvPr/>
        </p:nvSpPr>
        <p:spPr>
          <a:xfrm rot="16200000">
            <a:off x="4013690" y="2341784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Straight Connector 43"/>
          <p:cNvCxnSpPr>
            <a:stCxn id="75" idx="3"/>
          </p:cNvCxnSpPr>
          <p:nvPr/>
        </p:nvCxnSpPr>
        <p:spPr>
          <a:xfrm flipV="1">
            <a:off x="4121702" y="211775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75" idx="1"/>
            <a:endCxn id="71" idx="3"/>
          </p:cNvCxnSpPr>
          <p:nvPr/>
        </p:nvCxnSpPr>
        <p:spPr>
          <a:xfrm>
            <a:off x="4121702" y="2477790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71" idx="1"/>
            <a:endCxn id="83" idx="3"/>
          </p:cNvCxnSpPr>
          <p:nvPr/>
        </p:nvCxnSpPr>
        <p:spPr>
          <a:xfrm>
            <a:off x="4121702" y="2946799"/>
            <a:ext cx="0" cy="3221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 rot="16200000">
            <a:off x="4013690" y="3817948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 rot="16200000">
            <a:off x="4013690" y="3348939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4" name="Straight Connector 83"/>
          <p:cNvCxnSpPr/>
          <p:nvPr/>
        </p:nvCxnSpPr>
        <p:spPr>
          <a:xfrm flipV="1">
            <a:off x="4247964" y="3114822"/>
            <a:ext cx="0" cy="154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83" idx="1"/>
            <a:endCxn id="82" idx="3"/>
          </p:cNvCxnSpPr>
          <p:nvPr/>
        </p:nvCxnSpPr>
        <p:spPr>
          <a:xfrm>
            <a:off x="4121702" y="3484945"/>
            <a:ext cx="0" cy="252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82" idx="1"/>
          </p:cNvCxnSpPr>
          <p:nvPr/>
        </p:nvCxnSpPr>
        <p:spPr>
          <a:xfrm>
            <a:off x="4121702" y="3953954"/>
            <a:ext cx="0" cy="179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4246730" y="3609813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4246730" y="2603804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4121702" y="2604282"/>
            <a:ext cx="1262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4121702" y="3611914"/>
            <a:ext cx="1250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724128" y="2261766"/>
            <a:ext cx="0" cy="432048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 rot="16200000">
            <a:off x="5736820" y="2273472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8" name="Straight Connector 97"/>
          <p:cNvCxnSpPr/>
          <p:nvPr/>
        </p:nvCxnSpPr>
        <p:spPr>
          <a:xfrm>
            <a:off x="5847062" y="241439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 rot="16200000">
            <a:off x="5739050" y="256641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0" name="Straight Connector 99"/>
          <p:cNvCxnSpPr/>
          <p:nvPr/>
        </p:nvCxnSpPr>
        <p:spPr>
          <a:xfrm>
            <a:off x="5849894" y="2697510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/>
          <p:cNvSpPr/>
          <p:nvPr/>
        </p:nvSpPr>
        <p:spPr>
          <a:xfrm rot="16200000">
            <a:off x="5741882" y="2849536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2" name="Straight Connector 101"/>
          <p:cNvCxnSpPr>
            <a:stCxn id="101" idx="1"/>
            <a:endCxn id="103" idx="3"/>
          </p:cNvCxnSpPr>
          <p:nvPr/>
        </p:nvCxnSpPr>
        <p:spPr>
          <a:xfrm>
            <a:off x="5849894" y="2985542"/>
            <a:ext cx="2832" cy="28066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 rot="16200000">
            <a:off x="5744714" y="3346223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5854956" y="348714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/>
          <p:cNvSpPr/>
          <p:nvPr/>
        </p:nvSpPr>
        <p:spPr>
          <a:xfrm rot="16200000">
            <a:off x="5746944" y="363916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5857788" y="3770261"/>
            <a:ext cx="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rot="16200000">
            <a:off x="5749776" y="3922287"/>
            <a:ext cx="216024" cy="55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5508104" y="2477790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5508104" y="2477790"/>
            <a:ext cx="0" cy="1080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6012160" y="3107860"/>
            <a:ext cx="0" cy="108011"/>
          </a:xfrm>
          <a:prstGeom prst="straightConnector1">
            <a:avLst/>
          </a:prstGeom>
          <a:ln w="254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851310" y="3108338"/>
            <a:ext cx="1620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9"/>
          <p:cNvSpPr/>
          <p:nvPr/>
        </p:nvSpPr>
        <p:spPr>
          <a:xfrm>
            <a:off x="4676775" y="2576513"/>
            <a:ext cx="838200" cy="1292061"/>
          </a:xfrm>
          <a:custGeom>
            <a:avLst/>
            <a:gdLst>
              <a:gd name="connsiteX0" fmla="*/ 838200 w 838200"/>
              <a:gd name="connsiteY0" fmla="*/ 0 h 1292061"/>
              <a:gd name="connsiteX1" fmla="*/ 638175 w 838200"/>
              <a:gd name="connsiteY1" fmla="*/ 1219200 h 1292061"/>
              <a:gd name="connsiteX2" fmla="*/ 0 w 838200"/>
              <a:gd name="connsiteY2" fmla="*/ 1147762 h 129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8200" h="1292061">
                <a:moveTo>
                  <a:pt x="838200" y="0"/>
                </a:moveTo>
                <a:cubicBezTo>
                  <a:pt x="808037" y="513953"/>
                  <a:pt x="777875" y="1027906"/>
                  <a:pt x="638175" y="1219200"/>
                </a:cubicBezTo>
                <a:cubicBezTo>
                  <a:pt x="498475" y="1410494"/>
                  <a:pt x="115887" y="1166812"/>
                  <a:pt x="0" y="1147762"/>
                </a:cubicBezTo>
              </a:path>
            </a:pathLst>
          </a:custGeom>
          <a:noFill/>
          <a:ln w="19050">
            <a:solidFill>
              <a:srgbClr val="C00000"/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2A9BE-AC55-4068-89E8-E208EC3C10D7}" type="datetime1">
              <a:rPr lang="fr-FR" smtClean="0"/>
              <a:t>02/07/2015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PFW - 5 KHZ K. Kahle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2F93-F993-4C64-B168-49573D3BFB79}" type="slidenum">
              <a:rPr lang="fr-FR" smtClean="0"/>
              <a:t>9</a:t>
            </a:fld>
            <a:endParaRPr lang="fr-FR"/>
          </a:p>
        </p:txBody>
      </p:sp>
      <p:sp>
        <p:nvSpPr>
          <p:cNvPr id="78" name="TextBox 77"/>
          <p:cNvSpPr txBox="1"/>
          <p:nvPr/>
        </p:nvSpPr>
        <p:spPr>
          <a:xfrm>
            <a:off x="6408697" y="744002"/>
            <a:ext cx="25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Analyse</a:t>
            </a:r>
            <a:r>
              <a:rPr lang="en-US" dirty="0" smtClean="0">
                <a:solidFill>
                  <a:srgbClr val="0070C0"/>
                </a:solidFill>
              </a:rPr>
              <a:t> : Mode </a:t>
            </a:r>
            <a:r>
              <a:rPr lang="en-US" dirty="0" err="1" smtClean="0">
                <a:solidFill>
                  <a:srgbClr val="0070C0"/>
                </a:solidFill>
              </a:rPr>
              <a:t>commun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/>
              <a:t>PFW – 5KHz</a:t>
            </a:r>
            <a:endParaRPr lang="en-GB" dirty="0"/>
          </a:p>
        </p:txBody>
      </p:sp>
      <p:cxnSp>
        <p:nvCxnSpPr>
          <p:cNvPr id="87" name="Straight Connector 86"/>
          <p:cNvCxnSpPr/>
          <p:nvPr/>
        </p:nvCxnSpPr>
        <p:spPr>
          <a:xfrm>
            <a:off x="323528" y="1113334"/>
            <a:ext cx="85689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91222" y="1053131"/>
            <a:ext cx="259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Premieres </a:t>
            </a:r>
            <a:r>
              <a:rPr lang="en-US" dirty="0" err="1" smtClean="0">
                <a:solidFill>
                  <a:srgbClr val="C00000"/>
                </a:solidFill>
              </a:rPr>
              <a:t>investiguations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679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575</Words>
  <Application>Microsoft Office PowerPoint</Application>
  <PresentationFormat>On-screen Show (4:3)</PresentationFormat>
  <Paragraphs>271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Comic Sans MS</vt:lpstr>
      <vt:lpstr>Monotype Sorts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</dc:creator>
  <cp:lastModifiedBy>Olivier Michels</cp:lastModifiedBy>
  <cp:revision>25</cp:revision>
  <dcterms:created xsi:type="dcterms:W3CDTF">2015-04-17T13:27:55Z</dcterms:created>
  <dcterms:modified xsi:type="dcterms:W3CDTF">2015-07-02T08:36:06Z</dcterms:modified>
</cp:coreProperties>
</file>