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emf" ContentType="image/x-emf"/>
  <Default Extension="rels" ContentType="application/vnd.openxmlformats-package.relationships+xml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56" r:id="rId2"/>
    <p:sldId id="262" r:id="rId3"/>
    <p:sldId id="257" r:id="rId4"/>
    <p:sldId id="267" r:id="rId5"/>
    <p:sldId id="265" r:id="rId6"/>
    <p:sldId id="258" r:id="rId7"/>
    <p:sldId id="259" r:id="rId8"/>
    <p:sldId id="260" r:id="rId9"/>
    <p:sldId id="261" r:id="rId10"/>
    <p:sldId id="266" r:id="rId11"/>
  </p:sldIdLst>
  <p:sldSz cx="9144000" cy="6858000" type="screen4x3"/>
  <p:notesSz cx="6858000" cy="9144000"/>
  <p:defaultTextStyle>
    <a:defPPr>
      <a:defRPr lang="it-IT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72" d="100"/>
          <a:sy n="72" d="100"/>
        </p:scale>
        <p:origin x="-144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notesMaster" Target="notesMasters/notesMaster1.xml"/><Relationship Id="rId13" Type="http://schemas.openxmlformats.org/officeDocument/2006/relationships/handoutMaster" Target="handoutMasters/handoutMaster1.xml"/><Relationship Id="rId14" Type="http://schemas.openxmlformats.org/officeDocument/2006/relationships/printerSettings" Target="printerSettings/printerSettings1.bin"/><Relationship Id="rId15" Type="http://schemas.openxmlformats.org/officeDocument/2006/relationships/presProps" Target="presProps.xml"/><Relationship Id="rId16" Type="http://schemas.openxmlformats.org/officeDocument/2006/relationships/viewProps" Target="viewProps.xml"/><Relationship Id="rId17" Type="http://schemas.openxmlformats.org/officeDocument/2006/relationships/theme" Target="theme/theme1.xml"/><Relationship Id="rId1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3545E32-043D-CA4C-83F8-7994C01756C7}" type="datetimeFigureOut">
              <a:rPr lang="it-IT" smtClean="0"/>
              <a:t>08/10/15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F262C06-9C2A-E74E-8EA3-2491F5FD7926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2769993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7FE88BD-EAE0-D64D-A6B4-2336E8AAC2F9}" type="datetimeFigureOut">
              <a:rPr lang="it-IT" smtClean="0"/>
              <a:t>08/10/15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Fare clic per modificare gli stili del testo dello schema</a:t>
            </a:r>
          </a:p>
          <a:p>
            <a:pPr lvl="1"/>
            <a:r>
              <a:rPr lang="en-US" smtClean="0"/>
              <a:t>Secondo livello</a:t>
            </a:r>
          </a:p>
          <a:p>
            <a:pPr lvl="2"/>
            <a:r>
              <a:rPr lang="en-US" smtClean="0"/>
              <a:t>Terzo livello</a:t>
            </a:r>
          </a:p>
          <a:p>
            <a:pPr lvl="3"/>
            <a:r>
              <a:rPr lang="en-US" smtClean="0"/>
              <a:t>Quarto livello</a:t>
            </a:r>
          </a:p>
          <a:p>
            <a:pPr lvl="4"/>
            <a:r>
              <a:rPr lang="en-US" smtClean="0"/>
              <a:t>Quinto livello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1368875-B90E-0E46-809E-EDAE5B000A8E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5845452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Fare clic per modificare stile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90F18-A135-8341-BDE1-A833489E9424}" type="datetime1">
              <a:rPr lang="it-IT" smtClean="0"/>
              <a:t>08/10/15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5D911-9D4E-7A43-B2B6-10E661239487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152850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Fare clic per modificare stile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Fare clic per modificare gli stili del testo dello schema</a:t>
            </a:r>
          </a:p>
          <a:p>
            <a:pPr lvl="1"/>
            <a:r>
              <a:rPr lang="en-US" smtClean="0"/>
              <a:t>Secondo livello</a:t>
            </a:r>
          </a:p>
          <a:p>
            <a:pPr lvl="2"/>
            <a:r>
              <a:rPr lang="en-US" smtClean="0"/>
              <a:t>Terzo livello</a:t>
            </a:r>
          </a:p>
          <a:p>
            <a:pPr lvl="3"/>
            <a:r>
              <a:rPr lang="en-US" smtClean="0"/>
              <a:t>Quarto livello</a:t>
            </a:r>
          </a:p>
          <a:p>
            <a:pPr lvl="4"/>
            <a:r>
              <a:rPr lang="en-US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CA2AF5-CDD6-BC41-A474-E9A0B02B1606}" type="datetime1">
              <a:rPr lang="it-IT" smtClean="0"/>
              <a:t>08/10/15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5D911-9D4E-7A43-B2B6-10E661239487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66967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verticale e tes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Fare clic per modificare stile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Fare clic per modificare gli stili del testo dello schema</a:t>
            </a:r>
          </a:p>
          <a:p>
            <a:pPr lvl="1"/>
            <a:r>
              <a:rPr lang="en-US" smtClean="0"/>
              <a:t>Secondo livello</a:t>
            </a:r>
          </a:p>
          <a:p>
            <a:pPr lvl="2"/>
            <a:r>
              <a:rPr lang="en-US" smtClean="0"/>
              <a:t>Terzo livello</a:t>
            </a:r>
          </a:p>
          <a:p>
            <a:pPr lvl="3"/>
            <a:r>
              <a:rPr lang="en-US" smtClean="0"/>
              <a:t>Quarto livello</a:t>
            </a:r>
          </a:p>
          <a:p>
            <a:pPr lvl="4"/>
            <a:r>
              <a:rPr lang="en-US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6D80A7-AE12-C648-AC52-2C66C9940002}" type="datetime1">
              <a:rPr lang="it-IT" smtClean="0"/>
              <a:t>08/10/15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5D911-9D4E-7A43-B2B6-10E661239487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287778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Fare clic per modificare stile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Fare clic per modificare gli stili del testo dello schema</a:t>
            </a:r>
          </a:p>
          <a:p>
            <a:pPr lvl="1"/>
            <a:r>
              <a:rPr lang="en-US" smtClean="0"/>
              <a:t>Secondo livello</a:t>
            </a:r>
          </a:p>
          <a:p>
            <a:pPr lvl="2"/>
            <a:r>
              <a:rPr lang="en-US" smtClean="0"/>
              <a:t>Terzo livello</a:t>
            </a:r>
          </a:p>
          <a:p>
            <a:pPr lvl="3"/>
            <a:r>
              <a:rPr lang="en-US" smtClean="0"/>
              <a:t>Quarto livello</a:t>
            </a:r>
          </a:p>
          <a:p>
            <a:pPr lvl="4"/>
            <a:r>
              <a:rPr lang="en-US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A7EDD7-02CE-8E49-AF1F-3238537B91EE}" type="datetime1">
              <a:rPr lang="it-IT" smtClean="0"/>
              <a:t>08/10/15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5D911-9D4E-7A43-B2B6-10E661239487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16640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Fare clic per modificare stile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Fare clic per modificare gli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4E5115-3F94-4E4B-857A-48517245F8FF}" type="datetime1">
              <a:rPr lang="it-IT" smtClean="0"/>
              <a:t>08/10/15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5D911-9D4E-7A43-B2B6-10E661239487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815027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nuto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Fare clic per modificare stile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Fare clic per modificare gli stili del testo dello schema</a:t>
            </a:r>
          </a:p>
          <a:p>
            <a:pPr lvl="1"/>
            <a:r>
              <a:rPr lang="en-US" smtClean="0"/>
              <a:t>Secondo livello</a:t>
            </a:r>
          </a:p>
          <a:p>
            <a:pPr lvl="2"/>
            <a:r>
              <a:rPr lang="en-US" smtClean="0"/>
              <a:t>Terzo livello</a:t>
            </a:r>
          </a:p>
          <a:p>
            <a:pPr lvl="3"/>
            <a:r>
              <a:rPr lang="en-US" smtClean="0"/>
              <a:t>Quarto livello</a:t>
            </a:r>
          </a:p>
          <a:p>
            <a:pPr lvl="4"/>
            <a:r>
              <a:rPr lang="en-US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Fare clic per modificare gli stili del testo dello schema</a:t>
            </a:r>
          </a:p>
          <a:p>
            <a:pPr lvl="1"/>
            <a:r>
              <a:rPr lang="en-US" smtClean="0"/>
              <a:t>Secondo livello</a:t>
            </a:r>
          </a:p>
          <a:p>
            <a:pPr lvl="2"/>
            <a:r>
              <a:rPr lang="en-US" smtClean="0"/>
              <a:t>Terzo livello</a:t>
            </a:r>
          </a:p>
          <a:p>
            <a:pPr lvl="3"/>
            <a:r>
              <a:rPr lang="en-US" smtClean="0"/>
              <a:t>Quarto livello</a:t>
            </a:r>
          </a:p>
          <a:p>
            <a:pPr lvl="4"/>
            <a:r>
              <a:rPr lang="en-US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438F9D-A440-6742-A3C1-BBEA8F10923D}" type="datetime1">
              <a:rPr lang="it-IT" smtClean="0"/>
              <a:t>08/10/15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5D911-9D4E-7A43-B2B6-10E661239487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343659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Fare clic per modificare stile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Fare clic per modificare gli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Fare clic per modificare gli stili del testo dello schema</a:t>
            </a:r>
          </a:p>
          <a:p>
            <a:pPr lvl="1"/>
            <a:r>
              <a:rPr lang="en-US" smtClean="0"/>
              <a:t>Secondo livello</a:t>
            </a:r>
          </a:p>
          <a:p>
            <a:pPr lvl="2"/>
            <a:r>
              <a:rPr lang="en-US" smtClean="0"/>
              <a:t>Terzo livello</a:t>
            </a:r>
          </a:p>
          <a:p>
            <a:pPr lvl="3"/>
            <a:r>
              <a:rPr lang="en-US" smtClean="0"/>
              <a:t>Quarto livello</a:t>
            </a:r>
          </a:p>
          <a:p>
            <a:pPr lvl="4"/>
            <a:r>
              <a:rPr lang="en-US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Fare clic per modificare gli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Fare clic per modificare gli stili del testo dello schema</a:t>
            </a:r>
          </a:p>
          <a:p>
            <a:pPr lvl="1"/>
            <a:r>
              <a:rPr lang="en-US" smtClean="0"/>
              <a:t>Secondo livello</a:t>
            </a:r>
          </a:p>
          <a:p>
            <a:pPr lvl="2"/>
            <a:r>
              <a:rPr lang="en-US" smtClean="0"/>
              <a:t>Terzo livello</a:t>
            </a:r>
          </a:p>
          <a:p>
            <a:pPr lvl="3"/>
            <a:r>
              <a:rPr lang="en-US" smtClean="0"/>
              <a:t>Quarto livello</a:t>
            </a:r>
          </a:p>
          <a:p>
            <a:pPr lvl="4"/>
            <a:r>
              <a:rPr lang="en-US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5BE54C-118C-D74A-87B5-905201B37E69}" type="datetime1">
              <a:rPr lang="it-IT" smtClean="0"/>
              <a:t>08/10/15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5D911-9D4E-7A43-B2B6-10E661239487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514596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Fare clic per modificare stile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F8315F-9B31-A442-9CB5-6BB5BF448414}" type="datetime1">
              <a:rPr lang="it-IT" smtClean="0"/>
              <a:t>08/10/15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5D911-9D4E-7A43-B2B6-10E661239487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930464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3F4BB-FACF-A446-A2F0-591121C2FBE3}" type="datetime1">
              <a:rPr lang="it-IT" smtClean="0"/>
              <a:t>08/10/15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5D911-9D4E-7A43-B2B6-10E661239487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15371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Fare clic per modificare stile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Fare clic per modificare gli stili del testo dello schema</a:t>
            </a:r>
          </a:p>
          <a:p>
            <a:pPr lvl="1"/>
            <a:r>
              <a:rPr lang="en-US" smtClean="0"/>
              <a:t>Secondo livello</a:t>
            </a:r>
          </a:p>
          <a:p>
            <a:pPr lvl="2"/>
            <a:r>
              <a:rPr lang="en-US" smtClean="0"/>
              <a:t>Terzo livello</a:t>
            </a:r>
          </a:p>
          <a:p>
            <a:pPr lvl="3"/>
            <a:r>
              <a:rPr lang="en-US" smtClean="0"/>
              <a:t>Quarto livello</a:t>
            </a:r>
          </a:p>
          <a:p>
            <a:pPr lvl="4"/>
            <a:r>
              <a:rPr lang="en-US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Fare clic per modificare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33F6B-E3D9-374D-A366-C022F0020334}" type="datetime1">
              <a:rPr lang="it-IT" smtClean="0"/>
              <a:t>08/10/15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5D911-9D4E-7A43-B2B6-10E661239487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794348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Fare clic per modificare stile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Fare clic per modificare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1ACDE-5412-6247-92C2-F8C06884FD5F}" type="datetime1">
              <a:rPr lang="it-IT" smtClean="0"/>
              <a:t>08/10/15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5D911-9D4E-7A43-B2B6-10E661239487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412997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Fare clic per modificare stile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Fare clic per modificare gli stili del testo dello schema</a:t>
            </a:r>
          </a:p>
          <a:p>
            <a:pPr lvl="1"/>
            <a:r>
              <a:rPr lang="en-US" smtClean="0"/>
              <a:t>Secondo livello</a:t>
            </a:r>
          </a:p>
          <a:p>
            <a:pPr lvl="2"/>
            <a:r>
              <a:rPr lang="en-US" smtClean="0"/>
              <a:t>Terzo livello</a:t>
            </a:r>
          </a:p>
          <a:p>
            <a:pPr lvl="3"/>
            <a:r>
              <a:rPr lang="en-US" smtClean="0"/>
              <a:t>Quarto livello</a:t>
            </a:r>
          </a:p>
          <a:p>
            <a:pPr lvl="4"/>
            <a:r>
              <a:rPr lang="en-US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31325D-5FDA-DB46-AF32-849C9F4AC891}" type="datetime1">
              <a:rPr lang="it-IT" smtClean="0"/>
              <a:t>08/10/15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95D911-9D4E-7A43-B2B6-10E661239487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881075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png"/><Relationship Id="rId3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9.png"/><Relationship Id="rId5" Type="http://schemas.openxmlformats.org/officeDocument/2006/relationships/image" Target="../media/image10.png"/><Relationship Id="rId6" Type="http://schemas.openxmlformats.org/officeDocument/2006/relationships/image" Target="../media/image11.emf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7.em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500052"/>
            <a:ext cx="7772400" cy="1470025"/>
          </a:xfrm>
        </p:spPr>
        <p:txBody>
          <a:bodyPr>
            <a:noAutofit/>
          </a:bodyPr>
          <a:lstStyle/>
          <a:p>
            <a:r>
              <a:rPr lang="en-GB" sz="3200" dirty="0" smtClean="0">
                <a:latin typeface="Times New Roman"/>
                <a:cs typeface="Times New Roman"/>
              </a:rPr>
              <a:t>Measurement of angular and momentum distributions of charmed </a:t>
            </a:r>
            <a:r>
              <a:rPr lang="en-GB" sz="3200" dirty="0" smtClean="0">
                <a:latin typeface="Times New Roman"/>
                <a:cs typeface="Times New Roman"/>
              </a:rPr>
              <a:t>hadrons </a:t>
            </a:r>
            <a:r>
              <a:rPr lang="en-GB" sz="3200" dirty="0" smtClean="0">
                <a:latin typeface="Times New Roman"/>
                <a:cs typeface="Times New Roman"/>
              </a:rPr>
              <a:t>produced in </a:t>
            </a:r>
            <a:r>
              <a:rPr lang="en-GB" sz="3200" dirty="0" smtClean="0">
                <a:latin typeface="Times New Roman"/>
                <a:cs typeface="Times New Roman"/>
              </a:rPr>
              <a:t>p-Mo </a:t>
            </a:r>
            <a:r>
              <a:rPr lang="en-GB" sz="3200" dirty="0" smtClean="0">
                <a:latin typeface="Times New Roman"/>
                <a:cs typeface="Times New Roman"/>
              </a:rPr>
              <a:t>collisions</a:t>
            </a:r>
            <a:endParaRPr lang="en-GB" sz="3200" dirty="0">
              <a:latin typeface="Times New Roman"/>
              <a:cs typeface="Times New Roman"/>
            </a:endParaRP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109086"/>
            <a:ext cx="6400800" cy="2529714"/>
          </a:xfrm>
        </p:spPr>
        <p:txBody>
          <a:bodyPr>
            <a:normAutofit fontScale="92500" lnSpcReduction="20000"/>
          </a:bodyPr>
          <a:lstStyle/>
          <a:p>
            <a:r>
              <a:rPr lang="en-CA" dirty="0" smtClean="0">
                <a:solidFill>
                  <a:srgbClr val="0000FF"/>
                </a:solidFill>
              </a:rPr>
              <a:t>The motivation is to reduce the uncertainty on the flux of particles originated from charmed hadrons: HNL and tau neutrinos, a significant fraction of the high energy </a:t>
            </a:r>
            <a:r>
              <a:rPr lang="en-CA" dirty="0" smtClean="0">
                <a:solidFill>
                  <a:srgbClr val="0000FF"/>
                </a:solidFill>
              </a:rPr>
              <a:t>(electron and </a:t>
            </a:r>
            <a:r>
              <a:rPr lang="en-CA" dirty="0" err="1" smtClean="0">
                <a:solidFill>
                  <a:srgbClr val="0000FF"/>
                </a:solidFill>
              </a:rPr>
              <a:t>muon</a:t>
            </a:r>
            <a:r>
              <a:rPr lang="en-CA" dirty="0" smtClean="0">
                <a:solidFill>
                  <a:srgbClr val="0000FF"/>
                </a:solidFill>
              </a:rPr>
              <a:t>) neutrinos </a:t>
            </a:r>
            <a:r>
              <a:rPr lang="en-CA" dirty="0" smtClean="0">
                <a:solidFill>
                  <a:srgbClr val="0000FF"/>
                </a:solidFill>
              </a:rPr>
              <a:t>in general </a:t>
            </a:r>
          </a:p>
        </p:txBody>
      </p:sp>
      <p:sp>
        <p:nvSpPr>
          <p:cNvPr id="4" name="CasellaDiTesto 3"/>
          <p:cNvSpPr txBox="1"/>
          <p:nvPr/>
        </p:nvSpPr>
        <p:spPr>
          <a:xfrm>
            <a:off x="3203601" y="2293897"/>
            <a:ext cx="254378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400" dirty="0" smtClean="0">
                <a:latin typeface="Times New Roman"/>
                <a:cs typeface="Times New Roman"/>
              </a:rPr>
              <a:t>Giovanni De Lellis</a:t>
            </a:r>
            <a:endParaRPr lang="it-IT" sz="2400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9603055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>
                <a:latin typeface="Times New Roman"/>
                <a:cs typeface="Times New Roman"/>
              </a:rPr>
              <a:t>Protons and (emulsion) analysis time</a:t>
            </a:r>
            <a:endParaRPr lang="en-GB" dirty="0">
              <a:latin typeface="Times New Roman"/>
              <a:cs typeface="Times New Roman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>
                <a:latin typeface="Times New Roman"/>
                <a:cs typeface="Times New Roman"/>
              </a:rPr>
              <a:t>10</a:t>
            </a:r>
            <a:r>
              <a:rPr lang="en-GB" baseline="30000" dirty="0" smtClean="0">
                <a:latin typeface="Times New Roman"/>
                <a:cs typeface="Times New Roman"/>
              </a:rPr>
              <a:t>9</a:t>
            </a:r>
            <a:r>
              <a:rPr lang="en-GB" dirty="0" smtClean="0">
                <a:latin typeface="Times New Roman"/>
                <a:cs typeface="Times New Roman"/>
              </a:rPr>
              <a:t> protons from SPS</a:t>
            </a:r>
          </a:p>
          <a:p>
            <a:r>
              <a:rPr lang="en-GB" dirty="0" smtClean="0">
                <a:latin typeface="Times New Roman"/>
                <a:cs typeface="Times New Roman"/>
              </a:rPr>
              <a:t>Assume 10</a:t>
            </a:r>
            <a:r>
              <a:rPr lang="en-GB" baseline="30000" dirty="0" smtClean="0">
                <a:latin typeface="Times New Roman"/>
                <a:cs typeface="Times New Roman"/>
              </a:rPr>
              <a:t>4</a:t>
            </a:r>
            <a:r>
              <a:rPr lang="en-GB" dirty="0" smtClean="0">
                <a:latin typeface="Times New Roman"/>
                <a:cs typeface="Times New Roman"/>
              </a:rPr>
              <a:t>/cm</a:t>
            </a:r>
            <a:r>
              <a:rPr lang="en-GB" baseline="30000" dirty="0" smtClean="0">
                <a:latin typeface="Times New Roman"/>
                <a:cs typeface="Times New Roman"/>
              </a:rPr>
              <a:t>2</a:t>
            </a:r>
            <a:r>
              <a:rPr lang="en-GB" dirty="0" smtClean="0">
                <a:latin typeface="Times New Roman"/>
                <a:cs typeface="Times New Roman"/>
              </a:rPr>
              <a:t> in emulsions </a:t>
            </a:r>
            <a:r>
              <a:rPr lang="en-GB" dirty="0" smtClean="0">
                <a:latin typeface="Times New Roman"/>
                <a:cs typeface="Times New Roman"/>
                <a:sym typeface="Wingdings"/>
              </a:rPr>
              <a:t> 10</a:t>
            </a:r>
            <a:r>
              <a:rPr lang="en-GB" baseline="30000" dirty="0" smtClean="0">
                <a:latin typeface="Times New Roman"/>
                <a:cs typeface="Times New Roman"/>
                <a:sym typeface="Wingdings"/>
              </a:rPr>
              <a:t>5</a:t>
            </a:r>
            <a:r>
              <a:rPr lang="en-GB" dirty="0" smtClean="0">
                <a:latin typeface="Times New Roman"/>
                <a:cs typeface="Times New Roman"/>
                <a:sym typeface="Wingdings"/>
              </a:rPr>
              <a:t> cm</a:t>
            </a:r>
            <a:r>
              <a:rPr lang="en-GB" baseline="30000" dirty="0" smtClean="0">
                <a:latin typeface="Times New Roman"/>
                <a:cs typeface="Times New Roman"/>
                <a:sym typeface="Wingdings"/>
              </a:rPr>
              <a:t>2</a:t>
            </a:r>
            <a:r>
              <a:rPr lang="en-GB" dirty="0" smtClean="0">
                <a:latin typeface="Times New Roman"/>
                <a:cs typeface="Times New Roman"/>
                <a:sym typeface="Wingdings"/>
              </a:rPr>
              <a:t> x 15 films = 1.5 x 10</a:t>
            </a:r>
            <a:r>
              <a:rPr lang="en-GB" baseline="30000" dirty="0" smtClean="0">
                <a:latin typeface="Times New Roman"/>
                <a:cs typeface="Times New Roman"/>
                <a:sym typeface="Wingdings"/>
              </a:rPr>
              <a:t>6</a:t>
            </a:r>
            <a:r>
              <a:rPr lang="en-GB" dirty="0" smtClean="0">
                <a:latin typeface="Times New Roman"/>
                <a:cs typeface="Times New Roman"/>
                <a:sym typeface="Wingdings"/>
              </a:rPr>
              <a:t> cm</a:t>
            </a:r>
            <a:r>
              <a:rPr lang="en-GB" baseline="30000" dirty="0" smtClean="0">
                <a:latin typeface="Times New Roman"/>
                <a:cs typeface="Times New Roman"/>
                <a:sym typeface="Wingdings"/>
              </a:rPr>
              <a:t>2</a:t>
            </a:r>
            <a:r>
              <a:rPr lang="en-GB" dirty="0" smtClean="0">
                <a:latin typeface="Times New Roman"/>
                <a:cs typeface="Times New Roman"/>
                <a:sym typeface="Wingdings"/>
              </a:rPr>
              <a:t> </a:t>
            </a:r>
          </a:p>
          <a:p>
            <a:r>
              <a:rPr lang="en-GB" dirty="0" smtClean="0">
                <a:latin typeface="Times New Roman"/>
                <a:cs typeface="Times New Roman"/>
                <a:sym typeface="Wingdings"/>
              </a:rPr>
              <a:t>Current speed per system ~ 100 cm</a:t>
            </a:r>
            <a:r>
              <a:rPr lang="en-GB" baseline="30000" dirty="0" smtClean="0">
                <a:latin typeface="Times New Roman"/>
                <a:cs typeface="Times New Roman"/>
                <a:sym typeface="Wingdings"/>
              </a:rPr>
              <a:t>2</a:t>
            </a:r>
            <a:r>
              <a:rPr lang="en-GB" dirty="0" smtClean="0">
                <a:latin typeface="Times New Roman"/>
                <a:cs typeface="Times New Roman"/>
                <a:sym typeface="Wingdings"/>
              </a:rPr>
              <a:t>/h  1.5 x 10</a:t>
            </a:r>
            <a:r>
              <a:rPr lang="en-GB" baseline="30000" dirty="0" smtClean="0">
                <a:latin typeface="Times New Roman"/>
                <a:cs typeface="Times New Roman"/>
                <a:sym typeface="Wingdings"/>
              </a:rPr>
              <a:t>4</a:t>
            </a:r>
            <a:r>
              <a:rPr lang="en-GB" dirty="0" smtClean="0">
                <a:latin typeface="Times New Roman"/>
                <a:cs typeface="Times New Roman"/>
                <a:sym typeface="Wingdings"/>
              </a:rPr>
              <a:t> hours  </a:t>
            </a:r>
            <a:r>
              <a:rPr lang="en-GB" dirty="0">
                <a:latin typeface="Times New Roman"/>
                <a:cs typeface="Times New Roman"/>
                <a:sym typeface="Wingdings"/>
              </a:rPr>
              <a:t>analysis </a:t>
            </a:r>
            <a:r>
              <a:rPr lang="en-GB" dirty="0" smtClean="0">
                <a:latin typeface="Times New Roman"/>
                <a:cs typeface="Times New Roman"/>
                <a:sym typeface="Wingdings"/>
              </a:rPr>
              <a:t>time ~ 2 months for 10 systems</a:t>
            </a:r>
            <a:endParaRPr lang="en-GB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8828813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olo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>
                <a:latin typeface="Times New Roman"/>
                <a:cs typeface="Times New Roman"/>
              </a:rPr>
              <a:t>Charm production vs energy </a:t>
            </a:r>
            <a:endParaRPr lang="en-GB">
              <a:latin typeface="Times New Roman"/>
              <a:cs typeface="Times New Roman"/>
            </a:endParaRPr>
          </a:p>
        </p:txBody>
      </p:sp>
      <p:pic>
        <p:nvPicPr>
          <p:cNvPr id="12" name="Segnaposto contenuto 13" descr="expccbar.png"/>
          <p:cNvPicPr>
            <a:picLocks noGrp="1" noChangeAspect="1"/>
          </p:cNvPicPr>
          <p:nvPr>
            <p:ph sz="half"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8252" b="-8252"/>
          <a:stretch/>
        </p:blipFill>
        <p:spPr>
          <a:xfrm>
            <a:off x="0" y="1600200"/>
            <a:ext cx="4495800" cy="5038336"/>
          </a:xfrm>
          <a:prstGeom prst="rect">
            <a:avLst/>
          </a:prstGeom>
        </p:spPr>
      </p:pic>
      <p:pic>
        <p:nvPicPr>
          <p:cNvPr id="13" name="Segnaposto contenuto 18" descr="sigmacharm.png"/>
          <p:cNvPicPr>
            <a:picLocks noGrp="1" noChangeAspect="1"/>
          </p:cNvPicPr>
          <p:nvPr>
            <p:ph sz="half" idx="2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4983" b="-24983"/>
          <a:stretch/>
        </p:blipFill>
        <p:spPr>
          <a:xfrm>
            <a:off x="4648200" y="1600200"/>
            <a:ext cx="4495800" cy="5038336"/>
          </a:xfrm>
        </p:spPr>
      </p:pic>
      <p:sp>
        <p:nvSpPr>
          <p:cNvPr id="14" name="Rettangolo 13"/>
          <p:cNvSpPr/>
          <p:nvPr/>
        </p:nvSpPr>
        <p:spPr>
          <a:xfrm>
            <a:off x="1606227" y="4240829"/>
            <a:ext cx="217208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dirty="0" smtClean="0">
                <a:solidFill>
                  <a:srgbClr val="AB2411"/>
                </a:solidFill>
                <a:latin typeface="Times New Roman"/>
                <a:cs typeface="Times New Roman"/>
              </a:rPr>
              <a:t>NA27 with 400 GeV protons</a:t>
            </a:r>
            <a:endParaRPr lang="it-IT" dirty="0">
              <a:solidFill>
                <a:srgbClr val="AB2411"/>
              </a:solidFill>
              <a:latin typeface="Times New Roman"/>
              <a:cs typeface="Times New Roman"/>
            </a:endParaRPr>
          </a:p>
        </p:txBody>
      </p:sp>
      <p:sp>
        <p:nvSpPr>
          <p:cNvPr id="15" name="Rettangolo 14"/>
          <p:cNvSpPr/>
          <p:nvPr/>
        </p:nvSpPr>
        <p:spPr>
          <a:xfrm>
            <a:off x="4980593" y="5830774"/>
            <a:ext cx="38862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1400" dirty="0" smtClean="0">
                <a:latin typeface="Times New Roman"/>
                <a:cs typeface="Times New Roman"/>
              </a:rPr>
              <a:t>Cacciari, Greco, Nason    JHEP 9805 (1998) 007</a:t>
            </a:r>
          </a:p>
          <a:p>
            <a:r>
              <a:rPr lang="it-IT" sz="1400" dirty="0" smtClean="0">
                <a:latin typeface="Times New Roman"/>
                <a:cs typeface="Times New Roman"/>
              </a:rPr>
              <a:t>Cacciari, </a:t>
            </a:r>
            <a:r>
              <a:rPr lang="it-IT" sz="1400" dirty="0" err="1" smtClean="0">
                <a:latin typeface="Times New Roman"/>
                <a:cs typeface="Times New Roman"/>
              </a:rPr>
              <a:t>Frixione</a:t>
            </a:r>
            <a:r>
              <a:rPr lang="it-IT" sz="1400" dirty="0" smtClean="0">
                <a:latin typeface="Times New Roman"/>
                <a:cs typeface="Times New Roman"/>
              </a:rPr>
              <a:t>, Nason JHEP </a:t>
            </a:r>
            <a:r>
              <a:rPr lang="it-IT" sz="1400" dirty="0">
                <a:latin typeface="Times New Roman"/>
                <a:cs typeface="Times New Roman"/>
              </a:rPr>
              <a:t>0103 (2001) 006 </a:t>
            </a:r>
          </a:p>
        </p:txBody>
      </p:sp>
      <p:sp>
        <p:nvSpPr>
          <p:cNvPr id="16" name="Ovale 15"/>
          <p:cNvSpPr/>
          <p:nvPr/>
        </p:nvSpPr>
        <p:spPr>
          <a:xfrm>
            <a:off x="1555356" y="3487276"/>
            <a:ext cx="545452" cy="483126"/>
          </a:xfrm>
          <a:prstGeom prst="ellipse">
            <a:avLst/>
          </a:prstGeom>
          <a:noFill/>
          <a:ln w="19050" cmpd="sng">
            <a:solidFill>
              <a:srgbClr val="AB241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17" name="Rettangolo 16"/>
          <p:cNvSpPr/>
          <p:nvPr/>
        </p:nvSpPr>
        <p:spPr>
          <a:xfrm>
            <a:off x="4624993" y="6311798"/>
            <a:ext cx="424779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>
                <a:solidFill>
                  <a:srgbClr val="0F00E7"/>
                </a:solidFill>
                <a:latin typeface="Times New Roman"/>
                <a:cs typeface="Times New Roman"/>
              </a:rPr>
              <a:t>arXiv: 1504.04855 </a:t>
            </a:r>
            <a:r>
              <a:rPr lang="en-GB" dirty="0" err="1" smtClean="0">
                <a:solidFill>
                  <a:srgbClr val="0F00E7"/>
                </a:solidFill>
                <a:latin typeface="Times New Roman"/>
                <a:cs typeface="Times New Roman"/>
              </a:rPr>
              <a:t>SHiP</a:t>
            </a:r>
            <a:r>
              <a:rPr lang="en-GB" dirty="0" smtClean="0">
                <a:solidFill>
                  <a:srgbClr val="0F00E7"/>
                </a:solidFill>
                <a:latin typeface="Times New Roman"/>
                <a:cs typeface="Times New Roman"/>
              </a:rPr>
              <a:t> Physics Proposal</a:t>
            </a:r>
            <a:endParaRPr lang="en-GB" dirty="0">
              <a:solidFill>
                <a:srgbClr val="0F00E7"/>
              </a:solidFill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2220506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 descr="na27col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948" y="0"/>
            <a:ext cx="7185989" cy="3352194"/>
          </a:xfrm>
          <a:prstGeom prst="rect">
            <a:avLst/>
          </a:prstGeom>
        </p:spPr>
      </p:pic>
      <p:pic>
        <p:nvPicPr>
          <p:cNvPr id="6" name="Immagine 5" descr="NA27_DoubleChar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0246" y="3194675"/>
            <a:ext cx="5245618" cy="3415752"/>
          </a:xfrm>
          <a:prstGeom prst="rect">
            <a:avLst/>
          </a:prstGeom>
        </p:spPr>
      </p:pic>
      <p:sp>
        <p:nvSpPr>
          <p:cNvPr id="8" name="CasellaDiTesto 7"/>
          <p:cNvSpPr txBox="1"/>
          <p:nvPr/>
        </p:nvSpPr>
        <p:spPr>
          <a:xfrm>
            <a:off x="6173908" y="2046377"/>
            <a:ext cx="278794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smtClean="0">
                <a:solidFill>
                  <a:srgbClr val="0000FF"/>
                </a:solidFill>
                <a:latin typeface="Times New Roman"/>
                <a:cs typeface="Times New Roman"/>
              </a:rPr>
              <a:t>NA27 experiment</a:t>
            </a:r>
            <a:endParaRPr lang="en-GB" sz="2800">
              <a:solidFill>
                <a:srgbClr val="0000FF"/>
              </a:solidFill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802096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 descr="na27d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87400"/>
            <a:ext cx="9144000" cy="52694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76964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 descr="8311661X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5402" y="28180"/>
            <a:ext cx="6568598" cy="4379065"/>
          </a:xfrm>
          <a:prstGeom prst="rect">
            <a:avLst/>
          </a:prstGeom>
        </p:spPr>
      </p:pic>
      <p:sp>
        <p:nvSpPr>
          <p:cNvPr id="2" name="Segnaposto contenuto 2"/>
          <p:cNvSpPr txBox="1">
            <a:spLocks/>
          </p:cNvSpPr>
          <p:nvPr/>
        </p:nvSpPr>
        <p:spPr>
          <a:xfrm>
            <a:off x="457200" y="4422761"/>
            <a:ext cx="8229600" cy="2263214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CA" dirty="0" smtClean="0">
                <a:latin typeface="Times New Roman"/>
                <a:cs typeface="Times New Roman"/>
              </a:rPr>
              <a:t>400 </a:t>
            </a:r>
            <a:r>
              <a:rPr lang="en-CA" dirty="0" err="1" smtClean="0">
                <a:latin typeface="Times New Roman"/>
                <a:cs typeface="Times New Roman"/>
              </a:rPr>
              <a:t>GeV</a:t>
            </a:r>
            <a:r>
              <a:rPr lang="en-CA" dirty="0" smtClean="0">
                <a:latin typeface="Times New Roman"/>
                <a:cs typeface="Times New Roman"/>
              </a:rPr>
              <a:t> run by NA27, M. Aguilar-Benitez, et al., Z. Phys. C 40 (1988) 321.</a:t>
            </a:r>
          </a:p>
          <a:p>
            <a:r>
              <a:rPr lang="en-CA" dirty="0" smtClean="0">
                <a:latin typeface="Times New Roman"/>
                <a:cs typeface="Times New Roman"/>
              </a:rPr>
              <a:t> A total of 98 neutral D0 and 119 charged hadrons (including </a:t>
            </a:r>
            <a:r>
              <a:rPr lang="en-CA" dirty="0" err="1" smtClean="0">
                <a:latin typeface="Times New Roman"/>
                <a:cs typeface="Times New Roman"/>
              </a:rPr>
              <a:t>Λ</a:t>
            </a:r>
            <a:r>
              <a:rPr lang="en-CA" baseline="-25000" dirty="0" err="1" smtClean="0">
                <a:latin typeface="Times New Roman"/>
                <a:cs typeface="Times New Roman"/>
              </a:rPr>
              <a:t>c</a:t>
            </a:r>
            <a:r>
              <a:rPr lang="en-CA" dirty="0" smtClean="0">
                <a:latin typeface="Times New Roman"/>
                <a:cs typeface="Times New Roman"/>
              </a:rPr>
              <a:t>) were found</a:t>
            </a:r>
          </a:p>
          <a:p>
            <a:endParaRPr lang="en-CA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4666831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 descr="latex-image-1.pd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066" t="-14339" r="-1854" b="-19424"/>
          <a:stretch/>
        </p:blipFill>
        <p:spPr>
          <a:xfrm>
            <a:off x="162539" y="959785"/>
            <a:ext cx="8838586" cy="897590"/>
          </a:xfrm>
          <a:prstGeom prst="rect">
            <a:avLst/>
          </a:prstGeom>
          <a:ln w="19050" cmpd="sng">
            <a:solidFill>
              <a:srgbClr val="008000"/>
            </a:solidFill>
          </a:ln>
        </p:spPr>
      </p:pic>
      <p:pic>
        <p:nvPicPr>
          <p:cNvPr id="7" name="Immagine 6" descr="sigmacc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1334" y="2008533"/>
            <a:ext cx="2667000" cy="533400"/>
          </a:xfrm>
          <a:prstGeom prst="rect">
            <a:avLst/>
          </a:prstGeom>
        </p:spPr>
      </p:pic>
      <p:sp>
        <p:nvSpPr>
          <p:cNvPr id="9" name="CasellaDiTesto 8"/>
          <p:cNvSpPr txBox="1"/>
          <p:nvPr/>
        </p:nvSpPr>
        <p:spPr>
          <a:xfrm>
            <a:off x="358065" y="2375714"/>
            <a:ext cx="32828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i="1" dirty="0" smtClean="0">
                <a:solidFill>
                  <a:srgbClr val="0F00E7"/>
                </a:solidFill>
                <a:latin typeface="Times New Roman"/>
                <a:cs typeface="Times New Roman"/>
              </a:rPr>
              <a:t>Physics Reports 433 (2006) 127 </a:t>
            </a:r>
            <a:endParaRPr lang="en-CA" i="1" dirty="0">
              <a:solidFill>
                <a:srgbClr val="0F00E7"/>
              </a:solidFill>
              <a:latin typeface="Times New Roman"/>
              <a:cs typeface="Times New Roman"/>
            </a:endParaRPr>
          </a:p>
        </p:txBody>
      </p:sp>
      <p:grpSp>
        <p:nvGrpSpPr>
          <p:cNvPr id="30" name="Gruppo 29"/>
          <p:cNvGrpSpPr/>
          <p:nvPr/>
        </p:nvGrpSpPr>
        <p:grpSpPr>
          <a:xfrm>
            <a:off x="3808495" y="2283499"/>
            <a:ext cx="5176755" cy="558800"/>
            <a:chOff x="3650882" y="2494476"/>
            <a:chExt cx="5176755" cy="558800"/>
          </a:xfrm>
        </p:grpSpPr>
        <p:pic>
          <p:nvPicPr>
            <p:cNvPr id="5" name="Immagine 4" descr="fds.pn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50882" y="2494476"/>
              <a:ext cx="2603500" cy="558800"/>
            </a:xfrm>
            <a:prstGeom prst="rect">
              <a:avLst/>
            </a:prstGeom>
          </p:spPr>
        </p:pic>
        <p:sp>
          <p:nvSpPr>
            <p:cNvPr id="10" name="CasellaDiTesto 9"/>
            <p:cNvSpPr txBox="1"/>
            <p:nvPr/>
          </p:nvSpPr>
          <p:spPr>
            <a:xfrm>
              <a:off x="6363288" y="2575241"/>
              <a:ext cx="246434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A" i="1" dirty="0" smtClean="0">
                  <a:solidFill>
                    <a:srgbClr val="0F00E7"/>
                  </a:solidFill>
                  <a:latin typeface="Times New Roman"/>
                  <a:cs typeface="Times New Roman"/>
                </a:rPr>
                <a:t>JHEP 1309 (2013) 058 </a:t>
              </a:r>
              <a:endParaRPr lang="en-CA" i="1" dirty="0">
                <a:solidFill>
                  <a:srgbClr val="0F00E7"/>
                </a:solidFill>
                <a:latin typeface="Times New Roman"/>
                <a:cs typeface="Times New Roman"/>
              </a:endParaRPr>
            </a:p>
          </p:txBody>
        </p:sp>
      </p:grpSp>
      <p:grpSp>
        <p:nvGrpSpPr>
          <p:cNvPr id="29" name="Gruppo 28"/>
          <p:cNvGrpSpPr/>
          <p:nvPr/>
        </p:nvGrpSpPr>
        <p:grpSpPr>
          <a:xfrm>
            <a:off x="4127813" y="1869717"/>
            <a:ext cx="4793937" cy="520700"/>
            <a:chOff x="3635007" y="3026049"/>
            <a:chExt cx="4793937" cy="520700"/>
          </a:xfrm>
        </p:grpSpPr>
        <p:pic>
          <p:nvPicPr>
            <p:cNvPr id="6" name="Immagine 5" descr="brds.png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35007" y="3026049"/>
              <a:ext cx="3568700" cy="520700"/>
            </a:xfrm>
            <a:prstGeom prst="rect">
              <a:avLst/>
            </a:prstGeom>
          </p:spPr>
        </p:pic>
        <p:sp>
          <p:nvSpPr>
            <p:cNvPr id="17" name="CasellaDiTesto 16"/>
            <p:cNvSpPr txBox="1"/>
            <p:nvPr/>
          </p:nvSpPr>
          <p:spPr>
            <a:xfrm>
              <a:off x="7171957" y="3100901"/>
              <a:ext cx="125698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A" i="1" dirty="0" smtClean="0">
                  <a:solidFill>
                    <a:srgbClr val="0F00E7"/>
                  </a:solidFill>
                  <a:latin typeface="Times New Roman"/>
                  <a:cs typeface="Times New Roman"/>
                </a:rPr>
                <a:t>PDG 2014</a:t>
              </a:r>
              <a:endParaRPr lang="en-CA" i="1" dirty="0">
                <a:solidFill>
                  <a:srgbClr val="0F00E7"/>
                </a:solidFill>
                <a:latin typeface="Times New Roman"/>
                <a:cs typeface="Times New Roman"/>
              </a:endParaRPr>
            </a:p>
          </p:txBody>
        </p:sp>
      </p:grpSp>
      <p:sp>
        <p:nvSpPr>
          <p:cNvPr id="21" name="Rettangolo 20"/>
          <p:cNvSpPr/>
          <p:nvPr/>
        </p:nvSpPr>
        <p:spPr>
          <a:xfrm>
            <a:off x="495914" y="153086"/>
            <a:ext cx="70297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altLang="ja-JP" sz="4000" dirty="0" smtClean="0">
                <a:solidFill>
                  <a:srgbClr val="AB2411"/>
                </a:solidFill>
                <a:latin typeface="Times New Roman"/>
                <a:ea typeface="Comic Sans MS" pitchFamily="66" charset="0"/>
                <a:cs typeface="Times New Roman"/>
                <a:sym typeface="Symbol"/>
              </a:rPr>
              <a:t>Impact on </a:t>
            </a:r>
            <a:r>
              <a:rPr lang="en-GB" altLang="ja-JP" sz="4000" baseline="-25000" dirty="0" smtClean="0">
                <a:solidFill>
                  <a:srgbClr val="AB2411"/>
                </a:solidFill>
                <a:latin typeface="Times New Roman"/>
                <a:ea typeface="Comic Sans MS" pitchFamily="66" charset="0"/>
                <a:cs typeface="Times New Roman"/>
                <a:sym typeface="Symbol"/>
              </a:rPr>
              <a:t></a:t>
            </a:r>
            <a:r>
              <a:rPr lang="en-GB" altLang="ja-JP" sz="4000" dirty="0" smtClean="0">
                <a:solidFill>
                  <a:srgbClr val="AB2411"/>
                </a:solidFill>
                <a:latin typeface="Times New Roman"/>
                <a:ea typeface="Comic Sans MS" pitchFamily="66" charset="0"/>
                <a:cs typeface="Times New Roman"/>
                <a:sym typeface="Symbol"/>
              </a:rPr>
              <a:t> </a:t>
            </a:r>
            <a:r>
              <a:rPr lang="en-US" sz="4000" cap="small" dirty="0" smtClean="0">
                <a:solidFill>
                  <a:srgbClr val="AB2411"/>
                </a:solidFill>
                <a:latin typeface="Times New Roman"/>
                <a:cs typeface="Times New Roman"/>
              </a:rPr>
              <a:t>Yield</a:t>
            </a:r>
            <a:endParaRPr lang="it-IT" sz="4000" cap="small" dirty="0">
              <a:solidFill>
                <a:srgbClr val="AB2411"/>
              </a:solidFill>
              <a:latin typeface="Times New Roman"/>
              <a:cs typeface="Times New Roman"/>
            </a:endParaRPr>
          </a:p>
        </p:txBody>
      </p:sp>
      <p:cxnSp>
        <p:nvCxnSpPr>
          <p:cNvPr id="13" name="Connettore 2 12"/>
          <p:cNvCxnSpPr/>
          <p:nvPr/>
        </p:nvCxnSpPr>
        <p:spPr>
          <a:xfrm flipH="1">
            <a:off x="1881320" y="1293573"/>
            <a:ext cx="423296" cy="852369"/>
          </a:xfrm>
          <a:prstGeom prst="straightConnector1">
            <a:avLst/>
          </a:prstGeom>
          <a:ln w="19050" cmpd="sng">
            <a:solidFill>
              <a:srgbClr val="008000"/>
            </a:solidFill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Connettore 2 26"/>
          <p:cNvCxnSpPr>
            <a:endCxn id="6" idx="1"/>
          </p:cNvCxnSpPr>
          <p:nvPr/>
        </p:nvCxnSpPr>
        <p:spPr>
          <a:xfrm>
            <a:off x="3557290" y="1479866"/>
            <a:ext cx="570523" cy="650201"/>
          </a:xfrm>
          <a:prstGeom prst="straightConnector1">
            <a:avLst/>
          </a:prstGeom>
          <a:ln w="19050" cmpd="sng">
            <a:solidFill>
              <a:srgbClr val="008000"/>
            </a:solidFill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Connettore 2 31"/>
          <p:cNvCxnSpPr>
            <a:endCxn id="5" idx="1"/>
          </p:cNvCxnSpPr>
          <p:nvPr/>
        </p:nvCxnSpPr>
        <p:spPr>
          <a:xfrm>
            <a:off x="2986767" y="1639866"/>
            <a:ext cx="821728" cy="923033"/>
          </a:xfrm>
          <a:prstGeom prst="straightConnector1">
            <a:avLst/>
          </a:prstGeom>
          <a:ln w="19050" cmpd="sng">
            <a:solidFill>
              <a:srgbClr val="008000"/>
            </a:solidFill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41" name="Immagine 40" descr="latex-image-1.pdf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7960"/>
          <a:stretch/>
        </p:blipFill>
        <p:spPr>
          <a:xfrm>
            <a:off x="1182713" y="2735380"/>
            <a:ext cx="1545205" cy="279399"/>
          </a:xfrm>
          <a:prstGeom prst="rect">
            <a:avLst/>
          </a:prstGeom>
        </p:spPr>
      </p:pic>
      <p:pic>
        <p:nvPicPr>
          <p:cNvPr id="23" name="Immagine 22" descr="latex-image-1.pdf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9142"/>
          <a:stretch/>
        </p:blipFill>
        <p:spPr>
          <a:xfrm>
            <a:off x="1088645" y="2936379"/>
            <a:ext cx="1545205" cy="3380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22220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664"/>
            <a:ext cx="8229600" cy="519213"/>
          </a:xfrm>
        </p:spPr>
        <p:txBody>
          <a:bodyPr>
            <a:noAutofit/>
          </a:bodyPr>
          <a:lstStyle/>
          <a:p>
            <a:r>
              <a:rPr lang="it-IT" sz="3600" dirty="0" smtClean="0">
                <a:solidFill>
                  <a:srgbClr val="008000"/>
                </a:solidFill>
                <a:latin typeface="Times New Roman"/>
                <a:cs typeface="Times New Roman"/>
              </a:rPr>
              <a:t>Branching ratio Ds </a:t>
            </a:r>
            <a:r>
              <a:rPr lang="it-IT" sz="3600" dirty="0" smtClean="0">
                <a:solidFill>
                  <a:srgbClr val="008000"/>
                </a:solidFill>
                <a:latin typeface="Times New Roman"/>
                <a:cs typeface="Times New Roman"/>
                <a:sym typeface="Wingdings"/>
              </a:rPr>
              <a:t> tau</a:t>
            </a:r>
            <a:endParaRPr lang="it-IT" sz="3600" dirty="0">
              <a:solidFill>
                <a:srgbClr val="008000"/>
              </a:solidFill>
              <a:latin typeface="Times New Roman"/>
              <a:cs typeface="Times New Roman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0" y="3528229"/>
            <a:ext cx="9144000" cy="2663816"/>
          </a:xfrm>
        </p:spPr>
        <p:txBody>
          <a:bodyPr>
            <a:normAutofit fontScale="92500" lnSpcReduction="20000"/>
          </a:bodyPr>
          <a:lstStyle/>
          <a:p>
            <a:r>
              <a:rPr lang="en-GB" dirty="0" smtClean="0">
                <a:solidFill>
                  <a:srgbClr val="008000"/>
                </a:solidFill>
                <a:latin typeface="Times New Roman"/>
                <a:cs typeface="Times New Roman"/>
              </a:rPr>
              <a:t>BES III measurement planned during the coming winter, a dedicated run at the Ds+ Ds- mass </a:t>
            </a:r>
          </a:p>
          <a:p>
            <a:r>
              <a:rPr lang="en-GB" dirty="0" smtClean="0">
                <a:solidFill>
                  <a:srgbClr val="008000"/>
                </a:solidFill>
                <a:latin typeface="Times New Roman"/>
                <a:cs typeface="Times New Roman"/>
              </a:rPr>
              <a:t>Compared to CLEO, gather </a:t>
            </a:r>
            <a:r>
              <a:rPr lang="en-GB" dirty="0" smtClean="0">
                <a:solidFill>
                  <a:srgbClr val="008000"/>
                </a:solidFill>
                <a:latin typeface="Times New Roman"/>
                <a:cs typeface="Times New Roman"/>
              </a:rPr>
              <a:t>~5 times </a:t>
            </a:r>
            <a:r>
              <a:rPr lang="en-GB" dirty="0" smtClean="0">
                <a:solidFill>
                  <a:srgbClr val="008000"/>
                </a:solidFill>
                <a:latin typeface="Times New Roman"/>
                <a:cs typeface="Times New Roman"/>
              </a:rPr>
              <a:t>larger statistics </a:t>
            </a:r>
            <a:r>
              <a:rPr lang="en-GB" dirty="0" smtClean="0">
                <a:solidFill>
                  <a:srgbClr val="008000"/>
                </a:solidFill>
                <a:latin typeface="Times New Roman"/>
                <a:cs typeface="Times New Roman"/>
                <a:sym typeface="Wingdings"/>
              </a:rPr>
              <a:t> reduce the statistical uncertainty by a factor of 2. First results available by </a:t>
            </a:r>
            <a:r>
              <a:rPr lang="en-GB" dirty="0" smtClean="0">
                <a:solidFill>
                  <a:srgbClr val="008000"/>
                </a:solidFill>
                <a:latin typeface="Times New Roman"/>
                <a:cs typeface="Times New Roman"/>
                <a:sym typeface="Wingdings"/>
              </a:rPr>
              <a:t>the end of 2016</a:t>
            </a:r>
            <a:endParaRPr lang="en-GB" dirty="0" smtClean="0">
              <a:solidFill>
                <a:srgbClr val="008000"/>
              </a:solidFill>
              <a:latin typeface="Times New Roman"/>
              <a:cs typeface="Times New Roman"/>
              <a:sym typeface="Wingdings"/>
            </a:endParaRPr>
          </a:p>
          <a:p>
            <a:r>
              <a:rPr lang="en-GB" dirty="0" smtClean="0">
                <a:solidFill>
                  <a:srgbClr val="008000"/>
                </a:solidFill>
                <a:latin typeface="Times New Roman"/>
                <a:cs typeface="Times New Roman"/>
                <a:sym typeface="Wingdings"/>
              </a:rPr>
              <a:t>Hard to improve (BELL2?)</a:t>
            </a:r>
            <a:endParaRPr lang="en-GB" dirty="0" smtClean="0">
              <a:solidFill>
                <a:srgbClr val="008000"/>
              </a:solidFill>
              <a:latin typeface="Times New Roman"/>
              <a:cs typeface="Times New Roman"/>
            </a:endParaRPr>
          </a:p>
          <a:p>
            <a:endParaRPr lang="en-GB" dirty="0">
              <a:solidFill>
                <a:srgbClr val="008000"/>
              </a:solidFill>
              <a:latin typeface="Times New Roman"/>
              <a:cs typeface="Times New Roman"/>
            </a:endParaRPr>
          </a:p>
        </p:txBody>
      </p:sp>
      <p:pic>
        <p:nvPicPr>
          <p:cNvPr id="4" name="Immagine 3" descr="dsdecay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97662"/>
            <a:ext cx="9144000" cy="29180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50850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15234"/>
          </a:xfrm>
        </p:spPr>
        <p:txBody>
          <a:bodyPr>
            <a:normAutofit fontScale="77500" lnSpcReduction="20000"/>
          </a:bodyPr>
          <a:lstStyle/>
          <a:p>
            <a:r>
              <a:rPr lang="en-CA" dirty="0" smtClean="0">
                <a:solidFill>
                  <a:srgbClr val="000090"/>
                </a:solidFill>
                <a:latin typeface="Times New Roman"/>
                <a:cs typeface="Times New Roman"/>
              </a:rPr>
              <a:t>Proton target</a:t>
            </a:r>
          </a:p>
          <a:p>
            <a:pPr lvl="1"/>
            <a:r>
              <a:rPr lang="en-CA" dirty="0" smtClean="0">
                <a:solidFill>
                  <a:srgbClr val="000090"/>
                </a:solidFill>
                <a:latin typeface="Times New Roman"/>
                <a:cs typeface="Times New Roman"/>
              </a:rPr>
              <a:t>10</a:t>
            </a:r>
            <a:r>
              <a:rPr lang="en-CA" dirty="0" smtClean="0">
                <a:solidFill>
                  <a:srgbClr val="000090"/>
                </a:solidFill>
                <a:latin typeface="Times New Roman"/>
                <a:cs typeface="Times New Roman"/>
              </a:rPr>
              <a:t>% p interactions </a:t>
            </a:r>
            <a:r>
              <a:rPr lang="en-CA" dirty="0" smtClean="0">
                <a:solidFill>
                  <a:srgbClr val="000090"/>
                </a:solidFill>
                <a:latin typeface="Times New Roman"/>
                <a:cs typeface="Times New Roman"/>
                <a:sym typeface="Wingdings"/>
              </a:rPr>
              <a:t> </a:t>
            </a:r>
            <a:r>
              <a:rPr lang="en-CA" dirty="0" err="1">
                <a:solidFill>
                  <a:srgbClr val="000090"/>
                </a:solidFill>
                <a:latin typeface="Times New Roman"/>
                <a:cs typeface="Times New Roman"/>
                <a:sym typeface="Wingdings"/>
              </a:rPr>
              <a:t>e</a:t>
            </a:r>
            <a:r>
              <a:rPr lang="en-CA" dirty="0" err="1" smtClean="0">
                <a:solidFill>
                  <a:srgbClr val="000090"/>
                </a:solidFill>
                <a:latin typeface="Times New Roman"/>
                <a:cs typeface="Times New Roman"/>
              </a:rPr>
              <a:t>xp</a:t>
            </a:r>
            <a:r>
              <a:rPr lang="en-CA" dirty="0" smtClean="0">
                <a:solidFill>
                  <a:srgbClr val="000090"/>
                </a:solidFill>
                <a:latin typeface="Times New Roman"/>
                <a:cs typeface="Times New Roman"/>
              </a:rPr>
              <a:t>(-x/</a:t>
            </a:r>
            <a:r>
              <a:rPr lang="en-CA" dirty="0" err="1" smtClean="0">
                <a:solidFill>
                  <a:srgbClr val="000090"/>
                </a:solidFill>
                <a:latin typeface="Times New Roman"/>
                <a:cs typeface="Times New Roman"/>
              </a:rPr>
              <a:t>λ</a:t>
            </a:r>
            <a:r>
              <a:rPr lang="en-CA" dirty="0" smtClean="0">
                <a:solidFill>
                  <a:srgbClr val="000090"/>
                </a:solidFill>
                <a:latin typeface="Times New Roman"/>
                <a:cs typeface="Times New Roman"/>
              </a:rPr>
              <a:t>) = 0.9 </a:t>
            </a:r>
            <a:r>
              <a:rPr lang="en-CA" dirty="0" smtClean="0">
                <a:solidFill>
                  <a:srgbClr val="000090"/>
                </a:solidFill>
                <a:latin typeface="Times New Roman"/>
                <a:cs typeface="Times New Roman"/>
                <a:sym typeface="Wingdings"/>
              </a:rPr>
              <a:t> x/</a:t>
            </a:r>
            <a:r>
              <a:rPr lang="en-CA" dirty="0" err="1" smtClean="0">
                <a:solidFill>
                  <a:srgbClr val="000090"/>
                </a:solidFill>
                <a:latin typeface="Times New Roman"/>
                <a:cs typeface="Times New Roman"/>
                <a:sym typeface="Wingdings"/>
              </a:rPr>
              <a:t>λ</a:t>
            </a:r>
            <a:r>
              <a:rPr lang="en-CA" dirty="0" smtClean="0">
                <a:solidFill>
                  <a:srgbClr val="000090"/>
                </a:solidFill>
                <a:latin typeface="Times New Roman"/>
                <a:cs typeface="Times New Roman"/>
                <a:sym typeface="Wingdings"/>
              </a:rPr>
              <a:t> = -</a:t>
            </a:r>
            <a:r>
              <a:rPr lang="en-CA" dirty="0" err="1" smtClean="0">
                <a:solidFill>
                  <a:srgbClr val="000090"/>
                </a:solidFill>
                <a:latin typeface="Times New Roman"/>
                <a:cs typeface="Times New Roman"/>
                <a:sym typeface="Wingdings"/>
              </a:rPr>
              <a:t>ln</a:t>
            </a:r>
            <a:r>
              <a:rPr lang="en-CA" dirty="0" smtClean="0">
                <a:solidFill>
                  <a:srgbClr val="000090"/>
                </a:solidFill>
                <a:latin typeface="Times New Roman"/>
                <a:cs typeface="Times New Roman"/>
                <a:sym typeface="Wingdings"/>
              </a:rPr>
              <a:t>(0.9) ~ 0.1  x = 0.1 </a:t>
            </a:r>
            <a:r>
              <a:rPr lang="en-CA" dirty="0" err="1" smtClean="0">
                <a:solidFill>
                  <a:srgbClr val="000090"/>
                </a:solidFill>
                <a:latin typeface="Times New Roman"/>
                <a:cs typeface="Times New Roman"/>
                <a:sym typeface="Wingdings"/>
              </a:rPr>
              <a:t>λ</a:t>
            </a:r>
            <a:r>
              <a:rPr lang="en-CA" dirty="0" smtClean="0">
                <a:solidFill>
                  <a:srgbClr val="000090"/>
                </a:solidFill>
                <a:latin typeface="Times New Roman"/>
                <a:cs typeface="Times New Roman"/>
                <a:sym typeface="Wingdings"/>
              </a:rPr>
              <a:t> = 1.5 cm Mo target interleaved with nuclear emulsions  </a:t>
            </a:r>
            <a:endParaRPr lang="en-CA" dirty="0" smtClean="0">
              <a:solidFill>
                <a:srgbClr val="000090"/>
              </a:solidFill>
              <a:latin typeface="Times New Roman"/>
              <a:cs typeface="Times New Roman"/>
            </a:endParaRPr>
          </a:p>
          <a:p>
            <a:r>
              <a:rPr lang="en-CA" dirty="0" smtClean="0">
                <a:solidFill>
                  <a:srgbClr val="000090"/>
                </a:solidFill>
                <a:latin typeface="Times New Roman"/>
                <a:cs typeface="Times New Roman"/>
              </a:rPr>
              <a:t>Charm </a:t>
            </a:r>
            <a:r>
              <a:rPr lang="en-CA" dirty="0" smtClean="0">
                <a:solidFill>
                  <a:srgbClr val="000090"/>
                </a:solidFill>
                <a:latin typeface="Times New Roman"/>
                <a:cs typeface="Times New Roman"/>
              </a:rPr>
              <a:t>yield ~ </a:t>
            </a:r>
            <a:r>
              <a:rPr lang="en-CA" dirty="0" smtClean="0">
                <a:solidFill>
                  <a:srgbClr val="000090"/>
                </a:solidFill>
                <a:latin typeface="Times New Roman"/>
                <a:cs typeface="Times New Roman"/>
              </a:rPr>
              <a:t>1.7 x 10</a:t>
            </a:r>
            <a:r>
              <a:rPr lang="en-CA" baseline="30000" dirty="0" smtClean="0">
                <a:solidFill>
                  <a:srgbClr val="000090"/>
                </a:solidFill>
                <a:latin typeface="Times New Roman"/>
                <a:cs typeface="Times New Roman"/>
              </a:rPr>
              <a:t>-3</a:t>
            </a:r>
            <a:r>
              <a:rPr lang="en-CA" dirty="0" smtClean="0">
                <a:solidFill>
                  <a:srgbClr val="000090"/>
                </a:solidFill>
                <a:latin typeface="Times New Roman"/>
                <a:cs typeface="Times New Roman"/>
              </a:rPr>
              <a:t> </a:t>
            </a:r>
          </a:p>
          <a:p>
            <a:r>
              <a:rPr lang="en-CA" dirty="0" smtClean="0">
                <a:solidFill>
                  <a:srgbClr val="000090"/>
                </a:solidFill>
                <a:latin typeface="Times New Roman"/>
                <a:cs typeface="Times New Roman"/>
              </a:rPr>
              <a:t>Fraction of charmed hadrons decaying inside the target, &lt;E</a:t>
            </a:r>
            <a:r>
              <a:rPr lang="en-CA" baseline="-25000" dirty="0" smtClean="0">
                <a:solidFill>
                  <a:srgbClr val="000090"/>
                </a:solidFill>
                <a:latin typeface="Times New Roman"/>
                <a:cs typeface="Times New Roman"/>
              </a:rPr>
              <a:t>Ds</a:t>
            </a:r>
            <a:r>
              <a:rPr lang="en-CA" dirty="0" smtClean="0">
                <a:solidFill>
                  <a:srgbClr val="000090"/>
                </a:solidFill>
                <a:latin typeface="Times New Roman"/>
                <a:cs typeface="Times New Roman"/>
              </a:rPr>
              <a:t>&gt; = 45 </a:t>
            </a:r>
            <a:r>
              <a:rPr lang="en-CA" dirty="0" err="1" smtClean="0">
                <a:solidFill>
                  <a:srgbClr val="000090"/>
                </a:solidFill>
                <a:latin typeface="Times New Roman"/>
                <a:cs typeface="Times New Roman"/>
              </a:rPr>
              <a:t>GeV</a:t>
            </a:r>
            <a:r>
              <a:rPr lang="en-CA" dirty="0" smtClean="0">
                <a:solidFill>
                  <a:srgbClr val="000090"/>
                </a:solidFill>
                <a:latin typeface="Times New Roman"/>
                <a:cs typeface="Times New Roman"/>
              </a:rPr>
              <a:t> </a:t>
            </a:r>
            <a:r>
              <a:rPr lang="en-CA" dirty="0" smtClean="0">
                <a:solidFill>
                  <a:srgbClr val="000090"/>
                </a:solidFill>
                <a:latin typeface="Times New Roman"/>
                <a:cs typeface="Times New Roman"/>
                <a:sym typeface="Wingdings"/>
              </a:rPr>
              <a:t> </a:t>
            </a:r>
            <a:r>
              <a:rPr lang="en-CA" dirty="0" err="1" smtClean="0">
                <a:solidFill>
                  <a:srgbClr val="000090"/>
                </a:solidFill>
                <a:latin typeface="Times New Roman"/>
                <a:cs typeface="Times New Roman"/>
                <a:sym typeface="Wingdings"/>
              </a:rPr>
              <a:t>Fl</a:t>
            </a:r>
            <a:r>
              <a:rPr lang="en-CA" dirty="0" smtClean="0">
                <a:solidFill>
                  <a:srgbClr val="000090"/>
                </a:solidFill>
                <a:latin typeface="Times New Roman"/>
                <a:cs typeface="Times New Roman"/>
                <a:sym typeface="Wingdings"/>
              </a:rPr>
              <a:t> = 3.3 mm, assume 7.5 mm on average in the target  ~</a:t>
            </a:r>
            <a:r>
              <a:rPr lang="en-CA" dirty="0" err="1" smtClean="0">
                <a:solidFill>
                  <a:srgbClr val="000090"/>
                </a:solidFill>
                <a:latin typeface="Times New Roman"/>
                <a:cs typeface="Times New Roman"/>
                <a:sym typeface="Wingdings"/>
              </a:rPr>
              <a:t>e</a:t>
            </a:r>
            <a:r>
              <a:rPr lang="en-CA" dirty="0" err="1" smtClean="0">
                <a:solidFill>
                  <a:srgbClr val="000090"/>
                </a:solidFill>
                <a:latin typeface="Times New Roman"/>
                <a:cs typeface="Times New Roman"/>
              </a:rPr>
              <a:t>xp</a:t>
            </a:r>
            <a:r>
              <a:rPr lang="en-CA" dirty="0" smtClean="0">
                <a:solidFill>
                  <a:srgbClr val="000090"/>
                </a:solidFill>
                <a:latin typeface="Times New Roman"/>
                <a:cs typeface="Times New Roman"/>
              </a:rPr>
              <a:t>(-2.3) </a:t>
            </a:r>
            <a:r>
              <a:rPr lang="en-CA" dirty="0" smtClean="0">
                <a:solidFill>
                  <a:srgbClr val="000090"/>
                </a:solidFill>
                <a:latin typeface="Times New Roman"/>
                <a:cs typeface="Times New Roman"/>
              </a:rPr>
              <a:t>~0.10 </a:t>
            </a:r>
            <a:r>
              <a:rPr lang="en-CA" dirty="0" smtClean="0">
                <a:solidFill>
                  <a:srgbClr val="000090"/>
                </a:solidFill>
                <a:latin typeface="Times New Roman"/>
                <a:cs typeface="Times New Roman"/>
                <a:sym typeface="Wingdings"/>
              </a:rPr>
              <a:t> </a:t>
            </a:r>
            <a:r>
              <a:rPr lang="en-CA" dirty="0" smtClean="0">
                <a:solidFill>
                  <a:srgbClr val="000090"/>
                </a:solidFill>
                <a:latin typeface="Times New Roman"/>
                <a:cs typeface="Times New Roman"/>
              </a:rPr>
              <a:t>~ </a:t>
            </a:r>
            <a:r>
              <a:rPr lang="en-CA" dirty="0" smtClean="0">
                <a:solidFill>
                  <a:srgbClr val="000090"/>
                </a:solidFill>
                <a:latin typeface="Times New Roman"/>
                <a:cs typeface="Times New Roman"/>
              </a:rPr>
              <a:t>90% decay inside </a:t>
            </a:r>
          </a:p>
          <a:p>
            <a:r>
              <a:rPr lang="en-CA" dirty="0" smtClean="0">
                <a:solidFill>
                  <a:srgbClr val="000090"/>
                </a:solidFill>
                <a:latin typeface="Times New Roman"/>
                <a:cs typeface="Times New Roman"/>
              </a:rPr>
              <a:t>Charm tagging in the emulsion (topological, secondary vertex detected within the expected flight length) ~ 50%</a:t>
            </a:r>
          </a:p>
          <a:p>
            <a:r>
              <a:rPr lang="en-CA" dirty="0" smtClean="0">
                <a:solidFill>
                  <a:srgbClr val="000090"/>
                </a:solidFill>
                <a:latin typeface="Times New Roman"/>
                <a:cs typeface="Times New Roman"/>
              </a:rPr>
              <a:t>Charm momentum measurement by </a:t>
            </a:r>
            <a:r>
              <a:rPr lang="en-CA" dirty="0" smtClean="0">
                <a:solidFill>
                  <a:srgbClr val="000090"/>
                </a:solidFill>
                <a:latin typeface="Times New Roman"/>
                <a:cs typeface="Times New Roman"/>
              </a:rPr>
              <a:t>a spectrometer, followed by a </a:t>
            </a:r>
            <a:r>
              <a:rPr lang="en-CA" dirty="0" err="1" smtClean="0">
                <a:solidFill>
                  <a:srgbClr val="000090"/>
                </a:solidFill>
                <a:latin typeface="Times New Roman"/>
                <a:cs typeface="Times New Roman"/>
              </a:rPr>
              <a:t>muon</a:t>
            </a:r>
            <a:r>
              <a:rPr lang="en-CA" dirty="0" smtClean="0">
                <a:solidFill>
                  <a:srgbClr val="000090"/>
                </a:solidFill>
                <a:latin typeface="Times New Roman"/>
                <a:cs typeface="Times New Roman"/>
              </a:rPr>
              <a:t> filter  </a:t>
            </a:r>
          </a:p>
          <a:p>
            <a:r>
              <a:rPr lang="en-CA" dirty="0" smtClean="0">
                <a:solidFill>
                  <a:srgbClr val="000090"/>
                </a:solidFill>
                <a:latin typeface="Times New Roman"/>
                <a:cs typeface="Times New Roman"/>
              </a:rPr>
              <a:t>Overall factor ~ 7.7 x 10</a:t>
            </a:r>
            <a:r>
              <a:rPr lang="en-CA" baseline="30000" dirty="0" smtClean="0">
                <a:solidFill>
                  <a:srgbClr val="000090"/>
                </a:solidFill>
                <a:latin typeface="Times New Roman"/>
                <a:cs typeface="Times New Roman"/>
              </a:rPr>
              <a:t>-5</a:t>
            </a:r>
            <a:endParaRPr lang="en-CA" dirty="0" smtClean="0">
              <a:solidFill>
                <a:srgbClr val="000090"/>
              </a:solidFill>
              <a:latin typeface="Times New Roman"/>
              <a:cs typeface="Times New Roman"/>
            </a:endParaRPr>
          </a:p>
          <a:p>
            <a:r>
              <a:rPr lang="en-CA" dirty="0" smtClean="0">
                <a:solidFill>
                  <a:srgbClr val="000090"/>
                </a:solidFill>
                <a:latin typeface="Times New Roman"/>
                <a:cs typeface="Times New Roman"/>
              </a:rPr>
              <a:t>10</a:t>
            </a:r>
            <a:r>
              <a:rPr lang="en-CA" baseline="30000" dirty="0" smtClean="0">
                <a:solidFill>
                  <a:srgbClr val="000090"/>
                </a:solidFill>
                <a:latin typeface="Times New Roman"/>
                <a:cs typeface="Times New Roman"/>
              </a:rPr>
              <a:t>9</a:t>
            </a:r>
            <a:r>
              <a:rPr lang="en-CA" dirty="0" smtClean="0">
                <a:solidFill>
                  <a:srgbClr val="000090"/>
                </a:solidFill>
                <a:latin typeface="Times New Roman"/>
                <a:cs typeface="Times New Roman"/>
              </a:rPr>
              <a:t> protons </a:t>
            </a:r>
            <a:r>
              <a:rPr lang="en-CA" dirty="0" smtClean="0">
                <a:solidFill>
                  <a:srgbClr val="000090"/>
                </a:solidFill>
                <a:latin typeface="Times New Roman"/>
                <a:cs typeface="Times New Roman"/>
                <a:sym typeface="Wingdings"/>
              </a:rPr>
              <a:t> 77000 detected charm pairs </a:t>
            </a:r>
            <a:endParaRPr lang="en-CA" dirty="0" smtClean="0">
              <a:solidFill>
                <a:srgbClr val="000090"/>
              </a:solidFill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5529921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133510"/>
            <a:ext cx="8229600" cy="713267"/>
          </a:xfrm>
        </p:spPr>
        <p:txBody>
          <a:bodyPr>
            <a:normAutofit fontScale="90000"/>
          </a:bodyPr>
          <a:lstStyle/>
          <a:p>
            <a:r>
              <a:rPr lang="en-GB" smtClean="0">
                <a:latin typeface="Times New Roman"/>
                <a:cs typeface="Times New Roman"/>
              </a:rPr>
              <a:t>Schematics of the detector</a:t>
            </a:r>
            <a:endParaRPr lang="en-GB">
              <a:latin typeface="Times New Roman"/>
              <a:cs typeface="Times New Roman"/>
            </a:endParaRPr>
          </a:p>
        </p:txBody>
      </p:sp>
      <p:sp>
        <p:nvSpPr>
          <p:cNvPr id="4" name="Rettangolo 3"/>
          <p:cNvSpPr/>
          <p:nvPr/>
        </p:nvSpPr>
        <p:spPr>
          <a:xfrm>
            <a:off x="951833" y="1940527"/>
            <a:ext cx="177114" cy="3545873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" name="Rettangolo 4"/>
          <p:cNvSpPr/>
          <p:nvPr/>
        </p:nvSpPr>
        <p:spPr>
          <a:xfrm>
            <a:off x="1262993" y="1934158"/>
            <a:ext cx="177114" cy="3545873"/>
          </a:xfrm>
          <a:prstGeom prst="rect">
            <a:avLst/>
          </a:prstGeom>
          <a:solidFill>
            <a:srgbClr val="953735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6" name="Rettangolo 5"/>
          <p:cNvSpPr/>
          <p:nvPr/>
        </p:nvSpPr>
        <p:spPr>
          <a:xfrm>
            <a:off x="1574153" y="1927789"/>
            <a:ext cx="177114" cy="3545873"/>
          </a:xfrm>
          <a:prstGeom prst="rect">
            <a:avLst/>
          </a:prstGeom>
          <a:solidFill>
            <a:srgbClr val="953735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" name="Rettangolo 6"/>
          <p:cNvSpPr/>
          <p:nvPr/>
        </p:nvSpPr>
        <p:spPr>
          <a:xfrm>
            <a:off x="1885313" y="1921420"/>
            <a:ext cx="177114" cy="3545873"/>
          </a:xfrm>
          <a:prstGeom prst="rect">
            <a:avLst/>
          </a:prstGeom>
          <a:solidFill>
            <a:srgbClr val="953735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8" name="Connettore 2 7"/>
          <p:cNvCxnSpPr/>
          <p:nvPr/>
        </p:nvCxnSpPr>
        <p:spPr>
          <a:xfrm>
            <a:off x="951833" y="5768659"/>
            <a:ext cx="1110594" cy="17641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CasellaDiTesto 8"/>
          <p:cNvSpPr txBox="1"/>
          <p:nvPr/>
        </p:nvSpPr>
        <p:spPr>
          <a:xfrm>
            <a:off x="505187" y="5892148"/>
            <a:ext cx="190948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mtClean="0">
                <a:latin typeface="Times New Roman"/>
                <a:cs typeface="Times New Roman"/>
              </a:rPr>
              <a:t>1.5 cm Mo Target</a:t>
            </a:r>
          </a:p>
          <a:p>
            <a:pPr algn="ctr"/>
            <a:r>
              <a:rPr lang="en-GB" smtClean="0">
                <a:latin typeface="Times New Roman"/>
                <a:cs typeface="Times New Roman"/>
              </a:rPr>
              <a:t> 15 emulsion films</a:t>
            </a:r>
            <a:endParaRPr lang="en-GB">
              <a:latin typeface="Times New Roman"/>
              <a:cs typeface="Times New Roman"/>
            </a:endParaRPr>
          </a:p>
        </p:txBody>
      </p:sp>
      <p:cxnSp>
        <p:nvCxnSpPr>
          <p:cNvPr id="11" name="Connettore 2 10"/>
          <p:cNvCxnSpPr>
            <a:endCxn id="5" idx="1"/>
          </p:cNvCxnSpPr>
          <p:nvPr/>
        </p:nvCxnSpPr>
        <p:spPr>
          <a:xfrm flipV="1">
            <a:off x="52917" y="3707095"/>
            <a:ext cx="1210076" cy="3283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Connettore 1 12"/>
          <p:cNvCxnSpPr/>
          <p:nvPr/>
        </p:nvCxnSpPr>
        <p:spPr>
          <a:xfrm flipV="1">
            <a:off x="1262993" y="3228332"/>
            <a:ext cx="622320" cy="478763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Connettore 1 14"/>
          <p:cNvCxnSpPr/>
          <p:nvPr/>
        </p:nvCxnSpPr>
        <p:spPr>
          <a:xfrm>
            <a:off x="1885313" y="3228332"/>
            <a:ext cx="760642" cy="105847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Connettore 1 18"/>
          <p:cNvCxnSpPr/>
          <p:nvPr/>
        </p:nvCxnSpPr>
        <p:spPr>
          <a:xfrm>
            <a:off x="1199507" y="3713464"/>
            <a:ext cx="622320" cy="608620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Connettore 1 20"/>
          <p:cNvCxnSpPr/>
          <p:nvPr/>
        </p:nvCxnSpPr>
        <p:spPr>
          <a:xfrm flipV="1">
            <a:off x="1768907" y="4128031"/>
            <a:ext cx="1353325" cy="158771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Rettangolo 21"/>
          <p:cNvSpPr/>
          <p:nvPr/>
        </p:nvSpPr>
        <p:spPr>
          <a:xfrm>
            <a:off x="2681232" y="1921420"/>
            <a:ext cx="229316" cy="4041292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3" name="CasellaDiTesto 22"/>
          <p:cNvSpPr txBox="1"/>
          <p:nvPr/>
        </p:nvSpPr>
        <p:spPr>
          <a:xfrm>
            <a:off x="2645955" y="1411293"/>
            <a:ext cx="13325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 smtClean="0">
                <a:latin typeface="Times New Roman"/>
                <a:cs typeface="Times New Roman"/>
              </a:rPr>
              <a:t>SciFi</a:t>
            </a:r>
            <a:r>
              <a:rPr lang="en-GB" dirty="0" smtClean="0">
                <a:latin typeface="Times New Roman"/>
                <a:cs typeface="Times New Roman"/>
              </a:rPr>
              <a:t> Planes</a:t>
            </a:r>
            <a:endParaRPr lang="en-GB" dirty="0">
              <a:latin typeface="Times New Roman"/>
              <a:cs typeface="Times New Roman"/>
            </a:endParaRPr>
          </a:p>
        </p:txBody>
      </p:sp>
      <p:sp>
        <p:nvSpPr>
          <p:cNvPr id="24" name="CasellaDiTesto 23"/>
          <p:cNvSpPr txBox="1"/>
          <p:nvPr/>
        </p:nvSpPr>
        <p:spPr>
          <a:xfrm>
            <a:off x="4773994" y="1411293"/>
            <a:ext cx="13325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 smtClean="0">
                <a:latin typeface="Times New Roman"/>
                <a:cs typeface="Times New Roman"/>
              </a:rPr>
              <a:t>SciFi</a:t>
            </a:r>
            <a:r>
              <a:rPr lang="en-GB" dirty="0" smtClean="0">
                <a:latin typeface="Times New Roman"/>
                <a:cs typeface="Times New Roman"/>
              </a:rPr>
              <a:t> Planes</a:t>
            </a:r>
            <a:endParaRPr lang="en-GB" dirty="0">
              <a:latin typeface="Times New Roman"/>
              <a:cs typeface="Times New Roman"/>
            </a:endParaRPr>
          </a:p>
        </p:txBody>
      </p:sp>
      <p:sp>
        <p:nvSpPr>
          <p:cNvPr id="25" name="Rettangolo 24"/>
          <p:cNvSpPr/>
          <p:nvPr/>
        </p:nvSpPr>
        <p:spPr>
          <a:xfrm>
            <a:off x="5461992" y="1950333"/>
            <a:ext cx="229316" cy="4041292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6" name="CasellaDiTesto 25"/>
          <p:cNvSpPr txBox="1"/>
          <p:nvPr/>
        </p:nvSpPr>
        <p:spPr>
          <a:xfrm>
            <a:off x="3819711" y="3510590"/>
            <a:ext cx="129239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mtClean="0"/>
              <a:t>Magnetised </a:t>
            </a:r>
          </a:p>
          <a:p>
            <a:pPr algn="ctr"/>
            <a:r>
              <a:rPr lang="en-GB" smtClean="0"/>
              <a:t>volume</a:t>
            </a:r>
            <a:endParaRPr lang="en-GB"/>
          </a:p>
        </p:txBody>
      </p:sp>
      <p:sp>
        <p:nvSpPr>
          <p:cNvPr id="29" name="Figura a mano libera 28"/>
          <p:cNvSpPr/>
          <p:nvPr/>
        </p:nvSpPr>
        <p:spPr>
          <a:xfrm>
            <a:off x="2910548" y="2681456"/>
            <a:ext cx="2551444" cy="652723"/>
          </a:xfrm>
          <a:custGeom>
            <a:avLst/>
            <a:gdLst>
              <a:gd name="connsiteX0" fmla="*/ 0 w 4639251"/>
              <a:gd name="connsiteY0" fmla="*/ 1869963 h 1869963"/>
              <a:gd name="connsiteX1" fmla="*/ 2557762 w 4639251"/>
              <a:gd name="connsiteY1" fmla="*/ 1393652 h 1869963"/>
              <a:gd name="connsiteX2" fmla="*/ 4639251 w 4639251"/>
              <a:gd name="connsiteY2" fmla="*/ 0 h 18699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639251" h="1869963">
                <a:moveTo>
                  <a:pt x="0" y="1869963"/>
                </a:moveTo>
                <a:cubicBezTo>
                  <a:pt x="892277" y="1787637"/>
                  <a:pt x="1784554" y="1705312"/>
                  <a:pt x="2557762" y="1393652"/>
                </a:cubicBezTo>
                <a:cubicBezTo>
                  <a:pt x="3330970" y="1081992"/>
                  <a:pt x="4286456" y="276378"/>
                  <a:pt x="4639251" y="0"/>
                </a:cubicBezTo>
              </a:path>
            </a:pathLst>
          </a:cu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0" name="Figura a mano libera 29"/>
          <p:cNvSpPr/>
          <p:nvPr/>
        </p:nvSpPr>
        <p:spPr>
          <a:xfrm>
            <a:off x="2910548" y="4128032"/>
            <a:ext cx="2551444" cy="793852"/>
          </a:xfrm>
          <a:custGeom>
            <a:avLst/>
            <a:gdLst>
              <a:gd name="connsiteX0" fmla="*/ 0 w 3651426"/>
              <a:gd name="connsiteY0" fmla="*/ 0 h 1764379"/>
              <a:gd name="connsiteX1" fmla="*/ 2557762 w 3651426"/>
              <a:gd name="connsiteY1" fmla="*/ 564517 h 1764379"/>
              <a:gd name="connsiteX2" fmla="*/ 3633786 w 3651426"/>
              <a:gd name="connsiteY2" fmla="*/ 1622986 h 1764379"/>
              <a:gd name="connsiteX3" fmla="*/ 3633786 w 3651426"/>
              <a:gd name="connsiteY3" fmla="*/ 1622986 h 1764379"/>
              <a:gd name="connsiteX4" fmla="*/ 3633786 w 3651426"/>
              <a:gd name="connsiteY4" fmla="*/ 1622986 h 1764379"/>
              <a:gd name="connsiteX5" fmla="*/ 3633786 w 3651426"/>
              <a:gd name="connsiteY5" fmla="*/ 1622986 h 1764379"/>
              <a:gd name="connsiteX6" fmla="*/ 3633786 w 3651426"/>
              <a:gd name="connsiteY6" fmla="*/ 1764115 h 1764379"/>
              <a:gd name="connsiteX7" fmla="*/ 3651426 w 3651426"/>
              <a:gd name="connsiteY7" fmla="*/ 1658268 h 1764379"/>
              <a:gd name="connsiteX8" fmla="*/ 3633786 w 3651426"/>
              <a:gd name="connsiteY8" fmla="*/ 1658268 h 1764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651426" h="1764379">
                <a:moveTo>
                  <a:pt x="0" y="0"/>
                </a:moveTo>
                <a:cubicBezTo>
                  <a:pt x="976065" y="147009"/>
                  <a:pt x="1952131" y="294019"/>
                  <a:pt x="2557762" y="564517"/>
                </a:cubicBezTo>
                <a:cubicBezTo>
                  <a:pt x="3163393" y="835015"/>
                  <a:pt x="3633786" y="1622986"/>
                  <a:pt x="3633786" y="1622986"/>
                </a:cubicBezTo>
                <a:lnTo>
                  <a:pt x="3633786" y="1622986"/>
                </a:lnTo>
                <a:lnTo>
                  <a:pt x="3633786" y="1622986"/>
                </a:lnTo>
                <a:lnTo>
                  <a:pt x="3633786" y="1622986"/>
                </a:lnTo>
                <a:cubicBezTo>
                  <a:pt x="3633786" y="1646507"/>
                  <a:pt x="3630846" y="1758235"/>
                  <a:pt x="3633786" y="1764115"/>
                </a:cubicBezTo>
                <a:cubicBezTo>
                  <a:pt x="3636726" y="1769995"/>
                  <a:pt x="3651426" y="1675909"/>
                  <a:pt x="3651426" y="1658268"/>
                </a:cubicBezTo>
                <a:cubicBezTo>
                  <a:pt x="3651426" y="1640627"/>
                  <a:pt x="3633786" y="1658268"/>
                  <a:pt x="3633786" y="1658268"/>
                </a:cubicBezTo>
              </a:path>
            </a:pathLst>
          </a:cu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1" name="Rettangolo 30"/>
          <p:cNvSpPr/>
          <p:nvPr/>
        </p:nvSpPr>
        <p:spPr>
          <a:xfrm>
            <a:off x="6335830" y="1950333"/>
            <a:ext cx="702426" cy="4041292"/>
          </a:xfrm>
          <a:prstGeom prst="rect">
            <a:avLst/>
          </a:prstGeom>
          <a:solidFill>
            <a:schemeClr val="accent3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2" name="Rettangolo 31"/>
          <p:cNvSpPr/>
          <p:nvPr/>
        </p:nvSpPr>
        <p:spPr>
          <a:xfrm>
            <a:off x="7334950" y="1943964"/>
            <a:ext cx="702426" cy="4041292"/>
          </a:xfrm>
          <a:prstGeom prst="rect">
            <a:avLst/>
          </a:prstGeom>
          <a:solidFill>
            <a:srgbClr val="9BBB59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3" name="CasellaDiTesto 32"/>
          <p:cNvSpPr txBox="1"/>
          <p:nvPr/>
        </p:nvSpPr>
        <p:spPr>
          <a:xfrm>
            <a:off x="6526700" y="1410164"/>
            <a:ext cx="12490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 err="1" smtClean="0">
                <a:latin typeface="Times New Roman"/>
                <a:cs typeface="Times New Roman"/>
              </a:rPr>
              <a:t>Muon</a:t>
            </a:r>
            <a:r>
              <a:rPr lang="en-CA" dirty="0" smtClean="0">
                <a:latin typeface="Times New Roman"/>
                <a:cs typeface="Times New Roman"/>
              </a:rPr>
              <a:t> filter</a:t>
            </a:r>
            <a:endParaRPr lang="en-CA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0874059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2052</TotalTime>
  <Words>430</Words>
  <Application>Microsoft Macintosh PowerPoint</Application>
  <PresentationFormat>Presentazione su schermo (4:3)</PresentationFormat>
  <Paragraphs>39</Paragraphs>
  <Slides>10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10</vt:i4>
      </vt:variant>
    </vt:vector>
  </HeadingPairs>
  <TitlesOfParts>
    <vt:vector size="11" baseType="lpstr">
      <vt:lpstr>Tema di Office</vt:lpstr>
      <vt:lpstr>Measurement of angular and momentum distributions of charmed hadrons produced in p-Mo collisions</vt:lpstr>
      <vt:lpstr>Charm production vs energy </vt:lpstr>
      <vt:lpstr>Presentazione di PowerPoint</vt:lpstr>
      <vt:lpstr>Presentazione di PowerPoint</vt:lpstr>
      <vt:lpstr>Presentazione di PowerPoint</vt:lpstr>
      <vt:lpstr>Presentazione di PowerPoint</vt:lpstr>
      <vt:lpstr>Branching ratio Ds  tau</vt:lpstr>
      <vt:lpstr>Presentazione di PowerPoint</vt:lpstr>
      <vt:lpstr>Schematics of the detector</vt:lpstr>
      <vt:lpstr>Protons and (emulsion) analysis time</vt:lpstr>
    </vt:vector>
  </TitlesOfParts>
  <Company>INFN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Measurement of angular and momentum distributions of charmed hadrons produced in pW-pMo collisions</dc:title>
  <dc:creator>Giovanni De Lellis</dc:creator>
  <cp:lastModifiedBy>Giovanni De Lellis</cp:lastModifiedBy>
  <cp:revision>60</cp:revision>
  <dcterms:created xsi:type="dcterms:W3CDTF">2015-10-06T08:59:35Z</dcterms:created>
  <dcterms:modified xsi:type="dcterms:W3CDTF">2015-10-08T23:02:06Z</dcterms:modified>
</cp:coreProperties>
</file>