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6" r:id="rId2"/>
    <p:sldId id="281" r:id="rId3"/>
    <p:sldId id="282" r:id="rId4"/>
    <p:sldId id="263" r:id="rId5"/>
    <p:sldId id="274" r:id="rId6"/>
    <p:sldId id="275" r:id="rId7"/>
    <p:sldId id="276" r:id="rId8"/>
    <p:sldId id="264" r:id="rId9"/>
    <p:sldId id="273" r:id="rId10"/>
    <p:sldId id="284" r:id="rId11"/>
    <p:sldId id="285" r:id="rId12"/>
    <p:sldId id="287" r:id="rId13"/>
    <p:sldId id="283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641" autoAdjust="0"/>
  </p:normalViewPr>
  <p:slideViewPr>
    <p:cSldViewPr snapToGrid="0" snapToObjects="1">
      <p:cViewPr varScale="1">
        <p:scale>
          <a:sx n="92" d="100"/>
          <a:sy n="92" d="100"/>
        </p:scale>
        <p:origin x="-10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26D94-8612-2642-9C14-F6C3D56EE0D6}" type="datetimeFigureOut">
              <a:rPr lang="en-US" smtClean="0"/>
              <a:t>10/7/15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3C100-086C-E043-9D57-381EE6CCCB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6674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44081-9ACA-384D-BD77-87D9301CF120}" type="datetimeFigureOut">
              <a:rPr lang="en-US" smtClean="0"/>
              <a:pPr/>
              <a:t>10/7/15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1450A6-226E-BC45-BF93-8B5EC41231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0574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4C25-7EFD-EE45-814A-DBD82C96FEFE}" type="datetime1">
              <a:rPr lang="en-US" smtClean="0"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F120-948D-A248-B4FB-F38463DD8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31C87-720D-4D44-8DE9-7B8578D7DBF7}" type="datetime1">
              <a:rPr lang="en-US" smtClean="0"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F120-948D-A248-B4FB-F38463DD8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2BB6A-B0B6-3C40-A97D-273F13D82DE0}" type="datetime1">
              <a:rPr lang="en-US" smtClean="0"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F120-948D-A248-B4FB-F38463DD8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768F-5F42-DC46-AD68-4993E8EB34AD}" type="datetime1">
              <a:rPr lang="en-US" smtClean="0"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F120-948D-A248-B4FB-F38463DD8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94C9E-9152-A442-967D-3E7B51FAD3F4}" type="datetime1">
              <a:rPr lang="en-US" smtClean="0"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F120-948D-A248-B4FB-F38463DD8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6C6B7-2AD5-664A-BDC7-73B4A6A22F25}" type="datetime1">
              <a:rPr lang="en-US" smtClean="0"/>
              <a:t>10/7/15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F120-948D-A248-B4FB-F38463DD8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1E05-8A72-5144-9737-74DC0A9DF307}" type="datetime1">
              <a:rPr lang="en-US" smtClean="0"/>
              <a:t>10/7/15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F120-948D-A248-B4FB-F38463DD8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3648-C289-4143-B76B-EA06008DB8C3}" type="datetime1">
              <a:rPr lang="en-US" smtClean="0"/>
              <a:t>10/7/15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F120-948D-A248-B4FB-F38463DD8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5DED8-8A2B-7F40-ADE8-463889C38754}" type="datetime1">
              <a:rPr lang="en-US" smtClean="0"/>
              <a:t>10/7/15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F120-948D-A248-B4FB-F38463DD8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99D07-C789-7D45-863C-4A0FB1008510}" type="datetime1">
              <a:rPr lang="en-US" smtClean="0"/>
              <a:t>10/7/15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F120-948D-A248-B4FB-F38463DD8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70C6-648D-324D-8EB6-55557FC8B0A4}" type="datetime1">
              <a:rPr lang="en-US" smtClean="0"/>
              <a:t>10/7/15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F120-948D-A248-B4FB-F38463DD8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C53C5-6B86-4C4C-B78F-FA9D6BD3717F}" type="datetime1">
              <a:rPr lang="en-US" smtClean="0"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FF120-948D-A248-B4FB-F38463DD8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7871" y="2172885"/>
            <a:ext cx="6194333" cy="1470025"/>
          </a:xfrm>
        </p:spPr>
        <p:txBody>
          <a:bodyPr>
            <a:normAutofit/>
          </a:bodyPr>
          <a:lstStyle/>
          <a:p>
            <a:r>
              <a:rPr lang="en-US" sz="4800" b="1" i="1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Muon</a:t>
            </a:r>
            <a:r>
              <a:rPr lang="en-US" sz="4800" b="1" i="1" dirty="0" smtClean="0">
                <a:solidFill>
                  <a:srgbClr val="0000FF"/>
                </a:solidFill>
                <a:latin typeface="Book Antiqua"/>
                <a:cs typeface="Book Antiqua"/>
              </a:rPr>
              <a:t> Detector </a:t>
            </a:r>
            <a:endParaRPr lang="en-US" sz="4800" b="1" i="1" dirty="0">
              <a:solidFill>
                <a:srgbClr val="0000FF"/>
              </a:solidFill>
              <a:latin typeface="Book Antiqua"/>
              <a:cs typeface="Book Antiqu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404" y="4624923"/>
            <a:ext cx="6400800" cy="92498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Wander baldini 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 on behalf of the SHIP </a:t>
            </a:r>
            <a:r>
              <a:rPr lang="en-US" sz="2000" dirty="0" err="1" smtClean="0">
                <a:solidFill>
                  <a:srgbClr val="008000"/>
                </a:solidFill>
              </a:rPr>
              <a:t>Muon</a:t>
            </a:r>
            <a:r>
              <a:rPr lang="en-US" sz="2000" dirty="0" smtClean="0">
                <a:solidFill>
                  <a:srgbClr val="008000"/>
                </a:solidFill>
              </a:rPr>
              <a:t> Group 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 </a:t>
            </a:r>
            <a:endParaRPr lang="en-US" sz="2000" dirty="0">
              <a:solidFill>
                <a:srgbClr val="008000"/>
              </a:solidFill>
            </a:endParaRPr>
          </a:p>
        </p:txBody>
      </p:sp>
      <p:pic>
        <p:nvPicPr>
          <p:cNvPr id="4" name="Picture 3" descr="SHIP-Full_Black_146x19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74" y="345150"/>
            <a:ext cx="897314" cy="1198468"/>
          </a:xfrm>
          <a:prstGeom prst="rect">
            <a:avLst/>
          </a:prstGeom>
        </p:spPr>
      </p:pic>
      <p:pic>
        <p:nvPicPr>
          <p:cNvPr id="5" name="Picture 4" descr="in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78" y="1529399"/>
            <a:ext cx="2125947" cy="453070"/>
          </a:xfrm>
          <a:prstGeom prst="rect">
            <a:avLst/>
          </a:prstGeom>
        </p:spPr>
      </p:pic>
      <p:pic>
        <p:nvPicPr>
          <p:cNvPr id="6" name="Picture 5" descr="weblogo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121" y="633520"/>
            <a:ext cx="1026474" cy="66687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00341" y="345150"/>
            <a:ext cx="8398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05518" y="345150"/>
            <a:ext cx="0" cy="644728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124816" y="6412722"/>
            <a:ext cx="4090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VI SHIP Collaboration Meeting,      CERN 7-9 Oct. 2015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42057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lin ang="2034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940"/>
            <a:ext cx="8229600" cy="71937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Scintillator Bars  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396" y="952596"/>
            <a:ext cx="8060404" cy="5259985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400" dirty="0" smtClean="0"/>
              <a:t>We plan to test some configurations of </a:t>
            </a:r>
            <a:r>
              <a:rPr lang="en-US" sz="2400" dirty="0" smtClean="0">
                <a:solidFill>
                  <a:srgbClr val="0000FF"/>
                </a:solidFill>
              </a:rPr>
              <a:t>scintillators / WLS fibers / </a:t>
            </a:r>
            <a:r>
              <a:rPr lang="en-US" sz="2400" dirty="0" err="1" smtClean="0">
                <a:solidFill>
                  <a:srgbClr val="0000FF"/>
                </a:solidFill>
              </a:rPr>
              <a:t>SiPMs</a:t>
            </a:r>
            <a:r>
              <a:rPr lang="en-US" sz="2400" dirty="0" smtClean="0">
                <a:solidFill>
                  <a:srgbClr val="0000FF"/>
                </a:solidFill>
              </a:rPr>
              <a:t>: </a:t>
            </a:r>
          </a:p>
          <a:p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FNAL-NICADD scintillators: </a:t>
            </a:r>
          </a:p>
          <a:p>
            <a:pPr lvl="1"/>
            <a:r>
              <a:rPr lang="en-US" sz="2200" b="1" dirty="0"/>
              <a:t>B</a:t>
            </a:r>
            <a:r>
              <a:rPr lang="en-US" sz="2200" b="1" dirty="0" smtClean="0"/>
              <a:t>ars 3m long</a:t>
            </a:r>
            <a:r>
              <a:rPr lang="en-US" sz="2200" dirty="0" smtClean="0"/>
              <a:t>:  </a:t>
            </a:r>
          </a:p>
          <a:p>
            <a:pPr lvl="2"/>
            <a:r>
              <a:rPr lang="en-US" sz="1800" dirty="0" smtClean="0"/>
              <a:t>cross section  1.0 x 4.5 cm</a:t>
            </a:r>
            <a:r>
              <a:rPr lang="en-US" sz="1800" baseline="30000" dirty="0" smtClean="0"/>
              <a:t>2 </a:t>
            </a:r>
            <a:r>
              <a:rPr lang="en-US" sz="1800" dirty="0"/>
              <a:t> </a:t>
            </a:r>
            <a:r>
              <a:rPr lang="en-US" sz="1800" dirty="0" smtClean="0"/>
              <a:t>and 2.0 x 4.0 cm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, readout with one Kuraray  fiber Y11  </a:t>
            </a:r>
            <a:r>
              <a:rPr lang="en-US" sz="1800" dirty="0" err="1" smtClean="0"/>
              <a:t>Φ</a:t>
            </a:r>
            <a:r>
              <a:rPr lang="en-US" sz="1800" dirty="0" smtClean="0"/>
              <a:t>=2.0 mm and </a:t>
            </a:r>
            <a:r>
              <a:rPr lang="en-US" sz="1800" dirty="0" err="1" smtClean="0"/>
              <a:t>AdvansiD</a:t>
            </a:r>
            <a:r>
              <a:rPr lang="en-US" sz="1800" dirty="0" smtClean="0"/>
              <a:t>  </a:t>
            </a:r>
            <a:r>
              <a:rPr lang="en-US" sz="1800" dirty="0" err="1" smtClean="0"/>
              <a:t>SiPMs</a:t>
            </a:r>
            <a:r>
              <a:rPr lang="en-US" sz="1800" dirty="0" smtClean="0"/>
              <a:t> square 3x3 mm</a:t>
            </a:r>
            <a:r>
              <a:rPr lang="en-US" sz="1800" baseline="30000" dirty="0" smtClean="0"/>
              <a:t>2 </a:t>
            </a:r>
            <a:r>
              <a:rPr lang="en-US" sz="1800" dirty="0" smtClean="0"/>
              <a:t> on both ends. </a:t>
            </a:r>
          </a:p>
          <a:p>
            <a:pPr lvl="2"/>
            <a:endParaRPr lang="en-US" sz="1800" dirty="0" smtClean="0"/>
          </a:p>
          <a:p>
            <a:pPr lvl="1"/>
            <a:r>
              <a:rPr lang="en-US" sz="2200" b="1" dirty="0" smtClean="0">
                <a:solidFill>
                  <a:srgbClr val="000000"/>
                </a:solidFill>
              </a:rPr>
              <a:t>Shorter bars (25cm) </a:t>
            </a:r>
            <a:r>
              <a:rPr lang="en-US" sz="2000" dirty="0" smtClean="0"/>
              <a:t>with different readout configurations: </a:t>
            </a:r>
          </a:p>
          <a:p>
            <a:pPr lvl="2"/>
            <a:r>
              <a:rPr lang="en-US" sz="1800" dirty="0" smtClean="0"/>
              <a:t>n. of fibers (1 </a:t>
            </a:r>
            <a:r>
              <a:rPr lang="en-US" sz="1800" dirty="0" err="1" smtClean="0"/>
              <a:t>vs</a:t>
            </a:r>
            <a:r>
              <a:rPr lang="en-US" sz="1800" dirty="0" smtClean="0"/>
              <a:t> 2), producer (</a:t>
            </a:r>
            <a:r>
              <a:rPr lang="en-US" sz="1800" dirty="0"/>
              <a:t>K</a:t>
            </a:r>
            <a:r>
              <a:rPr lang="en-US" sz="1800" dirty="0" smtClean="0"/>
              <a:t>uraray </a:t>
            </a:r>
            <a:r>
              <a:rPr lang="en-US" sz="1800" dirty="0" err="1" smtClean="0"/>
              <a:t>vs</a:t>
            </a:r>
            <a:r>
              <a:rPr lang="en-US" sz="1800" dirty="0" smtClean="0"/>
              <a:t> </a:t>
            </a:r>
            <a:r>
              <a:rPr lang="en-US" sz="1800" dirty="0" err="1" smtClean="0"/>
              <a:t>Bicron</a:t>
            </a:r>
            <a:r>
              <a:rPr lang="en-US" sz="1800" dirty="0" smtClean="0"/>
              <a:t>), round 1.2 mm </a:t>
            </a:r>
            <a:r>
              <a:rPr lang="en-US" sz="1800" dirty="0" err="1" smtClean="0"/>
              <a:t>SiPMs</a:t>
            </a:r>
            <a:r>
              <a:rPr lang="en-US" sz="1800" dirty="0" smtClean="0"/>
              <a:t> etc... </a:t>
            </a:r>
          </a:p>
          <a:p>
            <a:pPr lvl="2"/>
            <a:r>
              <a:rPr lang="en-US" sz="1800" dirty="0" smtClean="0"/>
              <a:t>this is to compare time resolution  and light yield  of different combinations</a:t>
            </a:r>
          </a:p>
          <a:p>
            <a:pPr lvl="2"/>
            <a:endParaRPr lang="en-US" sz="1800" dirty="0"/>
          </a:p>
          <a:p>
            <a:r>
              <a:rPr lang="en-US" sz="2400" dirty="0" smtClean="0">
                <a:solidFill>
                  <a:srgbClr val="0000FF"/>
                </a:solidFill>
              </a:rPr>
              <a:t>INR – RAS scintillators: see next slide </a:t>
            </a:r>
          </a:p>
          <a:p>
            <a:pPr marL="914400" lvl="2" indent="0">
              <a:buNone/>
            </a:pP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8062043" y="606071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09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637" y="26135"/>
            <a:ext cx="8726308" cy="691763"/>
          </a:xfrm>
        </p:spPr>
        <p:txBody>
          <a:bodyPr>
            <a:noAutofit/>
          </a:bodyPr>
          <a:lstStyle/>
          <a:p>
            <a:r>
              <a:rPr lang="en-US" dirty="0" smtClean="0"/>
              <a:t>     </a:t>
            </a:r>
            <a:r>
              <a:rPr lang="en-US" sz="3200" b="1" dirty="0" smtClean="0">
                <a:solidFill>
                  <a:srgbClr val="0000FF"/>
                </a:solidFill>
              </a:rPr>
              <a:t>INR – RAS:  </a:t>
            </a:r>
            <a:r>
              <a:rPr lang="en-US" sz="3200" b="1" dirty="0">
                <a:solidFill>
                  <a:srgbClr val="0000FF"/>
                </a:solidFill>
              </a:rPr>
              <a:t>6</a:t>
            </a:r>
            <a:r>
              <a:rPr lang="en-US" sz="3200" b="1" dirty="0" smtClean="0">
                <a:solidFill>
                  <a:srgbClr val="0000FF"/>
                </a:solidFill>
              </a:rPr>
              <a:t> </a:t>
            </a:r>
            <a:r>
              <a:rPr lang="en-US" sz="3200" b="1" dirty="0">
                <a:solidFill>
                  <a:srgbClr val="0000FF"/>
                </a:solidFill>
              </a:rPr>
              <a:t>t</a:t>
            </a:r>
            <a:r>
              <a:rPr lang="en-US" sz="3200" b="1" dirty="0" smtClean="0">
                <a:solidFill>
                  <a:srgbClr val="0000FF"/>
                </a:solidFill>
              </a:rPr>
              <a:t>ypes of scintillator bars (12 pcs)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515" y="1909369"/>
            <a:ext cx="6259130" cy="82311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515" y="3435778"/>
            <a:ext cx="6259130" cy="5373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089" y="4835958"/>
            <a:ext cx="6250556" cy="4801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85935" y="1451931"/>
            <a:ext cx="246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Size I : 7x100x3000 mm</a:t>
            </a:r>
            <a:r>
              <a:rPr lang="en-US" baseline="30000" dirty="0" smtClean="0"/>
              <a:t>3</a:t>
            </a:r>
            <a:endParaRPr lang="ru-RU" baseline="30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01564" y="3011935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Size II </a:t>
            </a:r>
            <a:r>
              <a:rPr lang="en-US" dirty="0"/>
              <a:t>: </a:t>
            </a:r>
            <a:r>
              <a:rPr lang="en-US" dirty="0" smtClean="0"/>
              <a:t>7x50x3000 </a:t>
            </a:r>
            <a:r>
              <a:rPr lang="en-US" dirty="0"/>
              <a:t>mm</a:t>
            </a:r>
            <a:r>
              <a:rPr lang="en-US" baseline="30000" dirty="0"/>
              <a:t>3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01564" y="4406324"/>
            <a:ext cx="24604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Size III </a:t>
            </a:r>
            <a:r>
              <a:rPr lang="en-US" dirty="0"/>
              <a:t>: </a:t>
            </a:r>
            <a:r>
              <a:rPr lang="en-US" dirty="0" smtClean="0"/>
              <a:t>7x30x3000 </a:t>
            </a:r>
            <a:r>
              <a:rPr lang="en-US" dirty="0"/>
              <a:t>mm</a:t>
            </a:r>
            <a:r>
              <a:rPr lang="en-US" baseline="30000" dirty="0"/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8956" y="1907145"/>
            <a:ext cx="72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pcs.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628956" y="2363155"/>
            <a:ext cx="72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pcs.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628956" y="3335101"/>
            <a:ext cx="72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pcs.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628956" y="3716197"/>
            <a:ext cx="72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pcs.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628956" y="4696416"/>
            <a:ext cx="72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pcs.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628956" y="5065748"/>
            <a:ext cx="72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pcs.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936050" y="1842391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327273" y="1848499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45673" y="2052411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18699" y="2072190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4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5673" y="2488722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10125" y="2337687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2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36050" y="3402545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18699" y="3381268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050" y="3750602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ru-RU" sz="1200" b="1" dirty="0">
              <a:solidFill>
                <a:srgbClr val="FF0000"/>
              </a:solidFill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786" y="4775656"/>
            <a:ext cx="201185" cy="323116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43786" y="5120103"/>
            <a:ext cx="201185" cy="323116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55645" y="4757712"/>
            <a:ext cx="201185" cy="329213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 rot="16200000">
            <a:off x="6970249" y="1288173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&lt;- Readout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609079" y="1250056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&lt;- Readout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54180" y="1544265"/>
            <a:ext cx="469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#bar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28331" y="1933690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011,012</a:t>
            </a:r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8332" y="2377490"/>
            <a:ext cx="692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009,010</a:t>
            </a:r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566" y="3750601"/>
            <a:ext cx="418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007</a:t>
            </a:r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5572" y="3410975"/>
            <a:ext cx="965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005,006,008</a:t>
            </a:r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5572" y="4775138"/>
            <a:ext cx="966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001,002,004</a:t>
            </a:r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5020" y="5163657"/>
            <a:ext cx="418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003</a:t>
            </a:r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4970" y="5977884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193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4019330"/>
              </p:ext>
            </p:extLst>
          </p:nvPr>
        </p:nvGraphicFramePr>
        <p:xfrm>
          <a:off x="1076781" y="1049230"/>
          <a:ext cx="7042286" cy="5542093"/>
        </p:xfrm>
        <a:graphic>
          <a:graphicData uri="http://schemas.openxmlformats.org/drawingml/2006/table">
            <a:tbl>
              <a:tblPr/>
              <a:tblGrid>
                <a:gridCol w="660771"/>
                <a:gridCol w="1484060"/>
                <a:gridCol w="439323"/>
                <a:gridCol w="1484060"/>
                <a:gridCol w="1487036"/>
                <a:gridCol w="1487036"/>
              </a:tblGrid>
              <a:tr h="271149"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1" kern="50" baseline="0" dirty="0" smtClean="0">
                          <a:solidFill>
                            <a:srgbClr val="00B05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#bar</a:t>
                      </a: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 </a:t>
                      </a:r>
                      <a:endParaRPr lang="ru-RU" sz="1200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L1=2.6 m</a:t>
                      </a:r>
                      <a:endParaRPr lang="ru-RU" sz="1200" b="1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L2=1.5 m</a:t>
                      </a:r>
                      <a:endParaRPr lang="ru-RU" sz="1200" b="1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L3=0.4 m</a:t>
                      </a:r>
                      <a:endParaRPr lang="ru-RU" sz="1200" b="1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solidFill>
                            <a:srgbClr val="00B05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001</a:t>
                      </a:r>
                      <a:endParaRPr lang="ru-RU" sz="1200" b="1" kern="50" dirty="0">
                        <a:solidFill>
                          <a:srgbClr val="00B05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 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 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Width 3cm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9.2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11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16.3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solidFill>
                            <a:srgbClr val="00B05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002</a:t>
                      </a:r>
                      <a:endParaRPr lang="ru-RU" sz="1200" b="1" kern="50" dirty="0">
                        <a:solidFill>
                          <a:srgbClr val="00B05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15.8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19.8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30.3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solidFill>
                            <a:srgbClr val="00B05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003</a:t>
                      </a:r>
                      <a:endParaRPr lang="ru-RU" sz="1200" b="1" kern="50" dirty="0">
                        <a:solidFill>
                          <a:srgbClr val="00B05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23.7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33.3</a:t>
                      </a:r>
                      <a:endParaRPr lang="ru-RU" sz="1200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49.4</a:t>
                      </a:r>
                      <a:endParaRPr lang="ru-RU" sz="1200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solidFill>
                            <a:srgbClr val="00B05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004</a:t>
                      </a:r>
                      <a:endParaRPr lang="ru-RU" sz="1200" b="1" kern="50" dirty="0">
                        <a:solidFill>
                          <a:srgbClr val="00B05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23.1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30.2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42.1</a:t>
                      </a:r>
                      <a:endParaRPr lang="ru-RU" sz="1200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solidFill>
                            <a:srgbClr val="00B05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005</a:t>
                      </a:r>
                      <a:endParaRPr lang="ru-RU" sz="1200" b="1" kern="50" dirty="0">
                        <a:solidFill>
                          <a:srgbClr val="00B05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 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 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Width 5 cm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20.7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24.3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38.9</a:t>
                      </a:r>
                      <a:endParaRPr lang="ru-RU" sz="1200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solidFill>
                            <a:srgbClr val="00B05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006</a:t>
                      </a:r>
                      <a:endParaRPr lang="ru-RU" sz="1200" b="1" kern="50" dirty="0">
                        <a:solidFill>
                          <a:srgbClr val="00B05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24.9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29.9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44.7</a:t>
                      </a:r>
                      <a:endParaRPr lang="ru-RU" sz="1200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solidFill>
                            <a:srgbClr val="00B05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007</a:t>
                      </a:r>
                      <a:endParaRPr lang="ru-RU" sz="1200" b="1" kern="50" dirty="0">
                        <a:solidFill>
                          <a:srgbClr val="00B05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18.6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16.4???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24.4</a:t>
                      </a:r>
                      <a:endParaRPr lang="ru-RU" sz="1200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solidFill>
                            <a:srgbClr val="00B05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008</a:t>
                      </a:r>
                      <a:endParaRPr lang="ru-RU" sz="1200" b="1" kern="50" dirty="0">
                        <a:solidFill>
                          <a:srgbClr val="00B05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22.9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26.9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41.8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solidFill>
                            <a:srgbClr val="00B05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009</a:t>
                      </a:r>
                      <a:endParaRPr lang="ru-RU" sz="1200" b="1" kern="50" dirty="0">
                        <a:solidFill>
                          <a:srgbClr val="00B05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 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 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 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Width 10 cm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10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14.1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21.6</a:t>
                      </a:r>
                      <a:endParaRPr lang="ru-RU" sz="1200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solidFill>
                            <a:srgbClr val="00B05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010</a:t>
                      </a:r>
                      <a:endParaRPr lang="ru-RU" sz="1200" b="1" kern="50" dirty="0">
                        <a:solidFill>
                          <a:srgbClr val="00B05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11.6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19.7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29.3</a:t>
                      </a:r>
                      <a:endParaRPr lang="ru-RU" sz="1200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solidFill>
                            <a:srgbClr val="00B05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011</a:t>
                      </a:r>
                      <a:endParaRPr lang="ru-RU" sz="1200" b="1" kern="50" dirty="0">
                        <a:solidFill>
                          <a:srgbClr val="00B05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12.5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16.3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23.3</a:t>
                      </a:r>
                      <a:endParaRPr lang="ru-RU" sz="1200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3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14.0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18.1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26.7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50" dirty="0">
                          <a:solidFill>
                            <a:srgbClr val="00B05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012</a:t>
                      </a:r>
                      <a:endParaRPr lang="ru-RU" sz="1200" b="1" kern="50" dirty="0">
                        <a:solidFill>
                          <a:srgbClr val="00B05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7.6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10.2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13.7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Readout </a:t>
                      </a:r>
                      <a:r>
                        <a:rPr lang="en-US" sz="1200" b="1" kern="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3</a:t>
                      </a:r>
                      <a:endParaRPr lang="ru-RU" sz="1200" b="1" kern="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8.6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11.4</a:t>
                      </a:r>
                      <a:endParaRPr lang="ru-RU" sz="1200" kern="5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Liberation Serif"/>
                          <a:ea typeface="AR PL UMing HK"/>
                          <a:cs typeface="Lohit Devanagari"/>
                        </a:rPr>
                        <a:t>16.9</a:t>
                      </a:r>
                      <a:endParaRPr lang="ru-RU" sz="1200" kern="50" dirty="0">
                        <a:effectLst/>
                        <a:latin typeface="Liberation Serif"/>
                        <a:ea typeface="AR PL UMing HK"/>
                        <a:cs typeface="Lohit Devanagari"/>
                      </a:endParaRPr>
                    </a:p>
                  </a:txBody>
                  <a:tcPr marL="26194" marR="26194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58699" y="38911"/>
            <a:ext cx="64706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Light yields in </a:t>
            </a:r>
            <a:r>
              <a:rPr lang="en-US" sz="3200" dirty="0" err="1" smtClean="0">
                <a:solidFill>
                  <a:srgbClr val="0000FF"/>
                </a:solidFill>
              </a:rPr>
              <a:t>p.e.</a:t>
            </a:r>
            <a:r>
              <a:rPr lang="en-US" sz="3200" dirty="0" smtClean="0">
                <a:solidFill>
                  <a:srgbClr val="0000FF"/>
                </a:solidFill>
              </a:rPr>
              <a:t>/MIP for 3 positions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16534" y="2843982"/>
            <a:ext cx="1932682" cy="1463408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131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8786"/>
            <a:ext cx="8229600" cy="88609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T9 Experimental Area 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6" name="Picture 5" descr="WBA_006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4701"/>
            <a:ext cx="4714955" cy="3155946"/>
          </a:xfrm>
          <a:prstGeom prst="rect">
            <a:avLst/>
          </a:prstGeom>
        </p:spPr>
      </p:pic>
      <p:pic>
        <p:nvPicPr>
          <p:cNvPr id="5" name="Picture 4" descr="WBA_006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019" y="2762816"/>
            <a:ext cx="5902982" cy="3951150"/>
          </a:xfrm>
          <a:prstGeom prst="rect">
            <a:avLst/>
          </a:prstGeom>
        </p:spPr>
      </p:pic>
      <p:pic>
        <p:nvPicPr>
          <p:cNvPr id="8" name="Picture 7" descr="WBA_005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786" y="3905303"/>
            <a:ext cx="2999232" cy="2654808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8" idx="3"/>
          </p:cNvCxnSpPr>
          <p:nvPr/>
        </p:nvCxnSpPr>
        <p:spPr>
          <a:xfrm>
            <a:off x="3241018" y="5232707"/>
            <a:ext cx="4680400" cy="52866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14071" y="1009590"/>
            <a:ext cx="1959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Control Room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4632" y="3152288"/>
            <a:ext cx="2558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Experimental Area 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81994" y="3905303"/>
            <a:ext cx="13170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Beam Pipe </a:t>
            </a:r>
            <a:endParaRPr lang="en-US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576360" y="6240191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237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6382" y="223872"/>
            <a:ext cx="7047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Muon</a:t>
            </a:r>
            <a:r>
              <a:rPr lang="en-US" sz="2800" dirty="0" smtClean="0">
                <a:solidFill>
                  <a:srgbClr val="0000FF"/>
                </a:solidFill>
                <a:latin typeface="Book Antiqua"/>
                <a:cs typeface="Book Antiqua"/>
              </a:rPr>
              <a:t> system: conclusions and future steps</a:t>
            </a:r>
            <a:endParaRPr lang="en-US" sz="2800" dirty="0">
              <a:latin typeface="Book Antiqua"/>
              <a:cs typeface="Book Antiqu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5450" y="1385793"/>
            <a:ext cx="8072071" cy="50167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Book Antiqua"/>
                <a:cs typeface="Book Antiqua"/>
              </a:rPr>
              <a:t>The </a:t>
            </a:r>
            <a:r>
              <a:rPr lang="en-US" sz="2400" dirty="0" err="1" smtClean="0">
                <a:latin typeface="Book Antiqua"/>
                <a:cs typeface="Book Antiqua"/>
              </a:rPr>
              <a:t>testbeam</a:t>
            </a:r>
            <a:r>
              <a:rPr lang="en-US" sz="2400" dirty="0" smtClean="0">
                <a:latin typeface="Book Antiqua"/>
                <a:cs typeface="Book Antiqua"/>
              </a:rPr>
              <a:t> is imminent, we are ~ready to start...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Book Antiqua"/>
                <a:cs typeface="Book Antiqua"/>
              </a:rPr>
              <a:t>The main goal is to measure the time resolution of various configurations scintillator/</a:t>
            </a:r>
            <a:r>
              <a:rPr lang="en-US" sz="2400" dirty="0" err="1" smtClean="0">
                <a:latin typeface="Book Antiqua"/>
                <a:cs typeface="Book Antiqua"/>
              </a:rPr>
              <a:t>SiPM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latin typeface="Book Antiqua"/>
              <a:cs typeface="Book Antiqua"/>
            </a:endParaRPr>
          </a:p>
          <a:p>
            <a:r>
              <a:rPr lang="en-US" sz="2400" dirty="0" smtClean="0">
                <a:solidFill>
                  <a:srgbClr val="0000FF"/>
                </a:solidFill>
                <a:latin typeface="Book Antiqua"/>
                <a:cs typeface="Book Antiqua"/>
              </a:rPr>
              <a:t>Next Steps: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err="1" smtClean="0">
                <a:latin typeface="Book Antiqua"/>
                <a:cs typeface="Book Antiqua"/>
              </a:rPr>
              <a:t>Testbeam</a:t>
            </a:r>
            <a:r>
              <a:rPr lang="en-US" sz="2400" dirty="0" smtClean="0">
                <a:latin typeface="Book Antiqua"/>
                <a:cs typeface="Book Antiqua"/>
              </a:rPr>
              <a:t> data analysis 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latin typeface="Book Antiqua"/>
              <a:cs typeface="Book Antiqua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Book Antiqua"/>
                <a:cs typeface="Book Antiqua"/>
              </a:rPr>
              <a:t>Writing  of a Paper (to be submitted to NIM, JINST?)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latin typeface="Book Antiqua"/>
              <a:cs typeface="Book Antiqua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Book Antiqua"/>
                <a:cs typeface="Book Antiqua"/>
              </a:rPr>
              <a:t>Usage of </a:t>
            </a:r>
            <a:r>
              <a:rPr lang="en-US" sz="2400" dirty="0" err="1" smtClean="0">
                <a:latin typeface="Book Antiqua"/>
                <a:cs typeface="Book Antiqua"/>
              </a:rPr>
              <a:t>testbea</a:t>
            </a:r>
            <a:r>
              <a:rPr lang="en-US" sz="2400" dirty="0" err="1">
                <a:latin typeface="Book Antiqua"/>
                <a:cs typeface="Book Antiqua"/>
              </a:rPr>
              <a:t>m</a:t>
            </a:r>
            <a:r>
              <a:rPr lang="en-US" sz="2400" dirty="0" smtClean="0">
                <a:latin typeface="Book Antiqua"/>
                <a:cs typeface="Book Antiqua"/>
              </a:rPr>
              <a:t> data</a:t>
            </a:r>
            <a:r>
              <a:rPr lang="en-US" sz="2400" dirty="0">
                <a:latin typeface="Book Antiqua"/>
                <a:cs typeface="Book Antiqua"/>
              </a:rPr>
              <a:t>/</a:t>
            </a:r>
            <a:r>
              <a:rPr lang="en-US" sz="2400" dirty="0" smtClean="0">
                <a:latin typeface="Book Antiqua"/>
                <a:cs typeface="Book Antiqua"/>
              </a:rPr>
              <a:t>signals to: 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000" dirty="0" smtClean="0">
                <a:latin typeface="Book Antiqua"/>
                <a:cs typeface="Book Antiqua"/>
              </a:rPr>
              <a:t>develop the FEE with o(1 ns) total time resolution</a:t>
            </a:r>
            <a:endParaRPr lang="en-US" sz="2000" dirty="0">
              <a:latin typeface="Book Antiqua"/>
              <a:cs typeface="Book Antiqua"/>
            </a:endParaRPr>
          </a:p>
          <a:p>
            <a:pPr marL="800100" lvl="1" indent="-342900">
              <a:buFont typeface="Wingdings" charset="2"/>
              <a:buChar char="ü"/>
            </a:pPr>
            <a:r>
              <a:rPr lang="en-US" sz="2000" dirty="0">
                <a:latin typeface="Book Antiqua"/>
                <a:cs typeface="Book Antiqua"/>
              </a:rPr>
              <a:t>c</a:t>
            </a:r>
            <a:r>
              <a:rPr lang="en-US" sz="2000" dirty="0" smtClean="0">
                <a:latin typeface="Book Antiqua"/>
                <a:cs typeface="Book Antiqua"/>
              </a:rPr>
              <a:t>hoose the optimal parameters for the detector: </a:t>
            </a:r>
          </a:p>
          <a:p>
            <a:pPr marL="1257300" lvl="2" indent="-342900">
              <a:buFont typeface="Wingdings" charset="2"/>
              <a:buChar char="v"/>
            </a:pPr>
            <a:r>
              <a:rPr lang="en-US" dirty="0" smtClean="0">
                <a:latin typeface="Book Antiqua"/>
                <a:cs typeface="Book Antiqua"/>
              </a:rPr>
              <a:t>Final scintillator dimensions  </a:t>
            </a:r>
          </a:p>
          <a:p>
            <a:pPr marL="1257300" lvl="2" indent="-342900">
              <a:buFont typeface="Wingdings" charset="2"/>
              <a:buChar char="v"/>
            </a:pPr>
            <a:r>
              <a:rPr lang="en-US" dirty="0" err="1" smtClean="0">
                <a:latin typeface="Book Antiqua"/>
                <a:cs typeface="Book Antiqua"/>
              </a:rPr>
              <a:t>SiPM</a:t>
            </a:r>
            <a:r>
              <a:rPr lang="en-US" dirty="0" smtClean="0">
                <a:latin typeface="Book Antiqua"/>
                <a:cs typeface="Book Antiqua"/>
              </a:rPr>
              <a:t> type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38141" y="6336834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70003" y="165392"/>
            <a:ext cx="3377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Muon</a:t>
            </a:r>
            <a:r>
              <a:rPr lang="en-US" sz="3600" b="1" i="1" dirty="0" smtClean="0">
                <a:solidFill>
                  <a:srgbClr val="0000FF"/>
                </a:solidFill>
                <a:latin typeface="Book Antiqua"/>
                <a:cs typeface="Book Antiqua"/>
              </a:rPr>
              <a:t> Detector </a:t>
            </a:r>
          </a:p>
        </p:txBody>
      </p:sp>
      <p:grpSp>
        <p:nvGrpSpPr>
          <p:cNvPr id="2" name="Group 11"/>
          <p:cNvGrpSpPr/>
          <p:nvPr/>
        </p:nvGrpSpPr>
        <p:grpSpPr>
          <a:xfrm>
            <a:off x="442703" y="1165362"/>
            <a:ext cx="8714037" cy="4427955"/>
            <a:chOff x="212779" y="1257130"/>
            <a:chExt cx="9261127" cy="516434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2779" y="1257130"/>
              <a:ext cx="9120414" cy="4748155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7200618" y="5668540"/>
              <a:ext cx="2273288" cy="752933"/>
            </a:xfrm>
            <a:prstGeom prst="ellips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427955" y="4878118"/>
            <a:ext cx="8339323" cy="187743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sz="2400" b="1" dirty="0" smtClean="0">
                <a:latin typeface="Times New Roman"/>
                <a:cs typeface="Times New Roman"/>
              </a:rPr>
              <a:t>Brief reminder:</a:t>
            </a:r>
          </a:p>
          <a:p>
            <a:pPr marL="342900" indent="-342900"/>
            <a:r>
              <a:rPr lang="en-US" sz="2000" dirty="0" smtClean="0">
                <a:solidFill>
                  <a:srgbClr val="0000FF"/>
                </a:solidFill>
                <a:latin typeface="Book Antiqua"/>
                <a:cs typeface="Book Antiqua"/>
              </a:rPr>
              <a:t>- </a:t>
            </a:r>
            <a:r>
              <a:rPr lang="en-US" sz="2000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Muon</a:t>
            </a:r>
            <a:r>
              <a:rPr lang="en-US" sz="2000" dirty="0" smtClean="0">
                <a:solidFill>
                  <a:srgbClr val="0000FF"/>
                </a:solidFill>
                <a:latin typeface="Book Antiqua"/>
                <a:cs typeface="Book Antiqua"/>
              </a:rPr>
              <a:t> system of the Hidden Sector detector:</a:t>
            </a:r>
          </a:p>
          <a:p>
            <a:pPr marL="342900" lvl="0" indent="-342900"/>
            <a:r>
              <a:rPr lang="fr-FR" b="1" dirty="0">
                <a:solidFill>
                  <a:prstClr val="black"/>
                </a:solidFill>
                <a:latin typeface="Times New Roman"/>
                <a:cs typeface="Times New Roman"/>
              </a:rPr>
              <a:t>→ </a:t>
            </a:r>
            <a:r>
              <a:rPr lang="en-US" dirty="0">
                <a:solidFill>
                  <a:prstClr val="black"/>
                </a:solidFill>
                <a:latin typeface="Times New Roman"/>
                <a:cs typeface="Times New Roman"/>
                <a:sym typeface="Wingdings"/>
              </a:rPr>
              <a:t>Based on scintillating bars with WLS fibers and </a:t>
            </a:r>
            <a:r>
              <a:rPr lang="en-US" dirty="0" err="1">
                <a:solidFill>
                  <a:prstClr val="black"/>
                </a:solidFill>
                <a:latin typeface="Times New Roman"/>
                <a:cs typeface="Times New Roman"/>
                <a:sym typeface="Wingdings"/>
              </a:rPr>
              <a:t>SiPMs</a:t>
            </a:r>
            <a:r>
              <a:rPr lang="en-US" dirty="0">
                <a:solidFill>
                  <a:prstClr val="black"/>
                </a:solidFill>
                <a:latin typeface="Times New Roman"/>
                <a:cs typeface="Times New Roman"/>
                <a:sym typeface="Wingdings"/>
              </a:rPr>
              <a:t> readout</a:t>
            </a:r>
            <a:endParaRPr lang="en-US" sz="20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marL="342900" indent="-342900"/>
            <a:r>
              <a:rPr lang="fr-FR" b="1" dirty="0" smtClean="0">
                <a:latin typeface="Times New Roman"/>
                <a:cs typeface="Times New Roman"/>
              </a:rPr>
              <a:t>→ </a:t>
            </a:r>
            <a:r>
              <a:rPr lang="en-US" dirty="0" smtClean="0">
                <a:latin typeface="Times New Roman"/>
                <a:cs typeface="Times New Roman"/>
              </a:rPr>
              <a:t>Collaboration with, </a:t>
            </a:r>
            <a:r>
              <a:rPr lang="en-US" dirty="0" err="1" smtClean="0">
                <a:latin typeface="Times New Roman"/>
                <a:cs typeface="Times New Roman"/>
              </a:rPr>
              <a:t>Laboratori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Nazionali</a:t>
            </a:r>
            <a:r>
              <a:rPr lang="en-US" dirty="0" smtClean="0">
                <a:latin typeface="Times New Roman"/>
                <a:cs typeface="Times New Roman"/>
              </a:rPr>
              <a:t> di </a:t>
            </a:r>
            <a:r>
              <a:rPr lang="en-US" dirty="0" err="1" smtClean="0">
                <a:latin typeface="Times New Roman"/>
                <a:cs typeface="Times New Roman"/>
              </a:rPr>
              <a:t>Frascati</a:t>
            </a:r>
            <a:r>
              <a:rPr lang="en-US" dirty="0" smtClean="0">
                <a:latin typeface="Times New Roman"/>
                <a:cs typeface="Times New Roman"/>
              </a:rPr>
              <a:t> (LNF),  INFN-Bologna, INFN-Ferrara and INR-RAS (Russia)</a:t>
            </a:r>
          </a:p>
          <a:p>
            <a:pPr marL="342900" indent="-342900"/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84527" y="1010292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Book Antiqua"/>
                <a:cs typeface="Book Antiqua"/>
              </a:rPr>
              <a:t> </a:t>
            </a:r>
            <a:endParaRPr lang="en-US" sz="2400" dirty="0">
              <a:solidFill>
                <a:srgbClr val="0000FF"/>
              </a:solidFill>
              <a:latin typeface="Book Antiqua"/>
              <a:cs typeface="Book Antiqu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18922" y="4947744"/>
            <a:ext cx="441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Book Antiqua"/>
                <a:cs typeface="Book Antiqua"/>
              </a:rPr>
              <a:t>2</a:t>
            </a:r>
            <a:r>
              <a:rPr lang="en-US" sz="2400" dirty="0" smtClean="0">
                <a:solidFill>
                  <a:srgbClr val="0000FF"/>
                </a:solidFill>
                <a:latin typeface="Book Antiqua"/>
                <a:cs typeface="Book Antiqua"/>
              </a:rPr>
              <a:t>) </a:t>
            </a:r>
            <a:endParaRPr lang="en-US" sz="2400" dirty="0">
              <a:solidFill>
                <a:srgbClr val="0000FF"/>
              </a:solidFill>
              <a:latin typeface="Book Antiqua"/>
              <a:cs typeface="Book Antiqu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78103" y="5062992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Book Antiqua"/>
                <a:cs typeface="Book Antiqua"/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Muon</a:t>
            </a:r>
            <a:r>
              <a:rPr lang="en-US" b="1" dirty="0" smtClean="0">
                <a:solidFill>
                  <a:srgbClr val="0000FF"/>
                </a:solidFill>
                <a:latin typeface="Book Antiqua"/>
                <a:cs typeface="Book Antiqua"/>
              </a:rPr>
              <a:t> detector</a:t>
            </a:r>
            <a:endParaRPr lang="en-US" b="1" dirty="0">
              <a:solidFill>
                <a:srgbClr val="0000FF"/>
              </a:solidFill>
              <a:latin typeface="Book Antiqua"/>
              <a:cs typeface="Book Antiqu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93360" y="633683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SOverallSchedul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702" y="1257450"/>
            <a:ext cx="7139926" cy="50454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33002" y="121086"/>
            <a:ext cx="53542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Muon</a:t>
            </a:r>
            <a:r>
              <a:rPr lang="en-US" sz="3600" dirty="0" smtClean="0">
                <a:solidFill>
                  <a:srgbClr val="0000FF"/>
                </a:solidFill>
                <a:latin typeface="Book Antiqua"/>
                <a:cs typeface="Book Antiqua"/>
              </a:rPr>
              <a:t> detector: </a:t>
            </a:r>
            <a:r>
              <a:rPr lang="en-US" sz="3600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Testbeam</a:t>
            </a:r>
            <a:endParaRPr lang="en-US" sz="3600" dirty="0" smtClean="0">
              <a:solidFill>
                <a:srgbClr val="0000FF"/>
              </a:solidFill>
              <a:latin typeface="Book Antiqua"/>
              <a:cs typeface="Book Antiqu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84527" y="1010292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Book Antiqua"/>
                <a:cs typeface="Book Antiqua"/>
              </a:rPr>
              <a:t> </a:t>
            </a:r>
            <a:endParaRPr lang="en-US" sz="2400" dirty="0">
              <a:solidFill>
                <a:srgbClr val="0000FF"/>
              </a:solidFill>
              <a:latin typeface="Book Antiqua"/>
              <a:cs typeface="Book Antiqu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9873" y="4384004"/>
            <a:ext cx="8618467" cy="25853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olidFill>
                  <a:srgbClr val="0000FF"/>
                </a:solidFill>
                <a:latin typeface="Book Antiqua"/>
                <a:cs typeface="Book Antiqua"/>
              </a:rPr>
              <a:t>The </a:t>
            </a:r>
            <a:r>
              <a:rPr lang="en-US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Muon</a:t>
            </a:r>
            <a:r>
              <a:rPr lang="en-US" dirty="0" smtClean="0">
                <a:solidFill>
                  <a:srgbClr val="0000FF"/>
                </a:solidFill>
                <a:latin typeface="Book Antiqua"/>
                <a:cs typeface="Book Antiqua"/>
              </a:rPr>
              <a:t> test beam has got a grant by CERN, via AIDA2020 European program:</a:t>
            </a:r>
          </a:p>
          <a:p>
            <a:pPr marL="342900" indent="-342900"/>
            <a:r>
              <a:rPr lang="en-US" b="1" dirty="0" smtClean="0">
                <a:solidFill>
                  <a:srgbClr val="0000FF"/>
                </a:solidFill>
                <a:latin typeface="Book Antiqua"/>
                <a:cs typeface="Book Antiqua"/>
              </a:rPr>
              <a:t>       - </a:t>
            </a:r>
            <a:r>
              <a:rPr lang="en-US" b="1" dirty="0" smtClean="0">
                <a:latin typeface="Book Antiqua"/>
                <a:cs typeface="Book Antiqua"/>
              </a:rPr>
              <a:t>team leader for the grant: </a:t>
            </a:r>
            <a:r>
              <a:rPr lang="en-US" dirty="0" smtClean="0">
                <a:latin typeface="Book Antiqua"/>
                <a:cs typeface="Book Antiqua"/>
              </a:rPr>
              <a:t>Gaia Lanfranchi (LNF)</a:t>
            </a:r>
          </a:p>
          <a:p>
            <a:pPr marL="342900" indent="-342900"/>
            <a:r>
              <a:rPr lang="en-US" b="1" dirty="0" smtClean="0">
                <a:latin typeface="Book Antiqua"/>
                <a:cs typeface="Book Antiqua"/>
              </a:rPr>
              <a:t>       - grant: </a:t>
            </a:r>
            <a:r>
              <a:rPr lang="en-US" dirty="0" smtClean="0">
                <a:latin typeface="Book Antiqua"/>
                <a:cs typeface="Book Antiqua"/>
              </a:rPr>
              <a:t>per-diem for 6 people (3 from INFN, 3 from Russia)</a:t>
            </a:r>
          </a:p>
          <a:p>
            <a:pPr marL="342900" indent="-342900"/>
            <a:r>
              <a:rPr lang="en-US" b="1" dirty="0">
                <a:latin typeface="Book Antiqua"/>
                <a:cs typeface="Book Antiqua"/>
              </a:rPr>
              <a:t> </a:t>
            </a:r>
            <a:r>
              <a:rPr lang="en-US" b="1" dirty="0" smtClean="0">
                <a:latin typeface="Book Antiqua"/>
                <a:cs typeface="Book Antiqua"/>
              </a:rPr>
              <a:t>      - Goal of the test beam: </a:t>
            </a:r>
            <a:r>
              <a:rPr lang="en-US" b="1" dirty="0" smtClean="0">
                <a:latin typeface="Book Antiqua"/>
                <a:cs typeface="Book Antiqua"/>
              </a:rPr>
              <a:t> </a:t>
            </a:r>
          </a:p>
          <a:p>
            <a:pPr marL="800100" lvl="1" indent="-342900"/>
            <a:r>
              <a:rPr lang="en-US" b="1" dirty="0">
                <a:latin typeface="Book Antiqua"/>
                <a:cs typeface="Book Antiqua"/>
              </a:rPr>
              <a:t> </a:t>
            </a:r>
            <a:r>
              <a:rPr lang="en-US" b="1" dirty="0" smtClean="0">
                <a:latin typeface="Book Antiqua"/>
                <a:cs typeface="Book Antiqua"/>
              </a:rPr>
              <a:t>        </a:t>
            </a:r>
            <a:r>
              <a:rPr lang="en-US" b="1" dirty="0" smtClean="0">
                <a:latin typeface="Book Antiqua"/>
                <a:cs typeface="Book Antiqua"/>
              </a:rPr>
              <a:t>- </a:t>
            </a:r>
            <a:r>
              <a:rPr lang="en-US" dirty="0" smtClean="0">
                <a:latin typeface="Book Antiqua"/>
                <a:cs typeface="Book Antiqua"/>
              </a:rPr>
              <a:t>measurement </a:t>
            </a:r>
            <a:r>
              <a:rPr lang="en-US" dirty="0" smtClean="0">
                <a:latin typeface="Book Antiqua"/>
                <a:cs typeface="Book Antiqua"/>
              </a:rPr>
              <a:t>of time resolution of scintillating bars </a:t>
            </a:r>
            <a:r>
              <a:rPr lang="en-US" dirty="0" smtClean="0">
                <a:latin typeface="Book Antiqua"/>
                <a:cs typeface="Book Antiqua"/>
              </a:rPr>
              <a:t>3 </a:t>
            </a:r>
            <a:r>
              <a:rPr lang="en-US" dirty="0" smtClean="0">
                <a:latin typeface="Book Antiqua"/>
                <a:cs typeface="Book Antiqua"/>
              </a:rPr>
              <a:t>m long, readout by WLS and </a:t>
            </a:r>
            <a:r>
              <a:rPr lang="en-US" dirty="0" err="1" smtClean="0">
                <a:latin typeface="Book Antiqua"/>
                <a:cs typeface="Book Antiqua"/>
              </a:rPr>
              <a:t>SiPM</a:t>
            </a:r>
            <a:r>
              <a:rPr lang="en-US" dirty="0" smtClean="0">
                <a:latin typeface="Book Antiqua"/>
                <a:cs typeface="Book Antiqua"/>
              </a:rPr>
              <a:t>: goal ~ o ( 1 ns</a:t>
            </a:r>
            <a:r>
              <a:rPr lang="en-US" dirty="0" smtClean="0">
                <a:latin typeface="Book Antiqua"/>
                <a:cs typeface="Book Antiqua"/>
              </a:rPr>
              <a:t>)</a:t>
            </a:r>
          </a:p>
          <a:p>
            <a:pPr marL="800100" lvl="1" indent="-342900"/>
            <a:r>
              <a:rPr lang="en-US" dirty="0">
                <a:latin typeface="Book Antiqua"/>
                <a:cs typeface="Book Antiqua"/>
              </a:rPr>
              <a:t> </a:t>
            </a:r>
            <a:r>
              <a:rPr lang="en-US" dirty="0" smtClean="0">
                <a:latin typeface="Book Antiqua"/>
                <a:cs typeface="Book Antiqua"/>
              </a:rPr>
              <a:t>        - find the optimal configuration of </a:t>
            </a:r>
            <a:r>
              <a:rPr lang="en-US" dirty="0" err="1" smtClean="0">
                <a:latin typeface="Book Antiqua"/>
                <a:cs typeface="Book Antiqua"/>
              </a:rPr>
              <a:t>scintill</a:t>
            </a:r>
            <a:r>
              <a:rPr lang="en-US" dirty="0" smtClean="0">
                <a:latin typeface="Book Antiqua"/>
                <a:cs typeface="Book Antiqua"/>
              </a:rPr>
              <a:t>./</a:t>
            </a:r>
            <a:r>
              <a:rPr lang="en-US" dirty="0" smtClean="0">
                <a:latin typeface="Book Antiqua"/>
                <a:cs typeface="Book Antiqua"/>
              </a:rPr>
              <a:t>fibers/</a:t>
            </a:r>
            <a:r>
              <a:rPr lang="en-US" dirty="0" err="1" smtClean="0">
                <a:latin typeface="Book Antiqua"/>
                <a:cs typeface="Book Antiqua"/>
              </a:rPr>
              <a:t>SiPMs</a:t>
            </a:r>
            <a:r>
              <a:rPr lang="en-US" dirty="0" smtClean="0">
                <a:latin typeface="Book Antiqua"/>
                <a:cs typeface="Book Antiqua"/>
              </a:rPr>
              <a:t> to reach  the desired </a:t>
            </a:r>
            <a:r>
              <a:rPr lang="en-US" smtClean="0">
                <a:latin typeface="Book Antiqua"/>
                <a:cs typeface="Book Antiqua"/>
              </a:rPr>
              <a:t>time resolution </a:t>
            </a:r>
            <a:endParaRPr lang="en-US" dirty="0" smtClean="0">
              <a:latin typeface="Book Antiqua"/>
              <a:cs typeface="Book Antiqua"/>
            </a:endParaRPr>
          </a:p>
          <a:p>
            <a:pPr marL="342900" indent="-342900"/>
            <a:r>
              <a:rPr lang="en-US" dirty="0" smtClean="0">
                <a:latin typeface="Book Antiqua"/>
                <a:cs typeface="Book Antiqua"/>
              </a:rPr>
              <a:t>               </a:t>
            </a:r>
            <a:endParaRPr lang="en-US" dirty="0" smtClean="0">
              <a:latin typeface="Book Antiqua"/>
              <a:cs typeface="Book Antiqu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9686" y="1010292"/>
            <a:ext cx="7081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Muon</a:t>
            </a:r>
            <a:r>
              <a:rPr lang="en-US" dirty="0" smtClean="0">
                <a:solidFill>
                  <a:srgbClr val="0000FF"/>
                </a:solidFill>
                <a:latin typeface="Book Antiqua"/>
                <a:cs typeface="Book Antiqua"/>
              </a:rPr>
              <a:t> test beam </a:t>
            </a:r>
            <a:r>
              <a:rPr lang="en-US" dirty="0" smtClean="0">
                <a:solidFill>
                  <a:srgbClr val="3366FF"/>
                </a:solidFill>
                <a:latin typeface="Book Antiqua"/>
                <a:cs typeface="Book Antiqua"/>
              </a:rPr>
              <a:t>scheduled at T9 , CERN-PS, 14-28 October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862726" y="6461085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804" y="796961"/>
            <a:ext cx="7969854" cy="546781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2088" y="31181"/>
            <a:ext cx="82275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sz="2400" dirty="0" smtClean="0">
                <a:solidFill>
                  <a:srgbClr val="0000FF"/>
                </a:solidFill>
                <a:latin typeface="Book Antiqua"/>
                <a:cs typeface="Book Antiqua"/>
              </a:rPr>
              <a:t>     </a:t>
            </a:r>
            <a:r>
              <a:rPr lang="en-US" sz="3200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Muon</a:t>
            </a:r>
            <a:r>
              <a:rPr lang="en-US" sz="3200" dirty="0" smtClean="0">
                <a:solidFill>
                  <a:srgbClr val="0000FF"/>
                </a:solidFill>
                <a:latin typeface="Book Antiqua"/>
                <a:cs typeface="Book Antiqua"/>
              </a:rPr>
              <a:t> system: test beam organization </a:t>
            </a:r>
          </a:p>
          <a:p>
            <a:pPr marL="342900" indent="-342900"/>
            <a:r>
              <a:rPr lang="en-US" sz="2000" dirty="0" smtClean="0">
                <a:latin typeface="Times New Roman"/>
                <a:cs typeface="Times New Roman"/>
              </a:rPr>
              <a:t>      </a:t>
            </a:r>
          </a:p>
          <a:p>
            <a:pPr marL="457200" indent="-457200">
              <a:buAutoNum type="arabicParenR" startAt="3"/>
            </a:pPr>
            <a:endParaRPr lang="en-US" sz="2000" dirty="0" smtClean="0">
              <a:solidFill>
                <a:srgbClr val="558ED5"/>
              </a:solidFill>
              <a:latin typeface="Book Antiqua"/>
              <a:cs typeface="Book Antiqu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6753" y="6211669"/>
            <a:ext cx="6928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ook Antiqua"/>
                <a:cs typeface="Book Antiqua"/>
              </a:rPr>
              <a:t>People: A. </a:t>
            </a:r>
            <a:r>
              <a:rPr lang="en-US" dirty="0" err="1" smtClean="0">
                <a:latin typeface="Book Antiqua"/>
                <a:cs typeface="Book Antiqua"/>
              </a:rPr>
              <a:t>Montanari</a:t>
            </a:r>
            <a:r>
              <a:rPr lang="en-US" dirty="0" smtClean="0">
                <a:latin typeface="Book Antiqua"/>
                <a:cs typeface="Book Antiqua"/>
              </a:rPr>
              <a:t>, N. </a:t>
            </a:r>
            <a:r>
              <a:rPr lang="en-US" dirty="0" err="1" smtClean="0">
                <a:latin typeface="Book Antiqua"/>
                <a:cs typeface="Book Antiqua"/>
              </a:rPr>
              <a:t>Tosi</a:t>
            </a:r>
            <a:r>
              <a:rPr lang="en-US" dirty="0" smtClean="0">
                <a:latin typeface="Book Antiqua"/>
                <a:cs typeface="Book Antiqua"/>
              </a:rPr>
              <a:t>, W. Baldini, G. Lanfranchi,</a:t>
            </a:r>
          </a:p>
          <a:p>
            <a:r>
              <a:rPr lang="en-US" dirty="0" smtClean="0">
                <a:latin typeface="Book Antiqua"/>
                <a:cs typeface="Book Antiqua"/>
              </a:rPr>
              <a:t> P. </a:t>
            </a:r>
            <a:r>
              <a:rPr lang="en-US" dirty="0" err="1" smtClean="0">
                <a:latin typeface="Book Antiqua"/>
                <a:cs typeface="Book Antiqua"/>
              </a:rPr>
              <a:t>Ciambrone</a:t>
            </a:r>
            <a:r>
              <a:rPr lang="en-US" dirty="0" smtClean="0">
                <a:latin typeface="Book Antiqua"/>
                <a:cs typeface="Book Antiqua"/>
              </a:rPr>
              <a:t> + INR group </a:t>
            </a:r>
            <a:endParaRPr lang="en-US" dirty="0">
              <a:latin typeface="Book Antiqua"/>
              <a:cs typeface="Book Antiqu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00432" y="635063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9251" y="1346007"/>
            <a:ext cx="5090203" cy="38003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789" y="1166529"/>
            <a:ext cx="4178040" cy="3119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4465307"/>
            <a:ext cx="4343400" cy="2006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61571" y="1161341"/>
            <a:ext cx="2769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Book Antiqua"/>
                <a:cs typeface="Book Antiqua"/>
              </a:rPr>
              <a:t>Versatile board for </a:t>
            </a:r>
            <a:r>
              <a:rPr lang="en-US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SiPMs</a:t>
            </a:r>
            <a:endParaRPr lang="en-US" dirty="0">
              <a:solidFill>
                <a:srgbClr val="0000FF"/>
              </a:solidFill>
              <a:latin typeface="Book Antiqua"/>
              <a:cs typeface="Book Antiqu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3535" y="196334"/>
            <a:ext cx="555693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Book Antiqua"/>
                <a:cs typeface="Book Antiqua"/>
              </a:rPr>
              <a:t>Almost all pieces are in place</a:t>
            </a:r>
            <a:endParaRPr lang="en-US" sz="3200" dirty="0">
              <a:solidFill>
                <a:srgbClr val="0000FF"/>
              </a:solidFill>
              <a:latin typeface="Book Antiqua"/>
              <a:cs typeface="Book Antiqu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21721" y="792009"/>
            <a:ext cx="36217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/>
                <a:cs typeface="Book Antiqua"/>
              </a:rPr>
              <a:t>Alessandro </a:t>
            </a:r>
            <a:r>
              <a:rPr lang="en-US" dirty="0" err="1" smtClean="0">
                <a:latin typeface="Book Antiqua"/>
                <a:cs typeface="Book Antiqua"/>
              </a:rPr>
              <a:t>Montanari</a:t>
            </a:r>
            <a:r>
              <a:rPr lang="en-US" dirty="0" smtClean="0">
                <a:latin typeface="Book Antiqua"/>
                <a:cs typeface="Book Antiqua"/>
              </a:rPr>
              <a:t> (INFN-Bo)</a:t>
            </a:r>
            <a:endParaRPr lang="en-US" dirty="0">
              <a:latin typeface="Book Antiqua"/>
              <a:cs typeface="Book Antiqu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93360" y="635063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74" y="1470579"/>
            <a:ext cx="4890368" cy="36819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8722" y="1094920"/>
            <a:ext cx="3643734" cy="4832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7742" y="829546"/>
            <a:ext cx="2901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ook Antiqua"/>
                <a:cs typeface="Book Antiqua"/>
              </a:rPr>
              <a:t>Trigger </a:t>
            </a:r>
            <a:r>
              <a:rPr lang="en-US" sz="2400" dirty="0" err="1" smtClean="0">
                <a:latin typeface="Book Antiqua"/>
                <a:cs typeface="Book Antiqua"/>
              </a:rPr>
              <a:t>scintillators</a:t>
            </a:r>
            <a:r>
              <a:rPr lang="en-US" sz="2400" dirty="0" smtClean="0">
                <a:latin typeface="Book Antiqua"/>
                <a:cs typeface="Book Antiqua"/>
              </a:rPr>
              <a:t>:</a:t>
            </a:r>
            <a:endParaRPr lang="en-US" sz="2400" dirty="0">
              <a:latin typeface="Book Antiqua"/>
              <a:cs typeface="Book Antiqu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65008" y="598714"/>
            <a:ext cx="2260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ook Antiqua"/>
                <a:cs typeface="Book Antiqua"/>
              </a:rPr>
              <a:t>T0 </a:t>
            </a:r>
            <a:r>
              <a:rPr lang="en-US" sz="2400" dirty="0" err="1" smtClean="0">
                <a:latin typeface="Book Antiqua"/>
                <a:cs typeface="Book Antiqua"/>
              </a:rPr>
              <a:t>scintillators</a:t>
            </a:r>
            <a:r>
              <a:rPr lang="en-US" sz="2400" dirty="0" smtClean="0">
                <a:latin typeface="Book Antiqua"/>
                <a:cs typeface="Book Antiqua"/>
              </a:rPr>
              <a:t>:</a:t>
            </a:r>
            <a:endParaRPr lang="en-US" sz="2400" dirty="0">
              <a:latin typeface="Book Antiqua"/>
              <a:cs typeface="Book Antiqu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50664" y="71552"/>
            <a:ext cx="3621792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/>
                <a:cs typeface="Book Antiqua"/>
              </a:rPr>
              <a:t>Alessandro </a:t>
            </a:r>
            <a:r>
              <a:rPr lang="en-US" dirty="0" err="1" smtClean="0">
                <a:latin typeface="Book Antiqua"/>
                <a:cs typeface="Book Antiqua"/>
              </a:rPr>
              <a:t>Montanari</a:t>
            </a:r>
            <a:r>
              <a:rPr lang="en-US" dirty="0" smtClean="0">
                <a:latin typeface="Book Antiqua"/>
                <a:cs typeface="Book Antiqua"/>
              </a:rPr>
              <a:t> (INFN-Bo)</a:t>
            </a:r>
            <a:endParaRPr lang="en-US" dirty="0">
              <a:latin typeface="Book Antiqua"/>
              <a:cs typeface="Book Antiqu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24336" y="630921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455" y="567613"/>
            <a:ext cx="8511485" cy="61162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03148" y="198281"/>
            <a:ext cx="3621792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/>
                <a:cs typeface="Book Antiqua"/>
              </a:rPr>
              <a:t>Alessandro </a:t>
            </a:r>
            <a:r>
              <a:rPr lang="en-US" dirty="0" err="1" smtClean="0">
                <a:latin typeface="Book Antiqua"/>
                <a:cs typeface="Book Antiqua"/>
              </a:rPr>
              <a:t>Montanari</a:t>
            </a:r>
            <a:r>
              <a:rPr lang="en-US" dirty="0" smtClean="0">
                <a:latin typeface="Book Antiqua"/>
                <a:cs typeface="Book Antiqua"/>
              </a:rPr>
              <a:t> (INFN-Bo)</a:t>
            </a:r>
            <a:endParaRPr lang="en-US" dirty="0">
              <a:latin typeface="Book Antiqua"/>
              <a:cs typeface="Book Antiqu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517604" y="6129747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288385"/>
              </p:ext>
            </p:extLst>
          </p:nvPr>
        </p:nvGraphicFramePr>
        <p:xfrm>
          <a:off x="1255131" y="127001"/>
          <a:ext cx="6993549" cy="5883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8820"/>
                <a:gridCol w="554729"/>
              </a:tblGrid>
              <a:tr h="4761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Book Antiqua"/>
                          <a:cs typeface="Book Antiqua"/>
                        </a:rPr>
                        <a:t>Muon</a:t>
                      </a:r>
                      <a:r>
                        <a:rPr lang="en-US" sz="2400" dirty="0" smtClean="0">
                          <a:latin typeface="Book Antiqua"/>
                          <a:cs typeface="Book Antiqua"/>
                        </a:rPr>
                        <a:t> system: test beam organization</a:t>
                      </a:r>
                      <a:endParaRPr lang="en-US" sz="2400" dirty="0">
                        <a:latin typeface="Book Antiqua"/>
                        <a:cs typeface="Book Antiqu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624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ook Antiqua"/>
                          <a:cs typeface="Book Antiqua"/>
                        </a:rPr>
                        <a:t>RAW </a:t>
                      </a:r>
                      <a:r>
                        <a:rPr lang="en-US" sz="1600" dirty="0" err="1" smtClean="0">
                          <a:latin typeface="Book Antiqua"/>
                          <a:cs typeface="Book Antiqua"/>
                        </a:rPr>
                        <a:t>scintillators</a:t>
                      </a:r>
                      <a:r>
                        <a:rPr lang="en-US" sz="1600" dirty="0" smtClean="0">
                          <a:latin typeface="Book Antiqua"/>
                          <a:cs typeface="Book Antiqua"/>
                        </a:rPr>
                        <a:t> and WLS fibers</a:t>
                      </a:r>
                      <a:endParaRPr lang="en-US" sz="1600" dirty="0">
                        <a:latin typeface="Book Antiqua"/>
                        <a:cs typeface="Book Antiqu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OK</a:t>
                      </a:r>
                      <a:endParaRPr lang="en-US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603182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ook Antiqua"/>
                          <a:cs typeface="Book Antiqua"/>
                        </a:rPr>
                        <a:t>Tool for polishing the bars:</a:t>
                      </a:r>
                    </a:p>
                    <a:p>
                      <a:r>
                        <a:rPr lang="en-US" sz="1600" dirty="0" smtClean="0">
                          <a:latin typeface="Book Antiqua"/>
                          <a:cs typeface="Book Antiqua"/>
                        </a:rPr>
                        <a:t>    we plan to use a tool available at CERN</a:t>
                      </a:r>
                      <a:endParaRPr lang="en-US" sz="1600" dirty="0">
                        <a:latin typeface="Book Antiqua"/>
                        <a:cs typeface="Book Antiqu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OK</a:t>
                      </a:r>
                      <a:endParaRPr lang="en-US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1111125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Book Antiqua"/>
                          <a:cs typeface="Book Antiqua"/>
                        </a:rPr>
                        <a:t>SiPMs</a:t>
                      </a:r>
                      <a:r>
                        <a:rPr lang="en-US" sz="1600" baseline="0" dirty="0" smtClean="0">
                          <a:latin typeface="Book Antiqua"/>
                          <a:cs typeface="Book Antiqua"/>
                        </a:rPr>
                        <a:t> order:   </a:t>
                      </a:r>
                    </a:p>
                    <a:p>
                      <a:r>
                        <a:rPr lang="en-US" sz="1600" baseline="0" dirty="0" smtClean="0">
                          <a:latin typeface="Book Antiqua"/>
                          <a:cs typeface="Book Antiqua"/>
                        </a:rPr>
                        <a:t>      </a:t>
                      </a:r>
                      <a:r>
                        <a:rPr lang="en-US" sz="1600" baseline="0" dirty="0" err="1" smtClean="0">
                          <a:latin typeface="Book Antiqua"/>
                          <a:cs typeface="Book Antiqua"/>
                        </a:rPr>
                        <a:t>x</a:t>
                      </a:r>
                      <a:r>
                        <a:rPr lang="en-US" sz="1600" baseline="0" dirty="0" smtClean="0">
                          <a:latin typeface="Book Antiqua"/>
                          <a:cs typeface="Book Antiqua"/>
                        </a:rPr>
                        <a:t> FBK  (1.2 mm diameter &amp; 3x3 mm</a:t>
                      </a:r>
                      <a:r>
                        <a:rPr lang="en-US" sz="1600" baseline="30000" dirty="0" smtClean="0">
                          <a:latin typeface="Book Antiqua"/>
                          <a:cs typeface="Book Antiqua"/>
                        </a:rPr>
                        <a:t>2</a:t>
                      </a:r>
                      <a:r>
                        <a:rPr lang="en-US" sz="1600" baseline="0" dirty="0" smtClean="0">
                          <a:latin typeface="Book Antiqua"/>
                          <a:cs typeface="Book Antiqua"/>
                        </a:rPr>
                        <a:t>) (BO) : arrived</a:t>
                      </a:r>
                    </a:p>
                    <a:p>
                      <a:r>
                        <a:rPr lang="en-US" sz="1600" baseline="0" dirty="0" smtClean="0">
                          <a:latin typeface="Book Antiqua"/>
                          <a:cs typeface="Book Antiqua"/>
                        </a:rPr>
                        <a:t>     xx Hamamatsu   (1x1 mm</a:t>
                      </a:r>
                      <a:r>
                        <a:rPr lang="en-US" sz="1600" baseline="30000" dirty="0" smtClean="0">
                          <a:latin typeface="Book Antiqua"/>
                          <a:cs typeface="Book Antiqua"/>
                        </a:rPr>
                        <a:t>2</a:t>
                      </a:r>
                      <a:r>
                        <a:rPr lang="en-US" sz="1600" baseline="0" dirty="0" smtClean="0">
                          <a:latin typeface="Book Antiqua"/>
                          <a:cs typeface="Book Antiqua"/>
                        </a:rPr>
                        <a:t>, 3x3 mm</a:t>
                      </a:r>
                      <a:r>
                        <a:rPr lang="en-US" sz="1600" baseline="30000" dirty="0" smtClean="0">
                          <a:latin typeface="Book Antiqua"/>
                          <a:cs typeface="Book Antiqua"/>
                        </a:rPr>
                        <a:t>2</a:t>
                      </a:r>
                      <a:r>
                        <a:rPr lang="en-US" sz="1600" baseline="0" dirty="0" smtClean="0">
                          <a:latin typeface="Book Antiqua"/>
                          <a:cs typeface="Book Antiqua"/>
                        </a:rPr>
                        <a:t>) (Ferrara): </a:t>
                      </a:r>
                    </a:p>
                    <a:p>
                      <a:r>
                        <a:rPr lang="en-US" sz="1600" baseline="0" dirty="0" smtClean="0">
                          <a:latin typeface="Book Antiqua"/>
                          <a:cs typeface="Book Antiqua"/>
                        </a:rPr>
                        <a:t> rather unlikely we’ll get them in time  for the </a:t>
                      </a:r>
                      <a:r>
                        <a:rPr lang="en-US" sz="1600" baseline="0" dirty="0" err="1" smtClean="0">
                          <a:latin typeface="Book Antiqua"/>
                          <a:cs typeface="Book Antiqua"/>
                        </a:rPr>
                        <a:t>testbeam</a:t>
                      </a:r>
                      <a:endParaRPr lang="en-US" sz="1600" dirty="0">
                        <a:latin typeface="Book Antiqua"/>
                        <a:cs typeface="Book Antiqu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OK</a:t>
                      </a:r>
                    </a:p>
                    <a:p>
                      <a:endParaRPr lang="en-US" sz="160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 …</a:t>
                      </a:r>
                      <a:endParaRPr lang="en-US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8624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ook Antiqua"/>
                          <a:cs typeface="Book Antiqua"/>
                        </a:rPr>
                        <a:t>PCB for SIPM coupling</a:t>
                      </a:r>
                      <a:endParaRPr lang="en-US" sz="1600" dirty="0">
                        <a:latin typeface="Book Antiqua"/>
                        <a:cs typeface="Book Antiqu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OK</a:t>
                      </a:r>
                      <a:endParaRPr lang="en-US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8624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ook Antiqua"/>
                          <a:cs typeface="Book Antiqua"/>
                        </a:rPr>
                        <a:t>Trigger (</a:t>
                      </a:r>
                      <a:r>
                        <a:rPr lang="en-US" sz="1600" dirty="0" err="1" smtClean="0">
                          <a:latin typeface="Book Antiqua"/>
                          <a:cs typeface="Book Antiqua"/>
                        </a:rPr>
                        <a:t>scintillators</a:t>
                      </a:r>
                      <a:r>
                        <a:rPr lang="en-US" sz="1600" dirty="0" smtClean="0">
                          <a:latin typeface="Book Antiqua"/>
                          <a:cs typeface="Book Antiqua"/>
                        </a:rPr>
                        <a:t> &amp; electronics)</a:t>
                      </a:r>
                      <a:endParaRPr lang="en-US" sz="1600" dirty="0">
                        <a:latin typeface="Book Antiqua"/>
                        <a:cs typeface="Book Antiqu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OK</a:t>
                      </a:r>
                      <a:endParaRPr lang="en-US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8624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ook Antiqua"/>
                          <a:cs typeface="Book Antiqua"/>
                        </a:rPr>
                        <a:t>T0: </a:t>
                      </a:r>
                      <a:r>
                        <a:rPr lang="en-US" sz="1600" dirty="0" err="1" smtClean="0">
                          <a:latin typeface="Book Antiqua"/>
                          <a:cs typeface="Book Antiqua"/>
                        </a:rPr>
                        <a:t>scintillator</a:t>
                      </a:r>
                      <a:r>
                        <a:rPr lang="en-US" sz="1600" dirty="0" smtClean="0">
                          <a:latin typeface="Book Antiqua"/>
                          <a:cs typeface="Book Antiqua"/>
                        </a:rPr>
                        <a:t> +HV</a:t>
                      </a:r>
                      <a:endParaRPr lang="en-US" sz="1600" dirty="0">
                        <a:latin typeface="Book Antiqua"/>
                        <a:cs typeface="Book Antiqu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OK</a:t>
                      </a:r>
                      <a:endParaRPr lang="en-US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603182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ook Antiqua"/>
                          <a:cs typeface="Book Antiqua"/>
                        </a:rPr>
                        <a:t>FEE</a:t>
                      </a:r>
                      <a:r>
                        <a:rPr lang="en-US" sz="1600" baseline="0" dirty="0" smtClean="0">
                          <a:latin typeface="Book Antiqua"/>
                          <a:cs typeface="Book Antiqua"/>
                        </a:rPr>
                        <a:t>: custom board developed in Bologna</a:t>
                      </a:r>
                    </a:p>
                    <a:p>
                      <a:r>
                        <a:rPr lang="en-US" sz="1600" baseline="0" dirty="0" smtClean="0">
                          <a:latin typeface="Book Antiqua"/>
                          <a:cs typeface="Book Antiqua"/>
                        </a:rPr>
                        <a:t>         ready for test </a:t>
                      </a:r>
                      <a:endParaRPr lang="en-US" sz="1600" dirty="0">
                        <a:latin typeface="Book Antiqua"/>
                        <a:cs typeface="Book Antiqu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OK</a:t>
                      </a:r>
                      <a:endParaRPr lang="en-US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8624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DAQ: VME crate</a:t>
                      </a:r>
                      <a:r>
                        <a:rPr lang="en-US" sz="1600" baseline="0" dirty="0" smtClean="0">
                          <a:latin typeface="Times New Roman"/>
                          <a:cs typeface="Times New Roman"/>
                        </a:rPr>
                        <a:t> + Digitizer</a:t>
                      </a:r>
                      <a:endParaRPr lang="en-US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OK</a:t>
                      </a:r>
                      <a:endParaRPr lang="en-US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8624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Power supply for </a:t>
                      </a:r>
                      <a:r>
                        <a:rPr lang="en-US" sz="1600" dirty="0" err="1" smtClean="0">
                          <a:latin typeface="Times New Roman"/>
                          <a:cs typeface="Times New Roman"/>
                        </a:rPr>
                        <a:t>SiPM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 biasing</a:t>
                      </a:r>
                      <a:endParaRPr lang="en-US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OK</a:t>
                      </a:r>
                      <a:endParaRPr lang="en-US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8624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DAQ</a:t>
                      </a:r>
                      <a:r>
                        <a:rPr lang="en-US" sz="1600" baseline="0" dirty="0" smtClean="0">
                          <a:latin typeface="Times New Roman"/>
                          <a:cs typeface="Times New Roman"/>
                        </a:rPr>
                        <a:t> &amp; Software</a:t>
                      </a:r>
                      <a:endParaRPr lang="en-US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OK</a:t>
                      </a:r>
                      <a:endParaRPr lang="en-US" sz="16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8624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Mechanical structure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OK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4856" y="5820263"/>
            <a:ext cx="8313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Book Antiqua"/>
              <a:cs typeface="Book Antiqua"/>
            </a:endParaRPr>
          </a:p>
          <a:p>
            <a:pPr algn="ctr"/>
            <a:r>
              <a:rPr lang="en-US" dirty="0" smtClean="0">
                <a:latin typeface="Book Antiqua"/>
                <a:cs typeface="Book Antiqua"/>
              </a:rPr>
              <a:t>all material already  available in Bologna/Ferrara or borrowed </a:t>
            </a:r>
          </a:p>
          <a:p>
            <a:pPr algn="ctr"/>
            <a:r>
              <a:rPr lang="en-US" dirty="0" smtClean="0">
                <a:latin typeface="Book Antiqua"/>
                <a:cs typeface="Book Antiqua"/>
              </a:rPr>
              <a:t>at CERN,  AIDA2020 grant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407165" y="625399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754" y="2460981"/>
            <a:ext cx="9381588" cy="3769976"/>
            <a:chOff x="4754" y="1674039"/>
            <a:chExt cx="9381588" cy="3769976"/>
          </a:xfrm>
        </p:grpSpPr>
        <p:pic>
          <p:nvPicPr>
            <p:cNvPr id="3" name="Picture 2" descr="spettro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03998" y="1674039"/>
              <a:ext cx="4740002" cy="3742363"/>
            </a:xfrm>
            <a:prstGeom prst="rect">
              <a:avLst/>
            </a:prstGeom>
          </p:spPr>
        </p:pic>
        <p:pic>
          <p:nvPicPr>
            <p:cNvPr id="2" name="Picture 1" descr="spettro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54" y="1701652"/>
              <a:ext cx="4336523" cy="374236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562005" y="2129871"/>
              <a:ext cx="2807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latin typeface="Book Antiqua"/>
                  <a:cs typeface="Book Antiqua"/>
                </a:rPr>
                <a:t>SiPM</a:t>
              </a:r>
              <a:r>
                <a:rPr lang="en-US" b="1" dirty="0" smtClean="0">
                  <a:latin typeface="Book Antiqua"/>
                  <a:cs typeface="Book Antiqua"/>
                </a:rPr>
                <a:t> FBK 1.2 mm round</a:t>
              </a:r>
              <a:endParaRPr lang="en-US" b="1" dirty="0">
                <a:latin typeface="Book Antiqua"/>
                <a:cs typeface="Book Antiqua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80441" y="2398845"/>
              <a:ext cx="30059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latin typeface="Book Antiqua"/>
                  <a:cs typeface="Book Antiqua"/>
                </a:rPr>
                <a:t>SiPM</a:t>
              </a:r>
              <a:r>
                <a:rPr lang="en-US" b="1" dirty="0" smtClean="0">
                  <a:latin typeface="Book Antiqua"/>
                  <a:cs typeface="Book Antiqua"/>
                </a:rPr>
                <a:t> FBK 3x3 mm</a:t>
              </a:r>
              <a:r>
                <a:rPr lang="en-US" b="1" baseline="30000" dirty="0" smtClean="0">
                  <a:latin typeface="Book Antiqua"/>
                  <a:cs typeface="Book Antiqua"/>
                </a:rPr>
                <a:t>2</a:t>
              </a:r>
              <a:r>
                <a:rPr lang="en-US" b="1" dirty="0" smtClean="0">
                  <a:latin typeface="Book Antiqua"/>
                  <a:cs typeface="Book Antiqua"/>
                </a:rPr>
                <a:t> square</a:t>
              </a:r>
              <a:endParaRPr lang="en-US" b="1" dirty="0">
                <a:latin typeface="Book Antiqua"/>
                <a:cs typeface="Book Antiqua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99570" y="1009957"/>
            <a:ext cx="81501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/>
                <a:cs typeface="Book Antiqua"/>
              </a:rPr>
              <a:t>Signals extracted from a scintillating bar instrumented with 1.2 mm and 2 mm</a:t>
            </a:r>
          </a:p>
          <a:p>
            <a:r>
              <a:rPr lang="en-US" dirty="0">
                <a:latin typeface="Book Antiqua"/>
                <a:cs typeface="Book Antiqua"/>
              </a:rPr>
              <a:t>d</a:t>
            </a:r>
            <a:r>
              <a:rPr lang="en-US" dirty="0" smtClean="0">
                <a:latin typeface="Book Antiqua"/>
                <a:cs typeface="Book Antiqua"/>
              </a:rPr>
              <a:t>iameter fibers and  readout by </a:t>
            </a:r>
            <a:r>
              <a:rPr lang="en-US" dirty="0" err="1" smtClean="0">
                <a:latin typeface="Book Antiqua"/>
                <a:cs typeface="Book Antiqua"/>
              </a:rPr>
              <a:t>SiPMs</a:t>
            </a:r>
            <a:r>
              <a:rPr lang="en-US" dirty="0" smtClean="0">
                <a:latin typeface="Book Antiqua"/>
                <a:cs typeface="Book Antiqua"/>
              </a:rPr>
              <a:t> from FBK of dimensions 1.2 mm </a:t>
            </a:r>
          </a:p>
          <a:p>
            <a:r>
              <a:rPr lang="en-US" dirty="0">
                <a:latin typeface="Book Antiqua"/>
                <a:cs typeface="Book Antiqua"/>
              </a:rPr>
              <a:t>d</a:t>
            </a:r>
            <a:r>
              <a:rPr lang="en-US" dirty="0" smtClean="0">
                <a:latin typeface="Book Antiqua"/>
                <a:cs typeface="Book Antiqua"/>
              </a:rPr>
              <a:t>iameter  and 3x3 mm</a:t>
            </a:r>
            <a:r>
              <a:rPr lang="en-US" baseline="30000" dirty="0" smtClean="0">
                <a:latin typeface="Book Antiqua"/>
                <a:cs typeface="Book Antiqua"/>
              </a:rPr>
              <a:t>2</a:t>
            </a:r>
            <a:r>
              <a:rPr lang="en-US" dirty="0" smtClean="0">
                <a:latin typeface="Book Antiqua"/>
                <a:cs typeface="Book Antiqua"/>
              </a:rPr>
              <a:t> and by the custom amplification board </a:t>
            </a:r>
          </a:p>
          <a:p>
            <a:r>
              <a:rPr lang="en-US" dirty="0" smtClean="0">
                <a:latin typeface="Book Antiqua"/>
                <a:cs typeface="Book Antiqua"/>
              </a:rPr>
              <a:t>designed &amp; built in Bologna</a:t>
            </a:r>
            <a:endParaRPr lang="en-US" dirty="0">
              <a:latin typeface="Book Antiqua"/>
              <a:cs typeface="Book Antiqu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559" y="151863"/>
            <a:ext cx="1349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solidFill>
                  <a:srgbClr val="0000FF"/>
                </a:solidFill>
              </a:rPr>
              <a:t>SiPMs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2384" y="636444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5493</TotalTime>
  <Words>869</Words>
  <Application>Microsoft Macintosh PowerPoint</Application>
  <PresentationFormat>On-screen Show (4:3)</PresentationFormat>
  <Paragraphs>227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Muon Detector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Scintillator Bars  </vt:lpstr>
      <vt:lpstr>     INR – RAS:  6 types of scintillator bars (12 pcs)</vt:lpstr>
      <vt:lpstr>PowerPoint Presentation</vt:lpstr>
      <vt:lpstr>T9 Experimental Area </vt:lpstr>
      <vt:lpstr>PowerPoint Presentation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Gaia Lanfranchi</dc:creator>
  <cp:lastModifiedBy>wander baldini</cp:lastModifiedBy>
  <cp:revision>96</cp:revision>
  <dcterms:created xsi:type="dcterms:W3CDTF">2015-09-15T20:11:49Z</dcterms:created>
  <dcterms:modified xsi:type="dcterms:W3CDTF">2015-10-07T13:55:05Z</dcterms:modified>
</cp:coreProperties>
</file>