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handoutMasterIdLst>
    <p:handoutMasterId r:id="rId27"/>
  </p:handoutMasterIdLst>
  <p:sldIdLst>
    <p:sldId id="256" r:id="rId5"/>
    <p:sldId id="305" r:id="rId6"/>
    <p:sldId id="284" r:id="rId7"/>
    <p:sldId id="286" r:id="rId8"/>
    <p:sldId id="306" r:id="rId9"/>
    <p:sldId id="285" r:id="rId10"/>
    <p:sldId id="287" r:id="rId11"/>
    <p:sldId id="290" r:id="rId12"/>
    <p:sldId id="288" r:id="rId13"/>
    <p:sldId id="295" r:id="rId14"/>
    <p:sldId id="294" r:id="rId15"/>
    <p:sldId id="289" r:id="rId16"/>
    <p:sldId id="298" r:id="rId17"/>
    <p:sldId id="307" r:id="rId18"/>
    <p:sldId id="297" r:id="rId19"/>
    <p:sldId id="296" r:id="rId20"/>
    <p:sldId id="299" r:id="rId21"/>
    <p:sldId id="300" r:id="rId22"/>
    <p:sldId id="283" r:id="rId23"/>
    <p:sldId id="292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F4F8"/>
    <a:srgbClr val="66FF66"/>
    <a:srgbClr val="FF66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2" autoAdjust="0"/>
    <p:restoredTop sz="94660"/>
  </p:normalViewPr>
  <p:slideViewPr>
    <p:cSldViewPr>
      <p:cViewPr>
        <p:scale>
          <a:sx n="100" d="100"/>
          <a:sy n="100" d="100"/>
        </p:scale>
        <p:origin x="2232" y="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18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741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21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62EB96-628A-4F79-AE79-088FE9F17B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4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2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41277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Cold powering test results of MBHSP102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2780928"/>
            <a:ext cx="71287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Gerard Willering, </a:t>
            </a:r>
            <a:r>
              <a:rPr lang="nl-NL" dirty="0" smtClean="0"/>
              <a:t>TE-MSC-TF</a:t>
            </a:r>
          </a:p>
          <a:p>
            <a:pPr algn="ctr"/>
            <a:r>
              <a:rPr lang="nl-NL" dirty="0" smtClean="0"/>
              <a:t>14-07-2015</a:t>
            </a:r>
            <a:endParaRPr lang="nl-NL" dirty="0" smtClean="0"/>
          </a:p>
          <a:p>
            <a:pPr algn="ctr"/>
            <a:endParaRPr lang="nl-NL" sz="1600" dirty="0" smtClean="0"/>
          </a:p>
          <a:p>
            <a:pPr algn="ctr"/>
            <a:endParaRPr lang="nl-NL" dirty="0"/>
          </a:p>
          <a:p>
            <a:pPr algn="ctr"/>
            <a:r>
              <a:rPr lang="nl-NL" sz="1400" dirty="0" smtClean="0">
                <a:solidFill>
                  <a:srgbClr val="FF0000"/>
                </a:solidFill>
              </a:rPr>
              <a:t>With thanks </a:t>
            </a:r>
            <a:r>
              <a:rPr lang="nl-NL" sz="1400" dirty="0" err="1" smtClean="0">
                <a:solidFill>
                  <a:srgbClr val="FF0000"/>
                </a:solidFill>
              </a:rPr>
              <a:t>to</a:t>
            </a:r>
            <a:r>
              <a:rPr lang="nl-NL" sz="1400" dirty="0" smtClean="0">
                <a:solidFill>
                  <a:srgbClr val="FF0000"/>
                </a:solidFill>
              </a:rPr>
              <a:t> Jerome </a:t>
            </a:r>
            <a:r>
              <a:rPr lang="nl-NL" sz="1400" dirty="0" err="1" smtClean="0">
                <a:solidFill>
                  <a:srgbClr val="FF0000"/>
                </a:solidFill>
              </a:rPr>
              <a:t>and</a:t>
            </a:r>
            <a:r>
              <a:rPr lang="nl-NL" sz="1400" dirty="0" smtClean="0">
                <a:solidFill>
                  <a:srgbClr val="FF0000"/>
                </a:solidFill>
              </a:rPr>
              <a:t> Vincent </a:t>
            </a:r>
            <a:r>
              <a:rPr lang="nl-NL" sz="1400" dirty="0" err="1" smtClean="0">
                <a:solidFill>
                  <a:srgbClr val="FF0000"/>
                </a:solidFill>
              </a:rPr>
              <a:t>and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all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others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from</a:t>
            </a:r>
            <a:r>
              <a:rPr lang="nl-NL" sz="1400" dirty="0" smtClean="0">
                <a:solidFill>
                  <a:srgbClr val="FF0000"/>
                </a:solidFill>
              </a:rPr>
              <a:t> TF </a:t>
            </a:r>
            <a:r>
              <a:rPr lang="nl-NL" sz="1400" dirty="0" err="1" smtClean="0">
                <a:solidFill>
                  <a:srgbClr val="FF0000"/>
                </a:solidFill>
              </a:rPr>
              <a:t>for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their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contribution</a:t>
            </a:r>
            <a:r>
              <a:rPr lang="nl-NL" sz="1400" dirty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and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to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all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for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delivering</a:t>
            </a:r>
            <a:r>
              <a:rPr lang="nl-NL" sz="1400" dirty="0" smtClean="0">
                <a:solidFill>
                  <a:srgbClr val="FF0000"/>
                </a:solidFill>
              </a:rPr>
              <a:t> a </a:t>
            </a:r>
            <a:r>
              <a:rPr lang="nl-NL" sz="1400" dirty="0" err="1" smtClean="0">
                <a:solidFill>
                  <a:srgbClr val="FF0000"/>
                </a:solidFill>
              </a:rPr>
              <a:t>nice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r>
              <a:rPr lang="nl-NL" sz="1400" dirty="0" err="1" smtClean="0">
                <a:solidFill>
                  <a:srgbClr val="FF0000"/>
                </a:solidFill>
              </a:rPr>
              <a:t>magnet</a:t>
            </a:r>
            <a:r>
              <a:rPr lang="nl-NL" sz="1400" dirty="0" smtClean="0">
                <a:solidFill>
                  <a:srgbClr val="FF0000"/>
                </a:solidFill>
              </a:rPr>
              <a:t>, </a:t>
            </a:r>
            <a:r>
              <a:rPr lang="nl-NL" sz="1400" dirty="0" err="1" smtClean="0">
                <a:solidFill>
                  <a:srgbClr val="FF0000"/>
                </a:solidFill>
              </a:rPr>
              <a:t>instrumentation</a:t>
            </a:r>
            <a:r>
              <a:rPr lang="nl-NL" sz="1400" dirty="0" smtClean="0">
                <a:solidFill>
                  <a:srgbClr val="FF0000"/>
                </a:solidFill>
              </a:rPr>
              <a:t>, etc.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  <a:endParaRPr lang="nl-NL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61393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Further</a:t>
            </a:r>
            <a:r>
              <a:rPr lang="nl-NL" dirty="0" smtClean="0"/>
              <a:t> training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detraining</a:t>
            </a:r>
            <a:r>
              <a:rPr lang="nl-NL" dirty="0" smtClean="0"/>
              <a:t> at 1.9 K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403648" y="1052736"/>
            <a:ext cx="1224136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613521" y="3861048"/>
            <a:ext cx="7537457" cy="2034651"/>
            <a:chOff x="613521" y="3861048"/>
            <a:chExt cx="7537457" cy="203465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21" y="3861048"/>
              <a:ext cx="7537457" cy="2034651"/>
            </a:xfrm>
            <a:prstGeom prst="rect">
              <a:avLst/>
            </a:prstGeom>
          </p:spPr>
        </p:pic>
        <p:sp>
          <p:nvSpPr>
            <p:cNvPr id="10" name="5-Point Star 9"/>
            <p:cNvSpPr/>
            <p:nvPr/>
          </p:nvSpPr>
          <p:spPr>
            <a:xfrm>
              <a:off x="827584" y="537321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7963053" y="4149080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6372200" y="548984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4138496" y="38791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1691680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1405485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7951412" y="427030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832464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1318267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5-Point Star 21"/>
            <p:cNvSpPr/>
            <p:nvPr/>
          </p:nvSpPr>
          <p:spPr>
            <a:xfrm>
              <a:off x="7924518" y="402785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4215645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7823183" y="414378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5-Point Star 24"/>
            <p:cNvSpPr/>
            <p:nvPr/>
          </p:nvSpPr>
          <p:spPr>
            <a:xfrm>
              <a:off x="1470443" y="526961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1365135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88025" y="1244241"/>
            <a:ext cx="4355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location overview coil 106</a:t>
            </a:r>
          </a:p>
          <a:p>
            <a:endParaRPr lang="en-GB" dirty="0"/>
          </a:p>
          <a:p>
            <a:r>
              <a:rPr lang="en-GB" dirty="0" smtClean="0"/>
              <a:t>Different training location than the first 3 training quenches and the training in MBHSP101.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428256" y="64617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8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39463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Powering</a:t>
            </a:r>
            <a:r>
              <a:rPr lang="nl-NL" dirty="0" smtClean="0"/>
              <a:t> at 4.3 K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411760" y="1484784"/>
            <a:ext cx="288032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613521" y="3861048"/>
            <a:ext cx="7537457" cy="2034651"/>
            <a:chOff x="613521" y="3861048"/>
            <a:chExt cx="7537457" cy="203465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21" y="3861048"/>
              <a:ext cx="7537457" cy="2034651"/>
            </a:xfrm>
            <a:prstGeom prst="rect">
              <a:avLst/>
            </a:prstGeom>
          </p:spPr>
        </p:pic>
        <p:sp>
          <p:nvSpPr>
            <p:cNvPr id="25" name="5-Point Star 24"/>
            <p:cNvSpPr/>
            <p:nvPr/>
          </p:nvSpPr>
          <p:spPr>
            <a:xfrm>
              <a:off x="1357006" y="52405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1450969" y="52405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5-Point Star 26"/>
            <p:cNvSpPr/>
            <p:nvPr/>
          </p:nvSpPr>
          <p:spPr>
            <a:xfrm>
              <a:off x="1724736" y="5101427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87416" y="1196752"/>
            <a:ext cx="4427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4.3 K two identical quenches at identical temperatures. Seems to be the limiting point of the coil, but difficult to conclude on 2 quenches. </a:t>
            </a:r>
          </a:p>
          <a:p>
            <a:endParaRPr lang="en-GB" dirty="0"/>
          </a:p>
          <a:p>
            <a:r>
              <a:rPr lang="en-GB" dirty="0" smtClean="0"/>
              <a:t>Detraining to 11.5 kA </a:t>
            </a:r>
            <a:r>
              <a:rPr lang="en-GB" dirty="0" smtClean="0"/>
              <a:t>in the same</a:t>
            </a:r>
            <a:r>
              <a:rPr lang="en-GB" dirty="0" smtClean="0"/>
              <a:t> region. Very </a:t>
            </a:r>
            <a:r>
              <a:rPr lang="en-GB" dirty="0" smtClean="0"/>
              <a:t>similar quench pattern as the 1.9 K (de)training quenches.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6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localisation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13478"/>
            <a:ext cx="6296025" cy="17347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194" y="2560619"/>
            <a:ext cx="3871073" cy="2420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44208" y="980728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taps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21981" y="139516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MM shaft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58739" y="2024037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Onset time of signal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038792" y="2636912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taps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51861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MM segments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06720" y="1412297"/>
            <a:ext cx="809855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898640" y="1412297"/>
            <a:ext cx="1018297" cy="1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73519" y="5084706"/>
            <a:ext cx="3417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Very good agreement between the results for quench localisation. </a:t>
            </a:r>
          </a:p>
          <a:p>
            <a:r>
              <a:rPr lang="en-GB" sz="1400" dirty="0" smtClean="0"/>
              <a:t>Possibly more info can be extracted</a:t>
            </a:r>
            <a:r>
              <a:rPr lang="en-GB" sz="1400" dirty="0" smtClean="0"/>
              <a:t>.</a:t>
            </a:r>
          </a:p>
          <a:p>
            <a:endParaRPr lang="nl-NL" sz="1400" dirty="0"/>
          </a:p>
          <a:p>
            <a:r>
              <a:rPr lang="nl-NL" sz="1400" dirty="0" err="1" smtClean="0"/>
              <a:t>This</a:t>
            </a:r>
            <a:r>
              <a:rPr lang="nl-NL" sz="1400" dirty="0" smtClean="0"/>
              <a:t> </a:t>
            </a:r>
            <a:r>
              <a:rPr lang="nl-NL" sz="1400" dirty="0" err="1" smtClean="0"/>
              <a:t>will</a:t>
            </a:r>
            <a:r>
              <a:rPr lang="nl-NL" sz="1400" dirty="0" smtClean="0"/>
              <a:t> </a:t>
            </a:r>
            <a:r>
              <a:rPr lang="nl-NL" sz="1400" dirty="0" err="1" smtClean="0"/>
              <a:t>be</a:t>
            </a:r>
            <a:r>
              <a:rPr lang="nl-NL" sz="1400" dirty="0" smtClean="0"/>
              <a:t> a new standard </a:t>
            </a:r>
            <a:r>
              <a:rPr lang="nl-NL" sz="1400" dirty="0" err="1" smtClean="0"/>
              <a:t>measurement</a:t>
            </a:r>
            <a:r>
              <a:rPr lang="nl-NL" sz="1400" dirty="0" smtClean="0"/>
              <a:t> </a:t>
            </a:r>
            <a:r>
              <a:rPr lang="nl-NL" sz="1400" dirty="0" err="1" smtClean="0"/>
              <a:t>for</a:t>
            </a:r>
            <a:r>
              <a:rPr lang="nl-NL" sz="1400" dirty="0" smtClean="0"/>
              <a:t> the next series of tests.</a:t>
            </a:r>
            <a:endParaRPr lang="en-GB" sz="14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1533"/>
          <a:stretch/>
        </p:blipFill>
        <p:spPr>
          <a:xfrm>
            <a:off x="138336" y="2636912"/>
            <a:ext cx="4793704" cy="375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96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920" y="1770509"/>
            <a:ext cx="4198072" cy="25256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092" y="234807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Stability </a:t>
            </a:r>
            <a:r>
              <a:rPr lang="en-GB" dirty="0" smtClean="0">
                <a:solidFill>
                  <a:schemeClr val="tx2"/>
                </a:solidFill>
              </a:rPr>
              <a:t>test/holding current test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392" y="5100532"/>
            <a:ext cx="6935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No sign of any instability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20" y="1777852"/>
            <a:ext cx="4187180" cy="25182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8504" y="1338461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2.5 hours at 12.3 kA, no quench.</a:t>
            </a:r>
          </a:p>
        </p:txBody>
      </p:sp>
      <p:sp>
        <p:nvSpPr>
          <p:cNvPr id="9" name="Rectangle 8"/>
          <p:cNvSpPr/>
          <p:nvPr/>
        </p:nvSpPr>
        <p:spPr>
          <a:xfrm>
            <a:off x="4965264" y="596147"/>
            <a:ext cx="3705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10 hours at nominal current, followed by a magnetic measurement cycle and a ramp to 12.5 kA without quench.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76717" y="4311743"/>
            <a:ext cx="3345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Note the length of the test days from 8h to 20h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1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Ramp rate </a:t>
            </a:r>
            <a:r>
              <a:rPr lang="en-GB" dirty="0" smtClean="0"/>
              <a:t>dependence</a:t>
            </a:r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6" y="882929"/>
            <a:ext cx="4859238" cy="2924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7" y="1052736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No quench at 200 A/s up to nominal current.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Quench at 300 A/s at 10.8 kA.</a:t>
            </a:r>
          </a:p>
          <a:p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23928" y="4135296"/>
            <a:ext cx="49822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No </a:t>
            </a:r>
            <a:r>
              <a:rPr lang="nl-NL" dirty="0" err="1"/>
              <a:t>further</a:t>
            </a:r>
            <a:r>
              <a:rPr lang="nl-NL" dirty="0"/>
              <a:t> ramp </a:t>
            </a:r>
            <a:r>
              <a:rPr lang="nl-NL" dirty="0" err="1"/>
              <a:t>rate</a:t>
            </a:r>
            <a:r>
              <a:rPr lang="nl-NL" dirty="0"/>
              <a:t> </a:t>
            </a:r>
            <a:r>
              <a:rPr lang="nl-NL" dirty="0" err="1"/>
              <a:t>dependence</a:t>
            </a:r>
            <a:r>
              <a:rPr lang="nl-NL" dirty="0"/>
              <a:t> tests are </a:t>
            </a:r>
            <a:r>
              <a:rPr lang="nl-NL" dirty="0" err="1" smtClean="0"/>
              <a:t>done</a:t>
            </a:r>
            <a:r>
              <a:rPr lang="nl-NL" dirty="0" smtClean="0"/>
              <a:t>, </a:t>
            </a:r>
            <a:r>
              <a:rPr lang="nl-NL" dirty="0" err="1" smtClean="0"/>
              <a:t>considering</a:t>
            </a:r>
            <a:r>
              <a:rPr lang="nl-NL" dirty="0" smtClean="0"/>
              <a:t>: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quench back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ramp rate without 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Limited test time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034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Magnetic measurements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428" y="96417"/>
            <a:ext cx="3622422" cy="21804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428" y="2276872"/>
            <a:ext cx="3622422" cy="231174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588224" y="404664"/>
            <a:ext cx="12961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948264" y="2420888"/>
            <a:ext cx="576064" cy="61206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292080" y="4725144"/>
            <a:ext cx="1152128" cy="61206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1196" y="2602649"/>
            <a:ext cx="5044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flavours of magnetic measurements, </a:t>
            </a:r>
          </a:p>
          <a:p>
            <a:r>
              <a:rPr lang="en-GB" dirty="0" smtClean="0"/>
              <a:t>See presentation of Lucio </a:t>
            </a:r>
            <a:r>
              <a:rPr lang="en-GB" dirty="0" smtClean="0"/>
              <a:t>next week for </a:t>
            </a:r>
            <a:r>
              <a:rPr lang="en-GB" dirty="0" smtClean="0"/>
              <a:t> </a:t>
            </a:r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6848" y="4595492"/>
            <a:ext cx="3611002" cy="217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8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666" y="188640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Resistance and RRR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74225"/>
              </p:ext>
            </p:extLst>
          </p:nvPr>
        </p:nvGraphicFramePr>
        <p:xfrm>
          <a:off x="260891" y="908720"/>
          <a:ext cx="6292309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1680"/>
                <a:gridCol w="1613853"/>
                <a:gridCol w="1920552"/>
                <a:gridCol w="201622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Coil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-25000" dirty="0" err="1" smtClean="0"/>
                        <a:t>Troom</a:t>
                      </a:r>
                      <a:r>
                        <a:rPr lang="en-GB" baseline="0" dirty="0" smtClean="0"/>
                        <a:t> (m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RRP 108/127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RRP 132/169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4666" y="3501008"/>
            <a:ext cx="55531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Data from electrical measurements in B927 at </a:t>
            </a:r>
            <a:r>
              <a:rPr lang="en-GB" sz="1050" dirty="0" err="1" smtClean="0"/>
              <a:t>T</a:t>
            </a:r>
            <a:r>
              <a:rPr lang="en-GB" sz="1050" baseline="-25000" dirty="0" err="1" smtClean="0"/>
              <a:t>room</a:t>
            </a:r>
            <a:r>
              <a:rPr lang="en-GB" sz="1050" dirty="0" smtClean="0"/>
              <a:t>, confirmed by measurements in SM18</a:t>
            </a:r>
          </a:p>
          <a:p>
            <a:r>
              <a:rPr lang="en-GB" sz="1050" dirty="0" smtClean="0"/>
              <a:t>Resistance from </a:t>
            </a:r>
            <a:r>
              <a:rPr lang="en-GB" sz="1050" dirty="0" err="1" smtClean="0"/>
              <a:t>EESxOI</a:t>
            </a:r>
            <a:r>
              <a:rPr lang="en-GB" sz="1050" dirty="0" smtClean="0"/>
              <a:t> to </a:t>
            </a:r>
            <a:r>
              <a:rPr lang="en-GB" sz="1050" dirty="0" err="1" smtClean="0"/>
              <a:t>EESxOO</a:t>
            </a:r>
            <a:r>
              <a:rPr lang="en-GB" sz="1050" dirty="0" smtClean="0"/>
              <a:t>, normalized to 293 K</a:t>
            </a:r>
            <a:endParaRPr lang="en-GB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138336" y="414908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Resistance at room temperature for 108/127 cables is 5 to 6 % higher.</a:t>
            </a:r>
          </a:p>
          <a:p>
            <a:r>
              <a:rPr lang="en-GB" dirty="0" smtClean="0"/>
              <a:t>RRR is much higher for coil 108 then 105, 106 and 107.</a:t>
            </a:r>
          </a:p>
        </p:txBody>
      </p:sp>
      <p:sp>
        <p:nvSpPr>
          <p:cNvPr id="11" name="Oval 10"/>
          <p:cNvSpPr/>
          <p:nvPr/>
        </p:nvSpPr>
        <p:spPr>
          <a:xfrm>
            <a:off x="2627784" y="1650940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72000" y="2393159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627784" y="2393159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35712" y="4954016"/>
            <a:ext cx="6812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Splice resistances</a:t>
            </a:r>
          </a:p>
          <a:p>
            <a:r>
              <a:rPr lang="en-GB" dirty="0" smtClean="0"/>
              <a:t>3 out of 4 Nb</a:t>
            </a:r>
            <a:r>
              <a:rPr lang="en-GB" baseline="-25000" dirty="0" smtClean="0"/>
              <a:t>3</a:t>
            </a:r>
            <a:r>
              <a:rPr lang="en-GB" dirty="0" smtClean="0"/>
              <a:t>Sn-NbTi joints are measured, result: 0.3 </a:t>
            </a:r>
            <a:r>
              <a:rPr lang="el-GR" dirty="0" smtClean="0"/>
              <a:t>±</a:t>
            </a:r>
            <a:r>
              <a:rPr lang="en-GB" dirty="0" smtClean="0"/>
              <a:t> 0.1 n</a:t>
            </a:r>
            <a:r>
              <a:rPr lang="el-GR" dirty="0" smtClean="0"/>
              <a:t>Ω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645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Flux jumps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140" y="526837"/>
            <a:ext cx="4154824" cy="315777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6505396" y="2975109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777204" y="2975109"/>
            <a:ext cx="16561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161580" y="3119125"/>
            <a:ext cx="0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77204" y="3119125"/>
            <a:ext cx="338437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5976" y="3805669"/>
            <a:ext cx="4154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a threshold of 50 mV, minimum validation time is needed of 5 </a:t>
            </a:r>
            <a:r>
              <a:rPr lang="en-GB" dirty="0" err="1" smtClean="0"/>
              <a:t>ms</a:t>
            </a:r>
            <a:r>
              <a:rPr lang="en-GB" dirty="0" smtClean="0"/>
              <a:t> if a single threshold and evaluation is taken for the full range.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4" y="1141655"/>
            <a:ext cx="3730014" cy="25202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38336" y="3763672"/>
            <a:ext cx="4154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Maximum peak -120 mV.</a:t>
            </a:r>
          </a:p>
          <a:p>
            <a:r>
              <a:rPr lang="en-GB" sz="1400" dirty="0" smtClean="0"/>
              <a:t>Measurement frequency 5 kHz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0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6" y="473947"/>
            <a:ext cx="3668236" cy="2643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extraction tests – Quench back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926291"/>
            <a:ext cx="3649548" cy="31411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22680" y="203129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Discharge from 11 kA, R</a:t>
            </a:r>
            <a:r>
              <a:rPr lang="en-GB" sz="1200" baseline="-25000" dirty="0" smtClean="0"/>
              <a:t>EE</a:t>
            </a:r>
            <a:r>
              <a:rPr lang="en-GB" sz="1200" dirty="0" smtClean="0"/>
              <a:t> = 61 m</a:t>
            </a:r>
            <a:r>
              <a:rPr lang="el-GR" sz="1200" dirty="0" smtClean="0"/>
              <a:t>Ω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396401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EE switch opened, no QH firing. All resistance in the coil due to quench back.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8" name="Rectangle 7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15" y="3171480"/>
            <a:ext cx="3727913" cy="26860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8024" y="5160063"/>
            <a:ext cx="3721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Coil 106 and 108  have about the same start time of quench back, but resistance growth in coil 106 is much faster.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3566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36" y="186165"/>
            <a:ext cx="7097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Quick conclusions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Small detraining of coil 106 up to nominal current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Rather fast training curve up to nominal current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Coil 108 only quenched 4 times.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Stable powering 10 hours OK.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9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69847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Reporting on test </a:t>
            </a:r>
            <a:r>
              <a:rPr lang="nl-NL" dirty="0" err="1" smtClean="0"/>
              <a:t>results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Today</a:t>
            </a:r>
            <a:r>
              <a:rPr lang="nl-NL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Test program / test </a:t>
            </a:r>
            <a:r>
              <a:rPr lang="nl-NL" dirty="0" err="1" smtClean="0"/>
              <a:t>overview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localisation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err="1" smtClean="0"/>
              <a:t>Powering</a:t>
            </a:r>
            <a:r>
              <a:rPr lang="nl-NL" dirty="0" smtClean="0"/>
              <a:t> performance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Quench</a:t>
            </a:r>
            <a:r>
              <a:rPr lang="nl-NL" dirty="0" smtClean="0"/>
              <a:t> back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Mechanics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 smtClean="0"/>
              <a:t>Next week: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Magnetic</a:t>
            </a:r>
            <a:r>
              <a:rPr lang="nl-NL" dirty="0" smtClean="0"/>
              <a:t> </a:t>
            </a:r>
            <a:r>
              <a:rPr lang="nl-NL" dirty="0" err="1" smtClean="0"/>
              <a:t>measurements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err="1" smtClean="0"/>
              <a:t>Protection</a:t>
            </a:r>
            <a:r>
              <a:rPr lang="nl-NL" dirty="0" smtClean="0"/>
              <a:t> studies</a:t>
            </a:r>
          </a:p>
          <a:p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2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Backup</a:t>
            </a:r>
            <a:r>
              <a:rPr lang="nl-NL" dirty="0" smtClean="0"/>
              <a:t>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8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877"/>
            <a:ext cx="6120170" cy="401151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rot="1845896">
            <a:off x="1097537" y="1858508"/>
            <a:ext cx="707255" cy="2376264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8559" y="5046042"/>
            <a:ext cx="4570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The training is rather random without real ‘weak spots’.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0152" y="1637740"/>
            <a:ext cx="216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4.3 K mainly around the pole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0152" y="2498024"/>
            <a:ext cx="262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1.9 K mainly on outer block 6</a:t>
            </a:r>
          </a:p>
        </p:txBody>
      </p:sp>
      <p:sp>
        <p:nvSpPr>
          <p:cNvPr id="8" name="Oval 7"/>
          <p:cNvSpPr/>
          <p:nvPr/>
        </p:nvSpPr>
        <p:spPr>
          <a:xfrm rot="3393519">
            <a:off x="2749864" y="1171838"/>
            <a:ext cx="587485" cy="1455022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5" t="17978" r="13588" b="39078"/>
          <a:stretch/>
        </p:blipFill>
        <p:spPr>
          <a:xfrm>
            <a:off x="5604066" y="4726873"/>
            <a:ext cx="3490218" cy="152743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569097" y="4289681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001145" y="4505705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29318" y="-4543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Training in the single coil HCMBHSM101- coil 105</a:t>
            </a:r>
          </a:p>
        </p:txBody>
      </p:sp>
      <p:sp>
        <p:nvSpPr>
          <p:cNvPr id="15" name="Oval 14"/>
          <p:cNvSpPr/>
          <p:nvPr/>
        </p:nvSpPr>
        <p:spPr>
          <a:xfrm>
            <a:off x="6184881" y="4955438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184881" y="5729841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940152" y="3095614"/>
            <a:ext cx="292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Slight detraining after the thermal cycle for 1.9 K, not for 4.3 K.</a:t>
            </a:r>
          </a:p>
        </p:txBody>
      </p:sp>
      <p:sp>
        <p:nvSpPr>
          <p:cNvPr id="18" name="Oval 17"/>
          <p:cNvSpPr/>
          <p:nvPr/>
        </p:nvSpPr>
        <p:spPr>
          <a:xfrm rot="5400000">
            <a:off x="3856210" y="1604703"/>
            <a:ext cx="352225" cy="418300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74729" y="5705199"/>
            <a:ext cx="139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/>
              <a:t>Roxie image by </a:t>
            </a:r>
          </a:p>
          <a:p>
            <a:r>
              <a:rPr lang="nl-NL" sz="900" dirty="0" smtClean="0"/>
              <a:t>S. Izquierdo Bermudez</a:t>
            </a:r>
            <a:endParaRPr lang="en-GB" sz="900" dirty="0"/>
          </a:p>
        </p:txBody>
      </p:sp>
      <p:sp>
        <p:nvSpPr>
          <p:cNvPr id="19" name="Rectangle 18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84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6" grpId="0"/>
      <p:bldP spid="7" grpId="0"/>
      <p:bldP spid="8" grpId="0" animBg="1"/>
      <p:bldP spid="8" grpId="1" animBg="1"/>
      <p:bldP spid="15" grpId="0" animBg="1"/>
      <p:bldP spid="15" grpId="1" animBg="1"/>
      <p:bldP spid="16" grpId="0" animBg="1"/>
      <p:bldP spid="16" grpId="1" animBg="1"/>
      <p:bldP spid="17" grpId="0"/>
      <p:bldP spid="18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8" y="54868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Introduction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DS11 T tests </a:t>
            </a:r>
            <a:r>
              <a:rPr lang="nl-NL" dirty="0" err="1" smtClean="0"/>
              <a:t>so</a:t>
            </a:r>
            <a:r>
              <a:rPr lang="nl-NL" dirty="0" smtClean="0"/>
              <a:t> far at CERN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633367"/>
              </p:ext>
            </p:extLst>
          </p:nvPr>
        </p:nvGraphicFramePr>
        <p:xfrm>
          <a:off x="107504" y="1473166"/>
          <a:ext cx="9056148" cy="3027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7525"/>
                <a:gridCol w="1209242"/>
                <a:gridCol w="896117"/>
                <a:gridCol w="1315705"/>
                <a:gridCol w="1597279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When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Coils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OL</a:t>
                      </a:r>
                      <a:r>
                        <a:rPr lang="en-GB" sz="1400" baseline="0" dirty="0" smtClean="0"/>
                        <a:t> ground wrap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Powering</a:t>
                      </a:r>
                      <a:r>
                        <a:rPr lang="en-GB" sz="1400" baseline="0" dirty="0" smtClean="0"/>
                        <a:t> limitations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Summer 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MBHSM101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</a:t>
                      </a:r>
                      <a:r>
                        <a:rPr lang="en-GB" sz="1400" dirty="0" smtClean="0"/>
                        <a:t>µm glass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Reached 96 % of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baseline="0" dirty="0" smtClean="0"/>
                        <a:t> at 1.9 K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November</a:t>
                      </a:r>
                      <a:r>
                        <a:rPr lang="en-GB" sz="1400" baseline="0" dirty="0" smtClean="0"/>
                        <a:t> 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</a:t>
                      </a:r>
                    </a:p>
                    <a:p>
                      <a:r>
                        <a:rPr lang="en-GB" sz="1400" dirty="0" smtClean="0"/>
                        <a:t>107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Limitation</a:t>
                      </a:r>
                      <a:r>
                        <a:rPr lang="en-GB" sz="1400" baseline="0" dirty="0" smtClean="0"/>
                        <a:t> in coil 107, only 4 quenches in 106, reached 82 % of </a:t>
                      </a:r>
                      <a:r>
                        <a:rPr lang="en-GB" sz="1400" baseline="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baseline="-25000" dirty="0" smtClean="0"/>
                        <a:t>.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June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</a:t>
                      </a:r>
                    </a:p>
                    <a:p>
                      <a:r>
                        <a:rPr lang="en-GB" sz="1400" dirty="0" smtClean="0"/>
                        <a:t>108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RRP 132/169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Reached 88 % of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dirty="0" smtClean="0"/>
                        <a:t>, but coil 106</a:t>
                      </a:r>
                      <a:r>
                        <a:rPr lang="en-GB" sz="1400" baseline="0" dirty="0" smtClean="0"/>
                        <a:t> detrained down to 81 %.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August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</a:t>
                      </a:r>
                    </a:p>
                    <a:p>
                      <a:r>
                        <a:rPr lang="en-GB" sz="1400" dirty="0" smtClean="0"/>
                        <a:t>111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 132/169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200 </a:t>
                      </a:r>
                      <a:r>
                        <a:rPr lang="en-GB" sz="1400" dirty="0" smtClean="0"/>
                        <a:t>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October</a:t>
                      </a:r>
                      <a:r>
                        <a:rPr lang="en-GB" sz="1400" baseline="0" dirty="0" smtClean="0"/>
                        <a:t>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MBHDP101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106-108</a:t>
                      </a:r>
                    </a:p>
                    <a:p>
                      <a:r>
                        <a:rPr lang="en-GB" sz="1400" dirty="0" smtClean="0"/>
                        <a:t>109-111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See above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See above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8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 smtClean="0"/>
              <a:t>Cooldown</a:t>
            </a:r>
            <a:r>
              <a:rPr lang="nl-NL" dirty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instrumentation</a:t>
            </a:r>
            <a:endParaRPr lang="nl-NL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92696"/>
            <a:ext cx="5105776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1312" y="692696"/>
            <a:ext cx="30963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err="1" smtClean="0"/>
              <a:t>Cooldown</a:t>
            </a:r>
            <a:endParaRPr lang="en-GB" b="1" u="sng" dirty="0" smtClean="0"/>
          </a:p>
          <a:p>
            <a:r>
              <a:rPr lang="en-GB" sz="1400" dirty="0" err="1" smtClean="0"/>
              <a:t>Cooldown</a:t>
            </a:r>
            <a:r>
              <a:rPr lang="en-GB" sz="1400" dirty="0" smtClean="0"/>
              <a:t> MBHSP101: 60 hours due to 100 K delta T</a:t>
            </a:r>
          </a:p>
          <a:p>
            <a:endParaRPr lang="en-GB" sz="1400" dirty="0"/>
          </a:p>
          <a:p>
            <a:r>
              <a:rPr lang="en-GB" sz="1400" dirty="0" err="1" smtClean="0"/>
              <a:t>Cooldown</a:t>
            </a:r>
            <a:r>
              <a:rPr lang="en-GB" sz="1400" dirty="0" smtClean="0"/>
              <a:t> MBHSP102: </a:t>
            </a:r>
            <a:r>
              <a:rPr lang="en-GB" sz="1400" dirty="0"/>
              <a:t>3</a:t>
            </a:r>
            <a:r>
              <a:rPr lang="en-GB" sz="1400" dirty="0" smtClean="0"/>
              <a:t>0 hours due to 150 K delta T.</a:t>
            </a:r>
          </a:p>
          <a:p>
            <a:endParaRPr lang="en-GB" sz="1400" dirty="0" smtClean="0"/>
          </a:p>
          <a:p>
            <a:r>
              <a:rPr lang="en-GB" sz="1400" dirty="0" smtClean="0"/>
              <a:t>No negative effect on training visible.</a:t>
            </a:r>
            <a:endParaRPr lang="en-GB" sz="1400" dirty="0"/>
          </a:p>
          <a:p>
            <a:r>
              <a:rPr lang="en-GB" sz="1400" dirty="0" smtClean="0"/>
              <a:t>For MBHSP103 probes are requested in the holes of the yoke to measure real delta T.</a:t>
            </a:r>
          </a:p>
          <a:p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221088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Instrumentation</a:t>
            </a:r>
          </a:p>
          <a:p>
            <a:r>
              <a:rPr lang="en-GB" sz="1400" dirty="0" smtClean="0"/>
              <a:t>All voltage taps were available from beginning to the end of the test.</a:t>
            </a:r>
          </a:p>
          <a:p>
            <a:r>
              <a:rPr lang="en-GB" sz="1400" dirty="0" smtClean="0"/>
              <a:t>A few gauges had no signal, see presentation Christian</a:t>
            </a:r>
          </a:p>
          <a:p>
            <a:r>
              <a:rPr lang="en-GB" sz="1400" dirty="0" smtClean="0"/>
              <a:t>The magnetic measurement shaft gave excellent quench localisation measurements.</a:t>
            </a:r>
          </a:p>
          <a:p>
            <a:endParaRPr lang="en-GB" sz="1400" dirty="0"/>
          </a:p>
          <a:p>
            <a:r>
              <a:rPr lang="en-GB" sz="1200" dirty="0" smtClean="0">
                <a:solidFill>
                  <a:srgbClr val="FF0000"/>
                </a:solidFill>
              </a:rPr>
              <a:t>Note that a defect in the instrumentation was found before cool down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FF0000"/>
                </a:solidFill>
              </a:rPr>
              <a:t>in the wiring outside the coil. This seemed a repetitive issue that is treated now.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36" y="1603822"/>
            <a:ext cx="3528392" cy="2251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8580"/>
          <a:stretch/>
        </p:blipFill>
        <p:spPr>
          <a:xfrm>
            <a:off x="3762028" y="1649562"/>
            <a:ext cx="3494590" cy="2231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36" y="3952225"/>
            <a:ext cx="3528392" cy="2251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3926329"/>
            <a:ext cx="3476706" cy="22187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3528" y="188640"/>
            <a:ext cx="1932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program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244600" y="55797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Training at 1.9 K, 10 A/s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Target </a:t>
            </a:r>
            <a:r>
              <a:rPr lang="nl-NL" dirty="0" err="1" smtClean="0"/>
              <a:t>current</a:t>
            </a:r>
            <a:r>
              <a:rPr lang="nl-NL" dirty="0" smtClean="0"/>
              <a:t> 12.5 </a:t>
            </a:r>
            <a:r>
              <a:rPr lang="nl-NL" dirty="0" err="1" smtClean="0"/>
              <a:t>kA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Training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interfered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tests, </a:t>
            </a:r>
            <a:r>
              <a:rPr lang="nl-NL" dirty="0" err="1" smtClean="0"/>
              <a:t>only</a:t>
            </a:r>
            <a:r>
              <a:rPr lang="nl-NL" dirty="0" smtClean="0"/>
              <a:t> </a:t>
            </a:r>
            <a:r>
              <a:rPr lang="nl-NL" dirty="0" err="1" smtClean="0"/>
              <a:t>splice</a:t>
            </a:r>
            <a:r>
              <a:rPr lang="nl-NL" dirty="0" smtClean="0"/>
              <a:t> </a:t>
            </a:r>
            <a:r>
              <a:rPr lang="nl-NL" dirty="0" err="1" smtClean="0"/>
              <a:t>measurement</a:t>
            </a:r>
            <a:r>
              <a:rPr lang="nl-NL" dirty="0"/>
              <a:t>.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4 </a:t>
            </a:r>
            <a:r>
              <a:rPr lang="nl-NL" dirty="0" err="1" smtClean="0"/>
              <a:t>Quenches</a:t>
            </a:r>
            <a:r>
              <a:rPr lang="nl-NL" dirty="0" smtClean="0"/>
              <a:t> per </a:t>
            </a:r>
            <a:r>
              <a:rPr lang="nl-NL" dirty="0" err="1" smtClean="0"/>
              <a:t>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8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16632"/>
            <a:ext cx="1009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3933"/>
            <a:ext cx="6126480" cy="43449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005064"/>
            <a:ext cx="87800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b="1" dirty="0" smtClean="0"/>
              <a:t>6 quenches </a:t>
            </a:r>
            <a:r>
              <a:rPr lang="en-GB" sz="1400" dirty="0" smtClean="0"/>
              <a:t>to nominal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10 quenches to initial target of 12.5 kA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Only 3 or 4 re-training quenches for coil 106 after de-collaring and re-collaring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Coil 108 only showed 4 or 5 (de)-training up to 12.3 kA, it never quenched again up to 12.8 kA.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Memory after thermal cycle is good, with one quench just below nominal.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Target of 12.8 kA (12 T) reached in the second cool down.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415582" y="1683580"/>
            <a:ext cx="5488686" cy="1166095"/>
            <a:chOff x="3352737" y="1543353"/>
            <a:chExt cx="5488686" cy="116609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737" y="1543353"/>
              <a:ext cx="5488686" cy="11660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798208" y="16344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08496" y="1631461"/>
            <a:ext cx="5502859" cy="1270332"/>
            <a:chOff x="3358457" y="1482010"/>
            <a:chExt cx="5502859" cy="127033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8457" y="1487086"/>
              <a:ext cx="5502859" cy="126525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645808" y="14820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80866" y="1620585"/>
            <a:ext cx="5558119" cy="1292084"/>
            <a:chOff x="3352737" y="1474258"/>
            <a:chExt cx="5558119" cy="12920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2737" y="1494184"/>
              <a:ext cx="5558119" cy="127215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35896" y="147425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7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323528" y="188640"/>
            <a:ext cx="18688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108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3068960"/>
            <a:ext cx="3417755" cy="2229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2191" y="3162280"/>
            <a:ext cx="3285503" cy="213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548680"/>
            <a:ext cx="3089545" cy="2191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36536" y="428756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quenches in coil 108: </a:t>
            </a:r>
          </a:p>
          <a:p>
            <a:r>
              <a:rPr lang="en-GB" dirty="0" smtClean="0"/>
              <a:t>Quench 1, 2, 7, 9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3338776" y="1641112"/>
            <a:ext cx="5642298" cy="1251030"/>
            <a:chOff x="3342825" y="1477918"/>
            <a:chExt cx="5642298" cy="12510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42825" y="1477918"/>
              <a:ext cx="5642298" cy="12510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35896" y="14870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</a:t>
              </a:r>
              <a:endParaRPr lang="en-GB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971600" y="5373216"/>
            <a:ext cx="6763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precursors in the </a:t>
            </a:r>
            <a:r>
              <a:rPr lang="en-GB" dirty="0" smtClean="0"/>
              <a:t>two </a:t>
            </a:r>
            <a:r>
              <a:rPr lang="en-GB" dirty="0" smtClean="0"/>
              <a:t>low-current quenches (8 and 9.2 kA)</a:t>
            </a:r>
          </a:p>
          <a:p>
            <a:r>
              <a:rPr lang="en-GB" dirty="0" smtClean="0"/>
              <a:t>4 different quench locations.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827584" y="2143969"/>
            <a:ext cx="432048" cy="1329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899592" y="1916832"/>
            <a:ext cx="360040" cy="1027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115616" y="1111970"/>
            <a:ext cx="151102" cy="804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1187624" y="1186642"/>
            <a:ext cx="143094" cy="730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7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38309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First 3 </a:t>
            </a:r>
            <a:r>
              <a:rPr lang="nl-NL" dirty="0" err="1" smtClean="0"/>
              <a:t>quenches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895870"/>
            <a:ext cx="5040560" cy="145944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43608" y="1412776"/>
            <a:ext cx="288032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13" idx="6"/>
          </p:cNvCxnSpPr>
          <p:nvPr/>
        </p:nvCxnSpPr>
        <p:spPr>
          <a:xfrm flipV="1">
            <a:off x="1331640" y="1268760"/>
            <a:ext cx="3888432" cy="3960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36096" y="980728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Quenches close to the head of the inner layer, high-field turn.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Confirms the quench location of the training of coil 106 in MBHSP101.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877361" y="1587760"/>
            <a:ext cx="558735" cy="3209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54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14" y="3825745"/>
            <a:ext cx="3600400" cy="2422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52" y="576435"/>
            <a:ext cx="4666416" cy="330943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572000" y="3488684"/>
            <a:ext cx="3744416" cy="2632767"/>
            <a:chOff x="1115616" y="1124744"/>
            <a:chExt cx="8229600" cy="646981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616" y="1124744"/>
              <a:ext cx="8229600" cy="6469811"/>
            </a:xfrm>
            <a:prstGeom prst="rect">
              <a:avLst/>
            </a:prstGeom>
          </p:spPr>
        </p:pic>
        <p:sp>
          <p:nvSpPr>
            <p:cNvPr id="9" name="5-Point Star 8"/>
            <p:cNvSpPr/>
            <p:nvPr/>
          </p:nvSpPr>
          <p:spPr>
            <a:xfrm>
              <a:off x="6694257" y="4278584"/>
              <a:ext cx="187925" cy="162132"/>
            </a:xfrm>
            <a:prstGeom prst="star5">
              <a:avLst/>
            </a:prstGeom>
            <a:solidFill>
              <a:schemeClr val="accent6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9364121">
              <a:off x="5869023" y="2151192"/>
              <a:ext cx="838200" cy="2286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77618" y="421034"/>
            <a:ext cx="40324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8 was a “massive”  quench:</a:t>
            </a:r>
          </a:p>
          <a:p>
            <a:r>
              <a:rPr lang="en-GB" dirty="0" smtClean="0"/>
              <a:t>In coil 106 the whole cross-section of the inner layer quenched within 1 </a:t>
            </a:r>
            <a:r>
              <a:rPr lang="en-GB" dirty="0" err="1" smtClean="0"/>
              <a:t>ms</a:t>
            </a:r>
            <a:r>
              <a:rPr lang="en-GB" dirty="0"/>
              <a:t> </a:t>
            </a:r>
            <a:r>
              <a:rPr lang="en-GB" dirty="0" smtClean="0"/>
              <a:t>at the coil head.</a:t>
            </a:r>
          </a:p>
          <a:p>
            <a:endParaRPr lang="en-GB" dirty="0"/>
          </a:p>
          <a:p>
            <a:r>
              <a:rPr lang="en-GB" dirty="0" smtClean="0"/>
              <a:t>This was followed by a detraining in coil 108</a:t>
            </a:r>
            <a:r>
              <a:rPr lang="en-GB" dirty="0" smtClean="0"/>
              <a:t>…</a:t>
            </a:r>
          </a:p>
          <a:p>
            <a:endParaRPr lang="nl-NL" dirty="0"/>
          </a:p>
          <a:p>
            <a:r>
              <a:rPr lang="nl-NL" dirty="0" smtClean="0"/>
              <a:t>No special </a:t>
            </a:r>
            <a:r>
              <a:rPr lang="nl-NL" dirty="0" err="1" smtClean="0"/>
              <a:t>signals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seen</a:t>
            </a:r>
            <a:r>
              <a:rPr lang="nl-NL" dirty="0" smtClean="0"/>
              <a:t> in </a:t>
            </a:r>
            <a:r>
              <a:rPr lang="nl-NL" dirty="0" err="1" smtClean="0"/>
              <a:t>mechanical</a:t>
            </a:r>
            <a:r>
              <a:rPr lang="nl-NL" dirty="0" smtClean="0"/>
              <a:t> </a:t>
            </a:r>
            <a:r>
              <a:rPr lang="nl-NL" dirty="0" err="1" smtClean="0"/>
              <a:t>measurements</a:t>
            </a:r>
            <a:r>
              <a:rPr lang="nl-NL" dirty="0" smtClean="0"/>
              <a:t>,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presentation</a:t>
            </a:r>
            <a:r>
              <a:rPr lang="nl-NL" dirty="0" smtClean="0"/>
              <a:t> Christian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39552" y="116632"/>
            <a:ext cx="30743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quench</a:t>
            </a:r>
            <a:r>
              <a:rPr lang="nl-NL" dirty="0" smtClean="0"/>
              <a:t> 8</a:t>
            </a:r>
            <a:endParaRPr lang="nl-NL" dirty="0"/>
          </a:p>
          <a:p>
            <a:endParaRPr lang="nl-NL" dirty="0"/>
          </a:p>
        </p:txBody>
      </p:sp>
      <p:sp>
        <p:nvSpPr>
          <p:cNvPr id="13" name="Oval 12"/>
          <p:cNvSpPr/>
          <p:nvPr/>
        </p:nvSpPr>
        <p:spPr>
          <a:xfrm>
            <a:off x="1475656" y="1268760"/>
            <a:ext cx="216024" cy="1557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6"/>
          </p:cNvCxnSpPr>
          <p:nvPr/>
        </p:nvCxnSpPr>
        <p:spPr>
          <a:xfrm flipV="1">
            <a:off x="1691680" y="1238828"/>
            <a:ext cx="3330333" cy="107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6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7683AE-03F1-403D-ABC2-E4F67B7F875E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3216</TotalTime>
  <Words>1080</Words>
  <Application>Microsoft Office PowerPoint</Application>
  <PresentationFormat>On-screen Show (4:3)</PresentationFormat>
  <Paragraphs>208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ppt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 slides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Gerard Willering</cp:lastModifiedBy>
  <cp:revision>150</cp:revision>
  <dcterms:created xsi:type="dcterms:W3CDTF">2013-06-24T08:34:31Z</dcterms:created>
  <dcterms:modified xsi:type="dcterms:W3CDTF">2015-07-14T13:43:54Z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