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313" r:id="rId3"/>
    <p:sldId id="298" r:id="rId4"/>
    <p:sldId id="314" r:id="rId5"/>
    <p:sldId id="301" r:id="rId6"/>
    <p:sldId id="302" r:id="rId7"/>
    <p:sldId id="304" r:id="rId8"/>
    <p:sldId id="312" r:id="rId9"/>
    <p:sldId id="315" r:id="rId10"/>
    <p:sldId id="316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9CA49-D4B6-4CC7-9A00-F7C249D7F329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38B91F-23D4-4F62-BEAB-30BD579A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683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783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340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77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983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6762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9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006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928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816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414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4791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496DE-D5C1-4CD0-A06B-9B7C480607DF}" type="datetimeFigureOut">
              <a:rPr lang="fr-FR" smtClean="0"/>
              <a:t>08/07/2015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86594-400E-4FC0-9A49-8737749A7C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1164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HV-HR CMOS Detectors for FCC-</a:t>
            </a:r>
            <a:r>
              <a:rPr lang="fr-FR" dirty="0" err="1" smtClean="0"/>
              <a:t>ee</a:t>
            </a:r>
            <a:r>
              <a:rPr lang="fr-FR" dirty="0" smtClean="0"/>
              <a:t> (and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hh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ITK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254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9" t="10714" r="17563" b="6250"/>
          <a:stretch/>
        </p:blipFill>
        <p:spPr bwMode="auto">
          <a:xfrm>
            <a:off x="-13320" y="0"/>
            <a:ext cx="927509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364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General </a:t>
            </a:r>
            <a:r>
              <a:rPr lang="fr-FR" dirty="0" err="1" smtClean="0"/>
              <a:t>considerations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for Si </a:t>
            </a:r>
            <a:r>
              <a:rPr lang="fr-FR" dirty="0" err="1" smtClean="0"/>
              <a:t>tracking</a:t>
            </a:r>
            <a:r>
              <a:rPr lang="fr-FR" dirty="0" smtClean="0"/>
              <a:t> at FCC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FR" dirty="0" smtClean="0"/>
              <a:t>FCC-</a:t>
            </a:r>
            <a:r>
              <a:rPr lang="fr-FR" dirty="0" err="1" smtClean="0"/>
              <a:t>ee</a:t>
            </a:r>
            <a:endParaRPr lang="fr-FR" dirty="0" smtClean="0"/>
          </a:p>
          <a:p>
            <a:pPr lvl="1"/>
            <a:r>
              <a:rPr lang="fr-FR" dirty="0" err="1" smtClean="0"/>
              <a:t>Cost</a:t>
            </a:r>
            <a:r>
              <a:rPr lang="fr-FR" dirty="0"/>
              <a:t> </a:t>
            </a:r>
            <a:r>
              <a:rPr lang="fr-FR" dirty="0" smtClean="0"/>
              <a:t>of </a:t>
            </a:r>
            <a:r>
              <a:rPr lang="fr-FR" dirty="0" err="1" smtClean="0"/>
              <a:t>present</a:t>
            </a:r>
            <a:r>
              <a:rPr lang="fr-FR" dirty="0" smtClean="0"/>
              <a:t> (</a:t>
            </a:r>
            <a:r>
              <a:rPr lang="fr-FR" dirty="0" err="1" smtClean="0"/>
              <a:t>planar</a:t>
            </a:r>
            <a:r>
              <a:rPr lang="fr-FR" dirty="0" smtClean="0"/>
              <a:t> pixels):</a:t>
            </a:r>
          </a:p>
          <a:p>
            <a:pPr lvl="2"/>
            <a:r>
              <a:rPr lang="fr-FR" dirty="0" err="1" smtClean="0"/>
              <a:t>Sensor</a:t>
            </a:r>
            <a:r>
              <a:rPr lang="fr-FR" dirty="0" smtClean="0"/>
              <a:t> 25-40 euro/cm2</a:t>
            </a:r>
          </a:p>
          <a:p>
            <a:pPr lvl="2"/>
            <a:r>
              <a:rPr lang="fr-FR" dirty="0" smtClean="0"/>
              <a:t>FE : 14 euro/cm2</a:t>
            </a:r>
          </a:p>
          <a:p>
            <a:pPr lvl="2"/>
            <a:r>
              <a:rPr lang="fr-FR" dirty="0" err="1" smtClean="0"/>
              <a:t>Bump-bonding</a:t>
            </a:r>
            <a:r>
              <a:rPr lang="fr-FR" dirty="0" smtClean="0"/>
              <a:t> : 40-45 euro/cm2</a:t>
            </a:r>
          </a:p>
          <a:p>
            <a:pPr lvl="1"/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amount</a:t>
            </a:r>
            <a:r>
              <a:rPr lang="fr-FR" dirty="0" smtClean="0"/>
              <a:t> of </a:t>
            </a:r>
            <a:r>
              <a:rPr lang="fr-FR" dirty="0" err="1" smtClean="0"/>
              <a:t>material</a:t>
            </a:r>
            <a:r>
              <a:rPr lang="fr-FR" dirty="0" smtClean="0"/>
              <a:t> &lt;&lt;1% X0 per layer</a:t>
            </a:r>
          </a:p>
          <a:p>
            <a:pPr lvl="1"/>
            <a:r>
              <a:rPr lang="fr-FR" dirty="0" err="1" smtClean="0"/>
              <a:t>Granularity</a:t>
            </a:r>
            <a:r>
              <a:rPr lang="fr-FR" dirty="0" smtClean="0"/>
              <a:t> : few </a:t>
            </a:r>
            <a:r>
              <a:rPr lang="el-GR" dirty="0" smtClean="0"/>
              <a:t>μ</a:t>
            </a:r>
            <a:r>
              <a:rPr lang="fr-FR" dirty="0" smtClean="0"/>
              <a:t> pitch </a:t>
            </a:r>
          </a:p>
          <a:p>
            <a:r>
              <a:rPr lang="fr-FR" dirty="0" smtClean="0"/>
              <a:t>FCC-</a:t>
            </a:r>
            <a:r>
              <a:rPr lang="fr-FR" dirty="0" err="1" smtClean="0"/>
              <a:t>hh</a:t>
            </a:r>
            <a:endParaRPr lang="fr-FR" dirty="0" smtClean="0"/>
          </a:p>
          <a:p>
            <a:pPr lvl="1"/>
            <a:r>
              <a:rPr lang="fr-FR" dirty="0" smtClean="0"/>
              <a:t>Radiation </a:t>
            </a:r>
            <a:r>
              <a:rPr lang="fr-FR" dirty="0" err="1" smtClean="0"/>
              <a:t>hardness</a:t>
            </a:r>
            <a:endParaRPr lang="fr-FR" dirty="0" smtClean="0"/>
          </a:p>
          <a:p>
            <a:pPr lvl="1"/>
            <a:r>
              <a:rPr lang="fr-FR" dirty="0" err="1" smtClean="0"/>
              <a:t>Low</a:t>
            </a:r>
            <a:r>
              <a:rPr lang="fr-FR" dirty="0" smtClean="0"/>
              <a:t> power (for </a:t>
            </a:r>
            <a:r>
              <a:rPr lang="fr-FR" dirty="0" err="1" smtClean="0"/>
              <a:t>cooling</a:t>
            </a:r>
            <a:r>
              <a:rPr lang="fr-FR" dirty="0" smtClean="0"/>
              <a:t>)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398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6" t="8602" r="1958" b="4027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1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1" t="8214" r="1881" b="4124"/>
          <a:stretch/>
        </p:blipFill>
        <p:spPr bwMode="auto">
          <a:xfrm>
            <a:off x="-36512" y="45794"/>
            <a:ext cx="9180512" cy="6842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04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9" t="8119" r="2036" b="3931"/>
          <a:stretch/>
        </p:blipFill>
        <p:spPr bwMode="auto">
          <a:xfrm>
            <a:off x="0" y="40520"/>
            <a:ext cx="9144000" cy="6831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325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" t="8022" r="1958" b="4123"/>
          <a:stretch/>
        </p:blipFill>
        <p:spPr bwMode="auto">
          <a:xfrm>
            <a:off x="13816" y="0"/>
            <a:ext cx="916663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96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" t="8408" r="3969" b="4124"/>
          <a:stretch/>
        </p:blipFill>
        <p:spPr bwMode="auto">
          <a:xfrm>
            <a:off x="35496" y="-1"/>
            <a:ext cx="9108504" cy="6818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75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" t="8119" r="2036" b="4220"/>
          <a:stretch/>
        </p:blipFill>
        <p:spPr bwMode="auto">
          <a:xfrm>
            <a:off x="0" y="0"/>
            <a:ext cx="909895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7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Irfu</a:t>
            </a:r>
            <a:r>
              <a:rPr lang="fr-FR" dirty="0" smtClean="0"/>
              <a:t> </a:t>
            </a:r>
            <a:r>
              <a:rPr lang="fr-FR" dirty="0" err="1" smtClean="0"/>
              <a:t>activities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Participation to the design of a 150 nm </a:t>
            </a:r>
            <a:r>
              <a:rPr lang="fr-FR" dirty="0" err="1" smtClean="0"/>
              <a:t>Lfoundry</a:t>
            </a:r>
            <a:r>
              <a:rPr lang="fr-FR" dirty="0" smtClean="0"/>
              <a:t> </a:t>
            </a:r>
            <a:r>
              <a:rPr lang="fr-FR" dirty="0" err="1" smtClean="0"/>
              <a:t>demonstrator</a:t>
            </a:r>
            <a:r>
              <a:rPr lang="fr-FR" dirty="0" smtClean="0"/>
              <a:t> chip (in HL-LHC </a:t>
            </a:r>
            <a:r>
              <a:rPr lang="fr-FR" dirty="0" err="1" smtClean="0"/>
              <a:t>context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Interest</a:t>
            </a:r>
            <a:r>
              <a:rPr lang="fr-FR" dirty="0" smtClean="0"/>
              <a:t> to </a:t>
            </a:r>
            <a:r>
              <a:rPr lang="fr-FR" dirty="0" err="1" smtClean="0"/>
              <a:t>start</a:t>
            </a:r>
            <a:r>
              <a:rPr lang="fr-FR" dirty="0" smtClean="0"/>
              <a:t> R&amp;D on the </a:t>
            </a:r>
            <a:r>
              <a:rPr lang="fr-FR" dirty="0" err="1" smtClean="0"/>
              <a:t>mechanical</a:t>
            </a:r>
            <a:r>
              <a:rPr lang="fr-FR" dirty="0" smtClean="0"/>
              <a:t> aspects of capacitive </a:t>
            </a:r>
            <a:r>
              <a:rPr lang="fr-FR" dirty="0" err="1" smtClean="0"/>
              <a:t>coupling</a:t>
            </a:r>
            <a:endParaRPr lang="fr-FR" dirty="0" smtClean="0"/>
          </a:p>
          <a:p>
            <a:r>
              <a:rPr lang="fr-FR" dirty="0" smtClean="0"/>
              <a:t>Expertise </a:t>
            </a:r>
            <a:r>
              <a:rPr lang="fr-FR" dirty="0" err="1" smtClean="0"/>
              <a:t>developed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useful</a:t>
            </a:r>
            <a:r>
              <a:rPr lang="fr-FR" dirty="0" smtClean="0"/>
              <a:t> for </a:t>
            </a:r>
            <a:r>
              <a:rPr lang="fr-FR" dirty="0" smtClean="0"/>
              <a:t>FCC-</a:t>
            </a:r>
            <a:r>
              <a:rPr lang="fr-FR" dirty="0" err="1" smtClean="0"/>
              <a:t>ee</a:t>
            </a:r>
            <a:endParaRPr lang="fr-FR" dirty="0" smtClean="0"/>
          </a:p>
          <a:p>
            <a:r>
              <a:rPr lang="fr-FR" dirty="0" err="1" smtClean="0"/>
              <a:t>Monolithic</a:t>
            </a:r>
            <a:r>
              <a:rPr lang="fr-FR" dirty="0" smtClean="0"/>
              <a:t> pixels (HV-MAPS) best </a:t>
            </a:r>
            <a:r>
              <a:rPr lang="fr-FR" dirty="0" err="1" smtClean="0"/>
              <a:t>choice</a:t>
            </a:r>
            <a:r>
              <a:rPr lang="fr-FR" dirty="0" smtClean="0"/>
              <a:t> for FCC-</a:t>
            </a:r>
            <a:r>
              <a:rPr lang="fr-FR" dirty="0" err="1" smtClean="0"/>
              <a:t>ee</a:t>
            </a:r>
            <a:r>
              <a:rPr lang="fr-FR" dirty="0" smtClean="0"/>
              <a:t>, </a:t>
            </a:r>
            <a:r>
              <a:rPr lang="fr-FR" dirty="0" err="1" smtClean="0"/>
              <a:t>given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occupancy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501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106</Words>
  <Application>Microsoft Office PowerPoint</Application>
  <PresentationFormat>Affichage à l'écran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HV-HR CMOS Detectors for FCC-ee (and also hh)</vt:lpstr>
      <vt:lpstr>General considerations for Si tracking at FCC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Irfu activities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Phase 2 upgrade at Saclay</dc:title>
  <dc:creator>SCHWEMLING Philippe</dc:creator>
  <cp:lastModifiedBy>SCHWEMLING Philippe</cp:lastModifiedBy>
  <cp:revision>43</cp:revision>
  <dcterms:created xsi:type="dcterms:W3CDTF">2015-06-11T08:06:36Z</dcterms:created>
  <dcterms:modified xsi:type="dcterms:W3CDTF">2015-07-08T20:15:15Z</dcterms:modified>
</cp:coreProperties>
</file>